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6"/>
  </p:notesMasterIdLst>
  <p:handoutMasterIdLst>
    <p:handoutMasterId r:id="rId47"/>
  </p:handoutMasterIdLst>
  <p:sldIdLst>
    <p:sldId id="377" r:id="rId5"/>
    <p:sldId id="369" r:id="rId6"/>
    <p:sldId id="378" r:id="rId7"/>
    <p:sldId id="277" r:id="rId8"/>
    <p:sldId id="278" r:id="rId9"/>
    <p:sldId id="279" r:id="rId10"/>
    <p:sldId id="280" r:id="rId11"/>
    <p:sldId id="352" r:id="rId12"/>
    <p:sldId id="421" r:id="rId13"/>
    <p:sldId id="422" r:id="rId14"/>
    <p:sldId id="379" r:id="rId15"/>
    <p:sldId id="457" r:id="rId16"/>
    <p:sldId id="288" r:id="rId17"/>
    <p:sldId id="455" r:id="rId18"/>
    <p:sldId id="451" r:id="rId19"/>
    <p:sldId id="392" r:id="rId20"/>
    <p:sldId id="393" r:id="rId21"/>
    <p:sldId id="395" r:id="rId22"/>
    <p:sldId id="384" r:id="rId23"/>
    <p:sldId id="380" r:id="rId24"/>
    <p:sldId id="317" r:id="rId25"/>
    <p:sldId id="437" r:id="rId26"/>
    <p:sldId id="452" r:id="rId27"/>
    <p:sldId id="323" r:id="rId28"/>
    <p:sldId id="432" r:id="rId29"/>
    <p:sldId id="322" r:id="rId30"/>
    <p:sldId id="433" r:id="rId31"/>
    <p:sldId id="325" r:id="rId32"/>
    <p:sldId id="326" r:id="rId33"/>
    <p:sldId id="381" r:id="rId34"/>
    <p:sldId id="436" r:id="rId35"/>
    <p:sldId id="458" r:id="rId36"/>
    <p:sldId id="459" r:id="rId37"/>
    <p:sldId id="460" r:id="rId38"/>
    <p:sldId id="461" r:id="rId39"/>
    <p:sldId id="462" r:id="rId40"/>
    <p:sldId id="463" r:id="rId41"/>
    <p:sldId id="464" r:id="rId42"/>
    <p:sldId id="305" r:id="rId43"/>
    <p:sldId id="302" r:id="rId44"/>
    <p:sldId id="30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8" autoAdjust="0"/>
    <p:restoredTop sz="95359" autoAdjust="0"/>
  </p:normalViewPr>
  <p:slideViewPr>
    <p:cSldViewPr>
      <p:cViewPr varScale="1">
        <p:scale>
          <a:sx n="81" d="100"/>
          <a:sy n="81" d="100"/>
        </p:scale>
        <p:origin x="90"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 7_LNE'!$BA$4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7_LNE'!$BA$5:$BA$17</c:f>
              <c:numCache>
                <c:formatCode>0</c:formatCode>
                <c:ptCount val="13"/>
                <c:pt idx="0">
                  <c:v>100</c:v>
                </c:pt>
                <c:pt idx="1">
                  <c:v>100</c:v>
                </c:pt>
                <c:pt idx="2">
                  <c:v>100</c:v>
                </c:pt>
                <c:pt idx="3">
                  <c:v>100</c:v>
                </c:pt>
                <c:pt idx="4">
                  <c:v>100</c:v>
                </c:pt>
                <c:pt idx="5">
                  <c:v>97</c:v>
                </c:pt>
                <c:pt idx="6">
                  <c:v>97</c:v>
                </c:pt>
                <c:pt idx="7">
                  <c:v>94</c:v>
                </c:pt>
                <c:pt idx="8">
                  <c:v>82</c:v>
                </c:pt>
                <c:pt idx="9">
                  <c:v>75</c:v>
                </c:pt>
                <c:pt idx="10">
                  <c:v>65</c:v>
                </c:pt>
                <c:pt idx="11">
                  <c:v>60</c:v>
                </c:pt>
                <c:pt idx="12">
                  <c:v>33</c:v>
                </c:pt>
              </c:numCache>
            </c:numRef>
          </c:val>
          <c:extLst>
            <c:ext xmlns:c16="http://schemas.microsoft.com/office/drawing/2014/chart" uri="{C3380CC4-5D6E-409C-BE32-E72D297353CC}">
              <c16:uniqueId val="{00000000-CDC9-4657-A600-635DB2FBD918}"/>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'Region 7_LNE'!$BA$4</c:f>
              <c:strCache>
                <c:ptCount val="1"/>
                <c:pt idx="0">
                  <c:v>% Low-Income (GA 62%)</c:v>
                </c:pt>
              </c:strCache>
            </c:strRef>
          </c:tx>
          <c:invertIfNegative val="0"/>
          <c:dLbls>
            <c:dLbl>
              <c:idx val="12"/>
              <c:layout>
                <c:manualLayout>
                  <c:x val="-4.5871559633029763E-3"/>
                  <c:y val="5.5555555555555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9F-4970-8F4C-F352143D42C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7_LNE'!$BA$5:$BA$17</c:f>
              <c:numCache>
                <c:formatCode>0</c:formatCode>
                <c:ptCount val="13"/>
                <c:pt idx="0">
                  <c:v>100</c:v>
                </c:pt>
                <c:pt idx="1">
                  <c:v>100</c:v>
                </c:pt>
                <c:pt idx="2">
                  <c:v>100</c:v>
                </c:pt>
                <c:pt idx="3">
                  <c:v>100</c:v>
                </c:pt>
                <c:pt idx="4">
                  <c:v>100</c:v>
                </c:pt>
                <c:pt idx="5">
                  <c:v>97</c:v>
                </c:pt>
                <c:pt idx="6">
                  <c:v>97</c:v>
                </c:pt>
                <c:pt idx="7">
                  <c:v>94</c:v>
                </c:pt>
                <c:pt idx="8">
                  <c:v>82</c:v>
                </c:pt>
                <c:pt idx="9">
                  <c:v>75</c:v>
                </c:pt>
                <c:pt idx="10">
                  <c:v>65</c:v>
                </c:pt>
                <c:pt idx="11">
                  <c:v>60</c:v>
                </c:pt>
                <c:pt idx="12">
                  <c:v>33</c:v>
                </c:pt>
              </c:numCache>
            </c:numRef>
          </c:val>
          <c:extLst>
            <c:ext xmlns:c16="http://schemas.microsoft.com/office/drawing/2014/chart" uri="{C3380CC4-5D6E-409C-BE32-E72D297353CC}">
              <c16:uniqueId val="{00000000-AD50-4A76-834B-9C8BBB1A7140}"/>
            </c:ext>
          </c:extLst>
        </c:ser>
        <c:ser>
          <c:idx val="1"/>
          <c:order val="1"/>
          <c:tx>
            <c:strRef>
              <c:f>'Region 7_LNE'!$BB$4</c:f>
              <c:strCache>
                <c:ptCount val="1"/>
                <c:pt idx="0">
                  <c:v>% Proficient+ (GA 36%)</c:v>
                </c:pt>
              </c:strCache>
            </c:strRef>
          </c:tx>
          <c:invertIfNegative val="0"/>
          <c:dLbls>
            <c:dLbl>
              <c:idx val="0"/>
              <c:layout>
                <c:manualLayout>
                  <c:x val="1.2232415902140673E-2"/>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9F-4970-8F4C-F352143D42CE}"/>
                </c:ext>
              </c:extLst>
            </c:dLbl>
            <c:dLbl>
              <c:idx val="2"/>
              <c:layout>
                <c:manualLayout>
                  <c:x val="3.058103975535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9F-4970-8F4C-F352143D42CE}"/>
                </c:ext>
              </c:extLst>
            </c:dLbl>
            <c:dLbl>
              <c:idx val="3"/>
              <c:layout>
                <c:manualLayout>
                  <c:x val="4.5871559633027525E-3"/>
                  <c:y val="-5.09253376320799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9F-4970-8F4C-F352143D42CE}"/>
                </c:ext>
              </c:extLst>
            </c:dLbl>
            <c:dLbl>
              <c:idx val="6"/>
              <c:layout>
                <c:manualLayout>
                  <c:x val="7.6452599388379203E-3"/>
                  <c:y val="-1.0185067526415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9F-4970-8F4C-F352143D42CE}"/>
                </c:ext>
              </c:extLst>
            </c:dLbl>
            <c:dLbl>
              <c:idx val="7"/>
              <c:layout>
                <c:manualLayout>
                  <c:x val="6.1162079510703364E-3"/>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9F-4970-8F4C-F352143D42CE}"/>
                </c:ext>
              </c:extLst>
            </c:dLbl>
            <c:dLbl>
              <c:idx val="8"/>
              <c:layout>
                <c:manualLayout>
                  <c:x val="6.1162079510703364E-3"/>
                  <c:y val="2.7777777777777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9F-4970-8F4C-F352143D42CE}"/>
                </c:ext>
              </c:extLst>
            </c:dLbl>
            <c:dLbl>
              <c:idx val="9"/>
              <c:layout>
                <c:manualLayout>
                  <c:x val="4.5871559633026398E-3"/>
                  <c:y val="-2.7777777777778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9F-4970-8F4C-F352143D42CE}"/>
                </c:ext>
              </c:extLst>
            </c:dLbl>
            <c:dLbl>
              <c:idx val="10"/>
              <c:layout>
                <c:manualLayout>
                  <c:x val="6.1162079510702246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9F-4970-8F4C-F352143D42CE}"/>
                </c:ext>
              </c:extLst>
            </c:dLbl>
            <c:dLbl>
              <c:idx val="11"/>
              <c:layout>
                <c:manualLayout>
                  <c:x val="7.6452599388379203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9F-4970-8F4C-F352143D42C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7_LNE'!$BB$5:$BB$17</c:f>
              <c:numCache>
                <c:formatCode>0</c:formatCode>
                <c:ptCount val="13"/>
                <c:pt idx="0">
                  <c:v>20.399999999999999</c:v>
                </c:pt>
                <c:pt idx="1">
                  <c:v>3.2</c:v>
                </c:pt>
                <c:pt idx="2">
                  <c:v>22.1</c:v>
                </c:pt>
                <c:pt idx="3">
                  <c:v>25.8</c:v>
                </c:pt>
                <c:pt idx="4">
                  <c:v>7.7</c:v>
                </c:pt>
                <c:pt idx="5">
                  <c:v>19.400000000000002</c:v>
                </c:pt>
                <c:pt idx="6">
                  <c:v>18.2</c:v>
                </c:pt>
                <c:pt idx="7">
                  <c:v>26</c:v>
                </c:pt>
                <c:pt idx="8">
                  <c:v>24.5</c:v>
                </c:pt>
                <c:pt idx="9">
                  <c:v>28.1</c:v>
                </c:pt>
                <c:pt idx="10">
                  <c:v>37.200000000000003</c:v>
                </c:pt>
                <c:pt idx="11">
                  <c:v>22.5</c:v>
                </c:pt>
                <c:pt idx="12">
                  <c:v>44.3</c:v>
                </c:pt>
              </c:numCache>
            </c:numRef>
          </c:val>
          <c:extLst>
            <c:ext xmlns:c16="http://schemas.microsoft.com/office/drawing/2014/chart" uri="{C3380CC4-5D6E-409C-BE32-E72D297353CC}">
              <c16:uniqueId val="{00000001-AD50-4A76-834B-9C8BBB1A7140}"/>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'Region 7_LNE'!$BA$4</c:f>
              <c:strCache>
                <c:ptCount val="1"/>
                <c:pt idx="0">
                  <c:v>% Low-Income (GA 62%)</c:v>
                </c:pt>
              </c:strCache>
            </c:strRef>
          </c:tx>
          <c:invertIfNegative val="0"/>
          <c:dLbls>
            <c:dLbl>
              <c:idx val="12"/>
              <c:layout>
                <c:manualLayout>
                  <c:x val="-6.1728395061728392E-3"/>
                  <c:y val="9.0909112600598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FE-49E7-9DD7-DD3BDA81BB6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7_LNE'!$BA$5:$BA$17</c:f>
              <c:numCache>
                <c:formatCode>0</c:formatCode>
                <c:ptCount val="13"/>
                <c:pt idx="0">
                  <c:v>100</c:v>
                </c:pt>
                <c:pt idx="1">
                  <c:v>100</c:v>
                </c:pt>
                <c:pt idx="2">
                  <c:v>100</c:v>
                </c:pt>
                <c:pt idx="3">
                  <c:v>100</c:v>
                </c:pt>
                <c:pt idx="4">
                  <c:v>100</c:v>
                </c:pt>
                <c:pt idx="5">
                  <c:v>97</c:v>
                </c:pt>
                <c:pt idx="6">
                  <c:v>97</c:v>
                </c:pt>
                <c:pt idx="7">
                  <c:v>94</c:v>
                </c:pt>
                <c:pt idx="8">
                  <c:v>82</c:v>
                </c:pt>
                <c:pt idx="9">
                  <c:v>75</c:v>
                </c:pt>
                <c:pt idx="10">
                  <c:v>65</c:v>
                </c:pt>
                <c:pt idx="11">
                  <c:v>60</c:v>
                </c:pt>
                <c:pt idx="12">
                  <c:v>33</c:v>
                </c:pt>
              </c:numCache>
            </c:numRef>
          </c:val>
          <c:extLst>
            <c:ext xmlns:c16="http://schemas.microsoft.com/office/drawing/2014/chart" uri="{C3380CC4-5D6E-409C-BE32-E72D297353CC}">
              <c16:uniqueId val="{00000000-A73A-4D4C-BD05-95EC992B5B1F}"/>
            </c:ext>
          </c:extLst>
        </c:ser>
        <c:ser>
          <c:idx val="1"/>
          <c:order val="1"/>
          <c:tx>
            <c:strRef>
              <c:f>'Region 7_LNE'!$BC$4</c:f>
              <c:strCache>
                <c:ptCount val="1"/>
                <c:pt idx="0">
                  <c:v>% Proficient+ (GA 35%)</c:v>
                </c:pt>
              </c:strCache>
            </c:strRef>
          </c:tx>
          <c:spPr>
            <a:solidFill>
              <a:schemeClr val="accent6"/>
            </a:solidFill>
          </c:spPr>
          <c:invertIfNegative val="0"/>
          <c:dLbls>
            <c:dLbl>
              <c:idx val="0"/>
              <c:layout>
                <c:manualLayout>
                  <c:x val="3.0864197530864196E-3"/>
                  <c:y val="-5.555492703621967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FE-49E7-9DD7-DD3BDA81BB6B}"/>
                </c:ext>
              </c:extLst>
            </c:dLbl>
            <c:dLbl>
              <c:idx val="2"/>
              <c:layout>
                <c:manualLayout>
                  <c:x val="4.6296296296296294E-3"/>
                  <c:y val="-3.0303037533533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FE-49E7-9DD7-DD3BDA81BB6B}"/>
                </c:ext>
              </c:extLst>
            </c:dLbl>
            <c:dLbl>
              <c:idx val="3"/>
              <c:layout>
                <c:manualLayout>
                  <c:x val="6.17283950617283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FE-49E7-9DD7-DD3BDA81BB6B}"/>
                </c:ext>
              </c:extLst>
            </c:dLbl>
            <c:dLbl>
              <c:idx val="4"/>
              <c:layout>
                <c:manualLayout>
                  <c:x val="6.1728395061728392E-3"/>
                  <c:y val="-3.0303037533533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FE-49E7-9DD7-DD3BDA81BB6B}"/>
                </c:ext>
              </c:extLst>
            </c:dLbl>
            <c:dLbl>
              <c:idx val="7"/>
              <c:layout>
                <c:manualLayout>
                  <c:x val="9.2592592592592587E-3"/>
                  <c:y val="9.0909112600599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FE-49E7-9DD7-DD3BDA81BB6B}"/>
                </c:ext>
              </c:extLst>
            </c:dLbl>
            <c:dLbl>
              <c:idx val="8"/>
              <c:layout>
                <c:manualLayout>
                  <c:x val="3.0864197530863064E-3"/>
                  <c:y val="3.030303753353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FE-49E7-9DD7-DD3BDA81BB6B}"/>
                </c:ext>
              </c:extLst>
            </c:dLbl>
            <c:dLbl>
              <c:idx val="9"/>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FE-49E7-9DD7-DD3BDA81BB6B}"/>
                </c:ext>
              </c:extLst>
            </c:dLbl>
            <c:dLbl>
              <c:idx val="10"/>
              <c:layout>
                <c:manualLayout>
                  <c:x val="3.0864197530864196E-3"/>
                  <c:y val="-3.0303037533532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FE-49E7-9DD7-DD3BDA81BB6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7_LNE'!$BC$5:$BC$17</c:f>
              <c:numCache>
                <c:formatCode>0</c:formatCode>
                <c:ptCount val="13"/>
                <c:pt idx="0">
                  <c:v>20.2</c:v>
                </c:pt>
                <c:pt idx="1">
                  <c:v>5</c:v>
                </c:pt>
                <c:pt idx="2">
                  <c:v>29.8</c:v>
                </c:pt>
                <c:pt idx="3">
                  <c:v>20</c:v>
                </c:pt>
                <c:pt idx="4">
                  <c:v>37</c:v>
                </c:pt>
                <c:pt idx="5">
                  <c:v>6.6</c:v>
                </c:pt>
                <c:pt idx="6">
                  <c:v>0</c:v>
                </c:pt>
                <c:pt idx="7">
                  <c:v>40.9</c:v>
                </c:pt>
                <c:pt idx="8">
                  <c:v>22</c:v>
                </c:pt>
                <c:pt idx="9">
                  <c:v>29.8</c:v>
                </c:pt>
                <c:pt idx="10">
                  <c:v>53.2</c:v>
                </c:pt>
                <c:pt idx="11">
                  <c:v>72.099999999999994</c:v>
                </c:pt>
                <c:pt idx="12">
                  <c:v>38.300000000000004</c:v>
                </c:pt>
              </c:numCache>
            </c:numRef>
          </c:val>
          <c:extLst>
            <c:ext xmlns:c16="http://schemas.microsoft.com/office/drawing/2014/chart" uri="{C3380CC4-5D6E-409C-BE32-E72D297353CC}">
              <c16:uniqueId val="{00000001-A73A-4D4C-BD05-95EC992B5B1F}"/>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197246754623E-2"/>
          <c:y val="2.0551252978065191E-3"/>
          <c:w val="0.93789277158903417"/>
          <c:h val="0.55853003713122384"/>
        </c:manualLayout>
      </c:layout>
      <c:barChart>
        <c:barDir val="col"/>
        <c:grouping val="clustered"/>
        <c:varyColors val="0"/>
        <c:ser>
          <c:idx val="0"/>
          <c:order val="0"/>
          <c:tx>
            <c:strRef>
              <c:f>'Region 7_LNE'!$BA$4</c:f>
              <c:strCache>
                <c:ptCount val="1"/>
                <c:pt idx="0">
                  <c:v>% Low-Income (GA 62%)</c:v>
                </c:pt>
              </c:strCache>
            </c:strRef>
          </c:tx>
          <c:invertIfNegative val="0"/>
          <c:dLbls>
            <c:dLbl>
              <c:idx val="8"/>
              <c:layout>
                <c:manualLayout>
                  <c:x val="-1.5151515151515152E-3"/>
                  <c:y val="3.0303030303030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73-4A4A-99E6-DBDB1CDB6B94}"/>
                </c:ext>
              </c:extLst>
            </c:dLbl>
            <c:dLbl>
              <c:idx val="9"/>
              <c:layout>
                <c:manualLayout>
                  <c:x val="-9.0909090909090905E-3"/>
                  <c:y val="6.0606060606060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73-4A4A-99E6-DBDB1CDB6B94}"/>
                </c:ext>
              </c:extLst>
            </c:dLbl>
            <c:dLbl>
              <c:idx val="10"/>
              <c:layout>
                <c:manualLayout>
                  <c:x val="-9.0909090909090905E-3"/>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73-4A4A-99E6-DBDB1CDB6B94}"/>
                </c:ext>
              </c:extLst>
            </c:dLbl>
            <c:dLbl>
              <c:idx val="11"/>
              <c:layout>
                <c:manualLayout>
                  <c:x val="-7.575757575757687E-3"/>
                  <c:y val="9.0909090909090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73-4A4A-99E6-DBDB1CDB6B94}"/>
                </c:ext>
              </c:extLst>
            </c:dLbl>
            <c:dLbl>
              <c:idx val="12"/>
              <c:layout>
                <c:manualLayout>
                  <c:x val="-9.0909090909092015E-3"/>
                  <c:y val="1.2121212121212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73-4A4A-99E6-DBDB1CDB6B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7_LNE'!$BA$5:$BA$17</c:f>
              <c:numCache>
                <c:formatCode>0</c:formatCode>
                <c:ptCount val="13"/>
                <c:pt idx="0">
                  <c:v>100</c:v>
                </c:pt>
                <c:pt idx="1">
                  <c:v>100</c:v>
                </c:pt>
                <c:pt idx="2">
                  <c:v>100</c:v>
                </c:pt>
                <c:pt idx="3">
                  <c:v>100</c:v>
                </c:pt>
                <c:pt idx="4">
                  <c:v>100</c:v>
                </c:pt>
                <c:pt idx="5">
                  <c:v>97</c:v>
                </c:pt>
                <c:pt idx="6">
                  <c:v>97</c:v>
                </c:pt>
                <c:pt idx="7">
                  <c:v>94</c:v>
                </c:pt>
                <c:pt idx="8">
                  <c:v>82</c:v>
                </c:pt>
                <c:pt idx="9">
                  <c:v>75</c:v>
                </c:pt>
                <c:pt idx="10">
                  <c:v>65</c:v>
                </c:pt>
                <c:pt idx="11">
                  <c:v>60</c:v>
                </c:pt>
                <c:pt idx="12">
                  <c:v>33</c:v>
                </c:pt>
              </c:numCache>
            </c:numRef>
          </c:val>
          <c:extLst>
            <c:ext xmlns:c16="http://schemas.microsoft.com/office/drawing/2014/chart" uri="{C3380CC4-5D6E-409C-BE32-E72D297353CC}">
              <c16:uniqueId val="{00000000-F873-4A4A-99E6-DBDB1CDB6B94}"/>
            </c:ext>
          </c:extLst>
        </c:ser>
        <c:ser>
          <c:idx val="3"/>
          <c:order val="1"/>
          <c:tx>
            <c:strRef>
              <c:f>'Region 7_LNE'!$BD$4</c:f>
              <c:strCache>
                <c:ptCount val="1"/>
                <c:pt idx="0">
                  <c:v>Graduation Rate (GA 82%)</c:v>
                </c:pt>
              </c:strCache>
            </c:strRef>
          </c:tx>
          <c:invertIfNegative val="0"/>
          <c:dLbls>
            <c:dLbl>
              <c:idx val="0"/>
              <c:layout>
                <c:manualLayout>
                  <c:x val="3.03030303030301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73-4A4A-99E6-DBDB1CDB6B94}"/>
                </c:ext>
              </c:extLst>
            </c:dLbl>
            <c:dLbl>
              <c:idx val="1"/>
              <c:layout>
                <c:manualLayout>
                  <c:x val="4.5454545454545452E-3"/>
                  <c:y val="9.0909090909090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73-4A4A-99E6-DBDB1CDB6B94}"/>
                </c:ext>
              </c:extLst>
            </c:dLbl>
            <c:dLbl>
              <c:idx val="2"/>
              <c:layout>
                <c:manualLayout>
                  <c:x val="4.5454545454545452E-3"/>
                  <c:y val="9.09090909090909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73-4A4A-99E6-DBDB1CDB6B94}"/>
                </c:ext>
              </c:extLst>
            </c:dLbl>
            <c:dLbl>
              <c:idx val="3"/>
              <c:layout>
                <c:manualLayout>
                  <c:x val="1.3636363636363636E-2"/>
                  <c:y val="-3.0303030303030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73-4A4A-99E6-DBDB1CDB6B94}"/>
                </c:ext>
              </c:extLst>
            </c:dLbl>
            <c:dLbl>
              <c:idx val="4"/>
              <c:layout>
                <c:manualLayout>
                  <c:x val="1.2121212121212121E-2"/>
                  <c:y val="-3.0303030303030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73-4A4A-99E6-DBDB1CDB6B94}"/>
                </c:ext>
              </c:extLst>
            </c:dLbl>
            <c:dLbl>
              <c:idx val="5"/>
              <c:layout>
                <c:manualLayout>
                  <c:x val="1.06060606060605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73-4A4A-99E6-DBDB1CDB6B94}"/>
                </c:ext>
              </c:extLst>
            </c:dLbl>
            <c:dLbl>
              <c:idx val="7"/>
              <c:layout>
                <c:manualLayout>
                  <c:x val="7.57575757575746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73-4A4A-99E6-DBDB1CDB6B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7_LNE'!$AZ$5:$AZ$17</c:f>
              <c:strCache>
                <c:ptCount val="13"/>
                <c:pt idx="0">
                  <c:v>Burke</c:v>
                </c:pt>
                <c:pt idx="1">
                  <c:v>Hancock</c:v>
                </c:pt>
                <c:pt idx="2">
                  <c:v>Jefferson</c:v>
                </c:pt>
                <c:pt idx="3">
                  <c:v>Jenkins</c:v>
                </c:pt>
                <c:pt idx="4">
                  <c:v>Warren</c:v>
                </c:pt>
                <c:pt idx="5">
                  <c:v>Richmond</c:v>
                </c:pt>
                <c:pt idx="6">
                  <c:v>Taliaferro</c:v>
                </c:pt>
                <c:pt idx="7">
                  <c:v>Wilkes</c:v>
                </c:pt>
                <c:pt idx="8">
                  <c:v>Washington</c:v>
                </c:pt>
                <c:pt idx="9">
                  <c:v>McDuffie</c:v>
                </c:pt>
                <c:pt idx="10">
                  <c:v>Lincoln</c:v>
                </c:pt>
                <c:pt idx="11">
                  <c:v>Glascock</c:v>
                </c:pt>
                <c:pt idx="12">
                  <c:v>Columbia</c:v>
                </c:pt>
              </c:strCache>
            </c:strRef>
          </c:cat>
          <c:val>
            <c:numRef>
              <c:f>'Region 7_LNE'!$BD$5:$BD$17</c:f>
              <c:numCache>
                <c:formatCode>0</c:formatCode>
                <c:ptCount val="13"/>
                <c:pt idx="0">
                  <c:v>89.35</c:v>
                </c:pt>
                <c:pt idx="1">
                  <c:v>83.33</c:v>
                </c:pt>
                <c:pt idx="2">
                  <c:v>87.45</c:v>
                </c:pt>
                <c:pt idx="3">
                  <c:v>80</c:v>
                </c:pt>
                <c:pt idx="4">
                  <c:v>87.88</c:v>
                </c:pt>
                <c:pt idx="5">
                  <c:v>77.7</c:v>
                </c:pt>
                <c:pt idx="6">
                  <c:v>0</c:v>
                </c:pt>
                <c:pt idx="7">
                  <c:v>80.47</c:v>
                </c:pt>
                <c:pt idx="8">
                  <c:v>95.19</c:v>
                </c:pt>
                <c:pt idx="9">
                  <c:v>76.55</c:v>
                </c:pt>
                <c:pt idx="10">
                  <c:v>84.62</c:v>
                </c:pt>
                <c:pt idx="11">
                  <c:v>87.88</c:v>
                </c:pt>
                <c:pt idx="12">
                  <c:v>90.61</c:v>
                </c:pt>
              </c:numCache>
            </c:numRef>
          </c:val>
          <c:extLst>
            <c:ext xmlns:c16="http://schemas.microsoft.com/office/drawing/2014/chart" uri="{C3380CC4-5D6E-409C-BE32-E72D297353CC}">
              <c16:uniqueId val="{00000001-F873-4A4A-99E6-DBDB1CDB6B94}"/>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2559864110569124"/>
          <c:y val="0.90975799426058124"/>
          <c:w val="0.74880250239197965"/>
          <c:h val="9.0242005739418762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0066"/>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6.17283950617284E-3"/>
                  <c:y val="6.321839080459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Sheet1!$B$11:$B$15</c:f>
              <c:numCache>
                <c:formatCode>General</c:formatCode>
                <c:ptCount val="5"/>
                <c:pt idx="0">
                  <c:v>43</c:v>
                </c:pt>
                <c:pt idx="1">
                  <c:v>44</c:v>
                </c:pt>
                <c:pt idx="2">
                  <c:v>46</c:v>
                </c:pt>
                <c:pt idx="3">
                  <c:v>47</c:v>
                </c:pt>
                <c:pt idx="4">
                  <c:v>51</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4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Sheet1!$C$11:$C$15</c:f>
              <c:numCache>
                <c:formatCode>General</c:formatCode>
                <c:ptCount val="5"/>
                <c:pt idx="0">
                  <c:v>44</c:v>
                </c:pt>
                <c:pt idx="1">
                  <c:v>44</c:v>
                </c:pt>
                <c:pt idx="2">
                  <c:v>46</c:v>
                </c:pt>
                <c:pt idx="3">
                  <c:v>44</c:v>
                </c:pt>
                <c:pt idx="4">
                  <c:v>47</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Sheet1!$B$19:$B$23</c:f>
              <c:numCache>
                <c:formatCode>General</c:formatCode>
                <c:ptCount val="5"/>
                <c:pt idx="0">
                  <c:v>38</c:v>
                </c:pt>
                <c:pt idx="1">
                  <c:v>38</c:v>
                </c:pt>
                <c:pt idx="2">
                  <c:v>38</c:v>
                </c:pt>
                <c:pt idx="3">
                  <c:v>40</c:v>
                </c:pt>
                <c:pt idx="4">
                  <c:v>41</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Sheet1!$C$19:$C$23</c:f>
              <c:numCache>
                <c:formatCode>General</c:formatCode>
                <c:ptCount val="5"/>
                <c:pt idx="0">
                  <c:v>44</c:v>
                </c:pt>
                <c:pt idx="1">
                  <c:v>43</c:v>
                </c:pt>
                <c:pt idx="2">
                  <c:v>42</c:v>
                </c:pt>
                <c:pt idx="3">
                  <c:v>41</c:v>
                </c:pt>
                <c:pt idx="4">
                  <c:v>41</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2001-2010</a:t>
            </a:r>
            <a:r>
              <a:rPr lang="en-US" baseline="0" dirty="0"/>
              <a:t>:  Percent Population Increase</a:t>
            </a:r>
            <a:endParaRPr lang="en-US" dirty="0"/>
          </a:p>
        </c:rich>
      </c:tx>
      <c:overlay val="0"/>
    </c:title>
    <c:autoTitleDeleted val="0"/>
    <c:plotArea>
      <c:layout/>
      <c:barChart>
        <c:barDir val="bar"/>
        <c:grouping val="clustered"/>
        <c:varyColors val="0"/>
        <c:ser>
          <c:idx val="0"/>
          <c:order val="0"/>
          <c:tx>
            <c:strRef>
              <c:f>Sheet1!$B$1</c:f>
              <c:strCache>
                <c:ptCount val="1"/>
                <c:pt idx="0">
                  <c:v>White</c:v>
                </c:pt>
              </c:strCache>
            </c:strRef>
          </c:tx>
          <c:spPr>
            <a:solidFill>
              <a:srgbClr val="92D050"/>
            </a:solidFill>
          </c:spPr>
          <c:invertIfNegative val="0"/>
          <c:dPt>
            <c:idx val="0"/>
            <c:invertIfNegative val="0"/>
            <c:bubble3D val="0"/>
            <c:spPr>
              <a:solidFill>
                <a:srgbClr val="92D050"/>
              </a:solidFill>
            </c:spPr>
            <c:extLst>
              <c:ext xmlns:c16="http://schemas.microsoft.com/office/drawing/2014/chart" uri="{C3380CC4-5D6E-409C-BE32-E72D297353CC}">
                <c16:uniqueId val="{00000000-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8.0000000000000099E-2</c:v>
                </c:pt>
              </c:numCache>
            </c:numRef>
          </c:val>
          <c:extLst>
            <c:ext xmlns:c16="http://schemas.microsoft.com/office/drawing/2014/chart" uri="{C3380CC4-5D6E-409C-BE32-E72D297353CC}">
              <c16:uniqueId val="{00000001-3909-459F-8364-9B19DE392B33}"/>
            </c:ext>
          </c:extLst>
        </c:ser>
        <c:ser>
          <c:idx val="1"/>
          <c:order val="1"/>
          <c:tx>
            <c:strRef>
              <c:f>Sheet1!$C$1</c:f>
              <c:strCache>
                <c:ptCount val="1"/>
                <c:pt idx="0">
                  <c:v>Total Population</c:v>
                </c:pt>
              </c:strCache>
            </c:strRef>
          </c:tx>
          <c:spPr>
            <a:solidFill>
              <a:srgbClr val="E11148"/>
            </a:solidFill>
          </c:spPr>
          <c:invertIfNegative val="0"/>
          <c:dLbls>
            <c:dLbl>
              <c:idx val="0"/>
              <c:tx>
                <c:rich>
                  <a:bodyPr/>
                  <a:lstStyle/>
                  <a:p>
                    <a:r>
                      <a:rPr lang="en-US" dirty="0"/>
                      <a:t>All</a:t>
                    </a:r>
                    <a:r>
                      <a:rPr lang="en-US" baseline="0" dirty="0"/>
                      <a:t> </a:t>
                    </a:r>
                    <a:r>
                      <a:rPr lang="en-US" dirty="0"/>
                      <a:t>16%</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0.16</c:v>
                </c:pt>
              </c:numCache>
            </c:numRef>
          </c:val>
          <c:extLst>
            <c:ext xmlns:c16="http://schemas.microsoft.com/office/drawing/2014/chart" uri="{C3380CC4-5D6E-409C-BE32-E72D297353CC}">
              <c16:uniqueId val="{00000003-3909-459F-8364-9B19DE392B33}"/>
            </c:ext>
          </c:extLst>
        </c:ser>
        <c:ser>
          <c:idx val="2"/>
          <c:order val="2"/>
          <c:tx>
            <c:strRef>
              <c:f>Sheet1!$D$1</c:f>
              <c:strCache>
                <c:ptCount val="1"/>
                <c:pt idx="0">
                  <c:v>Black </c:v>
                </c:pt>
              </c:strCache>
            </c:strRef>
          </c:tx>
          <c:spPr>
            <a:solidFill>
              <a:srgbClr val="006600"/>
            </a:solidFill>
          </c:spPr>
          <c:invertIfNegative val="0"/>
          <c:dLbls>
            <c:dLbl>
              <c:idx val="0"/>
              <c:tx>
                <c:rich>
                  <a:bodyPr/>
                  <a:lstStyle/>
                  <a:p>
                    <a:r>
                      <a:rPr lang="en-US" dirty="0"/>
                      <a:t>African-American 20%</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c:v>
                </c:pt>
              </c:numCache>
            </c:numRef>
          </c:val>
          <c:extLst>
            <c:ext xmlns:c16="http://schemas.microsoft.com/office/drawing/2014/chart" uri="{C3380CC4-5D6E-409C-BE32-E72D297353CC}">
              <c16:uniqueId val="{00000005-3909-459F-8364-9B19DE392B33}"/>
            </c:ext>
          </c:extLst>
        </c:ser>
        <c:ser>
          <c:idx val="3"/>
          <c:order val="3"/>
          <c:tx>
            <c:strRef>
              <c:f>Sheet1!$E$1</c:f>
              <c:strCache>
                <c:ptCount val="1"/>
                <c:pt idx="0">
                  <c:v>Children in Poverty</c:v>
                </c:pt>
              </c:strCache>
            </c:strRef>
          </c:tx>
          <c:spPr>
            <a:solidFill>
              <a:srgbClr val="CECA22"/>
            </a:solidFill>
          </c:spPr>
          <c:invertIfNegative val="0"/>
          <c:dLbls>
            <c:dLbl>
              <c:idx val="0"/>
              <c:tx>
                <c:rich>
                  <a:bodyPr/>
                  <a:lstStyle/>
                  <a:p>
                    <a:r>
                      <a:rPr lang="en-US" dirty="0">
                        <a:solidFill>
                          <a:schemeClr val="tx1">
                            <a:lumMod val="95000"/>
                            <a:lumOff val="5000"/>
                          </a:schemeClr>
                        </a:solidFill>
                      </a:rPr>
                      <a:t>Living in</a:t>
                    </a:r>
                    <a:r>
                      <a:rPr lang="en-US" baseline="0" dirty="0">
                        <a:solidFill>
                          <a:schemeClr val="tx1">
                            <a:lumMod val="95000"/>
                            <a:lumOff val="5000"/>
                          </a:schemeClr>
                        </a:solidFill>
                      </a:rPr>
                      <a:t> p</a:t>
                    </a:r>
                    <a:r>
                      <a:rPr lang="en-US" dirty="0">
                        <a:solidFill>
                          <a:schemeClr val="tx1">
                            <a:lumMod val="95000"/>
                            <a:lumOff val="5000"/>
                          </a:schemeClr>
                        </a:solidFill>
                      </a:rPr>
                      <a:t>overty 38%</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09-459F-8364-9B19DE392B33}"/>
                </c:ext>
              </c:extLst>
            </c:dLbl>
            <c:spPr>
              <a:noFill/>
              <a:ln>
                <a:noFill/>
              </a:ln>
              <a:effectLst/>
            </c:spPr>
            <c:txPr>
              <a:bodyPr/>
              <a:lstStyle/>
              <a:p>
                <a:pPr>
                  <a:defRPr>
                    <a:solidFill>
                      <a:schemeClr val="tx1">
                        <a:lumMod val="95000"/>
                        <a:lumOff val="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0.380000000000002</c:v>
                </c:pt>
              </c:numCache>
            </c:numRef>
          </c:val>
          <c:extLst>
            <c:ext xmlns:c16="http://schemas.microsoft.com/office/drawing/2014/chart" uri="{C3380CC4-5D6E-409C-BE32-E72D297353CC}">
              <c16:uniqueId val="{00000007-3909-459F-8364-9B19DE392B33}"/>
            </c:ext>
          </c:extLst>
        </c:ser>
        <c:ser>
          <c:idx val="4"/>
          <c:order val="4"/>
          <c:tx>
            <c:strRef>
              <c:f>Sheet1!$F$1</c:f>
              <c:strCache>
                <c:ptCount val="1"/>
                <c:pt idx="0">
                  <c:v>Asian</c:v>
                </c:pt>
              </c:strCache>
            </c:strRef>
          </c:tx>
          <c:spPr>
            <a:solidFill>
              <a:srgbClr val="3366FF"/>
            </a:solidFill>
          </c:spPr>
          <c:invertIfNegative val="0"/>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0.45</c:v>
                </c:pt>
              </c:numCache>
            </c:numRef>
          </c:val>
          <c:extLst>
            <c:ext xmlns:c16="http://schemas.microsoft.com/office/drawing/2014/chart" uri="{C3380CC4-5D6E-409C-BE32-E72D297353CC}">
              <c16:uniqueId val="{00000009-3909-459F-8364-9B19DE392B33}"/>
            </c:ext>
          </c:extLst>
        </c:ser>
        <c:ser>
          <c:idx val="5"/>
          <c:order val="5"/>
          <c:tx>
            <c:strRef>
              <c:f>Sheet1!$G$1</c:f>
              <c:strCache>
                <c:ptCount val="1"/>
                <c:pt idx="0">
                  <c:v>Hispanic</c:v>
                </c:pt>
              </c:strCache>
            </c:strRef>
          </c:tx>
          <c:spPr>
            <a:solidFill>
              <a:srgbClr val="002060"/>
            </a:solidFill>
          </c:spPr>
          <c:invertIfNegative val="0"/>
          <c:dPt>
            <c:idx val="0"/>
            <c:invertIfNegative val="0"/>
            <c:bubble3D val="0"/>
            <c:spPr>
              <a:solidFill>
                <a:srgbClr val="000066"/>
              </a:solidFill>
            </c:spPr>
            <c:extLst>
              <c:ext xmlns:c16="http://schemas.microsoft.com/office/drawing/2014/chart" uri="{C3380CC4-5D6E-409C-BE32-E72D297353CC}">
                <c16:uniqueId val="{0000000A-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0.49</c:v>
                </c:pt>
              </c:numCache>
            </c:numRef>
          </c:val>
          <c:extLst>
            <c:ext xmlns:c16="http://schemas.microsoft.com/office/drawing/2014/chart" uri="{C3380CC4-5D6E-409C-BE32-E72D297353CC}">
              <c16:uniqueId val="{0000000B-3909-459F-8364-9B19DE392B33}"/>
            </c:ext>
          </c:extLst>
        </c:ser>
        <c:dLbls>
          <c:showLegendKey val="0"/>
          <c:showVal val="1"/>
          <c:showCatName val="0"/>
          <c:showSerName val="0"/>
          <c:showPercent val="0"/>
          <c:showBubbleSize val="0"/>
        </c:dLbls>
        <c:gapWidth val="106"/>
        <c:overlap val="-11"/>
        <c:axId val="226870016"/>
        <c:axId val="226865200"/>
      </c:barChart>
      <c:catAx>
        <c:axId val="226870016"/>
        <c:scaling>
          <c:orientation val="minMax"/>
        </c:scaling>
        <c:delete val="0"/>
        <c:axPos val="l"/>
        <c:numFmt formatCode="General" sourceLinked="1"/>
        <c:majorTickMark val="none"/>
        <c:minorTickMark val="none"/>
        <c:tickLblPos val="nextTo"/>
        <c:crossAx val="226865200"/>
        <c:crosses val="autoZero"/>
        <c:auto val="1"/>
        <c:lblAlgn val="ctr"/>
        <c:lblOffset val="100"/>
        <c:noMultiLvlLbl val="0"/>
      </c:catAx>
      <c:valAx>
        <c:axId val="226865200"/>
        <c:scaling>
          <c:orientation val="minMax"/>
        </c:scaling>
        <c:delete val="0"/>
        <c:axPos val="b"/>
        <c:majorGridlines/>
        <c:numFmt formatCode="0%" sourceLinked="1"/>
        <c:majorTickMark val="none"/>
        <c:minorTickMark val="none"/>
        <c:tickLblPos val="nextTo"/>
        <c:crossAx val="22687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Rates.xlsx]Region 7_LNE!PivotTable2</c:name>
    <c:fmtId val="20"/>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
        <c:idx val="95"/>
      </c:pivotFmt>
      <c:pivotFmt>
        <c:idx val="96"/>
      </c:pivotFmt>
      <c:pivotFmt>
        <c:idx val="97"/>
      </c:pivotFmt>
      <c:pivotFmt>
        <c:idx val="98"/>
      </c:pivotFmt>
      <c:pivotFmt>
        <c:idx val="99"/>
      </c:pivotFmt>
      <c:pivotFmt>
        <c:idx val="100"/>
      </c:pivotFmt>
      <c:pivotFmt>
        <c:idx val="101"/>
      </c:pivotFmt>
      <c:pivotFmt>
        <c:idx val="102"/>
      </c:pivotFmt>
      <c:pivotFmt>
        <c:idx val="103"/>
      </c:pivotFmt>
      <c:pivotFmt>
        <c:idx val="104"/>
      </c:pivotFmt>
      <c:pivotFmt>
        <c:idx val="105"/>
      </c:pivotFmt>
      <c:pivotFmt>
        <c:idx val="106"/>
      </c:pivotFmt>
      <c:pivotFmt>
        <c:idx val="107"/>
      </c:pivotFmt>
      <c:pivotFmt>
        <c:idx val="108"/>
      </c:pivotFmt>
      <c:pivotFmt>
        <c:idx val="109"/>
      </c:pivotFmt>
      <c:pivotFmt>
        <c:idx val="110"/>
      </c:pivotFmt>
      <c:pivotFmt>
        <c:idx val="111"/>
      </c:pivotFmt>
      <c:pivotFmt>
        <c:idx val="112"/>
      </c:pivotFmt>
      <c:pivotFmt>
        <c:idx val="113"/>
      </c:pivotFmt>
      <c:pivotFmt>
        <c:idx val="114"/>
      </c:pivotFmt>
      <c:pivotFmt>
        <c:idx val="115"/>
      </c:pivotFmt>
      <c:pivotFmt>
        <c:idx val="116"/>
      </c:pivotFmt>
      <c:pivotFmt>
        <c:idx val="117"/>
      </c:pivotFmt>
      <c:pivotFmt>
        <c:idx val="118"/>
      </c:pivotFmt>
      <c:pivotFmt>
        <c:idx val="119"/>
      </c:pivotFmt>
      <c:pivotFmt>
        <c:idx val="120"/>
      </c:pivotFmt>
      <c:pivotFmt>
        <c:idx val="121"/>
      </c:pivotFmt>
      <c:pivotFmt>
        <c:idx val="122"/>
      </c:pivotFmt>
      <c:pivotFmt>
        <c:idx val="123"/>
      </c:pivotFmt>
      <c:pivotFmt>
        <c:idx val="124"/>
      </c:pivotFmt>
      <c:pivotFmt>
        <c:idx val="125"/>
      </c:pivotFmt>
      <c:pivotFmt>
        <c:idx val="126"/>
      </c:pivotFmt>
      <c:pivotFmt>
        <c:idx val="127"/>
      </c:pivotFmt>
      <c:pivotFmt>
        <c:idx val="128"/>
      </c:pivotFmt>
      <c:pivotFmt>
        <c:idx val="129"/>
      </c:pivotFmt>
      <c:pivotFmt>
        <c:idx val="130"/>
      </c:pivotFmt>
      <c:pivotFmt>
        <c:idx val="131"/>
      </c:pivotFmt>
      <c:pivotFmt>
        <c:idx val="132"/>
      </c:pivotFmt>
      <c:pivotFmt>
        <c:idx val="133"/>
      </c:pivotFmt>
      <c:pivotFmt>
        <c:idx val="134"/>
      </c:pivotFmt>
      <c:pivotFmt>
        <c:idx val="135"/>
      </c:pivotFmt>
      <c:pivotFmt>
        <c:idx val="136"/>
      </c:pivotFmt>
      <c:pivotFmt>
        <c:idx val="137"/>
      </c:pivotFmt>
      <c:pivotFmt>
        <c:idx val="138"/>
      </c:pivotFmt>
      <c:pivotFmt>
        <c:idx val="139"/>
      </c:pivotFmt>
      <c:pivotFmt>
        <c:idx val="140"/>
      </c:pivotFmt>
      <c:pivotFmt>
        <c:idx val="141"/>
      </c:pivotFmt>
      <c:pivotFmt>
        <c:idx val="142"/>
      </c:pivotFmt>
      <c:pivotFmt>
        <c:idx val="143"/>
      </c:pivotFmt>
      <c:pivotFmt>
        <c:idx val="144"/>
      </c:pivotFmt>
      <c:pivotFmt>
        <c:idx val="145"/>
      </c:pivotFmt>
      <c:pivotFmt>
        <c:idx val="146"/>
      </c:pivotFmt>
      <c:pivotFmt>
        <c:idx val="147"/>
      </c:pivotFmt>
      <c:pivotFmt>
        <c:idx val="148"/>
      </c:pivotFmt>
      <c:pivotFmt>
        <c:idx val="149"/>
      </c:pivotFmt>
      <c:pivotFmt>
        <c:idx val="150"/>
      </c:pivotFmt>
      <c:pivotFmt>
        <c:idx val="151"/>
      </c:pivotFmt>
      <c:pivotFmt>
        <c:idx val="152"/>
      </c:pivotFmt>
      <c:pivotFmt>
        <c:idx val="153"/>
      </c:pivotFmt>
      <c:pivotFmt>
        <c:idx val="154"/>
      </c:pivotFmt>
      <c:pivotFmt>
        <c:idx val="155"/>
      </c:pivotFmt>
      <c:pivotFmt>
        <c:idx val="156"/>
      </c:pivotFmt>
      <c:pivotFmt>
        <c:idx val="157"/>
      </c:pivotFmt>
      <c:pivotFmt>
        <c:idx val="158"/>
      </c:pivotFmt>
      <c:pivotFmt>
        <c:idx val="159"/>
      </c:pivotFmt>
    </c:pivotFmts>
    <c:plotArea>
      <c:layout/>
      <c:lineChart>
        <c:grouping val="standard"/>
        <c:varyColors val="0"/>
        <c:ser>
          <c:idx val="0"/>
          <c:order val="0"/>
          <c:tx>
            <c:strRef>
              <c:f>'Region 7_LNE'!$B$4:$B$5</c:f>
              <c:strCache>
                <c:ptCount val="1"/>
                <c:pt idx="0">
                  <c:v>Burke</c:v>
                </c:pt>
              </c:strCache>
            </c:strRef>
          </c:tx>
          <c:cat>
            <c:strRef>
              <c:f>'Region 7_LNE'!$A$6:$A$10</c:f>
              <c:strCache>
                <c:ptCount val="5"/>
                <c:pt idx="0">
                  <c:v>2012 </c:v>
                </c:pt>
                <c:pt idx="1">
                  <c:v>2013 </c:v>
                </c:pt>
                <c:pt idx="2">
                  <c:v>2014 </c:v>
                </c:pt>
                <c:pt idx="3">
                  <c:v>2015 </c:v>
                </c:pt>
                <c:pt idx="4">
                  <c:v>2016 </c:v>
                </c:pt>
              </c:strCache>
            </c:strRef>
          </c:cat>
          <c:val>
            <c:numRef>
              <c:f>'Region 7_LNE'!$B$6:$B$10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890A-43BB-82A1-01E8DE05D945}"/>
            </c:ext>
          </c:extLst>
        </c:ser>
        <c:ser>
          <c:idx val="1"/>
          <c:order val="1"/>
          <c:tx>
            <c:strRef>
              <c:f>'Region 7_LNE'!$C$4:$C$5</c:f>
              <c:strCache>
                <c:ptCount val="1"/>
                <c:pt idx="0">
                  <c:v>Columbia</c:v>
                </c:pt>
              </c:strCache>
            </c:strRef>
          </c:tx>
          <c:cat>
            <c:strRef>
              <c:f>'Region 7_LNE'!$A$6:$A$10</c:f>
              <c:strCache>
                <c:ptCount val="5"/>
                <c:pt idx="0">
                  <c:v>2012 </c:v>
                </c:pt>
                <c:pt idx="1">
                  <c:v>2013 </c:v>
                </c:pt>
                <c:pt idx="2">
                  <c:v>2014 </c:v>
                </c:pt>
                <c:pt idx="3">
                  <c:v>2015 </c:v>
                </c:pt>
                <c:pt idx="4">
                  <c:v>2016 </c:v>
                </c:pt>
              </c:strCache>
            </c:strRef>
          </c:cat>
          <c:val>
            <c:numRef>
              <c:f>'Region 7_LNE'!$C$6:$C$10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890A-43BB-82A1-01E8DE05D945}"/>
            </c:ext>
          </c:extLst>
        </c:ser>
        <c:ser>
          <c:idx val="2"/>
          <c:order val="2"/>
          <c:tx>
            <c:strRef>
              <c:f>'Region 7_LNE'!$D$4:$D$5</c:f>
              <c:strCache>
                <c:ptCount val="1"/>
                <c:pt idx="0">
                  <c:v>Georgia</c:v>
                </c:pt>
              </c:strCache>
            </c:strRef>
          </c:tx>
          <c:cat>
            <c:strRef>
              <c:f>'Region 7_LNE'!$A$6:$A$10</c:f>
              <c:strCache>
                <c:ptCount val="5"/>
                <c:pt idx="0">
                  <c:v>2012 </c:v>
                </c:pt>
                <c:pt idx="1">
                  <c:v>2013 </c:v>
                </c:pt>
                <c:pt idx="2">
                  <c:v>2014 </c:v>
                </c:pt>
                <c:pt idx="3">
                  <c:v>2015 </c:v>
                </c:pt>
                <c:pt idx="4">
                  <c:v>2016 </c:v>
                </c:pt>
              </c:strCache>
            </c:strRef>
          </c:cat>
          <c:val>
            <c:numRef>
              <c:f>'Region 7_LNE'!$D$6:$D$10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890A-43BB-82A1-01E8DE05D945}"/>
            </c:ext>
          </c:extLst>
        </c:ser>
        <c:ser>
          <c:idx val="3"/>
          <c:order val="3"/>
          <c:tx>
            <c:strRef>
              <c:f>'Region 7_LNE'!$E$4:$E$5</c:f>
              <c:strCache>
                <c:ptCount val="1"/>
                <c:pt idx="0">
                  <c:v>Glascock</c:v>
                </c:pt>
              </c:strCache>
            </c:strRef>
          </c:tx>
          <c:cat>
            <c:strRef>
              <c:f>'Region 7_LNE'!$A$6:$A$10</c:f>
              <c:strCache>
                <c:ptCount val="5"/>
                <c:pt idx="0">
                  <c:v>2012 </c:v>
                </c:pt>
                <c:pt idx="1">
                  <c:v>2013 </c:v>
                </c:pt>
                <c:pt idx="2">
                  <c:v>2014 </c:v>
                </c:pt>
                <c:pt idx="3">
                  <c:v>2015 </c:v>
                </c:pt>
                <c:pt idx="4">
                  <c:v>2016 </c:v>
                </c:pt>
              </c:strCache>
            </c:strRef>
          </c:cat>
          <c:val>
            <c:numRef>
              <c:f>'Region 7_LNE'!$E$6:$E$10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890A-43BB-82A1-01E8DE05D945}"/>
            </c:ext>
          </c:extLst>
        </c:ser>
        <c:ser>
          <c:idx val="4"/>
          <c:order val="4"/>
          <c:tx>
            <c:strRef>
              <c:f>'Region 7_LNE'!$F$4:$F$5</c:f>
              <c:strCache>
                <c:ptCount val="1"/>
                <c:pt idx="0">
                  <c:v>Hancock</c:v>
                </c:pt>
              </c:strCache>
            </c:strRef>
          </c:tx>
          <c:cat>
            <c:strRef>
              <c:f>'Region 7_LNE'!$A$6:$A$10</c:f>
              <c:strCache>
                <c:ptCount val="5"/>
                <c:pt idx="0">
                  <c:v>2012 </c:v>
                </c:pt>
                <c:pt idx="1">
                  <c:v>2013 </c:v>
                </c:pt>
                <c:pt idx="2">
                  <c:v>2014 </c:v>
                </c:pt>
                <c:pt idx="3">
                  <c:v>2015 </c:v>
                </c:pt>
                <c:pt idx="4">
                  <c:v>2016 </c:v>
                </c:pt>
              </c:strCache>
            </c:strRef>
          </c:cat>
          <c:val>
            <c:numRef>
              <c:f>'Region 7_LNE'!$F$6:$F$10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890A-43BB-82A1-01E8DE05D945}"/>
            </c:ext>
          </c:extLst>
        </c:ser>
        <c:ser>
          <c:idx val="5"/>
          <c:order val="5"/>
          <c:tx>
            <c:strRef>
              <c:f>'Region 7_LNE'!$G$4:$G$5</c:f>
              <c:strCache>
                <c:ptCount val="1"/>
                <c:pt idx="0">
                  <c:v>Jefferson</c:v>
                </c:pt>
              </c:strCache>
            </c:strRef>
          </c:tx>
          <c:cat>
            <c:strRef>
              <c:f>'Region 7_LNE'!$A$6:$A$10</c:f>
              <c:strCache>
                <c:ptCount val="5"/>
                <c:pt idx="0">
                  <c:v>2012 </c:v>
                </c:pt>
                <c:pt idx="1">
                  <c:v>2013 </c:v>
                </c:pt>
                <c:pt idx="2">
                  <c:v>2014 </c:v>
                </c:pt>
                <c:pt idx="3">
                  <c:v>2015 </c:v>
                </c:pt>
                <c:pt idx="4">
                  <c:v>2016 </c:v>
                </c:pt>
              </c:strCache>
            </c:strRef>
          </c:cat>
          <c:val>
            <c:numRef>
              <c:f>'Region 7_LNE'!$G$6:$G$10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890A-43BB-82A1-01E8DE05D945}"/>
            </c:ext>
          </c:extLst>
        </c:ser>
        <c:ser>
          <c:idx val="6"/>
          <c:order val="6"/>
          <c:tx>
            <c:strRef>
              <c:f>'Region 7_LNE'!$H$4:$H$5</c:f>
              <c:strCache>
                <c:ptCount val="1"/>
                <c:pt idx="0">
                  <c:v>Jenkins</c:v>
                </c:pt>
              </c:strCache>
            </c:strRef>
          </c:tx>
          <c:cat>
            <c:strRef>
              <c:f>'Region 7_LNE'!$A$6:$A$10</c:f>
              <c:strCache>
                <c:ptCount val="5"/>
                <c:pt idx="0">
                  <c:v>2012 </c:v>
                </c:pt>
                <c:pt idx="1">
                  <c:v>2013 </c:v>
                </c:pt>
                <c:pt idx="2">
                  <c:v>2014 </c:v>
                </c:pt>
                <c:pt idx="3">
                  <c:v>2015 </c:v>
                </c:pt>
                <c:pt idx="4">
                  <c:v>2016 </c:v>
                </c:pt>
              </c:strCache>
            </c:strRef>
          </c:cat>
          <c:val>
            <c:numRef>
              <c:f>'Region 7_LNE'!$H$6:$H$10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890A-43BB-82A1-01E8DE05D945}"/>
            </c:ext>
          </c:extLst>
        </c:ser>
        <c:ser>
          <c:idx val="7"/>
          <c:order val="7"/>
          <c:tx>
            <c:strRef>
              <c:f>'Region 7_LNE'!$I$4:$I$5</c:f>
              <c:strCache>
                <c:ptCount val="1"/>
                <c:pt idx="0">
                  <c:v>Lincoln</c:v>
                </c:pt>
              </c:strCache>
            </c:strRef>
          </c:tx>
          <c:cat>
            <c:strRef>
              <c:f>'Region 7_LNE'!$A$6:$A$10</c:f>
              <c:strCache>
                <c:ptCount val="5"/>
                <c:pt idx="0">
                  <c:v>2012 </c:v>
                </c:pt>
                <c:pt idx="1">
                  <c:v>2013 </c:v>
                </c:pt>
                <c:pt idx="2">
                  <c:v>2014 </c:v>
                </c:pt>
                <c:pt idx="3">
                  <c:v>2015 </c:v>
                </c:pt>
                <c:pt idx="4">
                  <c:v>2016 </c:v>
                </c:pt>
              </c:strCache>
            </c:strRef>
          </c:cat>
          <c:val>
            <c:numRef>
              <c:f>'Region 7_LNE'!$I$6:$I$10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890A-43BB-82A1-01E8DE05D945}"/>
            </c:ext>
          </c:extLst>
        </c:ser>
        <c:ser>
          <c:idx val="8"/>
          <c:order val="8"/>
          <c:tx>
            <c:strRef>
              <c:f>'Region 7_LNE'!$J$4:$J$5</c:f>
              <c:strCache>
                <c:ptCount val="1"/>
                <c:pt idx="0">
                  <c:v>McDuffie</c:v>
                </c:pt>
              </c:strCache>
            </c:strRef>
          </c:tx>
          <c:cat>
            <c:strRef>
              <c:f>'Region 7_LNE'!$A$6:$A$10</c:f>
              <c:strCache>
                <c:ptCount val="5"/>
                <c:pt idx="0">
                  <c:v>2012 </c:v>
                </c:pt>
                <c:pt idx="1">
                  <c:v>2013 </c:v>
                </c:pt>
                <c:pt idx="2">
                  <c:v>2014 </c:v>
                </c:pt>
                <c:pt idx="3">
                  <c:v>2015 </c:v>
                </c:pt>
                <c:pt idx="4">
                  <c:v>2016 </c:v>
                </c:pt>
              </c:strCache>
            </c:strRef>
          </c:cat>
          <c:val>
            <c:numRef>
              <c:f>'Region 7_LNE'!$J$6:$J$10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890A-43BB-82A1-01E8DE05D945}"/>
            </c:ext>
          </c:extLst>
        </c:ser>
        <c:ser>
          <c:idx val="9"/>
          <c:order val="9"/>
          <c:tx>
            <c:strRef>
              <c:f>'Region 7_LNE'!$K$4:$K$5</c:f>
              <c:strCache>
                <c:ptCount val="1"/>
                <c:pt idx="0">
                  <c:v>Richmond</c:v>
                </c:pt>
              </c:strCache>
            </c:strRef>
          </c:tx>
          <c:cat>
            <c:strRef>
              <c:f>'Region 7_LNE'!$A$6:$A$10</c:f>
              <c:strCache>
                <c:ptCount val="5"/>
                <c:pt idx="0">
                  <c:v>2012 </c:v>
                </c:pt>
                <c:pt idx="1">
                  <c:v>2013 </c:v>
                </c:pt>
                <c:pt idx="2">
                  <c:v>2014 </c:v>
                </c:pt>
                <c:pt idx="3">
                  <c:v>2015 </c:v>
                </c:pt>
                <c:pt idx="4">
                  <c:v>2016 </c:v>
                </c:pt>
              </c:strCache>
            </c:strRef>
          </c:cat>
          <c:val>
            <c:numRef>
              <c:f>'Region 7_LNE'!$K$6:$K$10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890A-43BB-82A1-01E8DE05D945}"/>
            </c:ext>
          </c:extLst>
        </c:ser>
        <c:ser>
          <c:idx val="10"/>
          <c:order val="10"/>
          <c:tx>
            <c:strRef>
              <c:f>'Region 7_LNE'!$L$4:$L$5</c:f>
              <c:strCache>
                <c:ptCount val="1"/>
                <c:pt idx="0">
                  <c:v>Taliaferro</c:v>
                </c:pt>
              </c:strCache>
            </c:strRef>
          </c:tx>
          <c:cat>
            <c:strRef>
              <c:f>'Region 7_LNE'!$A$6:$A$10</c:f>
              <c:strCache>
                <c:ptCount val="5"/>
                <c:pt idx="0">
                  <c:v>2012 </c:v>
                </c:pt>
                <c:pt idx="1">
                  <c:v>2013 </c:v>
                </c:pt>
                <c:pt idx="2">
                  <c:v>2014 </c:v>
                </c:pt>
                <c:pt idx="3">
                  <c:v>2015 </c:v>
                </c:pt>
                <c:pt idx="4">
                  <c:v>2016 </c:v>
                </c:pt>
              </c:strCache>
            </c:strRef>
          </c:cat>
          <c:val>
            <c:numRef>
              <c:f>'Region 7_LNE'!$L$6:$L$10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890A-43BB-82A1-01E8DE05D945}"/>
            </c:ext>
          </c:extLst>
        </c:ser>
        <c:ser>
          <c:idx val="11"/>
          <c:order val="11"/>
          <c:tx>
            <c:strRef>
              <c:f>'Region 7_LNE'!$M$4:$M$5</c:f>
              <c:strCache>
                <c:ptCount val="1"/>
                <c:pt idx="0">
                  <c:v>Warren</c:v>
                </c:pt>
              </c:strCache>
            </c:strRef>
          </c:tx>
          <c:cat>
            <c:strRef>
              <c:f>'Region 7_LNE'!$A$6:$A$10</c:f>
              <c:strCache>
                <c:ptCount val="5"/>
                <c:pt idx="0">
                  <c:v>2012 </c:v>
                </c:pt>
                <c:pt idx="1">
                  <c:v>2013 </c:v>
                </c:pt>
                <c:pt idx="2">
                  <c:v>2014 </c:v>
                </c:pt>
                <c:pt idx="3">
                  <c:v>2015 </c:v>
                </c:pt>
                <c:pt idx="4">
                  <c:v>2016 </c:v>
                </c:pt>
              </c:strCache>
            </c:strRef>
          </c:cat>
          <c:val>
            <c:numRef>
              <c:f>'Region 7_LNE'!$M$6:$M$10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B-890A-43BB-82A1-01E8DE05D945}"/>
            </c:ext>
          </c:extLst>
        </c:ser>
        <c:ser>
          <c:idx val="12"/>
          <c:order val="12"/>
          <c:tx>
            <c:strRef>
              <c:f>'Region 7_LNE'!$N$4:$N$5</c:f>
              <c:strCache>
                <c:ptCount val="1"/>
                <c:pt idx="0">
                  <c:v>Washington</c:v>
                </c:pt>
              </c:strCache>
            </c:strRef>
          </c:tx>
          <c:cat>
            <c:strRef>
              <c:f>'Region 7_LNE'!$A$6:$A$10</c:f>
              <c:strCache>
                <c:ptCount val="5"/>
                <c:pt idx="0">
                  <c:v>2012 </c:v>
                </c:pt>
                <c:pt idx="1">
                  <c:v>2013 </c:v>
                </c:pt>
                <c:pt idx="2">
                  <c:v>2014 </c:v>
                </c:pt>
                <c:pt idx="3">
                  <c:v>2015 </c:v>
                </c:pt>
                <c:pt idx="4">
                  <c:v>2016 </c:v>
                </c:pt>
              </c:strCache>
            </c:strRef>
          </c:cat>
          <c:val>
            <c:numRef>
              <c:f>'Region 7_LNE'!$N$6:$N$10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C-890A-43BB-82A1-01E8DE05D945}"/>
            </c:ext>
          </c:extLst>
        </c:ser>
        <c:ser>
          <c:idx val="13"/>
          <c:order val="13"/>
          <c:tx>
            <c:strRef>
              <c:f>'Region 7_LNE'!$O$4:$O$5</c:f>
              <c:strCache>
                <c:ptCount val="1"/>
                <c:pt idx="0">
                  <c:v>Wilkes</c:v>
                </c:pt>
              </c:strCache>
            </c:strRef>
          </c:tx>
          <c:cat>
            <c:strRef>
              <c:f>'Region 7_LNE'!$A$6:$A$10</c:f>
              <c:strCache>
                <c:ptCount val="5"/>
                <c:pt idx="0">
                  <c:v>2012 </c:v>
                </c:pt>
                <c:pt idx="1">
                  <c:v>2013 </c:v>
                </c:pt>
                <c:pt idx="2">
                  <c:v>2014 </c:v>
                </c:pt>
                <c:pt idx="3">
                  <c:v>2015 </c:v>
                </c:pt>
                <c:pt idx="4">
                  <c:v>2016 </c:v>
                </c:pt>
              </c:strCache>
            </c:strRef>
          </c:cat>
          <c:val>
            <c:numRef>
              <c:f>'Region 7_LNE'!$O$6:$O$10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D-890A-43BB-82A1-01E8DE05D945}"/>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80"/>
          <c:min val="0"/>
        </c:scaling>
        <c:delete val="0"/>
        <c:axPos val="l"/>
        <c:majorGridlines/>
        <c:numFmt formatCode="0" sourceLinked="1"/>
        <c:majorTickMark val="out"/>
        <c:minorTickMark val="none"/>
        <c:tickLblPos val="nextTo"/>
        <c:crossAx val="102881920"/>
        <c:crosses val="autoZero"/>
        <c:crossBetween val="between"/>
        <c:majorUnit val="10"/>
      </c:valAx>
    </c:plotArea>
    <c:legend>
      <c:legendPos val="r"/>
      <c:layout>
        <c:manualLayout>
          <c:xMode val="edge"/>
          <c:yMode val="edge"/>
          <c:x val="0.7717641014212846"/>
          <c:y val="1.7234146134958935E-2"/>
          <c:w val="0.20740343188233545"/>
          <c:h val="0.98276588003269105"/>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Rates.xlsx]Region 7_LNE!PivotTable1</c:name>
    <c:fmtId val="21"/>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
        <c:idx val="95"/>
      </c:pivotFmt>
      <c:pivotFmt>
        <c:idx val="96"/>
      </c:pivotFmt>
      <c:pivotFmt>
        <c:idx val="97"/>
      </c:pivotFmt>
      <c:pivotFmt>
        <c:idx val="98"/>
      </c:pivotFmt>
      <c:pivotFmt>
        <c:idx val="99"/>
      </c:pivotFmt>
      <c:pivotFmt>
        <c:idx val="100"/>
      </c:pivotFmt>
      <c:pivotFmt>
        <c:idx val="101"/>
      </c:pivotFmt>
      <c:pivotFmt>
        <c:idx val="102"/>
      </c:pivotFmt>
      <c:pivotFmt>
        <c:idx val="103"/>
      </c:pivotFmt>
      <c:pivotFmt>
        <c:idx val="104"/>
      </c:pivotFmt>
      <c:pivotFmt>
        <c:idx val="105"/>
      </c:pivotFmt>
      <c:pivotFmt>
        <c:idx val="106"/>
      </c:pivotFmt>
      <c:pivotFmt>
        <c:idx val="107"/>
      </c:pivotFmt>
      <c:pivotFmt>
        <c:idx val="108"/>
      </c:pivotFmt>
      <c:pivotFmt>
        <c:idx val="109"/>
      </c:pivotFmt>
      <c:pivotFmt>
        <c:idx val="110"/>
      </c:pivotFmt>
      <c:pivotFmt>
        <c:idx val="111"/>
      </c:pivotFmt>
      <c:pivotFmt>
        <c:idx val="112"/>
      </c:pivotFmt>
      <c:pivotFmt>
        <c:idx val="113"/>
      </c:pivotFmt>
      <c:pivotFmt>
        <c:idx val="114"/>
      </c:pivotFmt>
      <c:pivotFmt>
        <c:idx val="115"/>
      </c:pivotFmt>
      <c:pivotFmt>
        <c:idx val="116"/>
      </c:pivotFmt>
      <c:pivotFmt>
        <c:idx val="117"/>
      </c:pivotFmt>
      <c:pivotFmt>
        <c:idx val="118"/>
      </c:pivotFmt>
      <c:pivotFmt>
        <c:idx val="119"/>
      </c:pivotFmt>
      <c:pivotFmt>
        <c:idx val="120"/>
      </c:pivotFmt>
      <c:pivotFmt>
        <c:idx val="121"/>
      </c:pivotFmt>
      <c:pivotFmt>
        <c:idx val="122"/>
      </c:pivotFmt>
      <c:pivotFmt>
        <c:idx val="123"/>
      </c:pivotFmt>
      <c:pivotFmt>
        <c:idx val="124"/>
      </c:pivotFmt>
      <c:pivotFmt>
        <c:idx val="125"/>
      </c:pivotFmt>
      <c:pivotFmt>
        <c:idx val="126"/>
      </c:pivotFmt>
      <c:pivotFmt>
        <c:idx val="127"/>
      </c:pivotFmt>
      <c:pivotFmt>
        <c:idx val="128"/>
      </c:pivotFmt>
      <c:pivotFmt>
        <c:idx val="129"/>
      </c:pivotFmt>
      <c:pivotFmt>
        <c:idx val="130"/>
      </c:pivotFmt>
      <c:pivotFmt>
        <c:idx val="131"/>
      </c:pivotFmt>
      <c:pivotFmt>
        <c:idx val="132"/>
      </c:pivotFmt>
      <c:pivotFmt>
        <c:idx val="133"/>
      </c:pivotFmt>
      <c:pivotFmt>
        <c:idx val="134"/>
      </c:pivotFmt>
      <c:pivotFmt>
        <c:idx val="135"/>
      </c:pivotFmt>
      <c:pivotFmt>
        <c:idx val="136"/>
      </c:pivotFmt>
      <c:pivotFmt>
        <c:idx val="137"/>
      </c:pivotFmt>
      <c:pivotFmt>
        <c:idx val="138"/>
      </c:pivotFmt>
      <c:pivotFmt>
        <c:idx val="139"/>
      </c:pivotFmt>
      <c:pivotFmt>
        <c:idx val="140"/>
      </c:pivotFmt>
      <c:pivotFmt>
        <c:idx val="141"/>
      </c:pivotFmt>
      <c:pivotFmt>
        <c:idx val="142"/>
      </c:pivotFmt>
      <c:pivotFmt>
        <c:idx val="143"/>
      </c:pivotFmt>
      <c:pivotFmt>
        <c:idx val="144"/>
      </c:pivotFmt>
      <c:pivotFmt>
        <c:idx val="145"/>
      </c:pivotFmt>
    </c:pivotFmts>
    <c:plotArea>
      <c:layout>
        <c:manualLayout>
          <c:layoutTarget val="inner"/>
          <c:xMode val="edge"/>
          <c:yMode val="edge"/>
          <c:x val="6.8816012881173685E-2"/>
          <c:y val="5.7555389927038035E-2"/>
          <c:w val="0.70261734788099472"/>
          <c:h val="0.83788436694445156"/>
        </c:manualLayout>
      </c:layout>
      <c:lineChart>
        <c:grouping val="standard"/>
        <c:varyColors val="0"/>
        <c:ser>
          <c:idx val="0"/>
          <c:order val="0"/>
          <c:tx>
            <c:strRef>
              <c:f>'Region 7_LNE'!$S$4:$S$5</c:f>
              <c:strCache>
                <c:ptCount val="1"/>
                <c:pt idx="0">
                  <c:v>Burke</c:v>
                </c:pt>
              </c:strCache>
            </c:strRef>
          </c:tx>
          <c:cat>
            <c:strRef>
              <c:f>'Region 7_LNE'!$R$6:$R$10</c:f>
              <c:strCache>
                <c:ptCount val="5"/>
                <c:pt idx="0">
                  <c:v>2012 </c:v>
                </c:pt>
                <c:pt idx="1">
                  <c:v>2013 </c:v>
                </c:pt>
                <c:pt idx="2">
                  <c:v>2014 </c:v>
                </c:pt>
                <c:pt idx="3">
                  <c:v>2015 </c:v>
                </c:pt>
                <c:pt idx="4">
                  <c:v>2016 </c:v>
                </c:pt>
              </c:strCache>
            </c:strRef>
          </c:cat>
          <c:val>
            <c:numRef>
              <c:f>'Region 7_LNE'!$S$6:$S$10</c:f>
              <c:numCache>
                <c:formatCode>0</c:formatCode>
                <c:ptCount val="5"/>
                <c:pt idx="0">
                  <c:v>61.3</c:v>
                </c:pt>
                <c:pt idx="1">
                  <c:v>56.5</c:v>
                </c:pt>
                <c:pt idx="2">
                  <c:v>47.2</c:v>
                </c:pt>
                <c:pt idx="3">
                  <c:v>42.9</c:v>
                </c:pt>
                <c:pt idx="4">
                  <c:v>36.299999999999997</c:v>
                </c:pt>
              </c:numCache>
            </c:numRef>
          </c:val>
          <c:smooth val="0"/>
          <c:extLst>
            <c:ext xmlns:c16="http://schemas.microsoft.com/office/drawing/2014/chart" uri="{C3380CC4-5D6E-409C-BE32-E72D297353CC}">
              <c16:uniqueId val="{00000000-434D-4143-8DAC-D617E84959F7}"/>
            </c:ext>
          </c:extLst>
        </c:ser>
        <c:ser>
          <c:idx val="1"/>
          <c:order val="1"/>
          <c:tx>
            <c:strRef>
              <c:f>'Region 7_LNE'!$T$4:$T$5</c:f>
              <c:strCache>
                <c:ptCount val="1"/>
                <c:pt idx="0">
                  <c:v>Columbia</c:v>
                </c:pt>
              </c:strCache>
            </c:strRef>
          </c:tx>
          <c:cat>
            <c:strRef>
              <c:f>'Region 7_LNE'!$R$6:$R$10</c:f>
              <c:strCache>
                <c:ptCount val="5"/>
                <c:pt idx="0">
                  <c:v>2012 </c:v>
                </c:pt>
                <c:pt idx="1">
                  <c:v>2013 </c:v>
                </c:pt>
                <c:pt idx="2">
                  <c:v>2014 </c:v>
                </c:pt>
                <c:pt idx="3">
                  <c:v>2015 </c:v>
                </c:pt>
                <c:pt idx="4">
                  <c:v>2016 </c:v>
                </c:pt>
              </c:strCache>
            </c:strRef>
          </c:cat>
          <c:val>
            <c:numRef>
              <c:f>'Region 7_LNE'!$T$6:$T$10</c:f>
              <c:numCache>
                <c:formatCode>0</c:formatCode>
                <c:ptCount val="5"/>
                <c:pt idx="0">
                  <c:v>17.5</c:v>
                </c:pt>
                <c:pt idx="1">
                  <c:v>16.600000000000001</c:v>
                </c:pt>
                <c:pt idx="2">
                  <c:v>10.3</c:v>
                </c:pt>
                <c:pt idx="3">
                  <c:v>12.9</c:v>
                </c:pt>
                <c:pt idx="4">
                  <c:v>15.3</c:v>
                </c:pt>
              </c:numCache>
            </c:numRef>
          </c:val>
          <c:smooth val="0"/>
          <c:extLst>
            <c:ext xmlns:c16="http://schemas.microsoft.com/office/drawing/2014/chart" uri="{C3380CC4-5D6E-409C-BE32-E72D297353CC}">
              <c16:uniqueId val="{00000001-434D-4143-8DAC-D617E84959F7}"/>
            </c:ext>
          </c:extLst>
        </c:ser>
        <c:ser>
          <c:idx val="2"/>
          <c:order val="2"/>
          <c:tx>
            <c:strRef>
              <c:f>'Region 7_LNE'!$U$4:$U$5</c:f>
              <c:strCache>
                <c:ptCount val="1"/>
                <c:pt idx="0">
                  <c:v>Georgia</c:v>
                </c:pt>
              </c:strCache>
            </c:strRef>
          </c:tx>
          <c:cat>
            <c:strRef>
              <c:f>'Region 7_LNE'!$R$6:$R$10</c:f>
              <c:strCache>
                <c:ptCount val="5"/>
                <c:pt idx="0">
                  <c:v>2012 </c:v>
                </c:pt>
                <c:pt idx="1">
                  <c:v>2013 </c:v>
                </c:pt>
                <c:pt idx="2">
                  <c:v>2014 </c:v>
                </c:pt>
                <c:pt idx="3">
                  <c:v>2015 </c:v>
                </c:pt>
                <c:pt idx="4">
                  <c:v>2016 </c:v>
                </c:pt>
              </c:strCache>
            </c:strRef>
          </c:cat>
          <c:val>
            <c:numRef>
              <c:f>'Region 7_LNE'!$U$6:$U$10</c:f>
              <c:numCache>
                <c:formatCode>0</c:formatCode>
                <c:ptCount val="5"/>
                <c:pt idx="0">
                  <c:v>33.6</c:v>
                </c:pt>
                <c:pt idx="1">
                  <c:v>30.3</c:v>
                </c:pt>
                <c:pt idx="2">
                  <c:v>28.3</c:v>
                </c:pt>
                <c:pt idx="3">
                  <c:v>25.5</c:v>
                </c:pt>
                <c:pt idx="4">
                  <c:v>23.5</c:v>
                </c:pt>
              </c:numCache>
            </c:numRef>
          </c:val>
          <c:smooth val="0"/>
          <c:extLst>
            <c:ext xmlns:c16="http://schemas.microsoft.com/office/drawing/2014/chart" uri="{C3380CC4-5D6E-409C-BE32-E72D297353CC}">
              <c16:uniqueId val="{00000002-434D-4143-8DAC-D617E84959F7}"/>
            </c:ext>
          </c:extLst>
        </c:ser>
        <c:ser>
          <c:idx val="3"/>
          <c:order val="3"/>
          <c:tx>
            <c:strRef>
              <c:f>'Region 7_LNE'!$V$4:$V$5</c:f>
              <c:strCache>
                <c:ptCount val="1"/>
                <c:pt idx="0">
                  <c:v>Glascock</c:v>
                </c:pt>
              </c:strCache>
            </c:strRef>
          </c:tx>
          <c:cat>
            <c:strRef>
              <c:f>'Region 7_LNE'!$R$6:$R$10</c:f>
              <c:strCache>
                <c:ptCount val="5"/>
                <c:pt idx="0">
                  <c:v>2012 </c:v>
                </c:pt>
                <c:pt idx="1">
                  <c:v>2013 </c:v>
                </c:pt>
                <c:pt idx="2">
                  <c:v>2014 </c:v>
                </c:pt>
                <c:pt idx="3">
                  <c:v>2015 </c:v>
                </c:pt>
                <c:pt idx="4">
                  <c:v>2016 </c:v>
                </c:pt>
              </c:strCache>
            </c:strRef>
          </c:cat>
          <c:val>
            <c:numRef>
              <c:f>'Region 7_LNE'!$V$6:$V$10</c:f>
              <c:numCache>
                <c:formatCode>General</c:formatCode>
                <c:ptCount val="5"/>
                <c:pt idx="0" formatCode="0">
                  <c:v>49</c:v>
                </c:pt>
                <c:pt idx="4" formatCode="0">
                  <c:v>45.5</c:v>
                </c:pt>
              </c:numCache>
            </c:numRef>
          </c:val>
          <c:smooth val="0"/>
          <c:extLst>
            <c:ext xmlns:c16="http://schemas.microsoft.com/office/drawing/2014/chart" uri="{C3380CC4-5D6E-409C-BE32-E72D297353CC}">
              <c16:uniqueId val="{00000003-434D-4143-8DAC-D617E84959F7}"/>
            </c:ext>
          </c:extLst>
        </c:ser>
        <c:ser>
          <c:idx val="4"/>
          <c:order val="4"/>
          <c:tx>
            <c:strRef>
              <c:f>'Region 7_LNE'!$W$4:$W$5</c:f>
              <c:strCache>
                <c:ptCount val="1"/>
                <c:pt idx="0">
                  <c:v>Hancock</c:v>
                </c:pt>
              </c:strCache>
            </c:strRef>
          </c:tx>
          <c:cat>
            <c:strRef>
              <c:f>'Region 7_LNE'!$R$6:$R$10</c:f>
              <c:strCache>
                <c:ptCount val="5"/>
                <c:pt idx="0">
                  <c:v>2012 </c:v>
                </c:pt>
                <c:pt idx="1">
                  <c:v>2013 </c:v>
                </c:pt>
                <c:pt idx="2">
                  <c:v>2014 </c:v>
                </c:pt>
                <c:pt idx="3">
                  <c:v>2015 </c:v>
                </c:pt>
                <c:pt idx="4">
                  <c:v>2016 </c:v>
                </c:pt>
              </c:strCache>
            </c:strRef>
          </c:cat>
          <c:val>
            <c:numRef>
              <c:f>'Region 7_LNE'!$W$6:$W$10</c:f>
              <c:numCache>
                <c:formatCode>0</c:formatCode>
                <c:ptCount val="5"/>
                <c:pt idx="0">
                  <c:v>30.1</c:v>
                </c:pt>
                <c:pt idx="1">
                  <c:v>39.6</c:v>
                </c:pt>
                <c:pt idx="2">
                  <c:v>49.3</c:v>
                </c:pt>
              </c:numCache>
            </c:numRef>
          </c:val>
          <c:smooth val="0"/>
          <c:extLst>
            <c:ext xmlns:c16="http://schemas.microsoft.com/office/drawing/2014/chart" uri="{C3380CC4-5D6E-409C-BE32-E72D297353CC}">
              <c16:uniqueId val="{00000004-434D-4143-8DAC-D617E84959F7}"/>
            </c:ext>
          </c:extLst>
        </c:ser>
        <c:ser>
          <c:idx val="5"/>
          <c:order val="5"/>
          <c:tx>
            <c:strRef>
              <c:f>'Region 7_LNE'!$X$4:$X$5</c:f>
              <c:strCache>
                <c:ptCount val="1"/>
                <c:pt idx="0">
                  <c:v>Jefferson</c:v>
                </c:pt>
              </c:strCache>
            </c:strRef>
          </c:tx>
          <c:cat>
            <c:strRef>
              <c:f>'Region 7_LNE'!$R$6:$R$10</c:f>
              <c:strCache>
                <c:ptCount val="5"/>
                <c:pt idx="0">
                  <c:v>2012 </c:v>
                </c:pt>
                <c:pt idx="1">
                  <c:v>2013 </c:v>
                </c:pt>
                <c:pt idx="2">
                  <c:v>2014 </c:v>
                </c:pt>
                <c:pt idx="3">
                  <c:v>2015 </c:v>
                </c:pt>
                <c:pt idx="4">
                  <c:v>2016 </c:v>
                </c:pt>
              </c:strCache>
            </c:strRef>
          </c:cat>
          <c:val>
            <c:numRef>
              <c:f>'Region 7_LNE'!$X$6:$X$10</c:f>
              <c:numCache>
                <c:formatCode>0</c:formatCode>
                <c:ptCount val="5"/>
                <c:pt idx="0">
                  <c:v>56.3</c:v>
                </c:pt>
                <c:pt idx="1">
                  <c:v>55.2</c:v>
                </c:pt>
                <c:pt idx="2">
                  <c:v>45.5</c:v>
                </c:pt>
                <c:pt idx="3">
                  <c:v>39.299999999999997</c:v>
                </c:pt>
                <c:pt idx="4">
                  <c:v>39.299999999999997</c:v>
                </c:pt>
              </c:numCache>
            </c:numRef>
          </c:val>
          <c:smooth val="0"/>
          <c:extLst>
            <c:ext xmlns:c16="http://schemas.microsoft.com/office/drawing/2014/chart" uri="{C3380CC4-5D6E-409C-BE32-E72D297353CC}">
              <c16:uniqueId val="{00000005-434D-4143-8DAC-D617E84959F7}"/>
            </c:ext>
          </c:extLst>
        </c:ser>
        <c:ser>
          <c:idx val="6"/>
          <c:order val="6"/>
          <c:tx>
            <c:strRef>
              <c:f>'Region 7_LNE'!$Y$4:$Y$5</c:f>
              <c:strCache>
                <c:ptCount val="1"/>
                <c:pt idx="0">
                  <c:v>Jenkins</c:v>
                </c:pt>
              </c:strCache>
            </c:strRef>
          </c:tx>
          <c:cat>
            <c:strRef>
              <c:f>'Region 7_LNE'!$R$6:$R$10</c:f>
              <c:strCache>
                <c:ptCount val="5"/>
                <c:pt idx="0">
                  <c:v>2012 </c:v>
                </c:pt>
                <c:pt idx="1">
                  <c:v>2013 </c:v>
                </c:pt>
                <c:pt idx="2">
                  <c:v>2014 </c:v>
                </c:pt>
                <c:pt idx="3">
                  <c:v>2015 </c:v>
                </c:pt>
                <c:pt idx="4">
                  <c:v>2016 </c:v>
                </c:pt>
              </c:strCache>
            </c:strRef>
          </c:cat>
          <c:val>
            <c:numRef>
              <c:f>'Region 7_LNE'!$Y$6:$Y$10</c:f>
              <c:numCache>
                <c:formatCode>0</c:formatCode>
                <c:ptCount val="5"/>
                <c:pt idx="0">
                  <c:v>30.9</c:v>
                </c:pt>
                <c:pt idx="1">
                  <c:v>52.8</c:v>
                </c:pt>
                <c:pt idx="2">
                  <c:v>72.599999999999994</c:v>
                </c:pt>
                <c:pt idx="3">
                  <c:v>52.6</c:v>
                </c:pt>
                <c:pt idx="4">
                  <c:v>23.6</c:v>
                </c:pt>
              </c:numCache>
            </c:numRef>
          </c:val>
          <c:smooth val="0"/>
          <c:extLst>
            <c:ext xmlns:c16="http://schemas.microsoft.com/office/drawing/2014/chart" uri="{C3380CC4-5D6E-409C-BE32-E72D297353CC}">
              <c16:uniqueId val="{00000006-434D-4143-8DAC-D617E84959F7}"/>
            </c:ext>
          </c:extLst>
        </c:ser>
        <c:ser>
          <c:idx val="7"/>
          <c:order val="7"/>
          <c:tx>
            <c:strRef>
              <c:f>'Region 7_LNE'!$Z$4:$Z$5</c:f>
              <c:strCache>
                <c:ptCount val="1"/>
                <c:pt idx="0">
                  <c:v>Lincoln</c:v>
                </c:pt>
              </c:strCache>
            </c:strRef>
          </c:tx>
          <c:cat>
            <c:strRef>
              <c:f>'Region 7_LNE'!$R$6:$R$10</c:f>
              <c:strCache>
                <c:ptCount val="5"/>
                <c:pt idx="0">
                  <c:v>2012 </c:v>
                </c:pt>
                <c:pt idx="1">
                  <c:v>2013 </c:v>
                </c:pt>
                <c:pt idx="2">
                  <c:v>2014 </c:v>
                </c:pt>
                <c:pt idx="3">
                  <c:v>2015 </c:v>
                </c:pt>
                <c:pt idx="4">
                  <c:v>2016 </c:v>
                </c:pt>
              </c:strCache>
            </c:strRef>
          </c:cat>
          <c:val>
            <c:numRef>
              <c:f>'Region 7_LNE'!$Z$6:$Z$10</c:f>
              <c:numCache>
                <c:formatCode>General</c:formatCode>
                <c:ptCount val="5"/>
                <c:pt idx="0" formatCode="0">
                  <c:v>47.4</c:v>
                </c:pt>
                <c:pt idx="2" formatCode="0">
                  <c:v>40.799999999999997</c:v>
                </c:pt>
                <c:pt idx="3" formatCode="0">
                  <c:v>43.5</c:v>
                </c:pt>
              </c:numCache>
            </c:numRef>
          </c:val>
          <c:smooth val="0"/>
          <c:extLst>
            <c:ext xmlns:c16="http://schemas.microsoft.com/office/drawing/2014/chart" uri="{C3380CC4-5D6E-409C-BE32-E72D297353CC}">
              <c16:uniqueId val="{00000007-434D-4143-8DAC-D617E84959F7}"/>
            </c:ext>
          </c:extLst>
        </c:ser>
        <c:ser>
          <c:idx val="8"/>
          <c:order val="8"/>
          <c:tx>
            <c:strRef>
              <c:f>'Region 7_LNE'!$AA$4:$AA$5</c:f>
              <c:strCache>
                <c:ptCount val="1"/>
                <c:pt idx="0">
                  <c:v>McDuffie</c:v>
                </c:pt>
              </c:strCache>
            </c:strRef>
          </c:tx>
          <c:cat>
            <c:strRef>
              <c:f>'Region 7_LNE'!$R$6:$R$10</c:f>
              <c:strCache>
                <c:ptCount val="5"/>
                <c:pt idx="0">
                  <c:v>2012 </c:v>
                </c:pt>
                <c:pt idx="1">
                  <c:v>2013 </c:v>
                </c:pt>
                <c:pt idx="2">
                  <c:v>2014 </c:v>
                </c:pt>
                <c:pt idx="3">
                  <c:v>2015 </c:v>
                </c:pt>
                <c:pt idx="4">
                  <c:v>2016 </c:v>
                </c:pt>
              </c:strCache>
            </c:strRef>
          </c:cat>
          <c:val>
            <c:numRef>
              <c:f>'Region 7_LNE'!$AA$6:$AA$10</c:f>
              <c:numCache>
                <c:formatCode>0</c:formatCode>
                <c:ptCount val="5"/>
                <c:pt idx="0">
                  <c:v>53.7</c:v>
                </c:pt>
                <c:pt idx="1">
                  <c:v>49.6</c:v>
                </c:pt>
                <c:pt idx="2">
                  <c:v>48.3</c:v>
                </c:pt>
                <c:pt idx="3">
                  <c:v>23.8</c:v>
                </c:pt>
                <c:pt idx="4">
                  <c:v>41.4</c:v>
                </c:pt>
              </c:numCache>
            </c:numRef>
          </c:val>
          <c:smooth val="0"/>
          <c:extLst>
            <c:ext xmlns:c16="http://schemas.microsoft.com/office/drawing/2014/chart" uri="{C3380CC4-5D6E-409C-BE32-E72D297353CC}">
              <c16:uniqueId val="{00000008-434D-4143-8DAC-D617E84959F7}"/>
            </c:ext>
          </c:extLst>
        </c:ser>
        <c:ser>
          <c:idx val="9"/>
          <c:order val="9"/>
          <c:tx>
            <c:strRef>
              <c:f>'Region 7_LNE'!$AB$4:$AB$5</c:f>
              <c:strCache>
                <c:ptCount val="1"/>
                <c:pt idx="0">
                  <c:v>Richmond</c:v>
                </c:pt>
              </c:strCache>
            </c:strRef>
          </c:tx>
          <c:cat>
            <c:strRef>
              <c:f>'Region 7_LNE'!$R$6:$R$10</c:f>
              <c:strCache>
                <c:ptCount val="5"/>
                <c:pt idx="0">
                  <c:v>2012 </c:v>
                </c:pt>
                <c:pt idx="1">
                  <c:v>2013 </c:v>
                </c:pt>
                <c:pt idx="2">
                  <c:v>2014 </c:v>
                </c:pt>
                <c:pt idx="3">
                  <c:v>2015 </c:v>
                </c:pt>
                <c:pt idx="4">
                  <c:v>2016 </c:v>
                </c:pt>
              </c:strCache>
            </c:strRef>
          </c:cat>
          <c:val>
            <c:numRef>
              <c:f>'Region 7_LNE'!$AB$6:$AB$10</c:f>
              <c:numCache>
                <c:formatCode>0</c:formatCode>
                <c:ptCount val="5"/>
                <c:pt idx="0">
                  <c:v>44.3</c:v>
                </c:pt>
                <c:pt idx="1">
                  <c:v>43.1</c:v>
                </c:pt>
                <c:pt idx="2">
                  <c:v>44</c:v>
                </c:pt>
                <c:pt idx="3">
                  <c:v>33.9</c:v>
                </c:pt>
                <c:pt idx="4">
                  <c:v>35.4</c:v>
                </c:pt>
              </c:numCache>
            </c:numRef>
          </c:val>
          <c:smooth val="0"/>
          <c:extLst>
            <c:ext xmlns:c16="http://schemas.microsoft.com/office/drawing/2014/chart" uri="{C3380CC4-5D6E-409C-BE32-E72D297353CC}">
              <c16:uniqueId val="{00000009-434D-4143-8DAC-D617E84959F7}"/>
            </c:ext>
          </c:extLst>
        </c:ser>
        <c:ser>
          <c:idx val="10"/>
          <c:order val="10"/>
          <c:tx>
            <c:strRef>
              <c:f>'Region 7_LNE'!$AC$4:$AC$5</c:f>
              <c:strCache>
                <c:ptCount val="1"/>
                <c:pt idx="0">
                  <c:v>Taliaferro</c:v>
                </c:pt>
              </c:strCache>
            </c:strRef>
          </c:tx>
          <c:cat>
            <c:strRef>
              <c:f>'Region 7_LNE'!$R$6:$R$10</c:f>
              <c:strCache>
                <c:ptCount val="5"/>
                <c:pt idx="0">
                  <c:v>2012 </c:v>
                </c:pt>
                <c:pt idx="1">
                  <c:v>2013 </c:v>
                </c:pt>
                <c:pt idx="2">
                  <c:v>2014 </c:v>
                </c:pt>
                <c:pt idx="3">
                  <c:v>2015 </c:v>
                </c:pt>
                <c:pt idx="4">
                  <c:v>2016 </c:v>
                </c:pt>
              </c:strCache>
            </c:strRef>
          </c:cat>
          <c:val>
            <c:numRef>
              <c:f>'Region 7_LNE'!$AC$6:$AC$10</c:f>
              <c:numCache>
                <c:formatCode>General</c:formatCode>
                <c:ptCount val="5"/>
              </c:numCache>
            </c:numRef>
          </c:val>
          <c:smooth val="0"/>
          <c:extLst>
            <c:ext xmlns:c16="http://schemas.microsoft.com/office/drawing/2014/chart" uri="{C3380CC4-5D6E-409C-BE32-E72D297353CC}">
              <c16:uniqueId val="{0000000A-434D-4143-8DAC-D617E84959F7}"/>
            </c:ext>
          </c:extLst>
        </c:ser>
        <c:ser>
          <c:idx val="11"/>
          <c:order val="11"/>
          <c:tx>
            <c:strRef>
              <c:f>'Region 7_LNE'!$AD$4:$AD$5</c:f>
              <c:strCache>
                <c:ptCount val="1"/>
                <c:pt idx="0">
                  <c:v>Warren</c:v>
                </c:pt>
              </c:strCache>
            </c:strRef>
          </c:tx>
          <c:cat>
            <c:strRef>
              <c:f>'Region 7_LNE'!$R$6:$R$10</c:f>
              <c:strCache>
                <c:ptCount val="5"/>
                <c:pt idx="0">
                  <c:v>2012 </c:v>
                </c:pt>
                <c:pt idx="1">
                  <c:v>2013 </c:v>
                </c:pt>
                <c:pt idx="2">
                  <c:v>2014 </c:v>
                </c:pt>
                <c:pt idx="3">
                  <c:v>2015 </c:v>
                </c:pt>
                <c:pt idx="4">
                  <c:v>2016 </c:v>
                </c:pt>
              </c:strCache>
            </c:strRef>
          </c:cat>
          <c:val>
            <c:numRef>
              <c:f>'Region 7_LNE'!$AD$6:$AD$10</c:f>
              <c:numCache>
                <c:formatCode>0</c:formatCode>
                <c:ptCount val="5"/>
                <c:pt idx="0">
                  <c:v>32.299999999999997</c:v>
                </c:pt>
                <c:pt idx="1">
                  <c:v>47</c:v>
                </c:pt>
              </c:numCache>
            </c:numRef>
          </c:val>
          <c:smooth val="0"/>
          <c:extLst>
            <c:ext xmlns:c16="http://schemas.microsoft.com/office/drawing/2014/chart" uri="{C3380CC4-5D6E-409C-BE32-E72D297353CC}">
              <c16:uniqueId val="{0000000B-434D-4143-8DAC-D617E84959F7}"/>
            </c:ext>
          </c:extLst>
        </c:ser>
        <c:ser>
          <c:idx val="12"/>
          <c:order val="12"/>
          <c:tx>
            <c:strRef>
              <c:f>'Region 7_LNE'!$AE$4:$AE$5</c:f>
              <c:strCache>
                <c:ptCount val="1"/>
                <c:pt idx="0">
                  <c:v>Washington</c:v>
                </c:pt>
              </c:strCache>
            </c:strRef>
          </c:tx>
          <c:cat>
            <c:strRef>
              <c:f>'Region 7_LNE'!$R$6:$R$10</c:f>
              <c:strCache>
                <c:ptCount val="5"/>
                <c:pt idx="0">
                  <c:v>2012 </c:v>
                </c:pt>
                <c:pt idx="1">
                  <c:v>2013 </c:v>
                </c:pt>
                <c:pt idx="2">
                  <c:v>2014 </c:v>
                </c:pt>
                <c:pt idx="3">
                  <c:v>2015 </c:v>
                </c:pt>
                <c:pt idx="4">
                  <c:v>2016 </c:v>
                </c:pt>
              </c:strCache>
            </c:strRef>
          </c:cat>
          <c:val>
            <c:numRef>
              <c:f>'Region 7_LNE'!$AE$6:$AE$10</c:f>
              <c:numCache>
                <c:formatCode>0</c:formatCode>
                <c:ptCount val="5"/>
                <c:pt idx="0">
                  <c:v>49.6</c:v>
                </c:pt>
                <c:pt idx="1">
                  <c:v>54.6</c:v>
                </c:pt>
                <c:pt idx="2">
                  <c:v>64</c:v>
                </c:pt>
                <c:pt idx="3">
                  <c:v>58.1</c:v>
                </c:pt>
                <c:pt idx="4">
                  <c:v>32.6</c:v>
                </c:pt>
              </c:numCache>
            </c:numRef>
          </c:val>
          <c:smooth val="0"/>
          <c:extLst>
            <c:ext xmlns:c16="http://schemas.microsoft.com/office/drawing/2014/chart" uri="{C3380CC4-5D6E-409C-BE32-E72D297353CC}">
              <c16:uniqueId val="{0000000C-434D-4143-8DAC-D617E84959F7}"/>
            </c:ext>
          </c:extLst>
        </c:ser>
        <c:ser>
          <c:idx val="13"/>
          <c:order val="13"/>
          <c:tx>
            <c:strRef>
              <c:f>'Region 7_LNE'!$AF$4:$AF$5</c:f>
              <c:strCache>
                <c:ptCount val="1"/>
                <c:pt idx="0">
                  <c:v>Wilkes</c:v>
                </c:pt>
              </c:strCache>
            </c:strRef>
          </c:tx>
          <c:cat>
            <c:strRef>
              <c:f>'Region 7_LNE'!$R$6:$R$10</c:f>
              <c:strCache>
                <c:ptCount val="5"/>
                <c:pt idx="0">
                  <c:v>2012 </c:v>
                </c:pt>
                <c:pt idx="1">
                  <c:v>2013 </c:v>
                </c:pt>
                <c:pt idx="2">
                  <c:v>2014 </c:v>
                </c:pt>
                <c:pt idx="3">
                  <c:v>2015 </c:v>
                </c:pt>
                <c:pt idx="4">
                  <c:v>2016 </c:v>
                </c:pt>
              </c:strCache>
            </c:strRef>
          </c:cat>
          <c:val>
            <c:numRef>
              <c:f>'Region 7_LNE'!$AF$6:$AF$10</c:f>
              <c:numCache>
                <c:formatCode>0</c:formatCode>
                <c:ptCount val="5"/>
                <c:pt idx="0">
                  <c:v>54.8</c:v>
                </c:pt>
                <c:pt idx="1">
                  <c:v>21.8</c:v>
                </c:pt>
                <c:pt idx="2">
                  <c:v>47.1</c:v>
                </c:pt>
                <c:pt idx="3">
                  <c:v>38.6</c:v>
                </c:pt>
                <c:pt idx="4">
                  <c:v>35.700000000000003</c:v>
                </c:pt>
              </c:numCache>
            </c:numRef>
          </c:val>
          <c:smooth val="0"/>
          <c:extLst>
            <c:ext xmlns:c16="http://schemas.microsoft.com/office/drawing/2014/chart" uri="{C3380CC4-5D6E-409C-BE32-E72D297353CC}">
              <c16:uniqueId val="{0000000D-434D-4143-8DAC-D617E84959F7}"/>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layout>
        <c:manualLayout>
          <c:xMode val="edge"/>
          <c:yMode val="edge"/>
          <c:x val="0.78044456942882123"/>
          <c:y val="5.6795355568404777E-3"/>
          <c:w val="0.2195554305711786"/>
          <c:h val="0.99432040378654418"/>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Rates.xlsx]Region 7_LNE!PivotTable3</c:name>
    <c:fmtId val="1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
        <c:idx val="95"/>
      </c:pivotFmt>
      <c:pivotFmt>
        <c:idx val="96"/>
      </c:pivotFmt>
      <c:pivotFmt>
        <c:idx val="97"/>
      </c:pivotFmt>
      <c:pivotFmt>
        <c:idx val="98"/>
      </c:pivotFmt>
      <c:pivotFmt>
        <c:idx val="99"/>
      </c:pivotFmt>
      <c:pivotFmt>
        <c:idx val="100"/>
      </c:pivotFmt>
      <c:pivotFmt>
        <c:idx val="101"/>
      </c:pivotFmt>
      <c:pivotFmt>
        <c:idx val="102"/>
      </c:pivotFmt>
      <c:pivotFmt>
        <c:idx val="103"/>
      </c:pivotFmt>
      <c:pivotFmt>
        <c:idx val="104"/>
      </c:pivotFmt>
      <c:pivotFmt>
        <c:idx val="105"/>
      </c:pivotFmt>
      <c:pivotFmt>
        <c:idx val="106"/>
      </c:pivotFmt>
      <c:pivotFmt>
        <c:idx val="107"/>
      </c:pivotFmt>
      <c:pivotFmt>
        <c:idx val="108"/>
      </c:pivotFmt>
      <c:pivotFmt>
        <c:idx val="109"/>
      </c:pivotFmt>
      <c:pivotFmt>
        <c:idx val="110"/>
      </c:pivotFmt>
      <c:pivotFmt>
        <c:idx val="111"/>
      </c:pivotFmt>
      <c:pivotFmt>
        <c:idx val="112"/>
      </c:pivotFmt>
      <c:pivotFmt>
        <c:idx val="113"/>
      </c:pivotFmt>
      <c:pivotFmt>
        <c:idx val="114"/>
      </c:pivotFmt>
      <c:pivotFmt>
        <c:idx val="115"/>
      </c:pivotFmt>
      <c:pivotFmt>
        <c:idx val="116"/>
      </c:pivotFmt>
      <c:pivotFmt>
        <c:idx val="117"/>
      </c:pivotFmt>
      <c:pivotFmt>
        <c:idx val="118"/>
      </c:pivotFmt>
      <c:pivotFmt>
        <c:idx val="119"/>
      </c:pivotFmt>
      <c:pivotFmt>
        <c:idx val="120"/>
      </c:pivotFmt>
      <c:pivotFmt>
        <c:idx val="121"/>
      </c:pivotFmt>
      <c:pivotFmt>
        <c:idx val="122"/>
      </c:pivotFmt>
      <c:pivotFmt>
        <c:idx val="123"/>
      </c:pivotFmt>
      <c:pivotFmt>
        <c:idx val="124"/>
      </c:pivotFmt>
      <c:pivotFmt>
        <c:idx val="125"/>
      </c:pivotFmt>
      <c:pivotFmt>
        <c:idx val="126"/>
      </c:pivotFmt>
      <c:pivotFmt>
        <c:idx val="127"/>
      </c:pivotFmt>
      <c:pivotFmt>
        <c:idx val="128"/>
      </c:pivotFmt>
      <c:pivotFmt>
        <c:idx val="129"/>
      </c:pivotFmt>
      <c:pivotFmt>
        <c:idx val="130"/>
      </c:pivotFmt>
      <c:pivotFmt>
        <c:idx val="131"/>
      </c:pivotFmt>
      <c:pivotFmt>
        <c:idx val="132"/>
      </c:pivotFmt>
      <c:pivotFmt>
        <c:idx val="133"/>
      </c:pivotFmt>
      <c:pivotFmt>
        <c:idx val="134"/>
      </c:pivotFmt>
      <c:pivotFmt>
        <c:idx val="135"/>
      </c:pivotFmt>
      <c:pivotFmt>
        <c:idx val="136"/>
      </c:pivotFmt>
      <c:pivotFmt>
        <c:idx val="137"/>
      </c:pivotFmt>
      <c:pivotFmt>
        <c:idx val="138"/>
      </c:pivotFmt>
      <c:pivotFmt>
        <c:idx val="139"/>
      </c:pivotFmt>
      <c:pivotFmt>
        <c:idx val="140"/>
      </c:pivotFmt>
      <c:pivotFmt>
        <c:idx val="141"/>
      </c:pivotFmt>
      <c:pivotFmt>
        <c:idx val="142"/>
      </c:pivotFmt>
      <c:pivotFmt>
        <c:idx val="143"/>
      </c:pivotFmt>
      <c:pivotFmt>
        <c:idx val="144"/>
      </c:pivotFmt>
      <c:pivotFmt>
        <c:idx val="145"/>
      </c:pivotFmt>
    </c:pivotFmts>
    <c:plotArea>
      <c:layout/>
      <c:lineChart>
        <c:grouping val="standard"/>
        <c:varyColors val="0"/>
        <c:ser>
          <c:idx val="0"/>
          <c:order val="0"/>
          <c:tx>
            <c:strRef>
              <c:f>'Region 7_LNE'!$AJ$4:$AJ$5</c:f>
              <c:strCache>
                <c:ptCount val="1"/>
                <c:pt idx="0">
                  <c:v>Burke</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7_LNE'!$AJ$6:$AJ$10</c:f>
              <c:numCache>
                <c:formatCode>0%</c:formatCode>
                <c:ptCount val="5"/>
                <c:pt idx="0">
                  <c:v>0.14699999999999999</c:v>
                </c:pt>
                <c:pt idx="1">
                  <c:v>0.156</c:v>
                </c:pt>
                <c:pt idx="2">
                  <c:v>9.1999999999999998E-2</c:v>
                </c:pt>
                <c:pt idx="3">
                  <c:v>0.11</c:v>
                </c:pt>
                <c:pt idx="4">
                  <c:v>0.16400000000000001</c:v>
                </c:pt>
              </c:numCache>
            </c:numRef>
          </c:val>
          <c:smooth val="0"/>
          <c:extLst>
            <c:ext xmlns:c16="http://schemas.microsoft.com/office/drawing/2014/chart" uri="{C3380CC4-5D6E-409C-BE32-E72D297353CC}">
              <c16:uniqueId val="{00000000-6901-4CFA-95F8-51F6A9190D49}"/>
            </c:ext>
          </c:extLst>
        </c:ser>
        <c:ser>
          <c:idx val="1"/>
          <c:order val="1"/>
          <c:tx>
            <c:strRef>
              <c:f>'Region 7_LNE'!$AK$4:$AK$5</c:f>
              <c:strCache>
                <c:ptCount val="1"/>
                <c:pt idx="0">
                  <c:v>Columbia</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7_LNE'!$AK$6:$AK$10</c:f>
              <c:numCache>
                <c:formatCode>0%</c:formatCode>
                <c:ptCount val="5"/>
                <c:pt idx="0">
                  <c:v>0.104</c:v>
                </c:pt>
                <c:pt idx="1">
                  <c:v>9.6000000000000002E-2</c:v>
                </c:pt>
                <c:pt idx="2">
                  <c:v>9.6000000000000002E-2</c:v>
                </c:pt>
                <c:pt idx="3">
                  <c:v>0.10100000000000001</c:v>
                </c:pt>
                <c:pt idx="4">
                  <c:v>9.9000000000000005E-2</c:v>
                </c:pt>
              </c:numCache>
            </c:numRef>
          </c:val>
          <c:smooth val="0"/>
          <c:extLst>
            <c:ext xmlns:c16="http://schemas.microsoft.com/office/drawing/2014/chart" uri="{C3380CC4-5D6E-409C-BE32-E72D297353CC}">
              <c16:uniqueId val="{00000001-6901-4CFA-95F8-51F6A9190D49}"/>
            </c:ext>
          </c:extLst>
        </c:ser>
        <c:ser>
          <c:idx val="2"/>
          <c:order val="2"/>
          <c:tx>
            <c:strRef>
              <c:f>'Region 7_LNE'!$AL$4:$AL$5</c:f>
              <c:strCache>
                <c:ptCount val="1"/>
                <c:pt idx="0">
                  <c:v>Georgia</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7_LNE'!$AL$6:$AL$10</c:f>
              <c:numCache>
                <c:formatCode>0%</c:formatCode>
                <c:ptCount val="5"/>
                <c:pt idx="0">
                  <c:v>0.111</c:v>
                </c:pt>
                <c:pt idx="1">
                  <c:v>0.109</c:v>
                </c:pt>
                <c:pt idx="2">
                  <c:v>0.104</c:v>
                </c:pt>
                <c:pt idx="3">
                  <c:v>9.8000000000000004E-2</c:v>
                </c:pt>
                <c:pt idx="4">
                  <c:v>9.0999999999999998E-2</c:v>
                </c:pt>
              </c:numCache>
            </c:numRef>
          </c:val>
          <c:smooth val="0"/>
          <c:extLst>
            <c:ext xmlns:c16="http://schemas.microsoft.com/office/drawing/2014/chart" uri="{C3380CC4-5D6E-409C-BE32-E72D297353CC}">
              <c16:uniqueId val="{00000002-6901-4CFA-95F8-51F6A9190D49}"/>
            </c:ext>
          </c:extLst>
        </c:ser>
        <c:ser>
          <c:idx val="3"/>
          <c:order val="3"/>
          <c:tx>
            <c:strRef>
              <c:f>'Region 7_LNE'!$AM$4:$AM$5</c:f>
              <c:strCache>
                <c:ptCount val="1"/>
                <c:pt idx="0">
                  <c:v>Glascock</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7_LNE'!$AM$6:$AM$10</c:f>
              <c:numCache>
                <c:formatCode>0%</c:formatCode>
                <c:ptCount val="5"/>
                <c:pt idx="0">
                  <c:v>0.16200000000000001</c:v>
                </c:pt>
                <c:pt idx="1">
                  <c:v>9.7000000000000003E-2</c:v>
                </c:pt>
                <c:pt idx="3">
                  <c:v>4.3999999999999997E-2</c:v>
                </c:pt>
                <c:pt idx="4">
                  <c:v>6.3E-2</c:v>
                </c:pt>
              </c:numCache>
            </c:numRef>
          </c:val>
          <c:smooth val="0"/>
          <c:extLst>
            <c:ext xmlns:c16="http://schemas.microsoft.com/office/drawing/2014/chart" uri="{C3380CC4-5D6E-409C-BE32-E72D297353CC}">
              <c16:uniqueId val="{00000003-6901-4CFA-95F8-51F6A9190D49}"/>
            </c:ext>
          </c:extLst>
        </c:ser>
        <c:ser>
          <c:idx val="4"/>
          <c:order val="4"/>
          <c:tx>
            <c:strRef>
              <c:f>'Region 7_LNE'!$AN$4:$AN$5</c:f>
              <c:strCache>
                <c:ptCount val="1"/>
                <c:pt idx="0">
                  <c:v>Hancock</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7_LNE'!$AN$6:$AN$10</c:f>
              <c:numCache>
                <c:formatCode>0%</c:formatCode>
                <c:ptCount val="5"/>
                <c:pt idx="0">
                  <c:v>0.4</c:v>
                </c:pt>
                <c:pt idx="1">
                  <c:v>0.41699999999999998</c:v>
                </c:pt>
                <c:pt idx="2">
                  <c:v>0.46600000000000003</c:v>
                </c:pt>
                <c:pt idx="3">
                  <c:v>0.48599999999999999</c:v>
                </c:pt>
                <c:pt idx="4">
                  <c:v>0.40899999999999997</c:v>
                </c:pt>
              </c:numCache>
            </c:numRef>
          </c:val>
          <c:smooth val="0"/>
          <c:extLst>
            <c:ext xmlns:c16="http://schemas.microsoft.com/office/drawing/2014/chart" uri="{C3380CC4-5D6E-409C-BE32-E72D297353CC}">
              <c16:uniqueId val="{00000004-6901-4CFA-95F8-51F6A9190D49}"/>
            </c:ext>
          </c:extLst>
        </c:ser>
        <c:ser>
          <c:idx val="5"/>
          <c:order val="5"/>
          <c:tx>
            <c:strRef>
              <c:f>'Region 7_LNE'!$AO$4:$AO$5</c:f>
              <c:strCache>
                <c:ptCount val="1"/>
                <c:pt idx="0">
                  <c:v>Jefferson</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7_LNE'!$AO$6:$AO$10</c:f>
              <c:numCache>
                <c:formatCode>0%</c:formatCode>
                <c:ptCount val="5"/>
                <c:pt idx="0">
                  <c:v>0.215</c:v>
                </c:pt>
                <c:pt idx="1">
                  <c:v>0.188</c:v>
                </c:pt>
                <c:pt idx="2">
                  <c:v>0.24</c:v>
                </c:pt>
                <c:pt idx="3">
                  <c:v>0.19900000000000001</c:v>
                </c:pt>
                <c:pt idx="4">
                  <c:v>0.124</c:v>
                </c:pt>
              </c:numCache>
            </c:numRef>
          </c:val>
          <c:smooth val="0"/>
          <c:extLst>
            <c:ext xmlns:c16="http://schemas.microsoft.com/office/drawing/2014/chart" uri="{C3380CC4-5D6E-409C-BE32-E72D297353CC}">
              <c16:uniqueId val="{00000005-6901-4CFA-95F8-51F6A9190D49}"/>
            </c:ext>
          </c:extLst>
        </c:ser>
        <c:ser>
          <c:idx val="6"/>
          <c:order val="6"/>
          <c:tx>
            <c:strRef>
              <c:f>'Region 7_LNE'!$AP$4:$AP$5</c:f>
              <c:strCache>
                <c:ptCount val="1"/>
                <c:pt idx="0">
                  <c:v>Jenkins</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7_LNE'!$AP$6:$AP$10</c:f>
              <c:numCache>
                <c:formatCode>0%</c:formatCode>
                <c:ptCount val="5"/>
                <c:pt idx="0">
                  <c:v>0.23200000000000001</c:v>
                </c:pt>
                <c:pt idx="1">
                  <c:v>0.18099999999999999</c:v>
                </c:pt>
                <c:pt idx="2">
                  <c:v>0.06</c:v>
                </c:pt>
                <c:pt idx="3">
                  <c:v>0.127</c:v>
                </c:pt>
                <c:pt idx="4">
                  <c:v>8.2000000000000003E-2</c:v>
                </c:pt>
              </c:numCache>
            </c:numRef>
          </c:val>
          <c:smooth val="0"/>
          <c:extLst>
            <c:ext xmlns:c16="http://schemas.microsoft.com/office/drawing/2014/chart" uri="{C3380CC4-5D6E-409C-BE32-E72D297353CC}">
              <c16:uniqueId val="{00000006-6901-4CFA-95F8-51F6A9190D49}"/>
            </c:ext>
          </c:extLst>
        </c:ser>
        <c:ser>
          <c:idx val="7"/>
          <c:order val="7"/>
          <c:tx>
            <c:strRef>
              <c:f>'Region 7_LNE'!$AQ$4:$AQ$5</c:f>
              <c:strCache>
                <c:ptCount val="1"/>
                <c:pt idx="0">
                  <c:v>Lincoln</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7_LNE'!$AQ$6:$AQ$10</c:f>
              <c:numCache>
                <c:formatCode>0%</c:formatCode>
                <c:ptCount val="5"/>
                <c:pt idx="0">
                  <c:v>0.14099999999999999</c:v>
                </c:pt>
                <c:pt idx="1">
                  <c:v>4.2000000000000003E-2</c:v>
                </c:pt>
                <c:pt idx="2">
                  <c:v>1.0999999999999999E-2</c:v>
                </c:pt>
                <c:pt idx="3">
                  <c:v>9.7000000000000003E-2</c:v>
                </c:pt>
                <c:pt idx="4">
                  <c:v>0.11700000000000001</c:v>
                </c:pt>
              </c:numCache>
            </c:numRef>
          </c:val>
          <c:smooth val="0"/>
          <c:extLst>
            <c:ext xmlns:c16="http://schemas.microsoft.com/office/drawing/2014/chart" uri="{C3380CC4-5D6E-409C-BE32-E72D297353CC}">
              <c16:uniqueId val="{00000007-6901-4CFA-95F8-51F6A9190D49}"/>
            </c:ext>
          </c:extLst>
        </c:ser>
        <c:ser>
          <c:idx val="8"/>
          <c:order val="8"/>
          <c:tx>
            <c:strRef>
              <c:f>'Region 7_LNE'!$AR$4:$AR$5</c:f>
              <c:strCache>
                <c:ptCount val="1"/>
                <c:pt idx="0">
                  <c:v>McDuffie</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7_LNE'!$AR$6:$AR$10</c:f>
              <c:numCache>
                <c:formatCode>0%</c:formatCode>
                <c:ptCount val="5"/>
                <c:pt idx="0">
                  <c:v>0.11700000000000001</c:v>
                </c:pt>
                <c:pt idx="1">
                  <c:v>0.03</c:v>
                </c:pt>
                <c:pt idx="2">
                  <c:v>3.4000000000000002E-2</c:v>
                </c:pt>
                <c:pt idx="3">
                  <c:v>3.5000000000000003E-2</c:v>
                </c:pt>
                <c:pt idx="4">
                  <c:v>5.1999999999999998E-2</c:v>
                </c:pt>
              </c:numCache>
            </c:numRef>
          </c:val>
          <c:smooth val="0"/>
          <c:extLst>
            <c:ext xmlns:c16="http://schemas.microsoft.com/office/drawing/2014/chart" uri="{C3380CC4-5D6E-409C-BE32-E72D297353CC}">
              <c16:uniqueId val="{00000008-6901-4CFA-95F8-51F6A9190D49}"/>
            </c:ext>
          </c:extLst>
        </c:ser>
        <c:ser>
          <c:idx val="9"/>
          <c:order val="9"/>
          <c:tx>
            <c:strRef>
              <c:f>'Region 7_LNE'!$AS$4:$AS$5</c:f>
              <c:strCache>
                <c:ptCount val="1"/>
                <c:pt idx="0">
                  <c:v>Richmond</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7_LNE'!$AS$6:$AS$10</c:f>
              <c:numCache>
                <c:formatCode>0%</c:formatCode>
                <c:ptCount val="5"/>
                <c:pt idx="0">
                  <c:v>0.17</c:v>
                </c:pt>
                <c:pt idx="1">
                  <c:v>0.17100000000000001</c:v>
                </c:pt>
                <c:pt idx="2">
                  <c:v>0.156</c:v>
                </c:pt>
                <c:pt idx="3">
                  <c:v>0.153</c:v>
                </c:pt>
                <c:pt idx="4">
                  <c:v>0.14399999999999999</c:v>
                </c:pt>
              </c:numCache>
            </c:numRef>
          </c:val>
          <c:smooth val="0"/>
          <c:extLst>
            <c:ext xmlns:c16="http://schemas.microsoft.com/office/drawing/2014/chart" uri="{C3380CC4-5D6E-409C-BE32-E72D297353CC}">
              <c16:uniqueId val="{00000009-6901-4CFA-95F8-51F6A9190D49}"/>
            </c:ext>
          </c:extLst>
        </c:ser>
        <c:ser>
          <c:idx val="10"/>
          <c:order val="10"/>
          <c:tx>
            <c:strRef>
              <c:f>'Region 7_LNE'!$AT$4:$AT$5</c:f>
              <c:strCache>
                <c:ptCount val="1"/>
                <c:pt idx="0">
                  <c:v>Taliaferro</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7_LNE'!$AT$6:$AT$10</c:f>
              <c:numCache>
                <c:formatCode>0%</c:formatCode>
                <c:ptCount val="5"/>
                <c:pt idx="0">
                  <c:v>0.214</c:v>
                </c:pt>
                <c:pt idx="1">
                  <c:v>0.315</c:v>
                </c:pt>
                <c:pt idx="2">
                  <c:v>0.29299999999999998</c:v>
                </c:pt>
                <c:pt idx="3">
                  <c:v>0.52700000000000002</c:v>
                </c:pt>
                <c:pt idx="4">
                  <c:v>0.47799999999999998</c:v>
                </c:pt>
              </c:numCache>
            </c:numRef>
          </c:val>
          <c:smooth val="0"/>
          <c:extLst>
            <c:ext xmlns:c16="http://schemas.microsoft.com/office/drawing/2014/chart" uri="{C3380CC4-5D6E-409C-BE32-E72D297353CC}">
              <c16:uniqueId val="{0000000A-6901-4CFA-95F8-51F6A9190D49}"/>
            </c:ext>
          </c:extLst>
        </c:ser>
        <c:ser>
          <c:idx val="11"/>
          <c:order val="11"/>
          <c:tx>
            <c:strRef>
              <c:f>'Region 7_LNE'!$AU$4:$AU$5</c:f>
              <c:strCache>
                <c:ptCount val="1"/>
                <c:pt idx="0">
                  <c:v>Warren</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7_LNE'!$AU$6:$AU$10</c:f>
              <c:numCache>
                <c:formatCode>0%</c:formatCode>
                <c:ptCount val="5"/>
                <c:pt idx="0">
                  <c:v>4.7E-2</c:v>
                </c:pt>
                <c:pt idx="1">
                  <c:v>0.104</c:v>
                </c:pt>
                <c:pt idx="2">
                  <c:v>0.26300000000000001</c:v>
                </c:pt>
                <c:pt idx="3">
                  <c:v>0.20699999999999999</c:v>
                </c:pt>
                <c:pt idx="4">
                  <c:v>0.25</c:v>
                </c:pt>
              </c:numCache>
            </c:numRef>
          </c:val>
          <c:smooth val="0"/>
          <c:extLst>
            <c:ext xmlns:c16="http://schemas.microsoft.com/office/drawing/2014/chart" uri="{C3380CC4-5D6E-409C-BE32-E72D297353CC}">
              <c16:uniqueId val="{0000000B-6901-4CFA-95F8-51F6A9190D49}"/>
            </c:ext>
          </c:extLst>
        </c:ser>
        <c:ser>
          <c:idx val="12"/>
          <c:order val="12"/>
          <c:tx>
            <c:strRef>
              <c:f>'Region 7_LNE'!$AV$4:$AV$5</c:f>
              <c:strCache>
                <c:ptCount val="1"/>
                <c:pt idx="0">
                  <c:v>Washington</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7_LNE'!$AV$6:$AV$10</c:f>
              <c:numCache>
                <c:formatCode>0%</c:formatCode>
                <c:ptCount val="5"/>
                <c:pt idx="0">
                  <c:v>0.16500000000000001</c:v>
                </c:pt>
                <c:pt idx="1">
                  <c:v>0.13700000000000001</c:v>
                </c:pt>
                <c:pt idx="2">
                  <c:v>9.5000000000000001E-2</c:v>
                </c:pt>
                <c:pt idx="3">
                  <c:v>0.11700000000000001</c:v>
                </c:pt>
                <c:pt idx="4">
                  <c:v>0.13100000000000001</c:v>
                </c:pt>
              </c:numCache>
            </c:numRef>
          </c:val>
          <c:smooth val="0"/>
          <c:extLst>
            <c:ext xmlns:c16="http://schemas.microsoft.com/office/drawing/2014/chart" uri="{C3380CC4-5D6E-409C-BE32-E72D297353CC}">
              <c16:uniqueId val="{0000000C-6901-4CFA-95F8-51F6A9190D49}"/>
            </c:ext>
          </c:extLst>
        </c:ser>
        <c:ser>
          <c:idx val="13"/>
          <c:order val="13"/>
          <c:tx>
            <c:strRef>
              <c:f>'Region 7_LNE'!$AW$4:$AW$5</c:f>
              <c:strCache>
                <c:ptCount val="1"/>
                <c:pt idx="0">
                  <c:v>Wilkes</c:v>
                </c:pt>
              </c:strCache>
            </c:strRef>
          </c:tx>
          <c:cat>
            <c:strRef>
              <c:f>'Region 7_LNE'!$AI$6:$AI$10</c:f>
              <c:strCache>
                <c:ptCount val="5"/>
                <c:pt idx="0">
                  <c:v>2008 - 2012 </c:v>
                </c:pt>
                <c:pt idx="1">
                  <c:v>2009 - 2013 </c:v>
                </c:pt>
                <c:pt idx="2">
                  <c:v>2010 - 2014 </c:v>
                </c:pt>
                <c:pt idx="3">
                  <c:v>2011 - 2015 </c:v>
                </c:pt>
                <c:pt idx="4">
                  <c:v>2012 - 2016 </c:v>
                </c:pt>
              </c:strCache>
            </c:strRef>
          </c:cat>
          <c:val>
            <c:numRef>
              <c:f>'Region 7_LNE'!$AW$6:$AW$10</c:f>
              <c:numCache>
                <c:formatCode>0%</c:formatCode>
                <c:ptCount val="5"/>
                <c:pt idx="0">
                  <c:v>0.16800000000000001</c:v>
                </c:pt>
                <c:pt idx="1">
                  <c:v>0.155</c:v>
                </c:pt>
                <c:pt idx="2">
                  <c:v>5.0999999999999997E-2</c:v>
                </c:pt>
                <c:pt idx="3">
                  <c:v>0.16</c:v>
                </c:pt>
                <c:pt idx="4">
                  <c:v>0.154</c:v>
                </c:pt>
              </c:numCache>
            </c:numRef>
          </c:val>
          <c:smooth val="0"/>
          <c:extLst>
            <c:ext xmlns:c16="http://schemas.microsoft.com/office/drawing/2014/chart" uri="{C3380CC4-5D6E-409C-BE32-E72D297353CC}">
              <c16:uniqueId val="{0000000D-6901-4CFA-95F8-51F6A9190D49}"/>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layout>
        <c:manualLayout>
          <c:xMode val="edge"/>
          <c:yMode val="edge"/>
          <c:x val="0.79278332395950502"/>
          <c:y val="1.8524620322852566E-2"/>
          <c:w val="0.18968867172853393"/>
          <c:h val="0.98147537967714749"/>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10/18/2018</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10/18/2018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12</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13</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14</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15</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endParaRPr lang="en-US" sz="1300" dirty="0"/>
          </a:p>
          <a:p>
            <a:pPr eaLnBrk="1" hangingPunct="1">
              <a:buFontTx/>
              <a:buChar char="-"/>
            </a:pPr>
            <a:r>
              <a:rPr lang="en-US" sz="1300" b="1" dirty="0"/>
              <a:t>Estimates based on the Atlanta/ Sandy Springs/ Roswell </a:t>
            </a:r>
            <a:r>
              <a:rPr lang="en-US" sz="1200" b="1" i="0" kern="1200" dirty="0">
                <a:solidFill>
                  <a:schemeClr val="tx1"/>
                </a:solidFill>
                <a:effectLst/>
                <a:latin typeface="+mn-lt"/>
                <a:ea typeface="+mn-ea"/>
                <a:cs typeface="+mn-cs"/>
              </a:rPr>
              <a:t>Census–defined  metropolitan statistical areas (MSAs) consists of a central urban area and its surrounding counties that have strong social and economic ties to that area</a:t>
            </a:r>
            <a:r>
              <a:rPr lang="en-US" sz="1200" b="0" i="0" kern="1200" dirty="0">
                <a:solidFill>
                  <a:schemeClr val="tx1"/>
                </a:solidFill>
                <a:effectLst/>
                <a:latin typeface="+mn-lt"/>
                <a:ea typeface="+mn-ea"/>
                <a:cs typeface="+mn-cs"/>
              </a:rPr>
              <a:t>.</a:t>
            </a:r>
          </a:p>
          <a:p>
            <a:pPr eaLnBrk="1" hangingPunct="1">
              <a:buFontTx/>
              <a:buChar char="-"/>
            </a:pPr>
            <a:endParaRPr lang="en-US" sz="1200" b="1" i="0" kern="1200" dirty="0">
              <a:solidFill>
                <a:schemeClr val="tx1"/>
              </a:solidFill>
              <a:effectLst/>
              <a:latin typeface="+mn-lt"/>
              <a:ea typeface="+mn-ea"/>
              <a:cs typeface="+mn-cs"/>
            </a:endParaRPr>
          </a:p>
          <a:p>
            <a:pPr eaLnBrk="1" hangingPunct="1">
              <a:buFontTx/>
              <a:buChar char="-"/>
            </a:pPr>
            <a:r>
              <a:rPr lang="en-US" sz="1200" b="1" i="0" kern="1200" dirty="0">
                <a:solidFill>
                  <a:schemeClr val="tx1"/>
                </a:solidFill>
                <a:effectLst/>
                <a:latin typeface="+mn-lt"/>
                <a:ea typeface="+mn-ea"/>
                <a:cs typeface="+mn-cs"/>
              </a:rPr>
              <a:t>Transition to next </a:t>
            </a:r>
            <a:r>
              <a:rPr lang="en-US" sz="1200" b="1" i="0" kern="1200" dirty="0" err="1">
                <a:solidFill>
                  <a:schemeClr val="tx1"/>
                </a:solidFill>
                <a:effectLst/>
                <a:latin typeface="+mn-lt"/>
                <a:ea typeface="+mn-ea"/>
                <a:cs typeface="+mn-cs"/>
              </a:rPr>
              <a:t>slide_Provides</a:t>
            </a:r>
            <a:r>
              <a:rPr lang="en-US" sz="1200" b="1" i="0" kern="1200" dirty="0">
                <a:solidFill>
                  <a:schemeClr val="tx1"/>
                </a:solidFill>
                <a:effectLst/>
                <a:latin typeface="+mn-lt"/>
                <a:ea typeface="+mn-ea"/>
                <a:cs typeface="+mn-cs"/>
              </a:rPr>
              <a:t> us a picture of the economic impacts on the community and what the potential gains could be.  Turn to what are some of the barriers we must deal with to make this 90% true.</a:t>
            </a:r>
            <a:endParaRPr lang="en-US" sz="1300" b="1" dirty="0"/>
          </a:p>
        </p:txBody>
      </p:sp>
    </p:spTree>
    <p:extLst>
      <p:ext uri="{BB962C8B-B14F-4D97-AF65-F5344CB8AC3E}">
        <p14:creationId xmlns:p14="http://schemas.microsoft.com/office/powerpoint/2010/main" val="147405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2BFFC3A-DEEE-468E-9749-6880DB783333}" type="slidenum">
              <a:rPr lang="en-US" smtClean="0"/>
              <a:pPr/>
              <a:t>21</a:t>
            </a:fld>
            <a:endParaRPr lang="en-US"/>
          </a:p>
        </p:txBody>
      </p:sp>
      <p:sp>
        <p:nvSpPr>
          <p:cNvPr id="107523" name="Rectangle 2"/>
          <p:cNvSpPr>
            <a:spLocks noGrp="1" noRot="1" noChangeAspect="1" noChangeArrowheads="1" noTextEdit="1"/>
          </p:cNvSpPr>
          <p:nvPr>
            <p:ph type="sldImg"/>
          </p:nvPr>
        </p:nvSpPr>
        <p:spPr>
          <a:xfrm>
            <a:off x="1214438" y="696913"/>
            <a:ext cx="4638675" cy="3479800"/>
          </a:xfrm>
          <a:ln/>
        </p:spPr>
      </p:sp>
      <p:sp>
        <p:nvSpPr>
          <p:cNvPr id="107524" name="Rectangle 3"/>
          <p:cNvSpPr>
            <a:spLocks noGrp="1" noChangeArrowheads="1"/>
          </p:cNvSpPr>
          <p:nvPr>
            <p:ph type="body" idx="1"/>
          </p:nvPr>
        </p:nvSpPr>
        <p:spPr>
          <a:xfrm>
            <a:off x="942509" y="4408816"/>
            <a:ext cx="5181391" cy="4177356"/>
          </a:xfrm>
          <a:noFill/>
          <a:ln/>
        </p:spPr>
        <p:txBody>
          <a:bodyPr/>
          <a:lstStyle/>
          <a:p>
            <a:pPr marL="229170" indent="-229170"/>
            <a:r>
              <a:rPr lang="en-US" sz="1300" dirty="0"/>
              <a:t>Start with the foundations - </a:t>
            </a:r>
          </a:p>
        </p:txBody>
      </p:sp>
    </p:spTree>
    <p:extLst>
      <p:ext uri="{BB962C8B-B14F-4D97-AF65-F5344CB8AC3E}">
        <p14:creationId xmlns:p14="http://schemas.microsoft.com/office/powerpoint/2010/main" val="357312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23</a:t>
            </a:fld>
            <a:endParaRPr lang="en-US"/>
          </a:p>
        </p:txBody>
      </p:sp>
    </p:spTree>
    <p:extLst>
      <p:ext uri="{BB962C8B-B14F-4D97-AF65-F5344CB8AC3E}">
        <p14:creationId xmlns:p14="http://schemas.microsoft.com/office/powerpoint/2010/main" val="231186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24</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25</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27</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endParaRPr lang="en-US" dirty="0"/>
          </a:p>
          <a:p>
            <a:r>
              <a:rPr lang="en-US" b="1" baseline="0" dirty="0"/>
              <a:t>We do not currently have the workforce necessary to support our economic development needs to allow Georgia to be economically competitive – not only with other states, but internationally as well.</a:t>
            </a:r>
          </a:p>
          <a:p>
            <a:endParaRPr lang="en-US" baseline="0" dirty="0"/>
          </a:p>
          <a:p>
            <a:r>
              <a:rPr lang="en-US" baseline="0" dirty="0"/>
              <a:t>The 250,000 is a target set by the Complete College Georgia Plan out of the Governor’s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28</a:t>
            </a:fld>
            <a:endParaRPr lang="en-US"/>
          </a:p>
        </p:txBody>
      </p:sp>
    </p:spTree>
    <p:extLst>
      <p:ext uri="{BB962C8B-B14F-4D97-AF65-F5344CB8AC3E}">
        <p14:creationId xmlns:p14="http://schemas.microsoft.com/office/powerpoint/2010/main" val="315751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29</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a:t>
            </a:r>
            <a:r>
              <a:rPr lang="en-US" b="1"/>
              <a:t>.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4</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*GOSA does not report on fewer than 10 students. Of 13 students tested, </a:t>
            </a:r>
            <a:r>
              <a:rPr lang="en-US" dirty="0" err="1"/>
              <a:t>Talliaferro</a:t>
            </a:r>
            <a:r>
              <a:rPr lang="en-US" dirty="0"/>
              <a:t> has 0 proficient+ 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*Taliaferro has too few students for HS graduation rate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39</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40</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41</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5</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8</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9</a:t>
            </a:fld>
            <a:endParaRPr lang="en-US"/>
          </a:p>
        </p:txBody>
      </p:sp>
    </p:spTree>
    <p:extLst>
      <p:ext uri="{BB962C8B-B14F-4D97-AF65-F5344CB8AC3E}">
        <p14:creationId xmlns:p14="http://schemas.microsoft.com/office/powerpoint/2010/main" val="205216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73819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pe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a:p>
            <a:endParaRPr lang="en-US" sz="1200" dirty="0"/>
          </a:p>
        </p:txBody>
      </p:sp>
      <p:graphicFrame>
        <p:nvGraphicFramePr>
          <p:cNvPr id="7" name="Chart 6"/>
          <p:cNvGraphicFramePr/>
          <p:nvPr>
            <p:extLst>
              <p:ext uri="{D42A27DB-BD31-4B8C-83A1-F6EECF244321}">
                <p14:modId xmlns:p14="http://schemas.microsoft.com/office/powerpoint/2010/main" val="2654656133"/>
              </p:ext>
            </p:extLst>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1825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nvPr>
        </p:nvGraphicFramePr>
        <p:xfrm>
          <a:off x="152400" y="1371600"/>
          <a:ext cx="8772140" cy="4101450"/>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Trebuchet MS"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July 2018</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$66,456</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$41,600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$37,128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5.1%</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$27,612</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$15,600 </a:t>
            </a:r>
            <a:r>
              <a:rPr lang="en-US" sz="1600" dirty="0">
                <a:solidFill>
                  <a:schemeClr val="bg1"/>
                </a:solidFill>
              </a:rPr>
              <a:t>more a year than a HS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71% HS dropout</a:t>
            </a:r>
          </a:p>
          <a:p>
            <a:pPr algn="ctr"/>
            <a:r>
              <a:rPr lang="en-US" sz="1600" dirty="0">
                <a:solidFill>
                  <a:schemeClr val="bg1"/>
                </a:solidFill>
              </a:rPr>
              <a:t>45</a:t>
            </a:r>
            <a:r>
              <a:rPr lang="en-US" sz="1600">
                <a:solidFill>
                  <a:schemeClr val="bg1"/>
                </a:solidFill>
              </a:rPr>
              <a:t>% HS </a:t>
            </a:r>
            <a:r>
              <a:rPr lang="en-US" sz="1600" dirty="0">
                <a:solidFill>
                  <a:schemeClr val="bg1"/>
                </a:solidFill>
              </a:rPr>
              <a:t>graduate</a:t>
            </a:r>
          </a:p>
        </p:txBody>
      </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1569660"/>
          </a:xfrm>
          <a:prstGeom prst="rect">
            <a:avLst/>
          </a:prstGeom>
          <a:noFill/>
          <a:ln w="9525">
            <a:noFill/>
            <a:miter lim="800000"/>
            <a:headEnd/>
            <a:tailEnd/>
          </a:ln>
        </p:spPr>
        <p:txBody>
          <a:bodyPr>
            <a:spAutoFit/>
          </a:bodyPr>
          <a:lstStyle/>
          <a:p>
            <a:pPr algn="ctr"/>
            <a:r>
              <a:rPr lang="en-US" sz="3200" b="1" dirty="0">
                <a:solidFill>
                  <a:srgbClr val="000066"/>
                </a:solidFill>
              </a:rPr>
              <a:t>Economic Impacts – The Graduation Effect</a:t>
            </a:r>
          </a:p>
          <a:p>
            <a:pPr algn="ctr"/>
            <a:r>
              <a:rPr lang="en-US" sz="3200" b="1" i="1" dirty="0">
                <a:solidFill>
                  <a:srgbClr val="000066"/>
                </a:solidFill>
              </a:rPr>
              <a:t>If</a:t>
            </a:r>
            <a:r>
              <a:rPr lang="en-US" sz="3200" b="1" dirty="0">
                <a:solidFill>
                  <a:srgbClr val="000066"/>
                </a:solidFill>
              </a:rPr>
              <a:t> Augusta-Richmond County’s Graduation Rate Increased to </a:t>
            </a:r>
            <a:r>
              <a:rPr lang="en-US" sz="3200" b="1" dirty="0">
                <a:solidFill>
                  <a:srgbClr val="FF0000"/>
                </a:solidFill>
              </a:rPr>
              <a:t>90%</a:t>
            </a:r>
          </a:p>
        </p:txBody>
      </p:sp>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$4.8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334000" cy="791626"/>
            <a:chOff x="381000" y="2907268"/>
            <a:chExt cx="5105400" cy="79162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646331"/>
            </a:xfrm>
            <a:prstGeom prst="rect">
              <a:avLst/>
            </a:prstGeom>
            <a:noFill/>
          </p:spPr>
          <p:txBody>
            <a:bodyPr wrap="square" rtlCol="0">
              <a:spAutoFit/>
            </a:bodyPr>
            <a:lstStyle/>
            <a:p>
              <a:r>
                <a:rPr lang="en-US" dirty="0"/>
                <a:t>	$300 thousand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$7.7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$17.1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61552" y="1783401"/>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$16,900 </a:t>
            </a:r>
            <a:r>
              <a:rPr lang="en-US" sz="1600" dirty="0">
                <a:solidFill>
                  <a:schemeClr val="bg1"/>
                </a:solidFill>
              </a:rPr>
              <a:t>more a year than a HS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70% HS dropout</a:t>
            </a:r>
          </a:p>
          <a:p>
            <a:pPr algn="ctr"/>
            <a:r>
              <a:rPr lang="en-US" sz="1600" dirty="0">
                <a:solidFill>
                  <a:schemeClr val="bg1"/>
                </a:solidFill>
              </a:rPr>
              <a:t>43% HS graduate</a:t>
            </a:r>
          </a:p>
        </p:txBody>
      </p:sp>
    </p:spTree>
    <p:extLst>
      <p:ext uri="{BB962C8B-B14F-4D97-AF65-F5344CB8AC3E}">
        <p14:creationId xmlns:p14="http://schemas.microsoft.com/office/powerpoint/2010/main" val="30213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180970" y="1482913"/>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6100028" y="1483056"/>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9600" y="21336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969078"/>
              </p:ext>
            </p:extLst>
          </p:nvPr>
        </p:nvGraphicFramePr>
        <p:xfrm>
          <a:off x="1219200" y="2133600"/>
          <a:ext cx="6781800" cy="3352038"/>
        </p:xfrm>
        <a:graphic>
          <a:graphicData uri="http://schemas.openxmlformats.org/drawingml/2006/table">
            <a:tbl>
              <a:tblPr/>
              <a:tblGrid>
                <a:gridCol w="6781800">
                  <a:extLst>
                    <a:ext uri="{9D8B030D-6E8A-4147-A177-3AD203B41FA5}">
                      <a16:colId xmlns:a16="http://schemas.microsoft.com/office/drawing/2014/main" val="20000"/>
                    </a:ext>
                  </a:extLst>
                </a:gridCol>
              </a:tblGrid>
              <a:tr h="31234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Strengthening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443805"/>
            <a:ext cx="8077200" cy="1384995"/>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Georgia Academy for Economic Development</a:t>
            </a:r>
          </a:p>
          <a:p>
            <a:pPr algn="ctr"/>
            <a:endParaRPr lang="en-US" sz="1600" b="1" dirty="0">
              <a:solidFill>
                <a:srgbClr val="C00000"/>
              </a:solidFill>
              <a:latin typeface="Century" pitchFamily="18" charset="0"/>
              <a:cs typeface="Times New Roman" pitchFamily="18" charset="0"/>
            </a:endParaRPr>
          </a:p>
          <a:p>
            <a:pPr algn="ctr"/>
            <a:r>
              <a:rPr lang="en-US" sz="2200" b="1" dirty="0">
                <a:solidFill>
                  <a:srgbClr val="C00000"/>
                </a:solidFill>
                <a:latin typeface="Century" pitchFamily="18" charset="0"/>
                <a:cs typeface="Times New Roman" pitchFamily="18" charset="0"/>
              </a:rPr>
              <a:t>Region 7, Wrens</a:t>
            </a:r>
            <a:br>
              <a:rPr lang="en-US" sz="2200" b="1" dirty="0">
                <a:solidFill>
                  <a:srgbClr val="C00000"/>
                </a:solidFill>
                <a:latin typeface="Century" pitchFamily="18" charset="0"/>
                <a:cs typeface="Times New Roman" pitchFamily="18" charset="0"/>
              </a:rPr>
            </a:br>
            <a:r>
              <a:rPr lang="en-US" sz="2200" b="1" dirty="0">
                <a:solidFill>
                  <a:srgbClr val="C00000"/>
                </a:solidFill>
                <a:latin typeface="Century" pitchFamily="18" charset="0"/>
                <a:cs typeface="Times New Roman" pitchFamily="18" charset="0"/>
              </a:rPr>
              <a:t>Fall 2018</a:t>
            </a:r>
          </a:p>
        </p:txBody>
      </p:sp>
    </p:spTree>
    <p:extLst>
      <p:ext uri="{BB962C8B-B14F-4D97-AF65-F5344CB8AC3E}">
        <p14:creationId xmlns:p14="http://schemas.microsoft.com/office/powerpoint/2010/main" val="63958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Strengthening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88899" y="3886200"/>
            <a:ext cx="2521701" cy="2301171"/>
            <a:chOff x="5791200" y="4173889"/>
            <a:chExt cx="2279142" cy="2148771"/>
          </a:xfrm>
        </p:grpSpPr>
        <p:pic>
          <p:nvPicPr>
            <p:cNvPr id="12" name="Picture 11"/>
            <p:cNvPicPr>
              <a:picLocks noChangeAspect="1"/>
            </p:cNvPicPr>
            <p:nvPr/>
          </p:nvPicPr>
          <p:blipFill>
            <a:blip r:embed="rId3"/>
            <a:stretch>
              <a:fillRect/>
            </a:stretch>
          </p:blipFill>
          <p:spPr>
            <a:xfrm>
              <a:off x="5867400" y="4173889"/>
              <a:ext cx="2202942" cy="2148771"/>
            </a:xfrm>
            <a:prstGeom prst="rect">
              <a:avLst/>
            </a:prstGeom>
          </p:spPr>
        </p:pic>
        <p:sp>
          <p:nvSpPr>
            <p:cNvPr id="13" name="Rounded Rectangle 12"/>
            <p:cNvSpPr/>
            <p:nvPr/>
          </p:nvSpPr>
          <p:spPr>
            <a:xfrm>
              <a:off x="5791200" y="4724400"/>
              <a:ext cx="152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000066"/>
                </a:solidFill>
                <a:latin typeface="+mj-lt"/>
              </a:rPr>
              <a:t>Strengthening the Birth to Work Pipeline</a:t>
            </a:r>
          </a:p>
        </p:txBody>
      </p:sp>
      <p:grpSp>
        <p:nvGrpSpPr>
          <p:cNvPr id="5" name="Group 4"/>
          <p:cNvGrpSpPr/>
          <p:nvPr/>
        </p:nvGrpSpPr>
        <p:grpSpPr>
          <a:xfrm>
            <a:off x="381000" y="1295400"/>
            <a:ext cx="2899826" cy="2743200"/>
            <a:chOff x="609600" y="1524000"/>
            <a:chExt cx="2743200" cy="2540000"/>
          </a:xfrm>
        </p:grpSpPr>
        <p:pic>
          <p:nvPicPr>
            <p:cNvPr id="3" name="Picture 2"/>
            <p:cNvPicPr>
              <a:picLocks noChangeAspect="1"/>
            </p:cNvPicPr>
            <p:nvPr/>
          </p:nvPicPr>
          <p:blipFill>
            <a:blip r:embed="rId4"/>
            <a:stretch>
              <a:fillRect/>
            </a:stretch>
          </p:blipFill>
          <p:spPr>
            <a:xfrm>
              <a:off x="609600" y="1524000"/>
              <a:ext cx="2652532" cy="2540000"/>
            </a:xfrm>
            <a:prstGeom prst="rect">
              <a:avLst/>
            </a:prstGeom>
          </p:spPr>
        </p:pic>
        <p:sp>
          <p:nvSpPr>
            <p:cNvPr id="4" name="Rectangle 3"/>
            <p:cNvSpPr/>
            <p:nvPr/>
          </p:nvSpPr>
          <p:spPr>
            <a:xfrm>
              <a:off x="3048000" y="3352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2132" y="2590800"/>
            <a:ext cx="2910068" cy="2657475"/>
            <a:chOff x="3262132" y="2879725"/>
            <a:chExt cx="2452868" cy="2368550"/>
          </a:xfrm>
        </p:grpSpPr>
        <p:pic>
          <p:nvPicPr>
            <p:cNvPr id="6" name="Picture 5"/>
            <p:cNvPicPr>
              <a:picLocks noChangeAspect="1"/>
            </p:cNvPicPr>
            <p:nvPr/>
          </p:nvPicPr>
          <p:blipFill>
            <a:blip r:embed="rId5"/>
            <a:stretch>
              <a:fillRect/>
            </a:stretch>
          </p:blipFill>
          <p:spPr>
            <a:xfrm>
              <a:off x="3356808" y="2879725"/>
              <a:ext cx="2281992" cy="2368550"/>
            </a:xfrm>
            <a:prstGeom prst="rect">
              <a:avLst/>
            </a:prstGeom>
          </p:spPr>
        </p:pic>
        <p:sp>
          <p:nvSpPr>
            <p:cNvPr id="7" name="Rectangle 6"/>
            <p:cNvSpPr/>
            <p:nvPr/>
          </p:nvSpPr>
          <p:spPr>
            <a:xfrm>
              <a:off x="3262132" y="3543300"/>
              <a:ext cx="1668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4572000"/>
              <a:ext cx="228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82"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a:solidFill>
                  <a:schemeClr val="bg1"/>
                </a:solidFill>
                <a:latin typeface="Times New Roman" charset="0"/>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rotWithShape="1">
          <a:blip r:embed="rId3"/>
          <a:srcRect l="4058" r="-4058"/>
          <a:stretch/>
        </p:blipFill>
        <p:spPr>
          <a:xfrm>
            <a:off x="76200"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873783"/>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2946464"/>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pic>
        <p:nvPicPr>
          <p:cNvPr id="6" name="Picture 5">
            <a:extLst>
              <a:ext uri="{FF2B5EF4-FFF2-40B4-BE49-F238E27FC236}">
                <a16:creationId xmlns:a16="http://schemas.microsoft.com/office/drawing/2014/main" id="{671F922D-1877-4D7E-8089-1259B5FA7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33400"/>
            <a:ext cx="3161134" cy="1149883"/>
          </a:xfrm>
          <a:prstGeom prst="rect">
            <a:avLst/>
          </a:prstGeom>
        </p:spPr>
      </p:pic>
    </p:spTree>
    <p:extLst>
      <p:ext uri="{BB962C8B-B14F-4D97-AF65-F5344CB8AC3E}">
        <p14:creationId xmlns:p14="http://schemas.microsoft.com/office/powerpoint/2010/main" val="6026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graphicFrame>
        <p:nvGraphicFramePr>
          <p:cNvPr id="4" name="Chart 3"/>
          <p:cNvGraphicFramePr/>
          <p:nvPr>
            <p:extLst>
              <p:ext uri="{D42A27DB-BD31-4B8C-83A1-F6EECF244321}">
                <p14:modId xmlns:p14="http://schemas.microsoft.com/office/powerpoint/2010/main" val="2627493554"/>
              </p:ext>
            </p:extLst>
          </p:nvPr>
        </p:nvGraphicFramePr>
        <p:xfrm>
          <a:off x="152400" y="1143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488668"/>
            <a:ext cx="2209799" cy="307777"/>
          </a:xfrm>
          <a:prstGeom prst="rect">
            <a:avLst/>
          </a:prstGeom>
          <a:noFill/>
        </p:spPr>
        <p:txBody>
          <a:bodyPr wrap="square" rtlCol="0">
            <a:spAutoFit/>
          </a:bodyPr>
          <a:lstStyle/>
          <a:p>
            <a:r>
              <a:rPr lang="en-US" sz="1400" u="sng" dirty="0"/>
              <a:t>Source</a:t>
            </a:r>
            <a:r>
              <a:rPr lang="en-US" sz="1400" dirty="0"/>
              <a:t>: U.S Census Data</a:t>
            </a:r>
          </a:p>
        </p:txBody>
      </p:sp>
    </p:spTree>
    <p:extLst>
      <p:ext uri="{BB962C8B-B14F-4D97-AF65-F5344CB8AC3E}">
        <p14:creationId xmlns:p14="http://schemas.microsoft.com/office/powerpoint/2010/main" val="4461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graphicFrame>
        <p:nvGraphicFramePr>
          <p:cNvPr id="9" name="Table 8"/>
          <p:cNvGraphicFramePr>
            <a:graphicFrameLocks noGrp="1"/>
          </p:cNvGraphicFramePr>
          <p:nvPr>
            <p:extLst/>
          </p:nvPr>
        </p:nvGraphicFramePr>
        <p:xfrm>
          <a:off x="381000" y="1600200"/>
          <a:ext cx="3733800" cy="36614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826832">
                <a:tc>
                  <a:txBody>
                    <a:bodyPr/>
                    <a:lstStyle/>
                    <a:p>
                      <a:endParaRPr lang="en-US" sz="2400" dirty="0"/>
                    </a:p>
                  </a:txBody>
                  <a:tcPr>
                    <a:solidFill>
                      <a:srgbClr val="E11148"/>
                    </a:solidFill>
                  </a:tcPr>
                </a:tc>
                <a:tc>
                  <a:txBody>
                    <a:bodyPr/>
                    <a:lstStyle/>
                    <a:p>
                      <a:pPr algn="ctr"/>
                      <a:r>
                        <a:rPr lang="en-US" sz="2400" dirty="0">
                          <a:solidFill>
                            <a:schemeClr val="bg1"/>
                          </a:solidFill>
                        </a:rPr>
                        <a:t>4th Grade Reading*</a:t>
                      </a:r>
                    </a:p>
                  </a:txBody>
                  <a:tcPr>
                    <a:solidFill>
                      <a:srgbClr val="E11148"/>
                    </a:solidFill>
                  </a:tcPr>
                </a:tc>
                <a:extLst>
                  <a:ext uri="{0D108BD9-81ED-4DB2-BD59-A6C34878D82A}">
                    <a16:rowId xmlns:a16="http://schemas.microsoft.com/office/drawing/2014/main" val="10000"/>
                  </a:ext>
                </a:extLst>
              </a:tr>
              <a:tr h="0">
                <a:tc>
                  <a:txBody>
                    <a:bodyPr/>
                    <a:lstStyle/>
                    <a:p>
                      <a:r>
                        <a:rPr lang="en-US" sz="2400" dirty="0">
                          <a:solidFill>
                            <a:schemeClr val="tx1">
                              <a:lumMod val="95000"/>
                              <a:lumOff val="5000"/>
                            </a:schemeClr>
                          </a:solidFill>
                        </a:rPr>
                        <a:t>All Students</a:t>
                      </a:r>
                    </a:p>
                  </a:txBody>
                  <a:tcPr>
                    <a:solidFill>
                      <a:srgbClr val="CECA22"/>
                    </a:solidFill>
                  </a:tcPr>
                </a:tc>
                <a:tc>
                  <a:txBody>
                    <a:bodyPr/>
                    <a:lstStyle/>
                    <a:p>
                      <a:pPr algn="ctr"/>
                      <a:r>
                        <a:rPr lang="en-US" sz="2400" dirty="0">
                          <a:solidFill>
                            <a:schemeClr val="tx1">
                              <a:lumMod val="95000"/>
                              <a:lumOff val="5000"/>
                            </a:schemeClr>
                          </a:solidFill>
                        </a:rPr>
                        <a:t>35%</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r>
                        <a:rPr lang="en-US" sz="2400" baseline="0">
                          <a:solidFill>
                            <a:schemeClr val="tx1">
                              <a:lumMod val="95000"/>
                              <a:lumOff val="5000"/>
                            </a:schemeClr>
                          </a:solidFill>
                        </a:rPr>
                        <a:t>Low-Income</a:t>
                      </a:r>
                      <a:endParaRPr lang="en-US" sz="2400" dirty="0">
                        <a:solidFill>
                          <a:schemeClr val="tx1">
                            <a:lumMod val="95000"/>
                            <a:lumOff val="5000"/>
                          </a:schemeClr>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r>
                        <a:rPr lang="en-US" sz="2400" baseline="0" dirty="0">
                          <a:solidFill>
                            <a:schemeClr val="bg1"/>
                          </a:solidFill>
                        </a:rPr>
                        <a:t>English Language Learners</a:t>
                      </a:r>
                      <a:endParaRPr lang="en-US" sz="2400" b="0" baseline="0" dirty="0">
                        <a:solidFill>
                          <a:schemeClr val="bg1"/>
                        </a:solidFill>
                      </a:endParaRPr>
                    </a:p>
                  </a:txBody>
                  <a:tcPr>
                    <a:solidFill>
                      <a:srgbClr val="0070C0"/>
                    </a:solidFill>
                  </a:tcPr>
                </a:tc>
                <a:tc>
                  <a:txBody>
                    <a:bodyPr/>
                    <a:lstStyle/>
                    <a:p>
                      <a:pPr algn="ctr"/>
                      <a:r>
                        <a:rPr lang="en-US" sz="2400" baseline="0" dirty="0">
                          <a:solidFill>
                            <a:schemeClr val="bg1"/>
                          </a:solidFill>
                        </a:rPr>
                        <a:t>10%</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15" name="Table 14">
            <a:extLst>
              <a:ext uri="{FF2B5EF4-FFF2-40B4-BE49-F238E27FC236}">
                <a16:creationId xmlns:a16="http://schemas.microsoft.com/office/drawing/2014/main" id="{171CD8D5-3046-42A1-9D14-E26BDDE5860A}"/>
              </a:ext>
            </a:extLst>
          </p:cNvPr>
          <p:cNvGraphicFramePr>
            <a:graphicFrameLocks noGrp="1"/>
          </p:cNvGraphicFramePr>
          <p:nvPr>
            <p:extLst/>
          </p:nvPr>
        </p:nvGraphicFramePr>
        <p:xfrm>
          <a:off x="4096215"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8th Grade Math*</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31%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4%</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A2D22098-3864-4DAF-9D3E-4EF02993106D}"/>
              </a:ext>
            </a:extLst>
          </p:cNvPr>
          <p:cNvGraphicFramePr>
            <a:graphicFrameLocks noGrp="1"/>
          </p:cNvGraphicFramePr>
          <p:nvPr>
            <p:extLst/>
          </p:nvPr>
        </p:nvGraphicFramePr>
        <p:xfrm>
          <a:off x="6096000"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HS Graduation**</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82%</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77%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58%</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153400" cy="1143000"/>
          </a:xfrm>
        </p:spPr>
        <p:txBody>
          <a:bodyPr>
            <a:normAutofit fontScale="90000"/>
          </a:bodyPr>
          <a:lstStyle/>
          <a:p>
            <a:r>
              <a:rPr lang="en-US" sz="3600" b="1" dirty="0">
                <a:solidFill>
                  <a:srgbClr val="000066"/>
                </a:solidFill>
              </a:rPr>
              <a:t>Georgia Needs:</a:t>
            </a:r>
            <a:br>
              <a:rPr lang="en-US" sz="3600" b="1" dirty="0">
                <a:solidFill>
                  <a:srgbClr val="000066"/>
                </a:solidFill>
              </a:rPr>
            </a:br>
            <a:r>
              <a:rPr lang="en-US" sz="3600" b="1" dirty="0">
                <a:solidFill>
                  <a:srgbClr val="000066"/>
                </a:solidFill>
              </a:rPr>
              <a:t>The Economic Development Pipeline</a:t>
            </a:r>
            <a:br>
              <a:rPr lang="en-US" sz="3600" dirty="0">
                <a:solidFill>
                  <a:srgbClr val="000066"/>
                </a:solidFill>
              </a:rPr>
            </a:br>
            <a:endParaRPr lang="en-US" sz="3600" dirty="0">
              <a:solidFill>
                <a:srgbClr val="000066"/>
              </a:solidFill>
            </a:endParaRPr>
          </a:p>
        </p:txBody>
      </p:sp>
      <p:sp>
        <p:nvSpPr>
          <p:cNvPr id="9" name="Text Box 24"/>
          <p:cNvSpPr txBox="1">
            <a:spLocks noChangeArrowheads="1"/>
          </p:cNvSpPr>
          <p:nvPr/>
        </p:nvSpPr>
        <p:spPr bwMode="auto">
          <a:xfrm>
            <a:off x="1447800" y="5105400"/>
            <a:ext cx="5943600" cy="1077218"/>
          </a:xfrm>
          <a:prstGeom prst="rect">
            <a:avLst/>
          </a:prstGeom>
          <a:noFill/>
          <a:ln w="9525">
            <a:noFill/>
            <a:miter lim="800000"/>
            <a:headEnd/>
            <a:tailEnd/>
          </a:ln>
        </p:spPr>
        <p:txBody>
          <a:bodyPr wrap="square">
            <a:spAutoFit/>
          </a:bodyPr>
          <a:lstStyle/>
          <a:p>
            <a:pPr algn="ctr"/>
            <a:r>
              <a:rPr lang="en-US" sz="3200" b="1" dirty="0">
                <a:solidFill>
                  <a:srgbClr val="E11148"/>
                </a:solidFill>
                <a:latin typeface="Calibri" pitchFamily="34" charset="0"/>
                <a:cs typeface="Arial" charset="0"/>
              </a:rPr>
              <a:t>Goal: </a:t>
            </a:r>
          </a:p>
          <a:p>
            <a:pPr algn="ctr"/>
            <a:r>
              <a:rPr lang="en-US" sz="3200" b="1" dirty="0">
                <a:solidFill>
                  <a:srgbClr val="E11148"/>
                </a:solidFill>
                <a:latin typeface="Calibri" pitchFamily="34" charset="0"/>
                <a:cs typeface="Arial" charset="0"/>
              </a:rPr>
              <a:t>250,000 new graduates by 2025</a:t>
            </a:r>
          </a:p>
        </p:txBody>
      </p:sp>
      <p:sp>
        <p:nvSpPr>
          <p:cNvPr id="6" name="TextBox 5"/>
          <p:cNvSpPr txBox="1"/>
          <p:nvPr/>
        </p:nvSpPr>
        <p:spPr>
          <a:xfrm>
            <a:off x="533400" y="2057400"/>
            <a:ext cx="7315200" cy="954107"/>
          </a:xfrm>
          <a:prstGeom prst="rect">
            <a:avLst/>
          </a:prstGeom>
          <a:noFill/>
        </p:spPr>
        <p:txBody>
          <a:bodyPr wrap="square" rtlCol="0">
            <a:spAutoFit/>
          </a:bodyPr>
          <a:lstStyle/>
          <a:p>
            <a:pPr algn="ctr">
              <a:spcBef>
                <a:spcPct val="50000"/>
              </a:spcBef>
            </a:pPr>
            <a:r>
              <a:rPr lang="en-US" sz="2800" b="1" dirty="0">
                <a:solidFill>
                  <a:srgbClr val="E11148"/>
                </a:solidFill>
                <a:latin typeface="Calibri" pitchFamily="34" charset="0"/>
                <a:cs typeface="Arial" charset="0"/>
              </a:rPr>
              <a:t>60% </a:t>
            </a:r>
            <a:r>
              <a:rPr lang="en-US" sz="2800" b="1" dirty="0">
                <a:latin typeface="Calibri" pitchFamily="34" charset="0"/>
                <a:cs typeface="Arial" charset="0"/>
              </a:rPr>
              <a:t>of jobs in 2020 will require some higher education</a:t>
            </a:r>
          </a:p>
        </p:txBody>
      </p:sp>
      <p:sp>
        <p:nvSpPr>
          <p:cNvPr id="10" name="Rectangle 9"/>
          <p:cNvSpPr/>
          <p:nvPr/>
        </p:nvSpPr>
        <p:spPr>
          <a:xfrm>
            <a:off x="914400" y="3581400"/>
            <a:ext cx="6934200" cy="954107"/>
          </a:xfrm>
          <a:prstGeom prst="rect">
            <a:avLst/>
          </a:prstGeom>
        </p:spPr>
        <p:txBody>
          <a:bodyPr wrap="square">
            <a:spAutoFit/>
          </a:bodyPr>
          <a:lstStyle/>
          <a:p>
            <a:pPr algn="ctr">
              <a:spcBef>
                <a:spcPct val="50000"/>
              </a:spcBef>
            </a:pPr>
            <a:r>
              <a:rPr lang="en-US" sz="2800" b="1" dirty="0">
                <a:solidFill>
                  <a:srgbClr val="E11148"/>
                </a:solidFill>
                <a:latin typeface="Calibri" pitchFamily="34" charset="0"/>
                <a:cs typeface="Arial" charset="0"/>
              </a:rPr>
              <a:t>48% </a:t>
            </a:r>
            <a:r>
              <a:rPr lang="en-US" sz="2800" b="1" dirty="0">
                <a:latin typeface="Calibri" pitchFamily="34" charset="0"/>
                <a:cs typeface="Arial" charset="0"/>
              </a:rPr>
              <a:t>of Georgians currently have a post-secondary degree</a:t>
            </a:r>
          </a:p>
        </p:txBody>
      </p:sp>
      <p:sp>
        <p:nvSpPr>
          <p:cNvPr id="7" name="Text Box 4"/>
          <p:cNvSpPr txBox="1">
            <a:spLocks noChangeArrowheads="1"/>
          </p:cNvSpPr>
          <p:nvPr/>
        </p:nvSpPr>
        <p:spPr bwMode="auto">
          <a:xfrm>
            <a:off x="152400" y="6324600"/>
            <a:ext cx="6172200" cy="290513"/>
          </a:xfrm>
          <a:prstGeom prst="rect">
            <a:avLst/>
          </a:prstGeom>
          <a:noFill/>
          <a:ln w="9525">
            <a:noFill/>
            <a:miter lim="800000"/>
            <a:headEnd/>
            <a:tailEnd/>
          </a:ln>
        </p:spPr>
        <p:txBody>
          <a:bodyPr>
            <a:spAutoFit/>
          </a:bodyPr>
          <a:lstStyle/>
          <a:p>
            <a:pPr eaLnBrk="0" hangingPunct="0">
              <a:spcBef>
                <a:spcPct val="50000"/>
              </a:spcBef>
            </a:pPr>
            <a:r>
              <a:rPr lang="en-US" sz="1300" u="sng" dirty="0">
                <a:cs typeface="Times New Roman" charset="0"/>
              </a:rPr>
              <a:t>Source</a:t>
            </a:r>
            <a:r>
              <a:rPr lang="en-US" sz="1300" dirty="0">
                <a:cs typeface="Times New Roman" charset="0"/>
              </a:rPr>
              <a:t>: Complete College Georgia, https://completega.org/</a:t>
            </a:r>
            <a:endParaRPr lang="en-US" sz="1300" dirty="0">
              <a:latin typeface="Times New Roman" charset="0"/>
              <a:cs typeface="Times New Roman" charset="0"/>
            </a:endParaRPr>
          </a:p>
        </p:txBody>
      </p:sp>
    </p:spTree>
    <p:extLst>
      <p:ext uri="{BB962C8B-B14F-4D97-AF65-F5344CB8AC3E}">
        <p14:creationId xmlns:p14="http://schemas.microsoft.com/office/powerpoint/2010/main" val="239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1929825"/>
            <a:ext cx="528682"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9"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8B3A8358-386E-4BB2-A734-DD7F87247FF5}"/>
              </a:ext>
            </a:extLst>
          </p:cNvPr>
          <p:cNvGraphicFramePr>
            <a:graphicFrameLocks/>
          </p:cNvGraphicFramePr>
          <p:nvPr>
            <p:extLst>
              <p:ext uri="{D42A27DB-BD31-4B8C-83A1-F6EECF244321}">
                <p14:modId xmlns:p14="http://schemas.microsoft.com/office/powerpoint/2010/main" val="3780201858"/>
              </p:ext>
            </p:extLst>
          </p:nvPr>
        </p:nvGraphicFramePr>
        <p:xfrm>
          <a:off x="609600" y="1371600"/>
          <a:ext cx="80772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2060"/>
                </a:solidFill>
              </a:rPr>
              <a:t>Teen Birth Rates Per 1,000</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DD0C509E-1742-4121-8B45-89C1341B4EA8}"/>
              </a:ext>
            </a:extLst>
          </p:cNvPr>
          <p:cNvGraphicFramePr>
            <a:graphicFrameLocks/>
          </p:cNvGraphicFramePr>
          <p:nvPr>
            <p:extLst>
              <p:ext uri="{D42A27DB-BD31-4B8C-83A1-F6EECF244321}">
                <p14:modId xmlns:p14="http://schemas.microsoft.com/office/powerpoint/2010/main" val="346514004"/>
              </p:ext>
            </p:extLst>
          </p:nvPr>
        </p:nvGraphicFramePr>
        <p:xfrm>
          <a:off x="457200" y="1524000"/>
          <a:ext cx="8001000" cy="4543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4" name="Chart 3">
            <a:extLst>
              <a:ext uri="{FF2B5EF4-FFF2-40B4-BE49-F238E27FC236}">
                <a16:creationId xmlns:a16="http://schemas.microsoft.com/office/drawing/2014/main" id="{E73FAF6E-76F5-43CA-A8C5-CACC37EAAB1F}"/>
              </a:ext>
            </a:extLst>
          </p:cNvPr>
          <p:cNvGraphicFramePr>
            <a:graphicFrameLocks/>
          </p:cNvGraphicFramePr>
          <p:nvPr>
            <p:extLst>
              <p:ext uri="{D42A27DB-BD31-4B8C-83A1-F6EECF244321}">
                <p14:modId xmlns:p14="http://schemas.microsoft.com/office/powerpoint/2010/main" val="3043421174"/>
              </p:ext>
            </p:extLst>
          </p:nvPr>
        </p:nvGraphicFramePr>
        <p:xfrm>
          <a:off x="228600" y="1524000"/>
          <a:ext cx="85344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 Eligible for Free/ Reduced Meals 2017</a:t>
            </a:r>
          </a:p>
        </p:txBody>
      </p:sp>
      <p:graphicFrame>
        <p:nvGraphicFramePr>
          <p:cNvPr id="4" name="Chart 3">
            <a:extLst>
              <a:ext uri="{FF2B5EF4-FFF2-40B4-BE49-F238E27FC236}">
                <a16:creationId xmlns:a16="http://schemas.microsoft.com/office/drawing/2014/main" id="{F74AEC6D-69E2-4232-ADF3-DE1B528450BC}"/>
              </a:ext>
            </a:extLst>
          </p:cNvPr>
          <p:cNvGraphicFramePr>
            <a:graphicFrameLocks/>
          </p:cNvGraphicFramePr>
          <p:nvPr>
            <p:extLst>
              <p:ext uri="{D42A27DB-BD31-4B8C-83A1-F6EECF244321}">
                <p14:modId xmlns:p14="http://schemas.microsoft.com/office/powerpoint/2010/main" val="1551844781"/>
              </p:ext>
            </p:extLst>
          </p:nvPr>
        </p:nvGraphicFramePr>
        <p:xfrm>
          <a:off x="609600" y="1600200"/>
          <a:ext cx="7924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2017</a:t>
            </a:r>
          </a:p>
        </p:txBody>
      </p:sp>
      <p:graphicFrame>
        <p:nvGraphicFramePr>
          <p:cNvPr id="4" name="Chart 3">
            <a:extLst>
              <a:ext uri="{FF2B5EF4-FFF2-40B4-BE49-F238E27FC236}">
                <a16:creationId xmlns:a16="http://schemas.microsoft.com/office/drawing/2014/main" id="{F8602A1D-3E1F-4F23-A2BE-DEE76FF0988B}"/>
              </a:ext>
            </a:extLst>
          </p:cNvPr>
          <p:cNvGraphicFramePr>
            <a:graphicFrameLocks/>
          </p:cNvGraphicFramePr>
          <p:nvPr>
            <p:extLst>
              <p:ext uri="{D42A27DB-BD31-4B8C-83A1-F6EECF244321}">
                <p14:modId xmlns:p14="http://schemas.microsoft.com/office/powerpoint/2010/main" val="4110447465"/>
              </p:ext>
            </p:extLst>
          </p:nvPr>
        </p:nvGraphicFramePr>
        <p:xfrm>
          <a:off x="381000" y="1828800"/>
          <a:ext cx="8305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2017</a:t>
            </a:r>
          </a:p>
        </p:txBody>
      </p:sp>
      <p:graphicFrame>
        <p:nvGraphicFramePr>
          <p:cNvPr id="4" name="Chart 3">
            <a:extLst>
              <a:ext uri="{FF2B5EF4-FFF2-40B4-BE49-F238E27FC236}">
                <a16:creationId xmlns:a16="http://schemas.microsoft.com/office/drawing/2014/main" id="{FDAC02CE-47E5-46E2-85D8-2EF800F3FA43}"/>
              </a:ext>
            </a:extLst>
          </p:cNvPr>
          <p:cNvGraphicFramePr>
            <a:graphicFrameLocks/>
          </p:cNvGraphicFramePr>
          <p:nvPr>
            <p:extLst>
              <p:ext uri="{D42A27DB-BD31-4B8C-83A1-F6EECF244321}">
                <p14:modId xmlns:p14="http://schemas.microsoft.com/office/powerpoint/2010/main" val="2532132893"/>
              </p:ext>
            </p:extLst>
          </p:nvPr>
        </p:nvGraphicFramePr>
        <p:xfrm>
          <a:off x="381000" y="1828800"/>
          <a:ext cx="8229600" cy="41909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796271D-F322-4BE5-89E7-FBBB73EDC23A}"/>
              </a:ext>
            </a:extLst>
          </p:cNvPr>
          <p:cNvSpPr/>
          <p:nvPr/>
        </p:nvSpPr>
        <p:spPr>
          <a:xfrm>
            <a:off x="5410200" y="1395867"/>
            <a:ext cx="3962400" cy="369332"/>
          </a:xfrm>
          <a:prstGeom prst="rect">
            <a:avLst/>
          </a:prstGeom>
        </p:spPr>
        <p:txBody>
          <a:bodyPr wrap="square">
            <a:spAutoFit/>
          </a:bodyPr>
          <a:lstStyle/>
          <a:p>
            <a:endParaRPr lang="en-US" dirty="0">
              <a:highlight>
                <a:srgbClr val="FFFF00"/>
              </a:highlight>
            </a:endParaRPr>
          </a:p>
        </p:txBody>
      </p:sp>
    </p:spTree>
    <p:extLst>
      <p:ext uri="{BB962C8B-B14F-4D97-AF65-F5344CB8AC3E}">
        <p14:creationId xmlns:p14="http://schemas.microsoft.com/office/powerpoint/2010/main" val="2050906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2018</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4" name="Chart 3">
            <a:extLst>
              <a:ext uri="{FF2B5EF4-FFF2-40B4-BE49-F238E27FC236}">
                <a16:creationId xmlns:a16="http://schemas.microsoft.com/office/drawing/2014/main" id="{BCEFBE93-A284-41CC-9788-8087B8E56F98}"/>
              </a:ext>
            </a:extLst>
          </p:cNvPr>
          <p:cNvGraphicFramePr>
            <a:graphicFrameLocks/>
          </p:cNvGraphicFramePr>
          <p:nvPr>
            <p:extLst>
              <p:ext uri="{D42A27DB-BD31-4B8C-83A1-F6EECF244321}">
                <p14:modId xmlns:p14="http://schemas.microsoft.com/office/powerpoint/2010/main" val="1112049651"/>
              </p:ext>
            </p:extLst>
          </p:nvPr>
        </p:nvGraphicFramePr>
        <p:xfrm>
          <a:off x="228600" y="1524001"/>
          <a:ext cx="8382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BC47CFA-02A5-4E00-8B31-F43A9E80893E}"/>
              </a:ext>
            </a:extLst>
          </p:cNvPr>
          <p:cNvSpPr/>
          <p:nvPr/>
        </p:nvSpPr>
        <p:spPr>
          <a:xfrm>
            <a:off x="152400" y="5943600"/>
            <a:ext cx="7162800" cy="338554"/>
          </a:xfrm>
          <a:prstGeom prst="rect">
            <a:avLst/>
          </a:prstGeom>
        </p:spPr>
        <p:txBody>
          <a:bodyPr wrap="square">
            <a:spAutoFit/>
          </a:bodyPr>
          <a:lstStyle/>
          <a:p>
            <a:r>
              <a:rPr lang="en-US" sz="1600" i="1" dirty="0"/>
              <a:t>*Too few students for high school graduation rate in Taliaferro County</a:t>
            </a:r>
          </a:p>
        </p:txBody>
      </p:sp>
    </p:spTree>
    <p:extLst>
      <p:ext uri="{BB962C8B-B14F-4D97-AF65-F5344CB8AC3E}">
        <p14:creationId xmlns:p14="http://schemas.microsoft.com/office/powerpoint/2010/main" val="342573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40767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Post Secondary</a:t>
            </a:r>
          </a:p>
        </p:txBody>
      </p:sp>
      <p:grpSp>
        <p:nvGrpSpPr>
          <p:cNvPr id="2" name="Group 12"/>
          <p:cNvGrpSpPr>
            <a:grpSpLocks/>
          </p:cNvGrpSpPr>
          <p:nvPr/>
        </p:nvGrpSpPr>
        <p:grpSpPr bwMode="auto">
          <a:xfrm>
            <a:off x="2362200" y="8382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2438400"/>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4114800"/>
            <a:ext cx="6019800" cy="1676401"/>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8763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Early Childhood</a:t>
            </a:r>
          </a:p>
        </p:txBody>
      </p:sp>
      <p:sp>
        <p:nvSpPr>
          <p:cNvPr id="100360" name="AutoShape 11"/>
          <p:cNvSpPr>
            <a:spLocks noChangeArrowheads="1"/>
          </p:cNvSpPr>
          <p:nvPr/>
        </p:nvSpPr>
        <p:spPr bwMode="auto">
          <a:xfrm rot="5400000">
            <a:off x="1028700" y="19431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Times New Roman" charset="0"/>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a:solidFill>
                  <a:schemeClr val="bg1"/>
                </a:solidFill>
                <a:latin typeface="Times New Roman" charset="0"/>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Literacy by 3</a:t>
            </a:r>
            <a:r>
              <a:rPr lang="en-US" sz="2800" b="1" baseline="30000">
                <a:solidFill>
                  <a:schemeClr val="bg1"/>
                </a:solidFill>
                <a:latin typeface="Times New Roman" charset="0"/>
                <a:cs typeface="Times New Roman" charset="0"/>
              </a:rPr>
              <a:t>rd</a:t>
            </a:r>
            <a:r>
              <a:rPr lang="en-US" sz="2800" b="1">
                <a:solidFill>
                  <a:schemeClr val="bg1"/>
                </a:solidFill>
                <a:latin typeface="Times New Roman" charset="0"/>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Numeracy by 8</a:t>
            </a:r>
            <a:r>
              <a:rPr lang="en-US" sz="2800" b="1" baseline="30000">
                <a:solidFill>
                  <a:schemeClr val="bg1"/>
                </a:solidFill>
                <a:latin typeface="Times New Roman" charset="0"/>
                <a:cs typeface="Times New Roman" charset="0"/>
              </a:rPr>
              <a:t>th</a:t>
            </a:r>
            <a:r>
              <a:rPr lang="en-US" sz="2800" b="1">
                <a:solidFill>
                  <a:schemeClr val="bg1"/>
                </a:solidFill>
                <a:latin typeface="Times New Roman" charset="0"/>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0480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19400"/>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60198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004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spTree>
    <p:extLst>
      <p:ext uri="{BB962C8B-B14F-4D97-AF65-F5344CB8AC3E}">
        <p14:creationId xmlns:p14="http://schemas.microsoft.com/office/powerpoint/2010/main" val="3703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7978608"/>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extLst>
              <p:ext uri="{D42A27DB-BD31-4B8C-83A1-F6EECF244321}">
                <p14:modId xmlns:p14="http://schemas.microsoft.com/office/powerpoint/2010/main" val="3746938640"/>
              </p:ext>
            </p:extLst>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p:txBody>
      </p:sp>
    </p:spTree>
    <p:extLst>
      <p:ext uri="{BB962C8B-B14F-4D97-AF65-F5344CB8AC3E}">
        <p14:creationId xmlns:p14="http://schemas.microsoft.com/office/powerpoint/2010/main" val="3922861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33646-C608-4099-A280-E6539AAD0203}">
  <ds:schemaRefs>
    <ds:schemaRef ds:uri="http://schemas.microsoft.com/office/2006/documentManagement/types"/>
    <ds:schemaRef ds:uri="http://schemas.microsoft.com/office/2006/metadata/properties"/>
    <ds:schemaRef ds:uri="http://purl.org/dc/elements/1.1/"/>
    <ds:schemaRef ds:uri="a5a119f9-ed53-4ed8-8889-091554ae87e3"/>
    <ds:schemaRef ds:uri="http://schemas.openxmlformats.org/package/2006/metadata/core-properties"/>
    <ds:schemaRef ds:uri="ab090288-4c34-446d-8647-54677f3ef443"/>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03C184-71D8-40E0-B2A4-975CF7587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9288</TotalTime>
  <Words>3015</Words>
  <Application>Microsoft Office PowerPoint</Application>
  <PresentationFormat>On-screen Show (4:3)</PresentationFormat>
  <Paragraphs>425</Paragraphs>
  <Slides>41</Slides>
  <Notes>37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4" baseType="lpstr">
      <vt:lpstr>ＭＳ Ｐゴシック</vt:lpstr>
      <vt:lpstr>Arial</vt:lpstr>
      <vt:lpstr>Avenir-Black</vt:lpstr>
      <vt:lpstr>Bookman Old Style</vt:lpstr>
      <vt:lpstr>Calibri</vt:lpstr>
      <vt:lpstr>Century</vt:lpstr>
      <vt:lpstr>Century Gothic</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Achievement Gaps</vt:lpstr>
      <vt:lpstr>The Missing 57%</vt:lpstr>
      <vt:lpstr>Georgia’s Economic Development Needs</vt:lpstr>
      <vt:lpstr>Georgia Needs: The Economic Development Pipeline </vt:lpstr>
      <vt:lpstr>Georgia’s Future Workforce</vt:lpstr>
      <vt:lpstr>PowerPoint Presentation</vt:lpstr>
      <vt:lpstr>PowerPoint Presentation</vt:lpstr>
      <vt:lpstr>Profile of Child Wellbeing and Academic Achievement</vt:lpstr>
      <vt:lpstr>Teen Birth Rates Per 1,000</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Elisa Adelman</cp:lastModifiedBy>
  <cp:revision>294</cp:revision>
  <cp:lastPrinted>2018-10-18T19:48:10Z</cp:lastPrinted>
  <dcterms:created xsi:type="dcterms:W3CDTF">2014-01-08T20:33:30Z</dcterms:created>
  <dcterms:modified xsi:type="dcterms:W3CDTF">2018-10-18T19:54:29Z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