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notesSlides/notesSlide9.xml" ContentType="application/vnd.openxmlformats-officedocument.presentationml.notesSlide+xml"/>
  <Override PartName="/ppt/charts/chart4.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5.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7.xml" ContentType="application/vnd.openxmlformats-officedocument.drawingml.chart+xml"/>
  <Override PartName="/ppt/notesSlides/notesSlide29.xml" ContentType="application/vnd.openxmlformats-officedocument.presentationml.notesSlide+xml"/>
  <Override PartName="/ppt/charts/chart8.xml" ContentType="application/vnd.openxmlformats-officedocument.drawingml.chart+xml"/>
  <Override PartName="/ppt/notesSlides/notesSlide30.xml" ContentType="application/vnd.openxmlformats-officedocument.presentationml.notesSlide+xml"/>
  <Override PartName="/ppt/charts/chart9.xml" ContentType="application/vnd.openxmlformats-officedocument.drawingml.chart+xml"/>
  <Override PartName="/ppt/notesSlides/notesSlide31.xml" ContentType="application/vnd.openxmlformats-officedocument.presentationml.notesSlide+xml"/>
  <Override PartName="/ppt/charts/chart10.xml" ContentType="application/vnd.openxmlformats-officedocument.drawingml.chart+xml"/>
  <Override PartName="/ppt/notesSlides/notesSlide32.xml" ContentType="application/vnd.openxmlformats-officedocument.presentationml.notesSlide+xml"/>
  <Override PartName="/ppt/charts/chart11.xml" ContentType="application/vnd.openxmlformats-officedocument.drawingml.chart+xml"/>
  <Override PartName="/ppt/notesSlides/notesSlide33.xml" ContentType="application/vnd.openxmlformats-officedocument.presentationml.notesSlide+xml"/>
  <Override PartName="/ppt/charts/chart12.xml" ContentType="application/vnd.openxmlformats-officedocument.drawingml.chart+xml"/>
  <Override PartName="/ppt/notesSlides/notesSlide34.xml" ContentType="application/vnd.openxmlformats-officedocument.presentationml.notesSlide+xml"/>
  <Override PartName="/ppt/charts/chart13.xml" ContentType="application/vnd.openxmlformats-officedocument.drawingml.chart+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51"/>
  </p:notesMasterIdLst>
  <p:handoutMasterIdLst>
    <p:handoutMasterId r:id="rId52"/>
  </p:handoutMasterIdLst>
  <p:sldIdLst>
    <p:sldId id="442" r:id="rId5"/>
    <p:sldId id="377" r:id="rId6"/>
    <p:sldId id="369" r:id="rId7"/>
    <p:sldId id="378" r:id="rId8"/>
    <p:sldId id="277" r:id="rId9"/>
    <p:sldId id="278" r:id="rId10"/>
    <p:sldId id="279" r:id="rId11"/>
    <p:sldId id="280" r:id="rId12"/>
    <p:sldId id="352" r:id="rId13"/>
    <p:sldId id="421" r:id="rId14"/>
    <p:sldId id="422" r:id="rId15"/>
    <p:sldId id="379" r:id="rId16"/>
    <p:sldId id="440" r:id="rId17"/>
    <p:sldId id="288" r:id="rId18"/>
    <p:sldId id="455" r:id="rId19"/>
    <p:sldId id="451" r:id="rId20"/>
    <p:sldId id="392" r:id="rId21"/>
    <p:sldId id="393" r:id="rId22"/>
    <p:sldId id="395" r:id="rId23"/>
    <p:sldId id="384" r:id="rId24"/>
    <p:sldId id="380" r:id="rId25"/>
    <p:sldId id="317" r:id="rId26"/>
    <p:sldId id="437" r:id="rId27"/>
    <p:sldId id="435" r:id="rId28"/>
    <p:sldId id="323" r:id="rId29"/>
    <p:sldId id="432" r:id="rId30"/>
    <p:sldId id="322" r:id="rId31"/>
    <p:sldId id="433" r:id="rId32"/>
    <p:sldId id="325" r:id="rId33"/>
    <p:sldId id="326" r:id="rId34"/>
    <p:sldId id="381" r:id="rId35"/>
    <p:sldId id="436" r:id="rId36"/>
    <p:sldId id="444" r:id="rId37"/>
    <p:sldId id="445" r:id="rId38"/>
    <p:sldId id="446" r:id="rId39"/>
    <p:sldId id="447" r:id="rId40"/>
    <p:sldId id="448" r:id="rId41"/>
    <p:sldId id="449" r:id="rId42"/>
    <p:sldId id="450" r:id="rId43"/>
    <p:sldId id="305" r:id="rId44"/>
    <p:sldId id="302" r:id="rId45"/>
    <p:sldId id="453" r:id="rId46"/>
    <p:sldId id="452" r:id="rId47"/>
    <p:sldId id="454" r:id="rId48"/>
    <p:sldId id="456" r:id="rId49"/>
    <p:sldId id="303" r:id="rId5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a Rickman" initials="DR" lastIdx="1" clrIdx="0">
    <p:extLst>
      <p:ext uri="{19B8F6BF-5375-455C-9EA6-DF929625EA0E}">
        <p15:presenceInfo xmlns:p15="http://schemas.microsoft.com/office/powerpoint/2012/main" userId="Dana Rickm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1148"/>
    <a:srgbClr val="D70E2B"/>
    <a:srgbClr val="CECA22"/>
    <a:srgbClr val="D70002"/>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68" autoAdjust="0"/>
    <p:restoredTop sz="72491" autoAdjust="0"/>
  </p:normalViewPr>
  <p:slideViewPr>
    <p:cSldViewPr>
      <p:cViewPr varScale="1">
        <p:scale>
          <a:sx n="82" d="100"/>
          <a:sy n="82" d="100"/>
        </p:scale>
        <p:origin x="2442"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oleObject" Target="file:///Q:\Econ%20of%20Ed%20Slides\2017%20Slides\Data%20FOR%20slides\GPEE%20Regional%20Data%20updated_4%20no%20cities_10-4-17.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Q:\Econ%20of%20Ed%20Slides\2017%20Slides\Data%20FOR%20slides\GPEE%20Regional%20Data%20updated_4%20no%20cities_10-4-17.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Q:\Econ%20of%20Ed%20Slides\2017%20Slides\Data%20FOR%20slides\GPEE%20Regional%20Data%20updated_4%20no%20cities_10-4-17.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Q:\Econ%20of%20Ed%20Slides\2017%20Slides\Data%20FOR%20slides\GPEE%20Regional%20Data%20updated_4%20no%20cities_10-4-17.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oleObject" Target="file:///Q:\Econ%20of%20Ed%20Slides\2015%20Slides\Data%20for%20slides\ACT.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Q:\Econ%20of%20Ed%20Slides\2015%20Slides\Data%20for%20slides\ACT.xlsx"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_rels/chart7.xml.rels><?xml version="1.0" encoding="UTF-8" standalone="yes"?>
<Relationships xmlns="http://schemas.openxmlformats.org/package/2006/relationships"><Relationship Id="rId1" Type="http://schemas.openxmlformats.org/officeDocument/2006/relationships/oleObject" Target="file:///Q:\Econ%20of%20Ed%20Slides\2017%20Slides\Data%20FOR%20slides\GPEE%20Regional%20Data%20updated_4%20no%20cities_10-4-17.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Q:\Econ%20of%20Ed%20Slides\2017%20Slides\Data%20FOR%20slides\GPEE%20Regional%20Data%20updated_4%20no%20cities_10-4-17.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Q:\Econ%20of%20Ed%20Slides\2017%20Slides\Data%20FOR%20slides\GPEE%20Regional%20Data%20updated_4%20no%20cities_10-4-1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9.8357924853988199E-2"/>
          <c:y val="3.2820512820513098E-2"/>
          <c:w val="0.70935459081128305"/>
          <c:h val="0.85830769230769899"/>
        </c:manualLayout>
      </c:layout>
      <c:lineChart>
        <c:grouping val="standard"/>
        <c:varyColors val="0"/>
        <c:ser>
          <c:idx val="0"/>
          <c:order val="0"/>
          <c:tx>
            <c:strRef>
              <c:f>Sheet1!$B$1</c:f>
              <c:strCache>
                <c:ptCount val="1"/>
                <c:pt idx="0">
                  <c:v>20th State</c:v>
                </c:pt>
              </c:strCache>
            </c:strRef>
          </c:tx>
          <c:spPr>
            <a:ln>
              <a:solidFill>
                <a:srgbClr val="E11148"/>
              </a:solidFill>
            </a:ln>
          </c:spPr>
          <c:marker>
            <c:spPr>
              <a:solidFill>
                <a:srgbClr val="E11148"/>
              </a:solidFill>
              <a:ln>
                <a:solidFill>
                  <a:srgbClr val="E11148"/>
                </a:solidFill>
              </a:ln>
            </c:spPr>
          </c:marker>
          <c:dLbls>
            <c:dLbl>
              <c:idx val="0"/>
              <c:layout>
                <c:manualLayout>
                  <c:x val="-1.9519519519519701E-2"/>
                  <c:y val="-6.15384615384619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7E8-4415-932A-B8ED300458EB}"/>
                </c:ext>
              </c:extLst>
            </c:dLbl>
            <c:dLbl>
              <c:idx val="1"/>
              <c:layout>
                <c:manualLayout>
                  <c:x val="6.0606060606060701E-3"/>
                  <c:y val="-4.16666666666666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7E8-4415-932A-B8ED300458EB}"/>
                </c:ext>
              </c:extLst>
            </c:dLbl>
            <c:dLbl>
              <c:idx val="2"/>
              <c:layout>
                <c:manualLayout>
                  <c:x val="9.0635886423288802E-3"/>
                  <c:y val="-2.605585147444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7E8-4415-932A-B8ED300458EB}"/>
                </c:ext>
              </c:extLst>
            </c:dLbl>
            <c:dLbl>
              <c:idx val="4"/>
              <c:layout>
                <c:manualLayout>
                  <c:x val="-1.96969696969699E-2"/>
                  <c:y val="-2.4509803921568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7E8-4415-932A-B8ED300458E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2007</c:v>
                </c:pt>
                <c:pt idx="1">
                  <c:v>2009</c:v>
                </c:pt>
                <c:pt idx="2">
                  <c:v>2011</c:v>
                </c:pt>
                <c:pt idx="3">
                  <c:v>2013</c:v>
                </c:pt>
                <c:pt idx="4">
                  <c:v>2015</c:v>
                </c:pt>
                <c:pt idx="5">
                  <c:v>2017</c:v>
                </c:pt>
              </c:numCache>
            </c:numRef>
          </c:cat>
          <c:val>
            <c:numRef>
              <c:f>Sheet1!$B$2:$B$7</c:f>
              <c:numCache>
                <c:formatCode>0%</c:formatCode>
                <c:ptCount val="6"/>
                <c:pt idx="0">
                  <c:v>0.35</c:v>
                </c:pt>
                <c:pt idx="1">
                  <c:v>0.35</c:v>
                </c:pt>
                <c:pt idx="2">
                  <c:v>0.34</c:v>
                </c:pt>
                <c:pt idx="3">
                  <c:v>0.37</c:v>
                </c:pt>
                <c:pt idx="4">
                  <c:v>0.38</c:v>
                </c:pt>
                <c:pt idx="5">
                  <c:v>0.38</c:v>
                </c:pt>
              </c:numCache>
            </c:numRef>
          </c:val>
          <c:smooth val="0"/>
          <c:extLst>
            <c:ext xmlns:c16="http://schemas.microsoft.com/office/drawing/2014/chart" uri="{C3380CC4-5D6E-409C-BE32-E72D297353CC}">
              <c16:uniqueId val="{00000004-D7E8-4415-932A-B8ED300458EB}"/>
            </c:ext>
          </c:extLst>
        </c:ser>
        <c:ser>
          <c:idx val="1"/>
          <c:order val="1"/>
          <c:tx>
            <c:strRef>
              <c:f>Sheet1!$C$1</c:f>
              <c:strCache>
                <c:ptCount val="1"/>
                <c:pt idx="0">
                  <c:v>U.S.</c:v>
                </c:pt>
              </c:strCache>
            </c:strRef>
          </c:tx>
          <c:spPr>
            <a:ln>
              <a:solidFill>
                <a:srgbClr val="0070C0"/>
              </a:solidFill>
            </a:ln>
          </c:spPr>
          <c:marker>
            <c:spPr>
              <a:solidFill>
                <a:srgbClr val="0070C0"/>
              </a:solidFill>
              <a:ln>
                <a:solidFill>
                  <a:srgbClr val="0070C0"/>
                </a:solidFill>
              </a:ln>
            </c:spPr>
          </c:marker>
          <c:dLbls>
            <c:dLbl>
              <c:idx val="0"/>
              <c:layout>
                <c:manualLayout>
                  <c:x val="-2.4242424242424201E-2"/>
                  <c:y val="-5.14705882352941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7E8-4415-932A-B8ED300458EB}"/>
                </c:ext>
              </c:extLst>
            </c:dLbl>
            <c:dLbl>
              <c:idx val="1"/>
              <c:layout>
                <c:manualLayout>
                  <c:x val="-1.5151515151515299E-3"/>
                  <c:y val="-4.16666666666666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7E8-4415-932A-B8ED300458EB}"/>
                </c:ext>
              </c:extLst>
            </c:dLbl>
            <c:dLbl>
              <c:idx val="2"/>
              <c:layout>
                <c:manualLayout>
                  <c:x val="-7.5757575757576003E-3"/>
                  <c:y val="-3.431391848077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7E8-4415-932A-B8ED300458EB}"/>
                </c:ext>
              </c:extLst>
            </c:dLbl>
            <c:dLbl>
              <c:idx val="3"/>
              <c:layout>
                <c:manualLayout>
                  <c:x val="-4.0909090909090964E-2"/>
                  <c:y val="-3.43137254901960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34F-4125-A6FE-75A45BDBADD2}"/>
                </c:ext>
              </c:extLst>
            </c:dLbl>
            <c:dLbl>
              <c:idx val="4"/>
              <c:layout>
                <c:manualLayout>
                  <c:x val="-4.5454545454546563E-3"/>
                  <c:y val="-3.67647058823529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34F-4125-A6FE-75A45BDBADD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2007</c:v>
                </c:pt>
                <c:pt idx="1">
                  <c:v>2009</c:v>
                </c:pt>
                <c:pt idx="2">
                  <c:v>2011</c:v>
                </c:pt>
                <c:pt idx="3">
                  <c:v>2013</c:v>
                </c:pt>
                <c:pt idx="4">
                  <c:v>2015</c:v>
                </c:pt>
                <c:pt idx="5">
                  <c:v>2017</c:v>
                </c:pt>
              </c:numCache>
            </c:numRef>
          </c:cat>
          <c:val>
            <c:numRef>
              <c:f>Sheet1!$C$2:$C$7</c:f>
              <c:numCache>
                <c:formatCode>0%</c:formatCode>
                <c:ptCount val="6"/>
                <c:pt idx="0">
                  <c:v>0.32</c:v>
                </c:pt>
                <c:pt idx="1">
                  <c:v>0.32</c:v>
                </c:pt>
                <c:pt idx="2">
                  <c:v>0.32</c:v>
                </c:pt>
                <c:pt idx="3">
                  <c:v>0.34</c:v>
                </c:pt>
                <c:pt idx="4">
                  <c:v>0.35</c:v>
                </c:pt>
                <c:pt idx="5">
                  <c:v>0.35</c:v>
                </c:pt>
              </c:numCache>
            </c:numRef>
          </c:val>
          <c:smooth val="0"/>
          <c:extLst>
            <c:ext xmlns:c16="http://schemas.microsoft.com/office/drawing/2014/chart" uri="{C3380CC4-5D6E-409C-BE32-E72D297353CC}">
              <c16:uniqueId val="{00000008-D7E8-4415-932A-B8ED300458EB}"/>
            </c:ext>
          </c:extLst>
        </c:ser>
        <c:ser>
          <c:idx val="2"/>
          <c:order val="2"/>
          <c:tx>
            <c:strRef>
              <c:f>Sheet1!$D$1</c:f>
              <c:strCache>
                <c:ptCount val="1"/>
                <c:pt idx="0">
                  <c:v>Georgia</c:v>
                </c:pt>
              </c:strCache>
            </c:strRef>
          </c:tx>
          <c:spPr>
            <a:ln>
              <a:solidFill>
                <a:srgbClr val="92D050"/>
              </a:solidFill>
            </a:ln>
          </c:spPr>
          <c:marker>
            <c:spPr>
              <a:solidFill>
                <a:srgbClr val="92D050"/>
              </a:solidFill>
              <a:ln>
                <a:solidFill>
                  <a:srgbClr val="92D050"/>
                </a:solidFill>
              </a:ln>
            </c:spPr>
          </c:marker>
          <c:dLbls>
            <c:dLbl>
              <c:idx val="0"/>
              <c:layout>
                <c:manualLayout>
                  <c:x val="-3.3333333333333402E-2"/>
                  <c:y val="-3.83483865987339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7E8-4415-932A-B8ED300458EB}"/>
                </c:ext>
              </c:extLst>
            </c:dLbl>
            <c:dLbl>
              <c:idx val="1"/>
              <c:layout>
                <c:manualLayout>
                  <c:x val="-1.50151332434797E-2"/>
                  <c:y val="-4.10256410256411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7E8-4415-932A-B8ED300458EB}"/>
                </c:ext>
              </c:extLst>
            </c:dLbl>
            <c:dLbl>
              <c:idx val="2"/>
              <c:layout>
                <c:manualLayout>
                  <c:x val="-5.9514435695538614E-3"/>
                  <c:y val="2.32654006484483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7E8-4415-932A-B8ED300458EB}"/>
                </c:ext>
              </c:extLst>
            </c:dLbl>
            <c:dLbl>
              <c:idx val="3"/>
              <c:layout>
                <c:manualLayout>
                  <c:x val="-1.3636363636363636E-2"/>
                  <c:y val="5.14705882352941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34F-4125-A6FE-75A45BDBADD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2007</c:v>
                </c:pt>
                <c:pt idx="1">
                  <c:v>2009</c:v>
                </c:pt>
                <c:pt idx="2">
                  <c:v>2011</c:v>
                </c:pt>
                <c:pt idx="3">
                  <c:v>2013</c:v>
                </c:pt>
                <c:pt idx="4">
                  <c:v>2015</c:v>
                </c:pt>
                <c:pt idx="5">
                  <c:v>2017</c:v>
                </c:pt>
              </c:numCache>
            </c:numRef>
          </c:cat>
          <c:val>
            <c:numRef>
              <c:f>Sheet1!$D$2:$D$7</c:f>
              <c:numCache>
                <c:formatCode>0%</c:formatCode>
                <c:ptCount val="6"/>
                <c:pt idx="0">
                  <c:v>0.28000000000000003</c:v>
                </c:pt>
                <c:pt idx="1">
                  <c:v>0.28999999999999998</c:v>
                </c:pt>
                <c:pt idx="2">
                  <c:v>0.32</c:v>
                </c:pt>
                <c:pt idx="3">
                  <c:v>0.34</c:v>
                </c:pt>
                <c:pt idx="4">
                  <c:v>0.34</c:v>
                </c:pt>
                <c:pt idx="5">
                  <c:v>0.35</c:v>
                </c:pt>
              </c:numCache>
            </c:numRef>
          </c:val>
          <c:smooth val="0"/>
          <c:extLst>
            <c:ext xmlns:c16="http://schemas.microsoft.com/office/drawing/2014/chart" uri="{C3380CC4-5D6E-409C-BE32-E72D297353CC}">
              <c16:uniqueId val="{0000000C-D7E8-4415-932A-B8ED300458EB}"/>
            </c:ext>
          </c:extLst>
        </c:ser>
        <c:dLbls>
          <c:showLegendKey val="0"/>
          <c:showVal val="0"/>
          <c:showCatName val="0"/>
          <c:showSerName val="0"/>
          <c:showPercent val="0"/>
          <c:showBubbleSize val="0"/>
        </c:dLbls>
        <c:marker val="1"/>
        <c:smooth val="0"/>
        <c:axId val="207439968"/>
        <c:axId val="207442288"/>
      </c:lineChart>
      <c:catAx>
        <c:axId val="207439968"/>
        <c:scaling>
          <c:orientation val="minMax"/>
        </c:scaling>
        <c:delete val="0"/>
        <c:axPos val="b"/>
        <c:numFmt formatCode="General" sourceLinked="1"/>
        <c:majorTickMark val="out"/>
        <c:minorTickMark val="none"/>
        <c:tickLblPos val="nextTo"/>
        <c:crossAx val="207442288"/>
        <c:crosses val="autoZero"/>
        <c:auto val="1"/>
        <c:lblAlgn val="ctr"/>
        <c:lblOffset val="100"/>
        <c:noMultiLvlLbl val="0"/>
      </c:catAx>
      <c:valAx>
        <c:axId val="207442288"/>
        <c:scaling>
          <c:orientation val="minMax"/>
          <c:max val="0.4"/>
          <c:min val="0.25"/>
        </c:scaling>
        <c:delete val="0"/>
        <c:axPos val="l"/>
        <c:majorGridlines/>
        <c:numFmt formatCode="0%" sourceLinked="1"/>
        <c:majorTickMark val="out"/>
        <c:minorTickMark val="none"/>
        <c:tickLblPos val="nextTo"/>
        <c:crossAx val="207439968"/>
        <c:crosses val="autoZero"/>
        <c:crossBetween val="between"/>
        <c:majorUnit val="0.02"/>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835194904151286E-2"/>
          <c:y val="0"/>
          <c:w val="0.9586485147577567"/>
          <c:h val="0.71036560093070766"/>
        </c:manualLayout>
      </c:layout>
      <c:barChart>
        <c:barDir val="col"/>
        <c:grouping val="clustered"/>
        <c:varyColors val="0"/>
        <c:ser>
          <c:idx val="0"/>
          <c:order val="0"/>
          <c:tx>
            <c:v>% Low-Income (GA 62%)</c:v>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'3'!$O$4:$O$13</c:f>
              <c:strCache>
                <c:ptCount val="10"/>
                <c:pt idx="0">
                  <c:v>Clayton</c:v>
                </c:pt>
                <c:pt idx="1">
                  <c:v>DeKalb</c:v>
                </c:pt>
                <c:pt idx="2">
                  <c:v>Rockdale</c:v>
                </c:pt>
                <c:pt idx="3">
                  <c:v>Douglas</c:v>
                </c:pt>
                <c:pt idx="4">
                  <c:v>Gwinnett</c:v>
                </c:pt>
                <c:pt idx="5">
                  <c:v>Henry</c:v>
                </c:pt>
                <c:pt idx="6">
                  <c:v>Fulton</c:v>
                </c:pt>
                <c:pt idx="7">
                  <c:v>Cobb</c:v>
                </c:pt>
                <c:pt idx="8">
                  <c:v>Cherokee</c:v>
                </c:pt>
                <c:pt idx="9">
                  <c:v>Fayette</c:v>
                </c:pt>
              </c:strCache>
            </c:strRef>
          </c:cat>
          <c:val>
            <c:numRef>
              <c:f>'3'!$P$4:$P$13</c:f>
              <c:numCache>
                <c:formatCode>0</c:formatCode>
                <c:ptCount val="10"/>
                <c:pt idx="0">
                  <c:v>99</c:v>
                </c:pt>
                <c:pt idx="1">
                  <c:v>72</c:v>
                </c:pt>
                <c:pt idx="2">
                  <c:v>71</c:v>
                </c:pt>
                <c:pt idx="3">
                  <c:v>62</c:v>
                </c:pt>
                <c:pt idx="4">
                  <c:v>55</c:v>
                </c:pt>
                <c:pt idx="5">
                  <c:v>50</c:v>
                </c:pt>
                <c:pt idx="6">
                  <c:v>46</c:v>
                </c:pt>
                <c:pt idx="7">
                  <c:v>44</c:v>
                </c:pt>
                <c:pt idx="8">
                  <c:v>30</c:v>
                </c:pt>
                <c:pt idx="9">
                  <c:v>25</c:v>
                </c:pt>
              </c:numCache>
            </c:numRef>
          </c:val>
          <c:extLst>
            <c:ext xmlns:c16="http://schemas.microsoft.com/office/drawing/2014/chart" uri="{C3380CC4-5D6E-409C-BE32-E72D297353CC}">
              <c16:uniqueId val="{00000000-0695-42C7-B63F-06BDE90A24BD}"/>
            </c:ext>
          </c:extLst>
        </c:ser>
        <c:dLbls>
          <c:showLegendKey val="0"/>
          <c:showVal val="1"/>
          <c:showCatName val="0"/>
          <c:showSerName val="0"/>
          <c:showPercent val="0"/>
          <c:showBubbleSize val="0"/>
        </c:dLbls>
        <c:gapWidth val="75"/>
        <c:axId val="93259648"/>
        <c:axId val="93261184"/>
      </c:barChart>
      <c:catAx>
        <c:axId val="93259648"/>
        <c:scaling>
          <c:orientation val="minMax"/>
        </c:scaling>
        <c:delete val="0"/>
        <c:axPos val="b"/>
        <c:numFmt formatCode="General" sourceLinked="0"/>
        <c:majorTickMark val="none"/>
        <c:minorTickMark val="none"/>
        <c:tickLblPos val="nextTo"/>
        <c:crossAx val="93261184"/>
        <c:crosses val="autoZero"/>
        <c:auto val="1"/>
        <c:lblAlgn val="ctr"/>
        <c:lblOffset val="100"/>
        <c:noMultiLvlLbl val="0"/>
      </c:catAx>
      <c:valAx>
        <c:axId val="93261184"/>
        <c:scaling>
          <c:orientation val="minMax"/>
        </c:scaling>
        <c:delete val="1"/>
        <c:axPos val="l"/>
        <c:numFmt formatCode="0" sourceLinked="1"/>
        <c:majorTickMark val="none"/>
        <c:minorTickMark val="none"/>
        <c:tickLblPos val="nextTo"/>
        <c:crossAx val="93259648"/>
        <c:crosses val="autoZero"/>
        <c:crossBetween val="between"/>
      </c:valAx>
    </c:plotArea>
    <c:legend>
      <c:legendPos val="b"/>
      <c:layout>
        <c:manualLayout>
          <c:xMode val="edge"/>
          <c:yMode val="edge"/>
          <c:x val="0.28927043835739075"/>
          <c:y val="0.92058118877940287"/>
          <c:w val="0.42145899790017671"/>
          <c:h val="7.9418811220597171E-2"/>
        </c:manualLayout>
      </c:layout>
      <c:overlay val="0"/>
    </c:legend>
    <c:plotVisOnly val="1"/>
    <c:dispBlanksAs val="gap"/>
    <c:showDLblsOverMax val="0"/>
  </c:chart>
  <c:txPr>
    <a:bodyPr/>
    <a:lstStyle/>
    <a:p>
      <a:pPr>
        <a:defRPr sz="20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2763785771030696E-2"/>
          <c:y val="2.9320976965717543E-2"/>
          <c:w val="0.9444609583906397"/>
          <c:h val="0.63074815505570669"/>
        </c:manualLayout>
      </c:layout>
      <c:barChart>
        <c:barDir val="col"/>
        <c:grouping val="clustered"/>
        <c:varyColors val="0"/>
        <c:ser>
          <c:idx val="0"/>
          <c:order val="0"/>
          <c:tx>
            <c:strRef>
              <c:f>'3'!$P$3</c:f>
              <c:strCache>
                <c:ptCount val="1"/>
                <c:pt idx="0">
                  <c:v>% Low-Income (GA 62%)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'3'!$O$4:$O$13</c:f>
              <c:strCache>
                <c:ptCount val="10"/>
                <c:pt idx="0">
                  <c:v>Clayton</c:v>
                </c:pt>
                <c:pt idx="1">
                  <c:v>DeKalb</c:v>
                </c:pt>
                <c:pt idx="2">
                  <c:v>Rockdale</c:v>
                </c:pt>
                <c:pt idx="3">
                  <c:v>Douglas</c:v>
                </c:pt>
                <c:pt idx="4">
                  <c:v>Gwinnett</c:v>
                </c:pt>
                <c:pt idx="5">
                  <c:v>Henry</c:v>
                </c:pt>
                <c:pt idx="6">
                  <c:v>Fulton</c:v>
                </c:pt>
                <c:pt idx="7">
                  <c:v>Cobb</c:v>
                </c:pt>
                <c:pt idx="8">
                  <c:v>Cherokee</c:v>
                </c:pt>
                <c:pt idx="9">
                  <c:v>Fayette</c:v>
                </c:pt>
              </c:strCache>
            </c:strRef>
          </c:cat>
          <c:val>
            <c:numRef>
              <c:f>'3'!$P$4:$P$13</c:f>
              <c:numCache>
                <c:formatCode>0</c:formatCode>
                <c:ptCount val="10"/>
                <c:pt idx="0">
                  <c:v>99</c:v>
                </c:pt>
                <c:pt idx="1">
                  <c:v>72</c:v>
                </c:pt>
                <c:pt idx="2">
                  <c:v>71</c:v>
                </c:pt>
                <c:pt idx="3">
                  <c:v>62</c:v>
                </c:pt>
                <c:pt idx="4">
                  <c:v>55</c:v>
                </c:pt>
                <c:pt idx="5">
                  <c:v>50</c:v>
                </c:pt>
                <c:pt idx="6">
                  <c:v>46</c:v>
                </c:pt>
                <c:pt idx="7">
                  <c:v>44</c:v>
                </c:pt>
                <c:pt idx="8">
                  <c:v>30</c:v>
                </c:pt>
                <c:pt idx="9">
                  <c:v>25</c:v>
                </c:pt>
              </c:numCache>
            </c:numRef>
          </c:val>
          <c:extLst>
            <c:ext xmlns:c16="http://schemas.microsoft.com/office/drawing/2014/chart" uri="{C3380CC4-5D6E-409C-BE32-E72D297353CC}">
              <c16:uniqueId val="{00000000-04D7-4532-A813-3E3AF7F21DCD}"/>
            </c:ext>
          </c:extLst>
        </c:ser>
        <c:ser>
          <c:idx val="1"/>
          <c:order val="1"/>
          <c:tx>
            <c:strRef>
              <c:f>'3'!$Q$3</c:f>
              <c:strCache>
                <c:ptCount val="1"/>
                <c:pt idx="0">
                  <c:v>% Proficient+ (GA 35%)</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'3'!$O$4:$O$13</c:f>
              <c:strCache>
                <c:ptCount val="10"/>
                <c:pt idx="0">
                  <c:v>Clayton</c:v>
                </c:pt>
                <c:pt idx="1">
                  <c:v>DeKalb</c:v>
                </c:pt>
                <c:pt idx="2">
                  <c:v>Rockdale</c:v>
                </c:pt>
                <c:pt idx="3">
                  <c:v>Douglas</c:v>
                </c:pt>
                <c:pt idx="4">
                  <c:v>Gwinnett</c:v>
                </c:pt>
                <c:pt idx="5">
                  <c:v>Henry</c:v>
                </c:pt>
                <c:pt idx="6">
                  <c:v>Fulton</c:v>
                </c:pt>
                <c:pt idx="7">
                  <c:v>Cobb</c:v>
                </c:pt>
                <c:pt idx="8">
                  <c:v>Cherokee</c:v>
                </c:pt>
                <c:pt idx="9">
                  <c:v>Fayette</c:v>
                </c:pt>
              </c:strCache>
            </c:strRef>
          </c:cat>
          <c:val>
            <c:numRef>
              <c:f>'3'!$Q$4:$Q$13</c:f>
              <c:numCache>
                <c:formatCode>0</c:formatCode>
                <c:ptCount val="10"/>
                <c:pt idx="0">
                  <c:v>21.3</c:v>
                </c:pt>
                <c:pt idx="1">
                  <c:v>28.7</c:v>
                </c:pt>
                <c:pt idx="2">
                  <c:v>34.5</c:v>
                </c:pt>
                <c:pt idx="3">
                  <c:v>34.9</c:v>
                </c:pt>
                <c:pt idx="4">
                  <c:v>43.2</c:v>
                </c:pt>
                <c:pt idx="5">
                  <c:v>30.6</c:v>
                </c:pt>
                <c:pt idx="6">
                  <c:v>44.7</c:v>
                </c:pt>
                <c:pt idx="7">
                  <c:v>47.4</c:v>
                </c:pt>
                <c:pt idx="8">
                  <c:v>45.8</c:v>
                </c:pt>
                <c:pt idx="9">
                  <c:v>56.5</c:v>
                </c:pt>
              </c:numCache>
            </c:numRef>
          </c:val>
          <c:extLst>
            <c:ext xmlns:c16="http://schemas.microsoft.com/office/drawing/2014/chart" uri="{C3380CC4-5D6E-409C-BE32-E72D297353CC}">
              <c16:uniqueId val="{00000001-04D7-4532-A813-3E3AF7F21DCD}"/>
            </c:ext>
          </c:extLst>
        </c:ser>
        <c:dLbls>
          <c:showLegendKey val="0"/>
          <c:showVal val="1"/>
          <c:showCatName val="0"/>
          <c:showSerName val="0"/>
          <c:showPercent val="0"/>
          <c:showBubbleSize val="0"/>
        </c:dLbls>
        <c:gapWidth val="75"/>
        <c:axId val="93319936"/>
        <c:axId val="93321472"/>
      </c:barChart>
      <c:catAx>
        <c:axId val="93319936"/>
        <c:scaling>
          <c:orientation val="minMax"/>
        </c:scaling>
        <c:delete val="0"/>
        <c:axPos val="b"/>
        <c:numFmt formatCode="General" sourceLinked="0"/>
        <c:majorTickMark val="none"/>
        <c:minorTickMark val="none"/>
        <c:tickLblPos val="nextTo"/>
        <c:crossAx val="93321472"/>
        <c:crosses val="autoZero"/>
        <c:auto val="1"/>
        <c:lblAlgn val="ctr"/>
        <c:lblOffset val="100"/>
        <c:noMultiLvlLbl val="0"/>
      </c:catAx>
      <c:valAx>
        <c:axId val="93321472"/>
        <c:scaling>
          <c:orientation val="minMax"/>
        </c:scaling>
        <c:delete val="1"/>
        <c:axPos val="l"/>
        <c:numFmt formatCode="0" sourceLinked="1"/>
        <c:majorTickMark val="none"/>
        <c:minorTickMark val="none"/>
        <c:tickLblPos val="nextTo"/>
        <c:crossAx val="93319936"/>
        <c:crosses val="autoZero"/>
        <c:crossBetween val="between"/>
      </c:valAx>
    </c:plotArea>
    <c:legend>
      <c:legendPos val="b"/>
      <c:overlay val="0"/>
    </c:legend>
    <c:plotVisOnly val="1"/>
    <c:dispBlanksAs val="gap"/>
    <c:showDLblsOverMax val="0"/>
  </c:chart>
  <c:txPr>
    <a:bodyPr/>
    <a:lstStyle/>
    <a:p>
      <a:pPr>
        <a:defRPr sz="20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'3'!$P$3</c:f>
              <c:strCache>
                <c:ptCount val="1"/>
                <c:pt idx="0">
                  <c:v>% Low-Income (GA 62%)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'3'!$O$4:$O$13</c:f>
              <c:strCache>
                <c:ptCount val="10"/>
                <c:pt idx="0">
                  <c:v>Clayton</c:v>
                </c:pt>
                <c:pt idx="1">
                  <c:v>DeKalb</c:v>
                </c:pt>
                <c:pt idx="2">
                  <c:v>Rockdale</c:v>
                </c:pt>
                <c:pt idx="3">
                  <c:v>Douglas</c:v>
                </c:pt>
                <c:pt idx="4">
                  <c:v>Gwinnett</c:v>
                </c:pt>
                <c:pt idx="5">
                  <c:v>Henry</c:v>
                </c:pt>
                <c:pt idx="6">
                  <c:v>Fulton</c:v>
                </c:pt>
                <c:pt idx="7">
                  <c:v>Cobb</c:v>
                </c:pt>
                <c:pt idx="8">
                  <c:v>Cherokee</c:v>
                </c:pt>
                <c:pt idx="9">
                  <c:v>Fayette</c:v>
                </c:pt>
              </c:strCache>
            </c:strRef>
          </c:cat>
          <c:val>
            <c:numRef>
              <c:f>'3'!$P$4:$P$13</c:f>
              <c:numCache>
                <c:formatCode>0</c:formatCode>
                <c:ptCount val="10"/>
                <c:pt idx="0">
                  <c:v>99</c:v>
                </c:pt>
                <c:pt idx="1">
                  <c:v>72</c:v>
                </c:pt>
                <c:pt idx="2">
                  <c:v>71</c:v>
                </c:pt>
                <c:pt idx="3">
                  <c:v>62</c:v>
                </c:pt>
                <c:pt idx="4">
                  <c:v>55</c:v>
                </c:pt>
                <c:pt idx="5">
                  <c:v>50</c:v>
                </c:pt>
                <c:pt idx="6">
                  <c:v>46</c:v>
                </c:pt>
                <c:pt idx="7">
                  <c:v>44</c:v>
                </c:pt>
                <c:pt idx="8">
                  <c:v>30</c:v>
                </c:pt>
                <c:pt idx="9">
                  <c:v>25</c:v>
                </c:pt>
              </c:numCache>
            </c:numRef>
          </c:val>
          <c:extLst>
            <c:ext xmlns:c16="http://schemas.microsoft.com/office/drawing/2014/chart" uri="{C3380CC4-5D6E-409C-BE32-E72D297353CC}">
              <c16:uniqueId val="{00000000-DC60-4100-B549-BC54713F68DB}"/>
            </c:ext>
          </c:extLst>
        </c:ser>
        <c:ser>
          <c:idx val="2"/>
          <c:order val="1"/>
          <c:tx>
            <c:strRef>
              <c:f>'3'!$R$3</c:f>
              <c:strCache>
                <c:ptCount val="1"/>
                <c:pt idx="0">
                  <c:v>% Proficient+ (GA 35%)</c:v>
                </c:pt>
              </c:strCache>
            </c:strRef>
          </c:tx>
          <c:spPr>
            <a:solidFill>
              <a:schemeClr val="accent2"/>
            </a:solidFill>
          </c:spPr>
          <c:invertIfNegative val="0"/>
          <c:dLbls>
            <c:dLbl>
              <c:idx val="0"/>
              <c:tx>
                <c:rich>
                  <a:bodyPr/>
                  <a:lstStyle/>
                  <a:p>
                    <a:r>
                      <a:rPr lang="en-US" dirty="0"/>
                      <a:t>22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B6A-4942-9C08-A909FDC9F11D}"/>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'3'!$O$4:$O$13</c:f>
              <c:strCache>
                <c:ptCount val="10"/>
                <c:pt idx="0">
                  <c:v>Clayton</c:v>
                </c:pt>
                <c:pt idx="1">
                  <c:v>DeKalb</c:v>
                </c:pt>
                <c:pt idx="2">
                  <c:v>Rockdale</c:v>
                </c:pt>
                <c:pt idx="3">
                  <c:v>Douglas</c:v>
                </c:pt>
                <c:pt idx="4">
                  <c:v>Gwinnett</c:v>
                </c:pt>
                <c:pt idx="5">
                  <c:v>Henry</c:v>
                </c:pt>
                <c:pt idx="6">
                  <c:v>Fulton</c:v>
                </c:pt>
                <c:pt idx="7">
                  <c:v>Cobb</c:v>
                </c:pt>
                <c:pt idx="8">
                  <c:v>Cherokee</c:v>
                </c:pt>
                <c:pt idx="9">
                  <c:v>Fayette</c:v>
                </c:pt>
              </c:strCache>
            </c:strRef>
          </c:cat>
          <c:val>
            <c:numRef>
              <c:f>'3'!$R$4:$R$13</c:f>
              <c:numCache>
                <c:formatCode>0</c:formatCode>
                <c:ptCount val="10"/>
                <c:pt idx="0">
                  <c:v>16.600000000000001</c:v>
                </c:pt>
                <c:pt idx="1">
                  <c:v>23.2</c:v>
                </c:pt>
                <c:pt idx="2">
                  <c:v>25.2</c:v>
                </c:pt>
                <c:pt idx="3">
                  <c:v>34.6</c:v>
                </c:pt>
                <c:pt idx="4">
                  <c:v>23.3</c:v>
                </c:pt>
                <c:pt idx="5">
                  <c:v>23.2</c:v>
                </c:pt>
                <c:pt idx="6">
                  <c:v>41.4</c:v>
                </c:pt>
                <c:pt idx="7">
                  <c:v>42.7</c:v>
                </c:pt>
                <c:pt idx="8">
                  <c:v>42.4</c:v>
                </c:pt>
                <c:pt idx="9">
                  <c:v>65</c:v>
                </c:pt>
              </c:numCache>
            </c:numRef>
          </c:val>
          <c:extLst>
            <c:ext xmlns:c16="http://schemas.microsoft.com/office/drawing/2014/chart" uri="{C3380CC4-5D6E-409C-BE32-E72D297353CC}">
              <c16:uniqueId val="{00000001-DC60-4100-B549-BC54713F68DB}"/>
            </c:ext>
          </c:extLst>
        </c:ser>
        <c:dLbls>
          <c:showLegendKey val="0"/>
          <c:showVal val="1"/>
          <c:showCatName val="0"/>
          <c:showSerName val="0"/>
          <c:showPercent val="0"/>
          <c:showBubbleSize val="0"/>
        </c:dLbls>
        <c:gapWidth val="75"/>
        <c:axId val="103555072"/>
        <c:axId val="103556608"/>
      </c:barChart>
      <c:catAx>
        <c:axId val="103555072"/>
        <c:scaling>
          <c:orientation val="minMax"/>
        </c:scaling>
        <c:delete val="0"/>
        <c:axPos val="b"/>
        <c:numFmt formatCode="General" sourceLinked="0"/>
        <c:majorTickMark val="none"/>
        <c:minorTickMark val="none"/>
        <c:tickLblPos val="nextTo"/>
        <c:crossAx val="103556608"/>
        <c:crosses val="autoZero"/>
        <c:auto val="1"/>
        <c:lblAlgn val="ctr"/>
        <c:lblOffset val="100"/>
        <c:noMultiLvlLbl val="0"/>
      </c:catAx>
      <c:valAx>
        <c:axId val="103556608"/>
        <c:scaling>
          <c:orientation val="minMax"/>
        </c:scaling>
        <c:delete val="1"/>
        <c:axPos val="l"/>
        <c:numFmt formatCode="0" sourceLinked="1"/>
        <c:majorTickMark val="none"/>
        <c:minorTickMark val="none"/>
        <c:tickLblPos val="nextTo"/>
        <c:crossAx val="103555072"/>
        <c:crosses val="autoZero"/>
        <c:crossBetween val="between"/>
      </c:valAx>
    </c:plotArea>
    <c:legend>
      <c:legendPos val="b"/>
      <c:overlay val="0"/>
    </c:legend>
    <c:plotVisOnly val="1"/>
    <c:dispBlanksAs val="gap"/>
    <c:showDLblsOverMax val="0"/>
  </c:chart>
  <c:txPr>
    <a:bodyPr/>
    <a:lstStyle/>
    <a:p>
      <a:pPr>
        <a:defRPr sz="20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2471566054243222E-2"/>
          <c:y val="5.057471264367816E-2"/>
          <c:w val="0.90530621172353454"/>
          <c:h val="0.53946058466829583"/>
        </c:manualLayout>
      </c:layout>
      <c:barChart>
        <c:barDir val="col"/>
        <c:grouping val="clustered"/>
        <c:varyColors val="0"/>
        <c:ser>
          <c:idx val="0"/>
          <c:order val="0"/>
          <c:tx>
            <c:strRef>
              <c:f>'3'!$P$3</c:f>
              <c:strCache>
                <c:ptCount val="1"/>
                <c:pt idx="0">
                  <c:v>% Low-Income (GA 62%)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'3'!$O$4:$O$13</c:f>
              <c:strCache>
                <c:ptCount val="10"/>
                <c:pt idx="0">
                  <c:v>Clayton</c:v>
                </c:pt>
                <c:pt idx="1">
                  <c:v>DeKalb</c:v>
                </c:pt>
                <c:pt idx="2">
                  <c:v>Rockdale</c:v>
                </c:pt>
                <c:pt idx="3">
                  <c:v>Douglas</c:v>
                </c:pt>
                <c:pt idx="4">
                  <c:v>Gwinnett</c:v>
                </c:pt>
                <c:pt idx="5">
                  <c:v>Henry</c:v>
                </c:pt>
                <c:pt idx="6">
                  <c:v>Fulton</c:v>
                </c:pt>
                <c:pt idx="7">
                  <c:v>Cobb</c:v>
                </c:pt>
                <c:pt idx="8">
                  <c:v>Cherokee</c:v>
                </c:pt>
                <c:pt idx="9">
                  <c:v>Fayette</c:v>
                </c:pt>
              </c:strCache>
            </c:strRef>
          </c:cat>
          <c:val>
            <c:numRef>
              <c:f>'3'!$P$4:$P$13</c:f>
              <c:numCache>
                <c:formatCode>0</c:formatCode>
                <c:ptCount val="10"/>
                <c:pt idx="0">
                  <c:v>99</c:v>
                </c:pt>
                <c:pt idx="1">
                  <c:v>72</c:v>
                </c:pt>
                <c:pt idx="2">
                  <c:v>71</c:v>
                </c:pt>
                <c:pt idx="3">
                  <c:v>62</c:v>
                </c:pt>
                <c:pt idx="4">
                  <c:v>55</c:v>
                </c:pt>
                <c:pt idx="5">
                  <c:v>50</c:v>
                </c:pt>
                <c:pt idx="6">
                  <c:v>46</c:v>
                </c:pt>
                <c:pt idx="7">
                  <c:v>44</c:v>
                </c:pt>
                <c:pt idx="8">
                  <c:v>30</c:v>
                </c:pt>
                <c:pt idx="9">
                  <c:v>25</c:v>
                </c:pt>
              </c:numCache>
            </c:numRef>
          </c:val>
          <c:extLst>
            <c:ext xmlns:c16="http://schemas.microsoft.com/office/drawing/2014/chart" uri="{C3380CC4-5D6E-409C-BE32-E72D297353CC}">
              <c16:uniqueId val="{00000000-43F6-4945-AF7F-348A4A8E4807}"/>
            </c:ext>
          </c:extLst>
        </c:ser>
        <c:ser>
          <c:idx val="3"/>
          <c:order val="1"/>
          <c:tx>
            <c:strRef>
              <c:f>'3'!$S$3</c:f>
              <c:strCache>
                <c:ptCount val="1"/>
                <c:pt idx="0">
                  <c:v>Graduation Rate (79%)</c:v>
                </c:pt>
              </c:strCache>
            </c:strRef>
          </c:tx>
          <c:spPr>
            <a:solidFill>
              <a:schemeClr val="accent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'3'!$O$4:$O$13</c:f>
              <c:strCache>
                <c:ptCount val="10"/>
                <c:pt idx="0">
                  <c:v>Clayton</c:v>
                </c:pt>
                <c:pt idx="1">
                  <c:v>DeKalb</c:v>
                </c:pt>
                <c:pt idx="2">
                  <c:v>Rockdale</c:v>
                </c:pt>
                <c:pt idx="3">
                  <c:v>Douglas</c:v>
                </c:pt>
                <c:pt idx="4">
                  <c:v>Gwinnett</c:v>
                </c:pt>
                <c:pt idx="5">
                  <c:v>Henry</c:v>
                </c:pt>
                <c:pt idx="6">
                  <c:v>Fulton</c:v>
                </c:pt>
                <c:pt idx="7">
                  <c:v>Cobb</c:v>
                </c:pt>
                <c:pt idx="8">
                  <c:v>Cherokee</c:v>
                </c:pt>
                <c:pt idx="9">
                  <c:v>Fayette</c:v>
                </c:pt>
              </c:strCache>
            </c:strRef>
          </c:cat>
          <c:val>
            <c:numRef>
              <c:f>'3'!$S$4:$S$13</c:f>
              <c:numCache>
                <c:formatCode>0</c:formatCode>
                <c:ptCount val="10"/>
                <c:pt idx="0">
                  <c:v>69.599999999999994</c:v>
                </c:pt>
                <c:pt idx="1">
                  <c:v>74</c:v>
                </c:pt>
                <c:pt idx="2">
                  <c:v>84</c:v>
                </c:pt>
                <c:pt idx="3">
                  <c:v>87</c:v>
                </c:pt>
                <c:pt idx="4">
                  <c:v>80.900000000000006</c:v>
                </c:pt>
                <c:pt idx="5">
                  <c:v>86.3</c:v>
                </c:pt>
                <c:pt idx="6">
                  <c:v>86.8</c:v>
                </c:pt>
                <c:pt idx="7">
                  <c:v>83.6</c:v>
                </c:pt>
                <c:pt idx="8">
                  <c:v>86.5</c:v>
                </c:pt>
                <c:pt idx="9">
                  <c:v>89.4</c:v>
                </c:pt>
              </c:numCache>
            </c:numRef>
          </c:val>
          <c:extLst>
            <c:ext xmlns:c16="http://schemas.microsoft.com/office/drawing/2014/chart" uri="{C3380CC4-5D6E-409C-BE32-E72D297353CC}">
              <c16:uniqueId val="{00000001-43F6-4945-AF7F-348A4A8E4807}"/>
            </c:ext>
          </c:extLst>
        </c:ser>
        <c:dLbls>
          <c:showLegendKey val="0"/>
          <c:showVal val="1"/>
          <c:showCatName val="0"/>
          <c:showSerName val="0"/>
          <c:showPercent val="0"/>
          <c:showBubbleSize val="0"/>
        </c:dLbls>
        <c:gapWidth val="75"/>
        <c:axId val="103599104"/>
        <c:axId val="103609088"/>
      </c:barChart>
      <c:catAx>
        <c:axId val="103599104"/>
        <c:scaling>
          <c:orientation val="minMax"/>
        </c:scaling>
        <c:delete val="0"/>
        <c:axPos val="b"/>
        <c:numFmt formatCode="General" sourceLinked="0"/>
        <c:majorTickMark val="none"/>
        <c:minorTickMark val="none"/>
        <c:tickLblPos val="nextTo"/>
        <c:crossAx val="103609088"/>
        <c:crosses val="autoZero"/>
        <c:auto val="1"/>
        <c:lblAlgn val="ctr"/>
        <c:lblOffset val="100"/>
        <c:noMultiLvlLbl val="0"/>
      </c:catAx>
      <c:valAx>
        <c:axId val="103609088"/>
        <c:scaling>
          <c:orientation val="minMax"/>
        </c:scaling>
        <c:delete val="1"/>
        <c:axPos val="l"/>
        <c:numFmt formatCode="0" sourceLinked="1"/>
        <c:majorTickMark val="none"/>
        <c:minorTickMark val="none"/>
        <c:tickLblPos val="nextTo"/>
        <c:crossAx val="103599104"/>
        <c:crosses val="autoZero"/>
        <c:crossBetween val="between"/>
      </c:valAx>
    </c:plotArea>
    <c:legend>
      <c:legendPos val="b"/>
      <c:layout>
        <c:manualLayout>
          <c:xMode val="edge"/>
          <c:yMode val="edge"/>
          <c:x val="0.19550021427993011"/>
          <c:y val="0.75319397599869053"/>
          <c:w val="0.70186153005226659"/>
          <c:h val="8.2651240076312388E-2"/>
        </c:manualLayout>
      </c:layout>
      <c:overlay val="0"/>
    </c:legend>
    <c:plotVisOnly val="1"/>
    <c:dispBlanksAs val="gap"/>
    <c:showDLblsOverMax val="0"/>
  </c:chart>
  <c:txPr>
    <a:bodyPr/>
    <a:lstStyle/>
    <a:p>
      <a:pPr>
        <a:defRPr sz="2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9.8357924853987894E-2"/>
          <c:y val="3.2820512820512897E-2"/>
          <c:w val="0.73814244810308505"/>
          <c:h val="0.85830769230769899"/>
        </c:manualLayout>
      </c:layout>
      <c:lineChart>
        <c:grouping val="standard"/>
        <c:varyColors val="0"/>
        <c:ser>
          <c:idx val="0"/>
          <c:order val="0"/>
          <c:tx>
            <c:strRef>
              <c:f>Sheet1!$B$1</c:f>
              <c:strCache>
                <c:ptCount val="1"/>
                <c:pt idx="0">
                  <c:v>20th State</c:v>
                </c:pt>
              </c:strCache>
            </c:strRef>
          </c:tx>
          <c:spPr>
            <a:ln>
              <a:solidFill>
                <a:srgbClr val="E11148"/>
              </a:solidFill>
            </a:ln>
          </c:spPr>
          <c:marker>
            <c:spPr>
              <a:solidFill>
                <a:srgbClr val="E11148"/>
              </a:solidFill>
              <a:ln>
                <a:solidFill>
                  <a:srgbClr val="E11148"/>
                </a:solidFill>
              </a:ln>
            </c:spPr>
          </c:marker>
          <c:dLbls>
            <c:dLbl>
              <c:idx val="0"/>
              <c:layout>
                <c:manualLayout>
                  <c:x val="-1.9519519519519701E-2"/>
                  <c:y val="-6.15384615384617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2B2-45F1-8719-DF9D0E797799}"/>
                </c:ext>
              </c:extLst>
            </c:dLbl>
            <c:dLbl>
              <c:idx val="1"/>
              <c:layout>
                <c:manualLayout>
                  <c:x val="-1.96969696969699E-2"/>
                  <c:y val="-3.92156862745098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2B2-45F1-8719-DF9D0E797799}"/>
                </c:ext>
              </c:extLst>
            </c:dLbl>
            <c:dLbl>
              <c:idx val="2"/>
              <c:layout>
                <c:manualLayout>
                  <c:x val="-1.6693987115247E-2"/>
                  <c:y val="-4.07617338273899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2B2-45F1-8719-DF9D0E797799}"/>
                </c:ext>
              </c:extLst>
            </c:dLbl>
            <c:dLbl>
              <c:idx val="4"/>
              <c:layout>
                <c:manualLayout>
                  <c:x val="-7.575757575757576E-3"/>
                  <c:y val="-3.92156862745098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76B-45A5-B83D-72FA0EDDD6D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2007</c:v>
                </c:pt>
                <c:pt idx="1">
                  <c:v>2009</c:v>
                </c:pt>
                <c:pt idx="2">
                  <c:v>2011</c:v>
                </c:pt>
                <c:pt idx="3">
                  <c:v>2013</c:v>
                </c:pt>
                <c:pt idx="4">
                  <c:v>2015</c:v>
                </c:pt>
                <c:pt idx="5">
                  <c:v>2017</c:v>
                </c:pt>
              </c:numCache>
            </c:numRef>
          </c:cat>
          <c:val>
            <c:numRef>
              <c:f>Sheet1!$B$2:$B$7</c:f>
              <c:numCache>
                <c:formatCode>0%</c:formatCode>
                <c:ptCount val="6"/>
                <c:pt idx="0">
                  <c:v>0.35</c:v>
                </c:pt>
                <c:pt idx="1">
                  <c:v>0.36</c:v>
                </c:pt>
                <c:pt idx="2">
                  <c:v>0.37</c:v>
                </c:pt>
                <c:pt idx="3">
                  <c:v>0.37</c:v>
                </c:pt>
                <c:pt idx="4">
                  <c:v>0.35</c:v>
                </c:pt>
                <c:pt idx="5">
                  <c:v>0.36</c:v>
                </c:pt>
              </c:numCache>
            </c:numRef>
          </c:val>
          <c:smooth val="0"/>
          <c:extLst>
            <c:ext xmlns:c16="http://schemas.microsoft.com/office/drawing/2014/chart" uri="{C3380CC4-5D6E-409C-BE32-E72D297353CC}">
              <c16:uniqueId val="{00000003-12B2-45F1-8719-DF9D0E797799}"/>
            </c:ext>
          </c:extLst>
        </c:ser>
        <c:ser>
          <c:idx val="1"/>
          <c:order val="1"/>
          <c:tx>
            <c:strRef>
              <c:f>Sheet1!$C$1</c:f>
              <c:strCache>
                <c:ptCount val="1"/>
                <c:pt idx="0">
                  <c:v>U.S.</c:v>
                </c:pt>
              </c:strCache>
            </c:strRef>
          </c:tx>
          <c:spPr>
            <a:ln>
              <a:solidFill>
                <a:srgbClr val="0070C0"/>
              </a:solidFill>
            </a:ln>
          </c:spPr>
          <c:marker>
            <c:spPr>
              <a:solidFill>
                <a:srgbClr val="0070C0"/>
              </a:solidFill>
              <a:ln>
                <a:solidFill>
                  <a:srgbClr val="000066"/>
                </a:solidFill>
              </a:ln>
            </c:spPr>
          </c:marker>
          <c:dLbls>
            <c:dLbl>
              <c:idx val="0"/>
              <c:layout>
                <c:manualLayout>
                  <c:x val="9.0909090909091494E-3"/>
                  <c:y val="4.65684344603983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2B2-45F1-8719-DF9D0E797799}"/>
                </c:ext>
              </c:extLst>
            </c:dLbl>
            <c:dLbl>
              <c:idx val="1"/>
              <c:layout>
                <c:manualLayout>
                  <c:x val="1.36362443330947E-2"/>
                  <c:y val="4.41176470588248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2B2-45F1-8719-DF9D0E797799}"/>
                </c:ext>
              </c:extLst>
            </c:dLbl>
            <c:dLbl>
              <c:idx val="2"/>
              <c:layout>
                <c:manualLayout>
                  <c:x val="7.5757575757575898E-3"/>
                  <c:y val="4.16666666666666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2B2-45F1-8719-DF9D0E797799}"/>
                </c:ext>
              </c:extLst>
            </c:dLbl>
            <c:dLbl>
              <c:idx val="3"/>
              <c:layout>
                <c:manualLayout>
                  <c:x val="-2.1212121212121324E-2"/>
                  <c:y val="6.37254901960784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76B-45A5-B83D-72FA0EDDD6DE}"/>
                </c:ext>
              </c:extLst>
            </c:dLbl>
            <c:dLbl>
              <c:idx val="4"/>
              <c:layout>
                <c:manualLayout>
                  <c:x val="-1.6666666666666777E-2"/>
                  <c:y val="6.37254901960783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76B-45A5-B83D-72FA0EDDD6D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2007</c:v>
                </c:pt>
                <c:pt idx="1">
                  <c:v>2009</c:v>
                </c:pt>
                <c:pt idx="2">
                  <c:v>2011</c:v>
                </c:pt>
                <c:pt idx="3">
                  <c:v>2013</c:v>
                </c:pt>
                <c:pt idx="4">
                  <c:v>2015</c:v>
                </c:pt>
                <c:pt idx="5">
                  <c:v>2017</c:v>
                </c:pt>
              </c:numCache>
            </c:numRef>
          </c:cat>
          <c:val>
            <c:numRef>
              <c:f>Sheet1!$C$2:$C$7</c:f>
              <c:numCache>
                <c:formatCode>0%</c:formatCode>
                <c:ptCount val="6"/>
                <c:pt idx="0">
                  <c:v>0.31</c:v>
                </c:pt>
                <c:pt idx="1">
                  <c:v>0.33</c:v>
                </c:pt>
                <c:pt idx="2">
                  <c:v>0.34</c:v>
                </c:pt>
                <c:pt idx="3">
                  <c:v>0.34</c:v>
                </c:pt>
                <c:pt idx="4">
                  <c:v>0.33</c:v>
                </c:pt>
                <c:pt idx="5">
                  <c:v>0.33</c:v>
                </c:pt>
              </c:numCache>
            </c:numRef>
          </c:val>
          <c:smooth val="0"/>
          <c:extLst>
            <c:ext xmlns:c16="http://schemas.microsoft.com/office/drawing/2014/chart" uri="{C3380CC4-5D6E-409C-BE32-E72D297353CC}">
              <c16:uniqueId val="{00000007-12B2-45F1-8719-DF9D0E797799}"/>
            </c:ext>
          </c:extLst>
        </c:ser>
        <c:ser>
          <c:idx val="2"/>
          <c:order val="2"/>
          <c:tx>
            <c:strRef>
              <c:f>Sheet1!$D$1</c:f>
              <c:strCache>
                <c:ptCount val="1"/>
                <c:pt idx="0">
                  <c:v>Georgia</c:v>
                </c:pt>
              </c:strCache>
            </c:strRef>
          </c:tx>
          <c:spPr>
            <a:ln>
              <a:solidFill>
                <a:srgbClr val="92D050"/>
              </a:solidFill>
            </a:ln>
          </c:spPr>
          <c:marker>
            <c:spPr>
              <a:solidFill>
                <a:srgbClr val="92D050"/>
              </a:solidFill>
              <a:ln>
                <a:solidFill>
                  <a:srgbClr val="92D050"/>
                </a:solidFill>
              </a:ln>
            </c:spPr>
          </c:marker>
          <c:dLbls>
            <c:dLbl>
              <c:idx val="0"/>
              <c:layout>
                <c:manualLayout>
                  <c:x val="0"/>
                  <c:y val="4.00829859502866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2B2-45F1-8719-DF9D0E797799}"/>
                </c:ext>
              </c:extLst>
            </c:dLbl>
            <c:dLbl>
              <c:idx val="1"/>
              <c:layout>
                <c:manualLayout>
                  <c:x val="-5.9242424242424898E-3"/>
                  <c:y val="3.740582059595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2B2-45F1-8719-DF9D0E797799}"/>
                </c:ext>
              </c:extLst>
            </c:dLbl>
            <c:dLbl>
              <c:idx val="2"/>
              <c:layout>
                <c:manualLayout>
                  <c:x val="-1.40598902409926E-3"/>
                  <c:y val="3.79712830013895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2B2-45F1-8719-DF9D0E79779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2007</c:v>
                </c:pt>
                <c:pt idx="1">
                  <c:v>2009</c:v>
                </c:pt>
                <c:pt idx="2">
                  <c:v>2011</c:v>
                </c:pt>
                <c:pt idx="3">
                  <c:v>2013</c:v>
                </c:pt>
                <c:pt idx="4">
                  <c:v>2015</c:v>
                </c:pt>
                <c:pt idx="5">
                  <c:v>2017</c:v>
                </c:pt>
              </c:numCache>
            </c:numRef>
          </c:cat>
          <c:val>
            <c:numRef>
              <c:f>Sheet1!$D$2:$D$7</c:f>
              <c:numCache>
                <c:formatCode>0%</c:formatCode>
                <c:ptCount val="6"/>
                <c:pt idx="0">
                  <c:v>0.25</c:v>
                </c:pt>
                <c:pt idx="1">
                  <c:v>0.27</c:v>
                </c:pt>
                <c:pt idx="2">
                  <c:v>0.28000000000000003</c:v>
                </c:pt>
                <c:pt idx="3">
                  <c:v>0.28999999999999998</c:v>
                </c:pt>
                <c:pt idx="4">
                  <c:v>0.28000000000000003</c:v>
                </c:pt>
                <c:pt idx="5">
                  <c:v>0.31</c:v>
                </c:pt>
              </c:numCache>
            </c:numRef>
          </c:val>
          <c:smooth val="0"/>
          <c:extLst>
            <c:ext xmlns:c16="http://schemas.microsoft.com/office/drawing/2014/chart" uri="{C3380CC4-5D6E-409C-BE32-E72D297353CC}">
              <c16:uniqueId val="{0000000B-12B2-45F1-8719-DF9D0E797799}"/>
            </c:ext>
          </c:extLst>
        </c:ser>
        <c:dLbls>
          <c:showLegendKey val="0"/>
          <c:showVal val="0"/>
          <c:showCatName val="0"/>
          <c:showSerName val="0"/>
          <c:showPercent val="0"/>
          <c:showBubbleSize val="0"/>
        </c:dLbls>
        <c:marker val="1"/>
        <c:smooth val="0"/>
        <c:axId val="227422640"/>
        <c:axId val="227410576"/>
      </c:lineChart>
      <c:catAx>
        <c:axId val="227422640"/>
        <c:scaling>
          <c:orientation val="minMax"/>
        </c:scaling>
        <c:delete val="0"/>
        <c:axPos val="b"/>
        <c:numFmt formatCode="General" sourceLinked="1"/>
        <c:majorTickMark val="out"/>
        <c:minorTickMark val="none"/>
        <c:tickLblPos val="nextTo"/>
        <c:crossAx val="227410576"/>
        <c:crosses val="autoZero"/>
        <c:auto val="1"/>
        <c:lblAlgn val="ctr"/>
        <c:lblOffset val="100"/>
        <c:noMultiLvlLbl val="0"/>
      </c:catAx>
      <c:valAx>
        <c:axId val="227410576"/>
        <c:scaling>
          <c:orientation val="minMax"/>
          <c:max val="0.4"/>
          <c:min val="0.2"/>
        </c:scaling>
        <c:delete val="0"/>
        <c:axPos val="l"/>
        <c:majorGridlines/>
        <c:numFmt formatCode="0%" sourceLinked="1"/>
        <c:majorTickMark val="out"/>
        <c:minorTickMark val="none"/>
        <c:tickLblPos val="nextTo"/>
        <c:crossAx val="227422640"/>
        <c:crosses val="autoZero"/>
        <c:crossBetween val="between"/>
        <c:majorUnit val="0.02"/>
      </c:valAx>
    </c:plotArea>
    <c:legend>
      <c:legendPos val="r"/>
      <c:layout>
        <c:manualLayout>
          <c:xMode val="edge"/>
          <c:yMode val="edge"/>
          <c:x val="0.83616666666666595"/>
          <c:y val="0.383252856260617"/>
          <c:w val="0.15928787878788001"/>
          <c:h val="0.204082329782308"/>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Sheet1!$B$10</c:f>
              <c:strCache>
                <c:ptCount val="1"/>
                <c:pt idx="0">
                  <c:v>Georgia</c:v>
                </c:pt>
              </c:strCache>
            </c:strRef>
          </c:tx>
          <c:spPr>
            <a:ln w="38100"/>
          </c:spPr>
          <c:marker>
            <c:spPr>
              <a:solidFill>
                <a:srgbClr val="0070C0"/>
              </a:solidFill>
            </c:spPr>
          </c:marker>
          <c:dLbls>
            <c:dLbl>
              <c:idx val="0"/>
              <c:layout>
                <c:manualLayout>
                  <c:x val="-3.08641975308642E-3"/>
                  <c:y val="4.88505747126437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894-45F0-BABD-9CA033DAD1A0}"/>
                </c:ext>
              </c:extLst>
            </c:dLbl>
            <c:dLbl>
              <c:idx val="1"/>
              <c:layout>
                <c:manualLayout>
                  <c:x val="-4.6296296296296398E-3"/>
                  <c:y val="5.45977011494254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894-45F0-BABD-9CA033DAD1A0}"/>
                </c:ext>
              </c:extLst>
            </c:dLbl>
            <c:dLbl>
              <c:idx val="2"/>
              <c:layout>
                <c:manualLayout>
                  <c:x val="-6.17283950617284E-3"/>
                  <c:y val="6.32183908045976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894-45F0-BABD-9CA033DAD1A0}"/>
                </c:ext>
              </c:extLst>
            </c:dLbl>
            <c:dLbl>
              <c:idx val="3"/>
              <c:layout>
                <c:manualLayout>
                  <c:x val="-1.85185185185185E-2"/>
                  <c:y val="-6.89655172413792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894-45F0-BABD-9CA033DAD1A0}"/>
                </c:ext>
              </c:extLst>
            </c:dLbl>
            <c:dLbl>
              <c:idx val="4"/>
              <c:layout>
                <c:manualLayout>
                  <c:x val="1.54320987654321E-3"/>
                  <c:y val="-3.16091954022989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894-45F0-BABD-9CA033DAD1A0}"/>
                </c:ext>
              </c:extLst>
            </c:dLbl>
            <c:spPr>
              <a:noFill/>
              <a:ln>
                <a:noFill/>
              </a:ln>
              <a:effectLst/>
            </c:spPr>
            <c:txPr>
              <a:bodyPr/>
              <a:lstStyle/>
              <a:p>
                <a:pPr>
                  <a:defRPr sz="2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Sheet1!$A$11:$A$15</c:f>
              <c:numCache>
                <c:formatCode>General</c:formatCode>
                <c:ptCount val="5"/>
                <c:pt idx="0">
                  <c:v>2013</c:v>
                </c:pt>
                <c:pt idx="1">
                  <c:v>2014</c:v>
                </c:pt>
                <c:pt idx="2">
                  <c:v>2015</c:v>
                </c:pt>
                <c:pt idx="3">
                  <c:v>2016</c:v>
                </c:pt>
                <c:pt idx="4">
                  <c:v>2017</c:v>
                </c:pt>
              </c:numCache>
            </c:numRef>
          </c:cat>
          <c:val>
            <c:numRef>
              <c:f>Sheet1!$B$11:$B$15</c:f>
              <c:numCache>
                <c:formatCode>General</c:formatCode>
                <c:ptCount val="5"/>
                <c:pt idx="0">
                  <c:v>43</c:v>
                </c:pt>
                <c:pt idx="1">
                  <c:v>44</c:v>
                </c:pt>
                <c:pt idx="2">
                  <c:v>46</c:v>
                </c:pt>
                <c:pt idx="3">
                  <c:v>47</c:v>
                </c:pt>
                <c:pt idx="4">
                  <c:v>51</c:v>
                </c:pt>
              </c:numCache>
            </c:numRef>
          </c:val>
          <c:smooth val="0"/>
          <c:extLst>
            <c:ext xmlns:c16="http://schemas.microsoft.com/office/drawing/2014/chart" uri="{C3380CC4-5D6E-409C-BE32-E72D297353CC}">
              <c16:uniqueId val="{00000005-1894-45F0-BABD-9CA033DAD1A0}"/>
            </c:ext>
          </c:extLst>
        </c:ser>
        <c:ser>
          <c:idx val="1"/>
          <c:order val="1"/>
          <c:tx>
            <c:strRef>
              <c:f>Sheet1!$C$10</c:f>
              <c:strCache>
                <c:ptCount val="1"/>
                <c:pt idx="0">
                  <c:v>Nation</c:v>
                </c:pt>
              </c:strCache>
            </c:strRef>
          </c:tx>
          <c:spPr>
            <a:ln w="38100">
              <a:solidFill>
                <a:srgbClr val="E11148"/>
              </a:solidFill>
            </a:ln>
          </c:spPr>
          <c:marker>
            <c:spPr>
              <a:solidFill>
                <a:srgbClr val="E11148"/>
              </a:solidFill>
              <a:ln>
                <a:solidFill>
                  <a:srgbClr val="E11148"/>
                </a:solidFill>
              </a:ln>
            </c:spPr>
          </c:marker>
          <c:dLbls>
            <c:dLbl>
              <c:idx val="0"/>
              <c:layout>
                <c:manualLayout>
                  <c:x val="-3.08641975308642E-3"/>
                  <c:y val="-4.59770114942529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894-45F0-BABD-9CA033DAD1A0}"/>
                </c:ext>
              </c:extLst>
            </c:dLbl>
            <c:dLbl>
              <c:idx val="1"/>
              <c:layout>
                <c:manualLayout>
                  <c:x val="3.08641975308642E-3"/>
                  <c:y val="-2.87356321839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894-45F0-BABD-9CA033DAD1A0}"/>
                </c:ext>
              </c:extLst>
            </c:dLbl>
            <c:dLbl>
              <c:idx val="2"/>
              <c:layout>
                <c:manualLayout>
                  <c:x val="-6.17283950617284E-3"/>
                  <c:y val="-4.59770114942529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894-45F0-BABD-9CA033DAD1A0}"/>
                </c:ext>
              </c:extLst>
            </c:dLbl>
            <c:dLbl>
              <c:idx val="3"/>
              <c:layout>
                <c:manualLayout>
                  <c:x val="-2.9320987654321E-2"/>
                  <c:y val="-6.03448275862068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894-45F0-BABD-9CA033DAD1A0}"/>
                </c:ext>
              </c:extLst>
            </c:dLbl>
            <c:dLbl>
              <c:idx val="4"/>
              <c:layout>
                <c:manualLayout>
                  <c:x val="-7.7160493827160498E-3"/>
                  <c:y val="-8.620689655172469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894-45F0-BABD-9CA033DAD1A0}"/>
                </c:ext>
              </c:extLst>
            </c:dLbl>
            <c:spPr>
              <a:noFill/>
              <a:ln>
                <a:noFill/>
              </a:ln>
              <a:effectLst/>
            </c:spPr>
            <c:txPr>
              <a:bodyPr/>
              <a:lstStyle/>
              <a:p>
                <a:pPr>
                  <a:defRPr sz="2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Sheet1!$A$11:$A$15</c:f>
              <c:numCache>
                <c:formatCode>General</c:formatCode>
                <c:ptCount val="5"/>
                <c:pt idx="0">
                  <c:v>2013</c:v>
                </c:pt>
                <c:pt idx="1">
                  <c:v>2014</c:v>
                </c:pt>
                <c:pt idx="2">
                  <c:v>2015</c:v>
                </c:pt>
                <c:pt idx="3">
                  <c:v>2016</c:v>
                </c:pt>
                <c:pt idx="4">
                  <c:v>2017</c:v>
                </c:pt>
              </c:numCache>
            </c:numRef>
          </c:cat>
          <c:val>
            <c:numRef>
              <c:f>Sheet1!$C$11:$C$15</c:f>
              <c:numCache>
                <c:formatCode>General</c:formatCode>
                <c:ptCount val="5"/>
                <c:pt idx="0">
                  <c:v>44</c:v>
                </c:pt>
                <c:pt idx="1">
                  <c:v>44</c:v>
                </c:pt>
                <c:pt idx="2">
                  <c:v>46</c:v>
                </c:pt>
                <c:pt idx="3">
                  <c:v>44</c:v>
                </c:pt>
                <c:pt idx="4">
                  <c:v>47</c:v>
                </c:pt>
              </c:numCache>
            </c:numRef>
          </c:val>
          <c:smooth val="0"/>
          <c:extLst>
            <c:ext xmlns:c16="http://schemas.microsoft.com/office/drawing/2014/chart" uri="{C3380CC4-5D6E-409C-BE32-E72D297353CC}">
              <c16:uniqueId val="{0000000B-1894-45F0-BABD-9CA033DAD1A0}"/>
            </c:ext>
          </c:extLst>
        </c:ser>
        <c:dLbls>
          <c:showLegendKey val="0"/>
          <c:showVal val="0"/>
          <c:showCatName val="0"/>
          <c:showSerName val="0"/>
          <c:showPercent val="0"/>
          <c:showBubbleSize val="0"/>
        </c:dLbls>
        <c:marker val="1"/>
        <c:smooth val="0"/>
        <c:axId val="299285456"/>
        <c:axId val="299287776"/>
      </c:lineChart>
      <c:catAx>
        <c:axId val="299285456"/>
        <c:scaling>
          <c:orientation val="minMax"/>
        </c:scaling>
        <c:delete val="0"/>
        <c:axPos val="b"/>
        <c:numFmt formatCode="General" sourceLinked="1"/>
        <c:majorTickMark val="out"/>
        <c:minorTickMark val="none"/>
        <c:tickLblPos val="nextTo"/>
        <c:txPr>
          <a:bodyPr/>
          <a:lstStyle/>
          <a:p>
            <a:pPr>
              <a:defRPr sz="2400"/>
            </a:pPr>
            <a:endParaRPr lang="en-US"/>
          </a:p>
        </c:txPr>
        <c:crossAx val="299287776"/>
        <c:crosses val="autoZero"/>
        <c:auto val="1"/>
        <c:lblAlgn val="ctr"/>
        <c:lblOffset val="100"/>
        <c:noMultiLvlLbl val="0"/>
      </c:catAx>
      <c:valAx>
        <c:axId val="299287776"/>
        <c:scaling>
          <c:orientation val="minMax"/>
          <c:min val="30"/>
        </c:scaling>
        <c:delete val="0"/>
        <c:axPos val="l"/>
        <c:majorGridlines/>
        <c:numFmt formatCode="General" sourceLinked="1"/>
        <c:majorTickMark val="out"/>
        <c:minorTickMark val="none"/>
        <c:tickLblPos val="nextTo"/>
        <c:txPr>
          <a:bodyPr/>
          <a:lstStyle/>
          <a:p>
            <a:pPr>
              <a:defRPr sz="2400"/>
            </a:pPr>
            <a:endParaRPr lang="en-US"/>
          </a:p>
        </c:txPr>
        <c:crossAx val="299285456"/>
        <c:crosses val="autoZero"/>
        <c:crossBetween val="between"/>
      </c:valAx>
    </c:plotArea>
    <c:legend>
      <c:legendPos val="r"/>
      <c:overlay val="0"/>
      <c:txPr>
        <a:bodyPr/>
        <a:lstStyle/>
        <a:p>
          <a:pPr>
            <a:defRPr sz="2400" baseline="0"/>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Sheet1!$B$18</c:f>
              <c:strCache>
                <c:ptCount val="1"/>
                <c:pt idx="0">
                  <c:v>Georgia</c:v>
                </c:pt>
              </c:strCache>
            </c:strRef>
          </c:tx>
          <c:spPr>
            <a:ln w="38100">
              <a:solidFill>
                <a:srgbClr val="0070C0"/>
              </a:solidFill>
            </a:ln>
          </c:spPr>
          <c:marker>
            <c:spPr>
              <a:solidFill>
                <a:srgbClr val="0070C0"/>
              </a:solidFill>
              <a:ln>
                <a:solidFill>
                  <a:srgbClr val="0070C0"/>
                </a:solidFill>
              </a:ln>
            </c:spPr>
          </c:marker>
          <c:dLbls>
            <c:dLbl>
              <c:idx val="0"/>
              <c:layout>
                <c:manualLayout>
                  <c:x val="-3.08641975308642E-3"/>
                  <c:y val="3.73563218390804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079-4483-8994-EB3A3365256E}"/>
                </c:ext>
              </c:extLst>
            </c:dLbl>
            <c:dLbl>
              <c:idx val="1"/>
              <c:layout>
                <c:manualLayout>
                  <c:x val="3.08641975308642E-3"/>
                  <c:y val="6.89655172413792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079-4483-8994-EB3A3365256E}"/>
                </c:ext>
              </c:extLst>
            </c:dLbl>
            <c:dLbl>
              <c:idx val="2"/>
              <c:layout>
                <c:manualLayout>
                  <c:x val="1.54320987654321E-3"/>
                  <c:y val="5.45977011494254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079-4483-8994-EB3A3365256E}"/>
                </c:ext>
              </c:extLst>
            </c:dLbl>
            <c:dLbl>
              <c:idx val="3"/>
              <c:layout>
                <c:manualLayout>
                  <c:x val="1.54320987654321E-3"/>
                  <c:y val="5.45977011494254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079-4483-8994-EB3A3365256E}"/>
                </c:ext>
              </c:extLst>
            </c:dLbl>
            <c:dLbl>
              <c:idx val="4"/>
              <c:layout>
                <c:manualLayout>
                  <c:x val="0"/>
                  <c:y val="3.73563218390804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079-4483-8994-EB3A3365256E}"/>
                </c:ext>
              </c:extLst>
            </c:dLbl>
            <c:dLbl>
              <c:idx val="5"/>
              <c:layout>
                <c:manualLayout>
                  <c:x val="0"/>
                  <c:y val="5.45977011494254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079-4483-8994-EB3A3365256E}"/>
                </c:ext>
              </c:extLst>
            </c:dLbl>
            <c:spPr>
              <a:noFill/>
              <a:ln>
                <a:noFill/>
              </a:ln>
              <a:effectLst/>
            </c:spPr>
            <c:txPr>
              <a:bodyPr/>
              <a:lstStyle/>
              <a:p>
                <a:pPr>
                  <a:defRPr sz="2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Sheet1!$A$19:$A$23</c:f>
              <c:numCache>
                <c:formatCode>General</c:formatCode>
                <c:ptCount val="5"/>
                <c:pt idx="0">
                  <c:v>2013</c:v>
                </c:pt>
                <c:pt idx="1">
                  <c:v>2014</c:v>
                </c:pt>
                <c:pt idx="2">
                  <c:v>2015</c:v>
                </c:pt>
                <c:pt idx="3">
                  <c:v>2016</c:v>
                </c:pt>
                <c:pt idx="4">
                  <c:v>2017</c:v>
                </c:pt>
              </c:numCache>
            </c:numRef>
          </c:cat>
          <c:val>
            <c:numRef>
              <c:f>Sheet1!$B$19:$B$23</c:f>
              <c:numCache>
                <c:formatCode>General</c:formatCode>
                <c:ptCount val="5"/>
                <c:pt idx="0">
                  <c:v>38</c:v>
                </c:pt>
                <c:pt idx="1">
                  <c:v>38</c:v>
                </c:pt>
                <c:pt idx="2">
                  <c:v>38</c:v>
                </c:pt>
                <c:pt idx="3">
                  <c:v>40</c:v>
                </c:pt>
                <c:pt idx="4">
                  <c:v>41</c:v>
                </c:pt>
              </c:numCache>
            </c:numRef>
          </c:val>
          <c:smooth val="0"/>
          <c:extLst>
            <c:ext xmlns:c16="http://schemas.microsoft.com/office/drawing/2014/chart" uri="{C3380CC4-5D6E-409C-BE32-E72D297353CC}">
              <c16:uniqueId val="{00000006-C079-4483-8994-EB3A3365256E}"/>
            </c:ext>
          </c:extLst>
        </c:ser>
        <c:ser>
          <c:idx val="1"/>
          <c:order val="1"/>
          <c:tx>
            <c:strRef>
              <c:f>Sheet1!$C$18</c:f>
              <c:strCache>
                <c:ptCount val="1"/>
                <c:pt idx="0">
                  <c:v>Nation</c:v>
                </c:pt>
              </c:strCache>
            </c:strRef>
          </c:tx>
          <c:spPr>
            <a:ln w="38100">
              <a:solidFill>
                <a:srgbClr val="E11148"/>
              </a:solidFill>
            </a:ln>
          </c:spPr>
          <c:marker>
            <c:spPr>
              <a:solidFill>
                <a:srgbClr val="E11148"/>
              </a:solidFill>
              <a:ln>
                <a:solidFill>
                  <a:srgbClr val="E11148"/>
                </a:solidFill>
              </a:ln>
            </c:spPr>
          </c:marker>
          <c:dLbls>
            <c:dLbl>
              <c:idx val="0"/>
              <c:layout>
                <c:manualLayout>
                  <c:x val="-1.2345679012345699E-2"/>
                  <c:y val="-3.44827586206897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079-4483-8994-EB3A3365256E}"/>
                </c:ext>
              </c:extLst>
            </c:dLbl>
            <c:dLbl>
              <c:idx val="1"/>
              <c:layout>
                <c:manualLayout>
                  <c:x val="3.08641975308642E-3"/>
                  <c:y val="-3.73563218390804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079-4483-8994-EB3A3365256E}"/>
                </c:ext>
              </c:extLst>
            </c:dLbl>
            <c:dLbl>
              <c:idx val="2"/>
              <c:layout>
                <c:manualLayout>
                  <c:x val="1.54320987654321E-3"/>
                  <c:y val="-3.73563218390804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079-4483-8994-EB3A3365256E}"/>
                </c:ext>
              </c:extLst>
            </c:dLbl>
            <c:dLbl>
              <c:idx val="3"/>
              <c:layout>
                <c:manualLayout>
                  <c:x val="1.54320987654321E-3"/>
                  <c:y val="-3.4482758620689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079-4483-8994-EB3A3365256E}"/>
                </c:ext>
              </c:extLst>
            </c:dLbl>
            <c:dLbl>
              <c:idx val="4"/>
              <c:layout>
                <c:manualLayout>
                  <c:x val="9.2592592592592796E-3"/>
                  <c:y val="-3.44827586206897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079-4483-8994-EB3A3365256E}"/>
                </c:ext>
              </c:extLst>
            </c:dLbl>
            <c:spPr>
              <a:noFill/>
              <a:ln>
                <a:noFill/>
              </a:ln>
              <a:effectLst/>
            </c:spPr>
            <c:txPr>
              <a:bodyPr/>
              <a:lstStyle/>
              <a:p>
                <a:pPr>
                  <a:defRPr sz="2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Sheet1!$A$19:$A$23</c:f>
              <c:numCache>
                <c:formatCode>General</c:formatCode>
                <c:ptCount val="5"/>
                <c:pt idx="0">
                  <c:v>2013</c:v>
                </c:pt>
                <c:pt idx="1">
                  <c:v>2014</c:v>
                </c:pt>
                <c:pt idx="2">
                  <c:v>2015</c:v>
                </c:pt>
                <c:pt idx="3">
                  <c:v>2016</c:v>
                </c:pt>
                <c:pt idx="4">
                  <c:v>2017</c:v>
                </c:pt>
              </c:numCache>
            </c:numRef>
          </c:cat>
          <c:val>
            <c:numRef>
              <c:f>Sheet1!$C$19:$C$23</c:f>
              <c:numCache>
                <c:formatCode>General</c:formatCode>
                <c:ptCount val="5"/>
                <c:pt idx="0">
                  <c:v>44</c:v>
                </c:pt>
                <c:pt idx="1">
                  <c:v>43</c:v>
                </c:pt>
                <c:pt idx="2">
                  <c:v>42</c:v>
                </c:pt>
                <c:pt idx="3">
                  <c:v>41</c:v>
                </c:pt>
                <c:pt idx="4">
                  <c:v>41</c:v>
                </c:pt>
              </c:numCache>
            </c:numRef>
          </c:val>
          <c:smooth val="0"/>
          <c:extLst>
            <c:ext xmlns:c16="http://schemas.microsoft.com/office/drawing/2014/chart" uri="{C3380CC4-5D6E-409C-BE32-E72D297353CC}">
              <c16:uniqueId val="{0000000C-C079-4483-8994-EB3A3365256E}"/>
            </c:ext>
          </c:extLst>
        </c:ser>
        <c:dLbls>
          <c:showLegendKey val="0"/>
          <c:showVal val="0"/>
          <c:showCatName val="0"/>
          <c:showSerName val="0"/>
          <c:showPercent val="0"/>
          <c:showBubbleSize val="0"/>
        </c:dLbls>
        <c:marker val="1"/>
        <c:smooth val="0"/>
        <c:axId val="300125392"/>
        <c:axId val="300128432"/>
      </c:lineChart>
      <c:catAx>
        <c:axId val="300125392"/>
        <c:scaling>
          <c:orientation val="minMax"/>
        </c:scaling>
        <c:delete val="0"/>
        <c:axPos val="b"/>
        <c:numFmt formatCode="General" sourceLinked="1"/>
        <c:majorTickMark val="out"/>
        <c:minorTickMark val="none"/>
        <c:tickLblPos val="nextTo"/>
        <c:txPr>
          <a:bodyPr/>
          <a:lstStyle/>
          <a:p>
            <a:pPr>
              <a:defRPr sz="2400"/>
            </a:pPr>
            <a:endParaRPr lang="en-US"/>
          </a:p>
        </c:txPr>
        <c:crossAx val="300128432"/>
        <c:crosses val="autoZero"/>
        <c:auto val="1"/>
        <c:lblAlgn val="ctr"/>
        <c:lblOffset val="100"/>
        <c:noMultiLvlLbl val="0"/>
      </c:catAx>
      <c:valAx>
        <c:axId val="300128432"/>
        <c:scaling>
          <c:orientation val="minMax"/>
          <c:max val="60"/>
        </c:scaling>
        <c:delete val="0"/>
        <c:axPos val="l"/>
        <c:majorGridlines/>
        <c:numFmt formatCode="General" sourceLinked="1"/>
        <c:majorTickMark val="out"/>
        <c:minorTickMark val="none"/>
        <c:tickLblPos val="nextTo"/>
        <c:txPr>
          <a:bodyPr/>
          <a:lstStyle/>
          <a:p>
            <a:pPr>
              <a:defRPr sz="2400"/>
            </a:pPr>
            <a:endParaRPr lang="en-US"/>
          </a:p>
        </c:txPr>
        <c:crossAx val="300125392"/>
        <c:crosses val="autoZero"/>
        <c:crossBetween val="between"/>
      </c:valAx>
    </c:plotArea>
    <c:legend>
      <c:legendPos val="r"/>
      <c:overlay val="0"/>
      <c:txPr>
        <a:bodyPr/>
        <a:lstStyle/>
        <a:p>
          <a:pPr>
            <a:defRPr sz="2400"/>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2001-2010</a:t>
            </a:r>
            <a:r>
              <a:rPr lang="en-US" baseline="0" dirty="0"/>
              <a:t>:  Percent Population Increase</a:t>
            </a:r>
            <a:endParaRPr lang="en-US" dirty="0"/>
          </a:p>
        </c:rich>
      </c:tx>
      <c:overlay val="0"/>
    </c:title>
    <c:autoTitleDeleted val="0"/>
    <c:plotArea>
      <c:layout/>
      <c:barChart>
        <c:barDir val="bar"/>
        <c:grouping val="clustered"/>
        <c:varyColors val="0"/>
        <c:ser>
          <c:idx val="0"/>
          <c:order val="0"/>
          <c:tx>
            <c:strRef>
              <c:f>Sheet1!$B$1</c:f>
              <c:strCache>
                <c:ptCount val="1"/>
                <c:pt idx="0">
                  <c:v>White</c:v>
                </c:pt>
              </c:strCache>
            </c:strRef>
          </c:tx>
          <c:spPr>
            <a:solidFill>
              <a:srgbClr val="92D050"/>
            </a:solidFill>
          </c:spPr>
          <c:invertIfNegative val="0"/>
          <c:dPt>
            <c:idx val="0"/>
            <c:invertIfNegative val="0"/>
            <c:bubble3D val="0"/>
            <c:spPr>
              <a:solidFill>
                <a:srgbClr val="92D050"/>
              </a:solidFill>
            </c:spPr>
            <c:extLst>
              <c:ext xmlns:c16="http://schemas.microsoft.com/office/drawing/2014/chart" uri="{C3380CC4-5D6E-409C-BE32-E72D297353CC}">
                <c16:uniqueId val="{00000000-3909-459F-8364-9B19DE392B33}"/>
              </c:ext>
            </c:extLst>
          </c:dPt>
          <c:dLbls>
            <c:dLbl>
              <c:idx val="0"/>
              <c:dLblPos val="inEnd"/>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3909-459F-8364-9B19DE392B33}"/>
                </c:ext>
              </c:extLst>
            </c:dLbl>
            <c:spPr>
              <a:noFill/>
              <a:ln>
                <a:noFill/>
              </a:ln>
              <a:effectLst/>
            </c:spPr>
            <c:txPr>
              <a:bodyPr/>
              <a:lstStyle/>
              <a:p>
                <a:pPr>
                  <a:defRPr>
                    <a:solidFill>
                      <a:schemeClr val="bg1"/>
                    </a:solidFill>
                  </a:defRPr>
                </a:pPr>
                <a:endParaRPr lang="en-US"/>
              </a:p>
            </c:txPr>
            <c:dLblPos val="inEnd"/>
            <c:showLegendKey val="0"/>
            <c:showVal val="0"/>
            <c:showCatName val="0"/>
            <c:showSerName val="0"/>
            <c:showPercent val="0"/>
            <c:showBubbleSize val="0"/>
            <c:separator> </c:separator>
            <c:extLst>
              <c:ext xmlns:c15="http://schemas.microsoft.com/office/drawing/2012/chart" uri="{CE6537A1-D6FC-4f65-9D91-7224C49458BB}">
                <c15:showLeaderLines val="0"/>
              </c:ext>
            </c:extLst>
          </c:dLbls>
          <c:cat>
            <c:numRef>
              <c:f>Sheet1!$A$2</c:f>
              <c:numCache>
                <c:formatCode>General</c:formatCode>
                <c:ptCount val="1"/>
              </c:numCache>
            </c:numRef>
          </c:cat>
          <c:val>
            <c:numRef>
              <c:f>Sheet1!$B$2</c:f>
              <c:numCache>
                <c:formatCode>0%</c:formatCode>
                <c:ptCount val="1"/>
                <c:pt idx="0">
                  <c:v>8.0000000000000099E-2</c:v>
                </c:pt>
              </c:numCache>
            </c:numRef>
          </c:val>
          <c:extLst>
            <c:ext xmlns:c16="http://schemas.microsoft.com/office/drawing/2014/chart" uri="{C3380CC4-5D6E-409C-BE32-E72D297353CC}">
              <c16:uniqueId val="{00000001-3909-459F-8364-9B19DE392B33}"/>
            </c:ext>
          </c:extLst>
        </c:ser>
        <c:ser>
          <c:idx val="1"/>
          <c:order val="1"/>
          <c:tx>
            <c:strRef>
              <c:f>Sheet1!$C$1</c:f>
              <c:strCache>
                <c:ptCount val="1"/>
                <c:pt idx="0">
                  <c:v>Total Population</c:v>
                </c:pt>
              </c:strCache>
            </c:strRef>
          </c:tx>
          <c:spPr>
            <a:solidFill>
              <a:srgbClr val="E11148"/>
            </a:solidFill>
          </c:spPr>
          <c:invertIfNegative val="0"/>
          <c:dLbls>
            <c:dLbl>
              <c:idx val="0"/>
              <c:tx>
                <c:rich>
                  <a:bodyPr/>
                  <a:lstStyle/>
                  <a:p>
                    <a:r>
                      <a:rPr lang="en-US" dirty="0"/>
                      <a:t>All</a:t>
                    </a:r>
                    <a:r>
                      <a:rPr lang="en-US" baseline="0" dirty="0"/>
                      <a:t> </a:t>
                    </a:r>
                    <a:r>
                      <a:rPr lang="en-US" dirty="0"/>
                      <a:t>16%</a:t>
                    </a:r>
                  </a:p>
                </c:rich>
              </c:tx>
              <c:dLblPos val="inEnd"/>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3909-459F-8364-9B19DE392B33}"/>
                </c:ext>
              </c:extLst>
            </c:dLbl>
            <c:spPr>
              <a:noFill/>
              <a:ln>
                <a:noFill/>
              </a:ln>
              <a:effectLst/>
            </c:spPr>
            <c:txPr>
              <a:bodyPr/>
              <a:lstStyle/>
              <a:p>
                <a:pPr>
                  <a:defRPr>
                    <a:solidFill>
                      <a:schemeClr val="bg1"/>
                    </a:solidFill>
                  </a:defRPr>
                </a:pPr>
                <a:endParaRPr lang="en-US"/>
              </a:p>
            </c:txPr>
            <c:dLblPos val="inEnd"/>
            <c:showLegendKey val="0"/>
            <c:showVal val="0"/>
            <c:showCatName val="0"/>
            <c:showSerName val="0"/>
            <c:showPercent val="0"/>
            <c:showBubbleSize val="0"/>
            <c:separator> </c:separator>
            <c:extLst>
              <c:ext xmlns:c15="http://schemas.microsoft.com/office/drawing/2012/chart" uri="{CE6537A1-D6FC-4f65-9D91-7224C49458BB}">
                <c15:showLeaderLines val="0"/>
              </c:ext>
            </c:extLst>
          </c:dLbls>
          <c:cat>
            <c:numRef>
              <c:f>Sheet1!$A$2</c:f>
              <c:numCache>
                <c:formatCode>General</c:formatCode>
                <c:ptCount val="1"/>
              </c:numCache>
            </c:numRef>
          </c:cat>
          <c:val>
            <c:numRef>
              <c:f>Sheet1!$C$2</c:f>
              <c:numCache>
                <c:formatCode>0%</c:formatCode>
                <c:ptCount val="1"/>
                <c:pt idx="0">
                  <c:v>0.16</c:v>
                </c:pt>
              </c:numCache>
            </c:numRef>
          </c:val>
          <c:extLst>
            <c:ext xmlns:c16="http://schemas.microsoft.com/office/drawing/2014/chart" uri="{C3380CC4-5D6E-409C-BE32-E72D297353CC}">
              <c16:uniqueId val="{00000003-3909-459F-8364-9B19DE392B33}"/>
            </c:ext>
          </c:extLst>
        </c:ser>
        <c:ser>
          <c:idx val="2"/>
          <c:order val="2"/>
          <c:tx>
            <c:strRef>
              <c:f>Sheet1!$D$1</c:f>
              <c:strCache>
                <c:ptCount val="1"/>
                <c:pt idx="0">
                  <c:v>Black </c:v>
                </c:pt>
              </c:strCache>
            </c:strRef>
          </c:tx>
          <c:spPr>
            <a:solidFill>
              <a:srgbClr val="006600"/>
            </a:solidFill>
          </c:spPr>
          <c:invertIfNegative val="0"/>
          <c:dLbls>
            <c:dLbl>
              <c:idx val="0"/>
              <c:tx>
                <c:rich>
                  <a:bodyPr/>
                  <a:lstStyle/>
                  <a:p>
                    <a:r>
                      <a:rPr lang="en-US" dirty="0"/>
                      <a:t>African-American 20%</a:t>
                    </a:r>
                  </a:p>
                </c:rich>
              </c:tx>
              <c:dLblPos val="inEnd"/>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3909-459F-8364-9B19DE392B33}"/>
                </c:ext>
              </c:extLst>
            </c:dLbl>
            <c:spPr>
              <a:noFill/>
              <a:ln>
                <a:noFill/>
              </a:ln>
              <a:effectLst/>
            </c:spPr>
            <c:txPr>
              <a:bodyPr/>
              <a:lstStyle/>
              <a:p>
                <a:pPr>
                  <a:defRPr>
                    <a:solidFill>
                      <a:schemeClr val="bg1"/>
                    </a:solidFill>
                  </a:defRPr>
                </a:pPr>
                <a:endParaRPr lang="en-US"/>
              </a:p>
            </c:txPr>
            <c:dLblPos val="inEnd"/>
            <c:showLegendKey val="0"/>
            <c:showVal val="0"/>
            <c:showCatName val="0"/>
            <c:showSerName val="0"/>
            <c:showPercent val="0"/>
            <c:showBubbleSize val="0"/>
            <c:separator> </c:separator>
            <c:extLst>
              <c:ext xmlns:c15="http://schemas.microsoft.com/office/drawing/2012/chart" uri="{CE6537A1-D6FC-4f65-9D91-7224C49458BB}">
                <c15:showLeaderLines val="0"/>
              </c:ext>
            </c:extLst>
          </c:dLbls>
          <c:cat>
            <c:numRef>
              <c:f>Sheet1!$A$2</c:f>
              <c:numCache>
                <c:formatCode>General</c:formatCode>
                <c:ptCount val="1"/>
              </c:numCache>
            </c:numRef>
          </c:cat>
          <c:val>
            <c:numRef>
              <c:f>Sheet1!$D$2</c:f>
              <c:numCache>
                <c:formatCode>0%</c:formatCode>
                <c:ptCount val="1"/>
                <c:pt idx="0">
                  <c:v>0.2</c:v>
                </c:pt>
              </c:numCache>
            </c:numRef>
          </c:val>
          <c:extLst>
            <c:ext xmlns:c16="http://schemas.microsoft.com/office/drawing/2014/chart" uri="{C3380CC4-5D6E-409C-BE32-E72D297353CC}">
              <c16:uniqueId val="{00000005-3909-459F-8364-9B19DE392B33}"/>
            </c:ext>
          </c:extLst>
        </c:ser>
        <c:ser>
          <c:idx val="3"/>
          <c:order val="3"/>
          <c:tx>
            <c:strRef>
              <c:f>Sheet1!$E$1</c:f>
              <c:strCache>
                <c:ptCount val="1"/>
                <c:pt idx="0">
                  <c:v>Children in Poverty</c:v>
                </c:pt>
              </c:strCache>
            </c:strRef>
          </c:tx>
          <c:spPr>
            <a:solidFill>
              <a:srgbClr val="CECA22"/>
            </a:solidFill>
          </c:spPr>
          <c:invertIfNegative val="0"/>
          <c:dLbls>
            <c:dLbl>
              <c:idx val="0"/>
              <c:tx>
                <c:rich>
                  <a:bodyPr/>
                  <a:lstStyle/>
                  <a:p>
                    <a:r>
                      <a:rPr lang="en-US" dirty="0">
                        <a:solidFill>
                          <a:schemeClr val="tx1">
                            <a:lumMod val="95000"/>
                            <a:lumOff val="5000"/>
                          </a:schemeClr>
                        </a:solidFill>
                      </a:rPr>
                      <a:t>Living in</a:t>
                    </a:r>
                    <a:r>
                      <a:rPr lang="en-US" baseline="0" dirty="0">
                        <a:solidFill>
                          <a:schemeClr val="tx1">
                            <a:lumMod val="95000"/>
                            <a:lumOff val="5000"/>
                          </a:schemeClr>
                        </a:solidFill>
                      </a:rPr>
                      <a:t> p</a:t>
                    </a:r>
                    <a:r>
                      <a:rPr lang="en-US" dirty="0">
                        <a:solidFill>
                          <a:schemeClr val="tx1">
                            <a:lumMod val="95000"/>
                            <a:lumOff val="5000"/>
                          </a:schemeClr>
                        </a:solidFill>
                      </a:rPr>
                      <a:t>overty 38%</a:t>
                    </a:r>
                  </a:p>
                </c:rich>
              </c:tx>
              <c:dLblPos val="inEnd"/>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6-3909-459F-8364-9B19DE392B33}"/>
                </c:ext>
              </c:extLst>
            </c:dLbl>
            <c:spPr>
              <a:noFill/>
              <a:ln>
                <a:noFill/>
              </a:ln>
              <a:effectLst/>
            </c:spPr>
            <c:txPr>
              <a:bodyPr/>
              <a:lstStyle/>
              <a:p>
                <a:pPr>
                  <a:defRPr>
                    <a:solidFill>
                      <a:schemeClr val="tx1">
                        <a:lumMod val="95000"/>
                        <a:lumOff val="5000"/>
                      </a:schemeClr>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c:f>
              <c:numCache>
                <c:formatCode>General</c:formatCode>
                <c:ptCount val="1"/>
              </c:numCache>
            </c:numRef>
          </c:cat>
          <c:val>
            <c:numRef>
              <c:f>Sheet1!$E$2</c:f>
              <c:numCache>
                <c:formatCode>0%</c:formatCode>
                <c:ptCount val="1"/>
                <c:pt idx="0">
                  <c:v>0.380000000000002</c:v>
                </c:pt>
              </c:numCache>
            </c:numRef>
          </c:val>
          <c:extLst>
            <c:ext xmlns:c16="http://schemas.microsoft.com/office/drawing/2014/chart" uri="{C3380CC4-5D6E-409C-BE32-E72D297353CC}">
              <c16:uniqueId val="{00000007-3909-459F-8364-9B19DE392B33}"/>
            </c:ext>
          </c:extLst>
        </c:ser>
        <c:ser>
          <c:idx val="4"/>
          <c:order val="4"/>
          <c:tx>
            <c:strRef>
              <c:f>Sheet1!$F$1</c:f>
              <c:strCache>
                <c:ptCount val="1"/>
                <c:pt idx="0">
                  <c:v>Asian</c:v>
                </c:pt>
              </c:strCache>
            </c:strRef>
          </c:tx>
          <c:spPr>
            <a:solidFill>
              <a:srgbClr val="3366FF"/>
            </a:solidFill>
          </c:spPr>
          <c:invertIfNegative val="0"/>
          <c:dLbls>
            <c:dLbl>
              <c:idx val="0"/>
              <c:dLblPos val="inEnd"/>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8-3909-459F-8364-9B19DE392B33}"/>
                </c:ext>
              </c:extLst>
            </c:dLbl>
            <c:spPr>
              <a:noFill/>
              <a:ln>
                <a:noFill/>
              </a:ln>
              <a:effectLst/>
            </c:spPr>
            <c:txPr>
              <a:bodyPr/>
              <a:lstStyle/>
              <a:p>
                <a:pPr>
                  <a:defRPr>
                    <a:solidFill>
                      <a:schemeClr val="bg1"/>
                    </a:solidFill>
                  </a:defRPr>
                </a:pPr>
                <a:endParaRPr lang="en-US"/>
              </a:p>
            </c:txPr>
            <c:dLblPos val="inEnd"/>
            <c:showLegendKey val="0"/>
            <c:showVal val="0"/>
            <c:showCatName val="0"/>
            <c:showSerName val="0"/>
            <c:showPercent val="0"/>
            <c:showBubbleSize val="0"/>
            <c:separator> </c:separator>
            <c:extLst>
              <c:ext xmlns:c15="http://schemas.microsoft.com/office/drawing/2012/chart" uri="{CE6537A1-D6FC-4f65-9D91-7224C49458BB}">
                <c15:showLeaderLines val="0"/>
              </c:ext>
            </c:extLst>
          </c:dLbls>
          <c:cat>
            <c:numRef>
              <c:f>Sheet1!$A$2</c:f>
              <c:numCache>
                <c:formatCode>General</c:formatCode>
                <c:ptCount val="1"/>
              </c:numCache>
            </c:numRef>
          </c:cat>
          <c:val>
            <c:numRef>
              <c:f>Sheet1!$F$2</c:f>
              <c:numCache>
                <c:formatCode>0%</c:formatCode>
                <c:ptCount val="1"/>
                <c:pt idx="0">
                  <c:v>0.45</c:v>
                </c:pt>
              </c:numCache>
            </c:numRef>
          </c:val>
          <c:extLst>
            <c:ext xmlns:c16="http://schemas.microsoft.com/office/drawing/2014/chart" uri="{C3380CC4-5D6E-409C-BE32-E72D297353CC}">
              <c16:uniqueId val="{00000009-3909-459F-8364-9B19DE392B33}"/>
            </c:ext>
          </c:extLst>
        </c:ser>
        <c:ser>
          <c:idx val="5"/>
          <c:order val="5"/>
          <c:tx>
            <c:strRef>
              <c:f>Sheet1!$G$1</c:f>
              <c:strCache>
                <c:ptCount val="1"/>
                <c:pt idx="0">
                  <c:v>Hispanic</c:v>
                </c:pt>
              </c:strCache>
            </c:strRef>
          </c:tx>
          <c:spPr>
            <a:solidFill>
              <a:srgbClr val="002060"/>
            </a:solidFill>
          </c:spPr>
          <c:invertIfNegative val="0"/>
          <c:dPt>
            <c:idx val="0"/>
            <c:invertIfNegative val="0"/>
            <c:bubble3D val="0"/>
            <c:spPr>
              <a:solidFill>
                <a:srgbClr val="000066"/>
              </a:solidFill>
            </c:spPr>
            <c:extLst>
              <c:ext xmlns:c16="http://schemas.microsoft.com/office/drawing/2014/chart" uri="{C3380CC4-5D6E-409C-BE32-E72D297353CC}">
                <c16:uniqueId val="{0000000A-3909-459F-8364-9B19DE392B33}"/>
              </c:ext>
            </c:extLst>
          </c:dPt>
          <c:dLbls>
            <c:dLbl>
              <c:idx val="0"/>
              <c:dLblPos val="inEnd"/>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A-3909-459F-8364-9B19DE392B33}"/>
                </c:ext>
              </c:extLst>
            </c:dLbl>
            <c:spPr>
              <a:noFill/>
              <a:ln>
                <a:noFill/>
              </a:ln>
              <a:effectLst/>
            </c:spPr>
            <c:txPr>
              <a:bodyPr/>
              <a:lstStyle/>
              <a:p>
                <a:pPr>
                  <a:defRPr>
                    <a:solidFill>
                      <a:schemeClr val="bg1"/>
                    </a:solidFill>
                  </a:defRPr>
                </a:pPr>
                <a:endParaRPr lang="en-US"/>
              </a:p>
            </c:txPr>
            <c:dLblPos val="inEnd"/>
            <c:showLegendKey val="0"/>
            <c:showVal val="0"/>
            <c:showCatName val="0"/>
            <c:showSerName val="0"/>
            <c:showPercent val="0"/>
            <c:showBubbleSize val="0"/>
            <c:separator> </c:separator>
            <c:extLst>
              <c:ext xmlns:c15="http://schemas.microsoft.com/office/drawing/2012/chart" uri="{CE6537A1-D6FC-4f65-9D91-7224C49458BB}">
                <c15:showLeaderLines val="0"/>
              </c:ext>
            </c:extLst>
          </c:dLbls>
          <c:cat>
            <c:numRef>
              <c:f>Sheet1!$A$2</c:f>
              <c:numCache>
                <c:formatCode>General</c:formatCode>
                <c:ptCount val="1"/>
              </c:numCache>
            </c:numRef>
          </c:cat>
          <c:val>
            <c:numRef>
              <c:f>Sheet1!$G$2</c:f>
              <c:numCache>
                <c:formatCode>0%</c:formatCode>
                <c:ptCount val="1"/>
                <c:pt idx="0">
                  <c:v>0.49</c:v>
                </c:pt>
              </c:numCache>
            </c:numRef>
          </c:val>
          <c:extLst>
            <c:ext xmlns:c16="http://schemas.microsoft.com/office/drawing/2014/chart" uri="{C3380CC4-5D6E-409C-BE32-E72D297353CC}">
              <c16:uniqueId val="{0000000B-3909-459F-8364-9B19DE392B33}"/>
            </c:ext>
          </c:extLst>
        </c:ser>
        <c:dLbls>
          <c:showLegendKey val="0"/>
          <c:showVal val="1"/>
          <c:showCatName val="0"/>
          <c:showSerName val="0"/>
          <c:showPercent val="0"/>
          <c:showBubbleSize val="0"/>
        </c:dLbls>
        <c:gapWidth val="106"/>
        <c:overlap val="-11"/>
        <c:axId val="226870016"/>
        <c:axId val="226865200"/>
      </c:barChart>
      <c:catAx>
        <c:axId val="226870016"/>
        <c:scaling>
          <c:orientation val="minMax"/>
        </c:scaling>
        <c:delete val="0"/>
        <c:axPos val="l"/>
        <c:numFmt formatCode="General" sourceLinked="1"/>
        <c:majorTickMark val="none"/>
        <c:minorTickMark val="none"/>
        <c:tickLblPos val="nextTo"/>
        <c:crossAx val="226865200"/>
        <c:crosses val="autoZero"/>
        <c:auto val="1"/>
        <c:lblAlgn val="ctr"/>
        <c:lblOffset val="100"/>
        <c:noMultiLvlLbl val="0"/>
      </c:catAx>
      <c:valAx>
        <c:axId val="226865200"/>
        <c:scaling>
          <c:orientation val="minMax"/>
        </c:scaling>
        <c:delete val="0"/>
        <c:axPos val="b"/>
        <c:majorGridlines/>
        <c:numFmt formatCode="0%" sourceLinked="1"/>
        <c:majorTickMark val="none"/>
        <c:minorTickMark val="none"/>
        <c:tickLblPos val="nextTo"/>
        <c:crossAx val="22687001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95000"/>
                    <a:lumOff val="5000"/>
                  </a:schemeClr>
                </a:solidFill>
                <a:latin typeface="+mn-lt"/>
                <a:ea typeface="+mn-ea"/>
                <a:cs typeface="+mn-cs"/>
              </a:defRPr>
            </a:pPr>
            <a:r>
              <a:rPr lang="en-US" b="0" dirty="0">
                <a:solidFill>
                  <a:schemeClr val="tx1">
                    <a:lumMod val="95000"/>
                    <a:lumOff val="5000"/>
                  </a:schemeClr>
                </a:solidFill>
                <a:latin typeface="+mn-lt"/>
              </a:rPr>
              <a:t>Job</a:t>
            </a:r>
            <a:r>
              <a:rPr lang="en-US" b="0" baseline="0" dirty="0">
                <a:solidFill>
                  <a:schemeClr val="tx1">
                    <a:lumMod val="95000"/>
                    <a:lumOff val="5000"/>
                  </a:schemeClr>
                </a:solidFill>
                <a:latin typeface="+mn-lt"/>
              </a:rPr>
              <a:t> Change 2015-2025</a:t>
            </a:r>
            <a:endParaRPr lang="en-US" b="0" dirty="0">
              <a:solidFill>
                <a:schemeClr val="tx1">
                  <a:lumMod val="95000"/>
                  <a:lumOff val="5000"/>
                </a:schemeClr>
              </a:solidFill>
              <a:latin typeface="+mn-lt"/>
            </a:endParaRPr>
          </a:p>
        </c:rich>
      </c:tx>
      <c:layout>
        <c:manualLayout>
          <c:xMode val="edge"/>
          <c:yMode val="edge"/>
          <c:x val="0.20836522156983006"/>
          <c:y val="3.4591194968553458E-2"/>
        </c:manualLayout>
      </c:layout>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95000"/>
                  <a:lumOff val="5000"/>
                </a:schemeClr>
              </a:solidFill>
              <a:latin typeface="+mn-lt"/>
              <a:ea typeface="+mn-ea"/>
              <a:cs typeface="+mn-cs"/>
            </a:defRPr>
          </a:pPr>
          <a:endParaRPr lang="en-US"/>
        </a:p>
      </c:txPr>
    </c:title>
    <c:autoTitleDeleted val="0"/>
    <c:plotArea>
      <c:layout>
        <c:manualLayout>
          <c:layoutTarget val="inner"/>
          <c:xMode val="edge"/>
          <c:yMode val="edge"/>
          <c:x val="1.4063963929969808E-2"/>
          <c:y val="0.25174051772940148"/>
          <c:w val="0.96943464755691544"/>
          <c:h val="0.61111574288508053"/>
        </c:manualLayout>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070C0"/>
              </a:solidFill>
              <a:ln>
                <a:noFill/>
              </a:ln>
              <a:effectLst/>
            </c:spPr>
            <c:extLst>
              <c:ext xmlns:c16="http://schemas.microsoft.com/office/drawing/2014/chart" uri="{C3380CC4-5D6E-409C-BE32-E72D297353CC}">
                <c16:uniqueId val="{00000004-FD96-4307-8270-79BBEB705E31}"/>
              </c:ext>
            </c:extLst>
          </c:dPt>
          <c:dPt>
            <c:idx val="1"/>
            <c:invertIfNegative val="0"/>
            <c:bubble3D val="0"/>
            <c:spPr>
              <a:solidFill>
                <a:srgbClr val="0070C0"/>
              </a:solidFill>
              <a:ln>
                <a:noFill/>
              </a:ln>
              <a:effectLst/>
            </c:spPr>
            <c:extLst>
              <c:ext xmlns:c16="http://schemas.microsoft.com/office/drawing/2014/chart" uri="{C3380CC4-5D6E-409C-BE32-E72D297353CC}">
                <c16:uniqueId val="{00000005-FD96-4307-8270-79BBEB705E31}"/>
              </c:ext>
            </c:extLst>
          </c:dPt>
          <c:dLbls>
            <c:dLbl>
              <c:idx val="0"/>
              <c:layout>
                <c:manualLayout>
                  <c:x val="4.1795890579225531E-3"/>
                  <c:y val="0.20225670320621686"/>
                </c:manualLayout>
              </c:layout>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21597841803437282"/>
                      <c:h val="0.14035947712418301"/>
                    </c:manualLayout>
                  </c15:layout>
                </c:ext>
                <c:ext xmlns:c16="http://schemas.microsoft.com/office/drawing/2014/chart" uri="{C3380CC4-5D6E-409C-BE32-E72D297353CC}">
                  <c16:uniqueId val="{00000004-FD96-4307-8270-79BBEB705E31}"/>
                </c:ext>
              </c:extLst>
            </c:dLbl>
            <c:dLbl>
              <c:idx val="1"/>
              <c:delete val="1"/>
              <c:extLst>
                <c:ext xmlns:c15="http://schemas.microsoft.com/office/drawing/2012/chart" uri="{CE6537A1-D6FC-4f65-9D91-7224C49458BB}"/>
                <c:ext xmlns:c16="http://schemas.microsoft.com/office/drawing/2014/chart" uri="{C3380CC4-5D6E-409C-BE32-E72D297353CC}">
                  <c16:uniqueId val="{00000005-FD96-4307-8270-79BBEB705E31}"/>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Sheet1!$A$2:$A$3</c:f>
              <c:numCache>
                <c:formatCode>General</c:formatCode>
                <c:ptCount val="2"/>
                <c:pt idx="0">
                  <c:v>2015</c:v>
                </c:pt>
                <c:pt idx="1">
                  <c:v>2025</c:v>
                </c:pt>
              </c:numCache>
            </c:numRef>
          </c:cat>
          <c:val>
            <c:numRef>
              <c:f>Sheet1!$B$2:$B$3</c:f>
              <c:numCache>
                <c:formatCode>#,##0</c:formatCode>
                <c:ptCount val="2"/>
                <c:pt idx="0">
                  <c:v>4569058</c:v>
                </c:pt>
                <c:pt idx="1">
                  <c:v>4569058</c:v>
                </c:pt>
              </c:numCache>
            </c:numRef>
          </c:val>
          <c:extLst>
            <c:ext xmlns:c16="http://schemas.microsoft.com/office/drawing/2014/chart" uri="{C3380CC4-5D6E-409C-BE32-E72D297353CC}">
              <c16:uniqueId val="{00000000-FD96-4307-8270-79BBEB705E31}"/>
            </c:ext>
          </c:extLst>
        </c:ser>
        <c:ser>
          <c:idx val="1"/>
          <c:order val="1"/>
          <c:tx>
            <c:strRef>
              <c:f>Sheet1!$C$1</c:f>
              <c:strCache>
                <c:ptCount val="1"/>
                <c:pt idx="0">
                  <c:v>Series 2</c:v>
                </c:pt>
              </c:strCache>
            </c:strRef>
          </c:tx>
          <c:spPr>
            <a:solidFill>
              <a:srgbClr val="00B05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6-FD96-4307-8270-79BBEB705E31}"/>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Sheet1!$A$2:$A$3</c:f>
              <c:numCache>
                <c:formatCode>General</c:formatCode>
                <c:ptCount val="2"/>
                <c:pt idx="0">
                  <c:v>2015</c:v>
                </c:pt>
                <c:pt idx="1">
                  <c:v>2025</c:v>
                </c:pt>
              </c:numCache>
            </c:numRef>
          </c:cat>
          <c:val>
            <c:numRef>
              <c:f>Sheet1!$C$2:$C$3</c:f>
              <c:numCache>
                <c:formatCode>#,##0</c:formatCode>
                <c:ptCount val="2"/>
                <c:pt idx="0">
                  <c:v>0</c:v>
                </c:pt>
                <c:pt idx="1">
                  <c:v>387086</c:v>
                </c:pt>
              </c:numCache>
            </c:numRef>
          </c:val>
          <c:extLst>
            <c:ext xmlns:c16="http://schemas.microsoft.com/office/drawing/2014/chart" uri="{C3380CC4-5D6E-409C-BE32-E72D297353CC}">
              <c16:uniqueId val="{00000001-FD96-4307-8270-79BBEB705E31}"/>
            </c:ext>
          </c:extLst>
        </c:ser>
        <c:dLbls>
          <c:dLblPos val="ctr"/>
          <c:showLegendKey val="0"/>
          <c:showVal val="1"/>
          <c:showCatName val="0"/>
          <c:showSerName val="0"/>
          <c:showPercent val="0"/>
          <c:showBubbleSize val="0"/>
        </c:dLbls>
        <c:gapWidth val="79"/>
        <c:overlap val="100"/>
        <c:axId val="489970752"/>
        <c:axId val="489970424"/>
      </c:barChart>
      <c:catAx>
        <c:axId val="489970752"/>
        <c:scaling>
          <c:orientation val="minMax"/>
        </c:scaling>
        <c:delete val="0"/>
        <c:axPos val="b"/>
        <c:majorGridlines>
          <c:spPr>
            <a:ln w="9525" cap="flat" cmpd="sng" algn="ctr">
              <a:noFill/>
              <a:round/>
            </a:ln>
            <a:effectLst/>
          </c:spPr>
        </c:majorGridlines>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2000" b="0" i="0" u="none" strike="noStrike" kern="1200" cap="all" spc="120" normalizeH="0" baseline="0">
                <a:solidFill>
                  <a:schemeClr val="tx1">
                    <a:lumMod val="65000"/>
                    <a:lumOff val="35000"/>
                  </a:schemeClr>
                </a:solidFill>
                <a:latin typeface="+mn-lt"/>
                <a:ea typeface="+mn-ea"/>
                <a:cs typeface="+mn-cs"/>
              </a:defRPr>
            </a:pPr>
            <a:endParaRPr lang="en-US"/>
          </a:p>
        </c:txPr>
        <c:crossAx val="489970424"/>
        <c:crosses val="autoZero"/>
        <c:auto val="1"/>
        <c:lblAlgn val="ctr"/>
        <c:lblOffset val="100"/>
        <c:noMultiLvlLbl val="0"/>
      </c:catAx>
      <c:valAx>
        <c:axId val="489970424"/>
        <c:scaling>
          <c:orientation val="minMax"/>
          <c:max val="5000000"/>
          <c:min val="1000000"/>
        </c:scaling>
        <c:delete val="1"/>
        <c:axPos val="l"/>
        <c:numFmt formatCode="#,##0" sourceLinked="1"/>
        <c:majorTickMark val="none"/>
        <c:minorTickMark val="none"/>
        <c:tickLblPos val="nextTo"/>
        <c:crossAx val="48997075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lineChart>
        <c:grouping val="standard"/>
        <c:varyColors val="0"/>
        <c:ser>
          <c:idx val="0"/>
          <c:order val="0"/>
          <c:tx>
            <c:strRef>
              <c:f>'3'!$A$36</c:f>
              <c:strCache>
                <c:ptCount val="1"/>
                <c:pt idx="0">
                  <c:v>Cherokee</c:v>
                </c:pt>
              </c:strCache>
            </c:strRef>
          </c:tx>
          <c:cat>
            <c:numRef>
              <c:f>'3'!$B$35:$F$35</c:f>
              <c:numCache>
                <c:formatCode>General</c:formatCode>
                <c:ptCount val="5"/>
                <c:pt idx="0">
                  <c:v>2012</c:v>
                </c:pt>
                <c:pt idx="1">
                  <c:v>2013</c:v>
                </c:pt>
                <c:pt idx="2">
                  <c:v>2014</c:v>
                </c:pt>
                <c:pt idx="3">
                  <c:v>2015</c:v>
                </c:pt>
                <c:pt idx="4">
                  <c:v>2016</c:v>
                </c:pt>
              </c:numCache>
            </c:numRef>
          </c:cat>
          <c:val>
            <c:numRef>
              <c:f>'3'!$B$36:$F$36</c:f>
              <c:numCache>
                <c:formatCode>General</c:formatCode>
                <c:ptCount val="5"/>
                <c:pt idx="0">
                  <c:v>-10</c:v>
                </c:pt>
                <c:pt idx="1">
                  <c:v>-10</c:v>
                </c:pt>
                <c:pt idx="2">
                  <c:v>-10</c:v>
                </c:pt>
                <c:pt idx="3">
                  <c:v>-10</c:v>
                </c:pt>
                <c:pt idx="4">
                  <c:v>-10</c:v>
                </c:pt>
              </c:numCache>
            </c:numRef>
          </c:val>
          <c:smooth val="0"/>
          <c:extLst>
            <c:ext xmlns:c16="http://schemas.microsoft.com/office/drawing/2014/chart" uri="{C3380CC4-5D6E-409C-BE32-E72D297353CC}">
              <c16:uniqueId val="{00000000-8E23-4419-8440-C1C5D801997D}"/>
            </c:ext>
          </c:extLst>
        </c:ser>
        <c:ser>
          <c:idx val="1"/>
          <c:order val="1"/>
          <c:tx>
            <c:strRef>
              <c:f>'3'!$A$37</c:f>
              <c:strCache>
                <c:ptCount val="1"/>
                <c:pt idx="0">
                  <c:v>Clayton</c:v>
                </c:pt>
              </c:strCache>
            </c:strRef>
          </c:tx>
          <c:cat>
            <c:numRef>
              <c:f>'3'!$B$35:$F$35</c:f>
              <c:numCache>
                <c:formatCode>General</c:formatCode>
                <c:ptCount val="5"/>
                <c:pt idx="0">
                  <c:v>2012</c:v>
                </c:pt>
                <c:pt idx="1">
                  <c:v>2013</c:v>
                </c:pt>
                <c:pt idx="2">
                  <c:v>2014</c:v>
                </c:pt>
                <c:pt idx="3">
                  <c:v>2015</c:v>
                </c:pt>
                <c:pt idx="4">
                  <c:v>2016</c:v>
                </c:pt>
              </c:numCache>
            </c:numRef>
          </c:cat>
          <c:val>
            <c:numRef>
              <c:f>'3'!$B$37:$F$37</c:f>
              <c:numCache>
                <c:formatCode>General</c:formatCode>
                <c:ptCount val="5"/>
                <c:pt idx="0">
                  <c:v>-10</c:v>
                </c:pt>
                <c:pt idx="1">
                  <c:v>-10</c:v>
                </c:pt>
                <c:pt idx="2">
                  <c:v>-10</c:v>
                </c:pt>
                <c:pt idx="3">
                  <c:v>-10</c:v>
                </c:pt>
                <c:pt idx="4">
                  <c:v>-10</c:v>
                </c:pt>
              </c:numCache>
            </c:numRef>
          </c:val>
          <c:smooth val="0"/>
          <c:extLst>
            <c:ext xmlns:c16="http://schemas.microsoft.com/office/drawing/2014/chart" uri="{C3380CC4-5D6E-409C-BE32-E72D297353CC}">
              <c16:uniqueId val="{00000001-8E23-4419-8440-C1C5D801997D}"/>
            </c:ext>
          </c:extLst>
        </c:ser>
        <c:ser>
          <c:idx val="2"/>
          <c:order val="2"/>
          <c:tx>
            <c:strRef>
              <c:f>'3'!$A$38</c:f>
              <c:strCache>
                <c:ptCount val="1"/>
                <c:pt idx="0">
                  <c:v>Cobb</c:v>
                </c:pt>
              </c:strCache>
            </c:strRef>
          </c:tx>
          <c:cat>
            <c:numRef>
              <c:f>'3'!$B$35:$F$35</c:f>
              <c:numCache>
                <c:formatCode>General</c:formatCode>
                <c:ptCount val="5"/>
                <c:pt idx="0">
                  <c:v>2012</c:v>
                </c:pt>
                <c:pt idx="1">
                  <c:v>2013</c:v>
                </c:pt>
                <c:pt idx="2">
                  <c:v>2014</c:v>
                </c:pt>
                <c:pt idx="3">
                  <c:v>2015</c:v>
                </c:pt>
                <c:pt idx="4">
                  <c:v>2016</c:v>
                </c:pt>
              </c:numCache>
            </c:numRef>
          </c:cat>
          <c:val>
            <c:numRef>
              <c:f>'3'!$B$38:$F$38</c:f>
              <c:numCache>
                <c:formatCode>General</c:formatCode>
                <c:ptCount val="5"/>
                <c:pt idx="0">
                  <c:v>-10</c:v>
                </c:pt>
                <c:pt idx="1">
                  <c:v>-10</c:v>
                </c:pt>
                <c:pt idx="2">
                  <c:v>-10</c:v>
                </c:pt>
                <c:pt idx="3">
                  <c:v>-10</c:v>
                </c:pt>
                <c:pt idx="4">
                  <c:v>-10</c:v>
                </c:pt>
              </c:numCache>
            </c:numRef>
          </c:val>
          <c:smooth val="0"/>
          <c:extLst>
            <c:ext xmlns:c16="http://schemas.microsoft.com/office/drawing/2014/chart" uri="{C3380CC4-5D6E-409C-BE32-E72D297353CC}">
              <c16:uniqueId val="{00000002-8E23-4419-8440-C1C5D801997D}"/>
            </c:ext>
          </c:extLst>
        </c:ser>
        <c:ser>
          <c:idx val="3"/>
          <c:order val="3"/>
          <c:tx>
            <c:strRef>
              <c:f>'3'!$A$39</c:f>
              <c:strCache>
                <c:ptCount val="1"/>
                <c:pt idx="0">
                  <c:v>Dekalb</c:v>
                </c:pt>
              </c:strCache>
            </c:strRef>
          </c:tx>
          <c:cat>
            <c:numRef>
              <c:f>'3'!$B$35:$F$35</c:f>
              <c:numCache>
                <c:formatCode>General</c:formatCode>
                <c:ptCount val="5"/>
                <c:pt idx="0">
                  <c:v>2012</c:v>
                </c:pt>
                <c:pt idx="1">
                  <c:v>2013</c:v>
                </c:pt>
                <c:pt idx="2">
                  <c:v>2014</c:v>
                </c:pt>
                <c:pt idx="3">
                  <c:v>2015</c:v>
                </c:pt>
                <c:pt idx="4">
                  <c:v>2016</c:v>
                </c:pt>
              </c:numCache>
            </c:numRef>
          </c:cat>
          <c:val>
            <c:numRef>
              <c:f>'3'!$B$39:$F$39</c:f>
              <c:numCache>
                <c:formatCode>General</c:formatCode>
                <c:ptCount val="5"/>
                <c:pt idx="0">
                  <c:v>-10</c:v>
                </c:pt>
                <c:pt idx="1">
                  <c:v>-10</c:v>
                </c:pt>
                <c:pt idx="2">
                  <c:v>-10</c:v>
                </c:pt>
                <c:pt idx="3">
                  <c:v>-10</c:v>
                </c:pt>
                <c:pt idx="4">
                  <c:v>-10</c:v>
                </c:pt>
              </c:numCache>
            </c:numRef>
          </c:val>
          <c:smooth val="0"/>
          <c:extLst>
            <c:ext xmlns:c16="http://schemas.microsoft.com/office/drawing/2014/chart" uri="{C3380CC4-5D6E-409C-BE32-E72D297353CC}">
              <c16:uniqueId val="{00000003-8E23-4419-8440-C1C5D801997D}"/>
            </c:ext>
          </c:extLst>
        </c:ser>
        <c:ser>
          <c:idx val="4"/>
          <c:order val="4"/>
          <c:tx>
            <c:strRef>
              <c:f>'3'!$A$40</c:f>
              <c:strCache>
                <c:ptCount val="1"/>
                <c:pt idx="0">
                  <c:v>Douglas</c:v>
                </c:pt>
              </c:strCache>
            </c:strRef>
          </c:tx>
          <c:cat>
            <c:numRef>
              <c:f>'3'!$B$35:$F$35</c:f>
              <c:numCache>
                <c:formatCode>General</c:formatCode>
                <c:ptCount val="5"/>
                <c:pt idx="0">
                  <c:v>2012</c:v>
                </c:pt>
                <c:pt idx="1">
                  <c:v>2013</c:v>
                </c:pt>
                <c:pt idx="2">
                  <c:v>2014</c:v>
                </c:pt>
                <c:pt idx="3">
                  <c:v>2015</c:v>
                </c:pt>
                <c:pt idx="4">
                  <c:v>2016</c:v>
                </c:pt>
              </c:numCache>
            </c:numRef>
          </c:cat>
          <c:val>
            <c:numRef>
              <c:f>'3'!$B$40:$F$40</c:f>
              <c:numCache>
                <c:formatCode>General</c:formatCode>
                <c:ptCount val="5"/>
                <c:pt idx="0">
                  <c:v>-10</c:v>
                </c:pt>
                <c:pt idx="1">
                  <c:v>-10</c:v>
                </c:pt>
                <c:pt idx="2">
                  <c:v>-10</c:v>
                </c:pt>
                <c:pt idx="3">
                  <c:v>-10</c:v>
                </c:pt>
                <c:pt idx="4">
                  <c:v>-10</c:v>
                </c:pt>
              </c:numCache>
            </c:numRef>
          </c:val>
          <c:smooth val="0"/>
          <c:extLst>
            <c:ext xmlns:c16="http://schemas.microsoft.com/office/drawing/2014/chart" uri="{C3380CC4-5D6E-409C-BE32-E72D297353CC}">
              <c16:uniqueId val="{00000004-8E23-4419-8440-C1C5D801997D}"/>
            </c:ext>
          </c:extLst>
        </c:ser>
        <c:ser>
          <c:idx val="5"/>
          <c:order val="5"/>
          <c:tx>
            <c:strRef>
              <c:f>'3'!$A$41</c:f>
              <c:strCache>
                <c:ptCount val="1"/>
                <c:pt idx="0">
                  <c:v>Fayette</c:v>
                </c:pt>
              </c:strCache>
            </c:strRef>
          </c:tx>
          <c:cat>
            <c:numRef>
              <c:f>'3'!$B$35:$F$35</c:f>
              <c:numCache>
                <c:formatCode>General</c:formatCode>
                <c:ptCount val="5"/>
                <c:pt idx="0">
                  <c:v>2012</c:v>
                </c:pt>
                <c:pt idx="1">
                  <c:v>2013</c:v>
                </c:pt>
                <c:pt idx="2">
                  <c:v>2014</c:v>
                </c:pt>
                <c:pt idx="3">
                  <c:v>2015</c:v>
                </c:pt>
                <c:pt idx="4">
                  <c:v>2016</c:v>
                </c:pt>
              </c:numCache>
            </c:numRef>
          </c:cat>
          <c:val>
            <c:numRef>
              <c:f>'3'!$B$41:$F$41</c:f>
              <c:numCache>
                <c:formatCode>General</c:formatCode>
                <c:ptCount val="5"/>
                <c:pt idx="0">
                  <c:v>-10</c:v>
                </c:pt>
                <c:pt idx="1">
                  <c:v>-10</c:v>
                </c:pt>
                <c:pt idx="2">
                  <c:v>-10</c:v>
                </c:pt>
                <c:pt idx="3">
                  <c:v>-10</c:v>
                </c:pt>
                <c:pt idx="4">
                  <c:v>-10</c:v>
                </c:pt>
              </c:numCache>
            </c:numRef>
          </c:val>
          <c:smooth val="0"/>
          <c:extLst>
            <c:ext xmlns:c16="http://schemas.microsoft.com/office/drawing/2014/chart" uri="{C3380CC4-5D6E-409C-BE32-E72D297353CC}">
              <c16:uniqueId val="{00000005-8E23-4419-8440-C1C5D801997D}"/>
            </c:ext>
          </c:extLst>
        </c:ser>
        <c:ser>
          <c:idx val="6"/>
          <c:order val="6"/>
          <c:tx>
            <c:strRef>
              <c:f>'3'!$A$42</c:f>
              <c:strCache>
                <c:ptCount val="1"/>
                <c:pt idx="0">
                  <c:v>Fulton</c:v>
                </c:pt>
              </c:strCache>
            </c:strRef>
          </c:tx>
          <c:cat>
            <c:numRef>
              <c:f>'3'!$B$35:$F$35</c:f>
              <c:numCache>
                <c:formatCode>General</c:formatCode>
                <c:ptCount val="5"/>
                <c:pt idx="0">
                  <c:v>2012</c:v>
                </c:pt>
                <c:pt idx="1">
                  <c:v>2013</c:v>
                </c:pt>
                <c:pt idx="2">
                  <c:v>2014</c:v>
                </c:pt>
                <c:pt idx="3">
                  <c:v>2015</c:v>
                </c:pt>
                <c:pt idx="4">
                  <c:v>2016</c:v>
                </c:pt>
              </c:numCache>
            </c:numRef>
          </c:cat>
          <c:val>
            <c:numRef>
              <c:f>'3'!$B$42:$F$42</c:f>
              <c:numCache>
                <c:formatCode>General</c:formatCode>
                <c:ptCount val="5"/>
                <c:pt idx="0">
                  <c:v>-10</c:v>
                </c:pt>
                <c:pt idx="1">
                  <c:v>-10</c:v>
                </c:pt>
                <c:pt idx="2">
                  <c:v>-10</c:v>
                </c:pt>
                <c:pt idx="3">
                  <c:v>-10</c:v>
                </c:pt>
                <c:pt idx="4">
                  <c:v>-10</c:v>
                </c:pt>
              </c:numCache>
            </c:numRef>
          </c:val>
          <c:smooth val="0"/>
          <c:extLst>
            <c:ext xmlns:c16="http://schemas.microsoft.com/office/drawing/2014/chart" uri="{C3380CC4-5D6E-409C-BE32-E72D297353CC}">
              <c16:uniqueId val="{00000006-8E23-4419-8440-C1C5D801997D}"/>
            </c:ext>
          </c:extLst>
        </c:ser>
        <c:ser>
          <c:idx val="7"/>
          <c:order val="7"/>
          <c:tx>
            <c:strRef>
              <c:f>'3'!$A$43</c:f>
              <c:strCache>
                <c:ptCount val="1"/>
                <c:pt idx="0">
                  <c:v>Gwinnett</c:v>
                </c:pt>
              </c:strCache>
            </c:strRef>
          </c:tx>
          <c:cat>
            <c:numRef>
              <c:f>'3'!$B$35:$F$35</c:f>
              <c:numCache>
                <c:formatCode>General</c:formatCode>
                <c:ptCount val="5"/>
                <c:pt idx="0">
                  <c:v>2012</c:v>
                </c:pt>
                <c:pt idx="1">
                  <c:v>2013</c:v>
                </c:pt>
                <c:pt idx="2">
                  <c:v>2014</c:v>
                </c:pt>
                <c:pt idx="3">
                  <c:v>2015</c:v>
                </c:pt>
                <c:pt idx="4">
                  <c:v>2016</c:v>
                </c:pt>
              </c:numCache>
            </c:numRef>
          </c:cat>
          <c:val>
            <c:numRef>
              <c:f>'3'!$B$43:$F$43</c:f>
              <c:numCache>
                <c:formatCode>General</c:formatCode>
                <c:ptCount val="5"/>
                <c:pt idx="0">
                  <c:v>-10</c:v>
                </c:pt>
                <c:pt idx="1">
                  <c:v>-10</c:v>
                </c:pt>
                <c:pt idx="2">
                  <c:v>-10</c:v>
                </c:pt>
                <c:pt idx="3">
                  <c:v>-10</c:v>
                </c:pt>
                <c:pt idx="4">
                  <c:v>-10</c:v>
                </c:pt>
              </c:numCache>
            </c:numRef>
          </c:val>
          <c:smooth val="0"/>
          <c:extLst>
            <c:ext xmlns:c16="http://schemas.microsoft.com/office/drawing/2014/chart" uri="{C3380CC4-5D6E-409C-BE32-E72D297353CC}">
              <c16:uniqueId val="{00000007-8E23-4419-8440-C1C5D801997D}"/>
            </c:ext>
          </c:extLst>
        </c:ser>
        <c:ser>
          <c:idx val="8"/>
          <c:order val="8"/>
          <c:tx>
            <c:strRef>
              <c:f>'3'!$A$44</c:f>
              <c:strCache>
                <c:ptCount val="1"/>
                <c:pt idx="0">
                  <c:v>Henry</c:v>
                </c:pt>
              </c:strCache>
            </c:strRef>
          </c:tx>
          <c:cat>
            <c:numRef>
              <c:f>'3'!$B$35:$F$35</c:f>
              <c:numCache>
                <c:formatCode>General</c:formatCode>
                <c:ptCount val="5"/>
                <c:pt idx="0">
                  <c:v>2012</c:v>
                </c:pt>
                <c:pt idx="1">
                  <c:v>2013</c:v>
                </c:pt>
                <c:pt idx="2">
                  <c:v>2014</c:v>
                </c:pt>
                <c:pt idx="3">
                  <c:v>2015</c:v>
                </c:pt>
                <c:pt idx="4">
                  <c:v>2016</c:v>
                </c:pt>
              </c:numCache>
            </c:numRef>
          </c:cat>
          <c:val>
            <c:numRef>
              <c:f>'3'!$B$44:$F$44</c:f>
              <c:numCache>
                <c:formatCode>General</c:formatCode>
                <c:ptCount val="5"/>
                <c:pt idx="0">
                  <c:v>-10</c:v>
                </c:pt>
                <c:pt idx="1">
                  <c:v>-10</c:v>
                </c:pt>
                <c:pt idx="2">
                  <c:v>-10</c:v>
                </c:pt>
                <c:pt idx="3">
                  <c:v>-10</c:v>
                </c:pt>
                <c:pt idx="4">
                  <c:v>-10</c:v>
                </c:pt>
              </c:numCache>
            </c:numRef>
          </c:val>
          <c:smooth val="0"/>
          <c:extLst>
            <c:ext xmlns:c16="http://schemas.microsoft.com/office/drawing/2014/chart" uri="{C3380CC4-5D6E-409C-BE32-E72D297353CC}">
              <c16:uniqueId val="{00000008-8E23-4419-8440-C1C5D801997D}"/>
            </c:ext>
          </c:extLst>
        </c:ser>
        <c:ser>
          <c:idx val="9"/>
          <c:order val="9"/>
          <c:tx>
            <c:strRef>
              <c:f>'3'!$A$45</c:f>
              <c:strCache>
                <c:ptCount val="1"/>
                <c:pt idx="0">
                  <c:v>Rockdale</c:v>
                </c:pt>
              </c:strCache>
            </c:strRef>
          </c:tx>
          <c:cat>
            <c:numRef>
              <c:f>'3'!$B$35:$F$35</c:f>
              <c:numCache>
                <c:formatCode>General</c:formatCode>
                <c:ptCount val="5"/>
                <c:pt idx="0">
                  <c:v>2012</c:v>
                </c:pt>
                <c:pt idx="1">
                  <c:v>2013</c:v>
                </c:pt>
                <c:pt idx="2">
                  <c:v>2014</c:v>
                </c:pt>
                <c:pt idx="3">
                  <c:v>2015</c:v>
                </c:pt>
                <c:pt idx="4">
                  <c:v>2016</c:v>
                </c:pt>
              </c:numCache>
            </c:numRef>
          </c:cat>
          <c:val>
            <c:numRef>
              <c:f>'3'!$B$45:$F$45</c:f>
              <c:numCache>
                <c:formatCode>General</c:formatCode>
                <c:ptCount val="5"/>
                <c:pt idx="0">
                  <c:v>-10</c:v>
                </c:pt>
                <c:pt idx="1">
                  <c:v>-10</c:v>
                </c:pt>
                <c:pt idx="2">
                  <c:v>-10</c:v>
                </c:pt>
                <c:pt idx="3">
                  <c:v>-10</c:v>
                </c:pt>
                <c:pt idx="4">
                  <c:v>-10</c:v>
                </c:pt>
              </c:numCache>
            </c:numRef>
          </c:val>
          <c:smooth val="0"/>
          <c:extLst>
            <c:ext xmlns:c16="http://schemas.microsoft.com/office/drawing/2014/chart" uri="{C3380CC4-5D6E-409C-BE32-E72D297353CC}">
              <c16:uniqueId val="{00000009-8E23-4419-8440-C1C5D801997D}"/>
            </c:ext>
          </c:extLst>
        </c:ser>
        <c:ser>
          <c:idx val="10"/>
          <c:order val="10"/>
          <c:tx>
            <c:strRef>
              <c:f>'3'!$A$46</c:f>
              <c:strCache>
                <c:ptCount val="1"/>
                <c:pt idx="0">
                  <c:v>Georgia</c:v>
                </c:pt>
              </c:strCache>
            </c:strRef>
          </c:tx>
          <c:cat>
            <c:numRef>
              <c:f>'3'!$B$35:$F$35</c:f>
              <c:numCache>
                <c:formatCode>General</c:formatCode>
                <c:ptCount val="5"/>
                <c:pt idx="0">
                  <c:v>2012</c:v>
                </c:pt>
                <c:pt idx="1">
                  <c:v>2013</c:v>
                </c:pt>
                <c:pt idx="2">
                  <c:v>2014</c:v>
                </c:pt>
                <c:pt idx="3">
                  <c:v>2015</c:v>
                </c:pt>
                <c:pt idx="4">
                  <c:v>2016</c:v>
                </c:pt>
              </c:numCache>
            </c:numRef>
          </c:cat>
          <c:val>
            <c:numRef>
              <c:f>'3'!$B$46:$F$46</c:f>
              <c:numCache>
                <c:formatCode>General</c:formatCode>
                <c:ptCount val="5"/>
                <c:pt idx="0">
                  <c:v>-10</c:v>
                </c:pt>
                <c:pt idx="1">
                  <c:v>-10</c:v>
                </c:pt>
                <c:pt idx="2">
                  <c:v>-10</c:v>
                </c:pt>
                <c:pt idx="3">
                  <c:v>-10</c:v>
                </c:pt>
                <c:pt idx="4">
                  <c:v>-10</c:v>
                </c:pt>
              </c:numCache>
            </c:numRef>
          </c:val>
          <c:smooth val="0"/>
          <c:extLst>
            <c:ext xmlns:c16="http://schemas.microsoft.com/office/drawing/2014/chart" uri="{C3380CC4-5D6E-409C-BE32-E72D297353CC}">
              <c16:uniqueId val="{0000000A-8E23-4419-8440-C1C5D801997D}"/>
            </c:ext>
          </c:extLst>
        </c:ser>
        <c:dLbls>
          <c:showLegendKey val="0"/>
          <c:showVal val="0"/>
          <c:showCatName val="0"/>
          <c:showSerName val="0"/>
          <c:showPercent val="0"/>
          <c:showBubbleSize val="0"/>
        </c:dLbls>
        <c:marker val="1"/>
        <c:smooth val="0"/>
        <c:axId val="105762176"/>
        <c:axId val="105768064"/>
      </c:lineChart>
      <c:catAx>
        <c:axId val="105762176"/>
        <c:scaling>
          <c:orientation val="minMax"/>
        </c:scaling>
        <c:delete val="0"/>
        <c:axPos val="b"/>
        <c:numFmt formatCode="General" sourceLinked="1"/>
        <c:majorTickMark val="out"/>
        <c:minorTickMark val="none"/>
        <c:tickLblPos val="nextTo"/>
        <c:crossAx val="105768064"/>
        <c:crosses val="autoZero"/>
        <c:auto val="1"/>
        <c:lblAlgn val="ctr"/>
        <c:lblOffset val="100"/>
        <c:noMultiLvlLbl val="0"/>
      </c:catAx>
      <c:valAx>
        <c:axId val="105768064"/>
        <c:scaling>
          <c:orientation val="minMax"/>
          <c:max val="60"/>
          <c:min val="0"/>
        </c:scaling>
        <c:delete val="0"/>
        <c:axPos val="l"/>
        <c:majorGridlines/>
        <c:numFmt formatCode="General" sourceLinked="1"/>
        <c:majorTickMark val="out"/>
        <c:minorTickMark val="none"/>
        <c:tickLblPos val="nextTo"/>
        <c:crossAx val="105762176"/>
        <c:crosses val="autoZero"/>
        <c:crossBetween val="between"/>
        <c:majorUnit val="10"/>
      </c:valAx>
    </c:plotArea>
    <c:legend>
      <c:legendPos val="r"/>
      <c:overlay val="0"/>
    </c:legend>
    <c:plotVisOnly val="1"/>
    <c:dispBlanksAs val="gap"/>
    <c:showDLblsOverMax val="0"/>
  </c:chart>
  <c:txPr>
    <a:bodyPr/>
    <a:lstStyle/>
    <a:p>
      <a:pPr>
        <a:defRPr sz="20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lineChart>
        <c:grouping val="standard"/>
        <c:varyColors val="0"/>
        <c:ser>
          <c:idx val="0"/>
          <c:order val="0"/>
          <c:tx>
            <c:strRef>
              <c:f>'3'!$A$4</c:f>
              <c:strCache>
                <c:ptCount val="1"/>
                <c:pt idx="0">
                  <c:v>Cherokee</c:v>
                </c:pt>
              </c:strCache>
            </c:strRef>
          </c:tx>
          <c:cat>
            <c:numRef>
              <c:f>'3'!$B$3:$F$3</c:f>
              <c:numCache>
                <c:formatCode>General</c:formatCode>
                <c:ptCount val="5"/>
                <c:pt idx="0">
                  <c:v>2012</c:v>
                </c:pt>
                <c:pt idx="1">
                  <c:v>2013</c:v>
                </c:pt>
                <c:pt idx="2">
                  <c:v>2014</c:v>
                </c:pt>
                <c:pt idx="3">
                  <c:v>2015</c:v>
                </c:pt>
                <c:pt idx="4">
                  <c:v>2016</c:v>
                </c:pt>
              </c:numCache>
            </c:numRef>
          </c:cat>
          <c:val>
            <c:numRef>
              <c:f>'3'!$B$4:$F$4</c:f>
              <c:numCache>
                <c:formatCode>0</c:formatCode>
                <c:ptCount val="5"/>
                <c:pt idx="0">
                  <c:v>17</c:v>
                </c:pt>
                <c:pt idx="1">
                  <c:v>18</c:v>
                </c:pt>
                <c:pt idx="2">
                  <c:v>16</c:v>
                </c:pt>
                <c:pt idx="3">
                  <c:v>11</c:v>
                </c:pt>
                <c:pt idx="4">
                  <c:v>11.3</c:v>
                </c:pt>
              </c:numCache>
            </c:numRef>
          </c:val>
          <c:smooth val="0"/>
          <c:extLst>
            <c:ext xmlns:c16="http://schemas.microsoft.com/office/drawing/2014/chart" uri="{C3380CC4-5D6E-409C-BE32-E72D297353CC}">
              <c16:uniqueId val="{00000000-948B-4A40-89CA-CA153D6B247A}"/>
            </c:ext>
          </c:extLst>
        </c:ser>
        <c:ser>
          <c:idx val="1"/>
          <c:order val="1"/>
          <c:tx>
            <c:strRef>
              <c:f>'3'!$A$5</c:f>
              <c:strCache>
                <c:ptCount val="1"/>
                <c:pt idx="0">
                  <c:v>Clayton</c:v>
                </c:pt>
              </c:strCache>
            </c:strRef>
          </c:tx>
          <c:cat>
            <c:numRef>
              <c:f>'3'!$B$3:$F$3</c:f>
              <c:numCache>
                <c:formatCode>General</c:formatCode>
                <c:ptCount val="5"/>
                <c:pt idx="0">
                  <c:v>2012</c:v>
                </c:pt>
                <c:pt idx="1">
                  <c:v>2013</c:v>
                </c:pt>
                <c:pt idx="2">
                  <c:v>2014</c:v>
                </c:pt>
                <c:pt idx="3">
                  <c:v>2015</c:v>
                </c:pt>
                <c:pt idx="4">
                  <c:v>2016</c:v>
                </c:pt>
              </c:numCache>
            </c:numRef>
          </c:cat>
          <c:val>
            <c:numRef>
              <c:f>'3'!$B$5:$F$5</c:f>
              <c:numCache>
                <c:formatCode>0</c:formatCode>
                <c:ptCount val="5"/>
                <c:pt idx="0">
                  <c:v>43</c:v>
                </c:pt>
                <c:pt idx="1">
                  <c:v>42</c:v>
                </c:pt>
                <c:pt idx="2">
                  <c:v>36</c:v>
                </c:pt>
                <c:pt idx="3">
                  <c:v>33</c:v>
                </c:pt>
                <c:pt idx="4">
                  <c:v>29</c:v>
                </c:pt>
              </c:numCache>
            </c:numRef>
          </c:val>
          <c:smooth val="0"/>
          <c:extLst>
            <c:ext xmlns:c16="http://schemas.microsoft.com/office/drawing/2014/chart" uri="{C3380CC4-5D6E-409C-BE32-E72D297353CC}">
              <c16:uniqueId val="{00000001-948B-4A40-89CA-CA153D6B247A}"/>
            </c:ext>
          </c:extLst>
        </c:ser>
        <c:ser>
          <c:idx val="2"/>
          <c:order val="2"/>
          <c:tx>
            <c:strRef>
              <c:f>'3'!$A$6</c:f>
              <c:strCache>
                <c:ptCount val="1"/>
                <c:pt idx="0">
                  <c:v>Cobb</c:v>
                </c:pt>
              </c:strCache>
            </c:strRef>
          </c:tx>
          <c:cat>
            <c:numRef>
              <c:f>'3'!$B$3:$F$3</c:f>
              <c:numCache>
                <c:formatCode>General</c:formatCode>
                <c:ptCount val="5"/>
                <c:pt idx="0">
                  <c:v>2012</c:v>
                </c:pt>
                <c:pt idx="1">
                  <c:v>2013</c:v>
                </c:pt>
                <c:pt idx="2">
                  <c:v>2014</c:v>
                </c:pt>
                <c:pt idx="3">
                  <c:v>2015</c:v>
                </c:pt>
                <c:pt idx="4">
                  <c:v>2016</c:v>
                </c:pt>
              </c:numCache>
            </c:numRef>
          </c:cat>
          <c:val>
            <c:numRef>
              <c:f>'3'!$B$6:$F$6</c:f>
              <c:numCache>
                <c:formatCode>0</c:formatCode>
                <c:ptCount val="5"/>
                <c:pt idx="0">
                  <c:v>19</c:v>
                </c:pt>
                <c:pt idx="1">
                  <c:v>18</c:v>
                </c:pt>
                <c:pt idx="2">
                  <c:v>16</c:v>
                </c:pt>
                <c:pt idx="3">
                  <c:v>15</c:v>
                </c:pt>
                <c:pt idx="4">
                  <c:v>13</c:v>
                </c:pt>
              </c:numCache>
            </c:numRef>
          </c:val>
          <c:smooth val="0"/>
          <c:extLst>
            <c:ext xmlns:c16="http://schemas.microsoft.com/office/drawing/2014/chart" uri="{C3380CC4-5D6E-409C-BE32-E72D297353CC}">
              <c16:uniqueId val="{00000002-948B-4A40-89CA-CA153D6B247A}"/>
            </c:ext>
          </c:extLst>
        </c:ser>
        <c:ser>
          <c:idx val="3"/>
          <c:order val="3"/>
          <c:tx>
            <c:strRef>
              <c:f>'3'!$A$7</c:f>
              <c:strCache>
                <c:ptCount val="1"/>
                <c:pt idx="0">
                  <c:v>Dekalb</c:v>
                </c:pt>
              </c:strCache>
            </c:strRef>
          </c:tx>
          <c:cat>
            <c:numRef>
              <c:f>'3'!$B$3:$F$3</c:f>
              <c:numCache>
                <c:formatCode>General</c:formatCode>
                <c:ptCount val="5"/>
                <c:pt idx="0">
                  <c:v>2012</c:v>
                </c:pt>
                <c:pt idx="1">
                  <c:v>2013</c:v>
                </c:pt>
                <c:pt idx="2">
                  <c:v>2014</c:v>
                </c:pt>
                <c:pt idx="3">
                  <c:v>2015</c:v>
                </c:pt>
                <c:pt idx="4">
                  <c:v>2016</c:v>
                </c:pt>
              </c:numCache>
            </c:numRef>
          </c:cat>
          <c:val>
            <c:numRef>
              <c:f>'3'!$B$7:$F$7</c:f>
              <c:numCache>
                <c:formatCode>0</c:formatCode>
                <c:ptCount val="5"/>
                <c:pt idx="0">
                  <c:v>33</c:v>
                </c:pt>
                <c:pt idx="1">
                  <c:v>29</c:v>
                </c:pt>
                <c:pt idx="2">
                  <c:v>28</c:v>
                </c:pt>
                <c:pt idx="3">
                  <c:v>26</c:v>
                </c:pt>
                <c:pt idx="4">
                  <c:v>25</c:v>
                </c:pt>
              </c:numCache>
            </c:numRef>
          </c:val>
          <c:smooth val="0"/>
          <c:extLst>
            <c:ext xmlns:c16="http://schemas.microsoft.com/office/drawing/2014/chart" uri="{C3380CC4-5D6E-409C-BE32-E72D297353CC}">
              <c16:uniqueId val="{00000003-948B-4A40-89CA-CA153D6B247A}"/>
            </c:ext>
          </c:extLst>
        </c:ser>
        <c:ser>
          <c:idx val="4"/>
          <c:order val="4"/>
          <c:tx>
            <c:strRef>
              <c:f>'3'!$A$8</c:f>
              <c:strCache>
                <c:ptCount val="1"/>
                <c:pt idx="0">
                  <c:v>Douglas</c:v>
                </c:pt>
              </c:strCache>
            </c:strRef>
          </c:tx>
          <c:cat>
            <c:numRef>
              <c:f>'3'!$B$3:$F$3</c:f>
              <c:numCache>
                <c:formatCode>General</c:formatCode>
                <c:ptCount val="5"/>
                <c:pt idx="0">
                  <c:v>2012</c:v>
                </c:pt>
                <c:pt idx="1">
                  <c:v>2013</c:v>
                </c:pt>
                <c:pt idx="2">
                  <c:v>2014</c:v>
                </c:pt>
                <c:pt idx="3">
                  <c:v>2015</c:v>
                </c:pt>
                <c:pt idx="4">
                  <c:v>2016</c:v>
                </c:pt>
              </c:numCache>
            </c:numRef>
          </c:cat>
          <c:val>
            <c:numRef>
              <c:f>'3'!$B$8:$F$8</c:f>
              <c:numCache>
                <c:formatCode>0</c:formatCode>
                <c:ptCount val="5"/>
                <c:pt idx="0">
                  <c:v>31</c:v>
                </c:pt>
                <c:pt idx="1">
                  <c:v>28</c:v>
                </c:pt>
                <c:pt idx="2">
                  <c:v>25</c:v>
                </c:pt>
                <c:pt idx="3">
                  <c:v>24</c:v>
                </c:pt>
                <c:pt idx="4">
                  <c:v>21</c:v>
                </c:pt>
              </c:numCache>
            </c:numRef>
          </c:val>
          <c:smooth val="0"/>
          <c:extLst>
            <c:ext xmlns:c16="http://schemas.microsoft.com/office/drawing/2014/chart" uri="{C3380CC4-5D6E-409C-BE32-E72D297353CC}">
              <c16:uniqueId val="{00000004-948B-4A40-89CA-CA153D6B247A}"/>
            </c:ext>
          </c:extLst>
        </c:ser>
        <c:ser>
          <c:idx val="5"/>
          <c:order val="5"/>
          <c:tx>
            <c:strRef>
              <c:f>'3'!$A$9</c:f>
              <c:strCache>
                <c:ptCount val="1"/>
                <c:pt idx="0">
                  <c:v>Fayette</c:v>
                </c:pt>
              </c:strCache>
            </c:strRef>
          </c:tx>
          <c:cat>
            <c:numRef>
              <c:f>'3'!$B$3:$F$3</c:f>
              <c:numCache>
                <c:formatCode>General</c:formatCode>
                <c:ptCount val="5"/>
                <c:pt idx="0">
                  <c:v>2012</c:v>
                </c:pt>
                <c:pt idx="1">
                  <c:v>2013</c:v>
                </c:pt>
                <c:pt idx="2">
                  <c:v>2014</c:v>
                </c:pt>
                <c:pt idx="3">
                  <c:v>2015</c:v>
                </c:pt>
                <c:pt idx="4">
                  <c:v>2016</c:v>
                </c:pt>
              </c:numCache>
            </c:numRef>
          </c:cat>
          <c:val>
            <c:numRef>
              <c:f>'3'!$B$9:$F$9</c:f>
              <c:numCache>
                <c:formatCode>0</c:formatCode>
                <c:ptCount val="5"/>
                <c:pt idx="0">
                  <c:v>10</c:v>
                </c:pt>
                <c:pt idx="1">
                  <c:v>6</c:v>
                </c:pt>
                <c:pt idx="2">
                  <c:v>6</c:v>
                </c:pt>
                <c:pt idx="3">
                  <c:v>6</c:v>
                </c:pt>
                <c:pt idx="4">
                  <c:v>6</c:v>
                </c:pt>
              </c:numCache>
            </c:numRef>
          </c:val>
          <c:smooth val="0"/>
          <c:extLst>
            <c:ext xmlns:c16="http://schemas.microsoft.com/office/drawing/2014/chart" uri="{C3380CC4-5D6E-409C-BE32-E72D297353CC}">
              <c16:uniqueId val="{00000005-948B-4A40-89CA-CA153D6B247A}"/>
            </c:ext>
          </c:extLst>
        </c:ser>
        <c:ser>
          <c:idx val="6"/>
          <c:order val="6"/>
          <c:tx>
            <c:strRef>
              <c:f>'3'!$A$10</c:f>
              <c:strCache>
                <c:ptCount val="1"/>
                <c:pt idx="0">
                  <c:v>Fulton</c:v>
                </c:pt>
              </c:strCache>
            </c:strRef>
          </c:tx>
          <c:cat>
            <c:numRef>
              <c:f>'3'!$B$3:$F$3</c:f>
              <c:numCache>
                <c:formatCode>General</c:formatCode>
                <c:ptCount val="5"/>
                <c:pt idx="0">
                  <c:v>2012</c:v>
                </c:pt>
                <c:pt idx="1">
                  <c:v>2013</c:v>
                </c:pt>
                <c:pt idx="2">
                  <c:v>2014</c:v>
                </c:pt>
                <c:pt idx="3">
                  <c:v>2015</c:v>
                </c:pt>
                <c:pt idx="4">
                  <c:v>2016</c:v>
                </c:pt>
              </c:numCache>
            </c:numRef>
          </c:cat>
          <c:val>
            <c:numRef>
              <c:f>'3'!$B$10:$F$10</c:f>
              <c:numCache>
                <c:formatCode>0</c:formatCode>
                <c:ptCount val="5"/>
                <c:pt idx="0">
                  <c:v>33.6</c:v>
                </c:pt>
                <c:pt idx="1">
                  <c:v>27.8</c:v>
                </c:pt>
                <c:pt idx="2">
                  <c:v>24.4</c:v>
                </c:pt>
                <c:pt idx="3">
                  <c:v>21.1</c:v>
                </c:pt>
                <c:pt idx="4">
                  <c:v>20.100000000000001</c:v>
                </c:pt>
              </c:numCache>
            </c:numRef>
          </c:val>
          <c:smooth val="0"/>
          <c:extLst>
            <c:ext xmlns:c16="http://schemas.microsoft.com/office/drawing/2014/chart" uri="{C3380CC4-5D6E-409C-BE32-E72D297353CC}">
              <c16:uniqueId val="{00000006-948B-4A40-89CA-CA153D6B247A}"/>
            </c:ext>
          </c:extLst>
        </c:ser>
        <c:ser>
          <c:idx val="7"/>
          <c:order val="7"/>
          <c:tx>
            <c:strRef>
              <c:f>'3'!$A$11</c:f>
              <c:strCache>
                <c:ptCount val="1"/>
                <c:pt idx="0">
                  <c:v>Gwinnett</c:v>
                </c:pt>
              </c:strCache>
            </c:strRef>
          </c:tx>
          <c:cat>
            <c:numRef>
              <c:f>'3'!$B$3:$F$3</c:f>
              <c:numCache>
                <c:formatCode>General</c:formatCode>
                <c:ptCount val="5"/>
                <c:pt idx="0">
                  <c:v>2012</c:v>
                </c:pt>
                <c:pt idx="1">
                  <c:v>2013</c:v>
                </c:pt>
                <c:pt idx="2">
                  <c:v>2014</c:v>
                </c:pt>
                <c:pt idx="3">
                  <c:v>2015</c:v>
                </c:pt>
                <c:pt idx="4">
                  <c:v>2016</c:v>
                </c:pt>
              </c:numCache>
            </c:numRef>
          </c:cat>
          <c:val>
            <c:numRef>
              <c:f>'3'!$B$11:$F$11</c:f>
              <c:numCache>
                <c:formatCode>0</c:formatCode>
                <c:ptCount val="5"/>
                <c:pt idx="0">
                  <c:v>21</c:v>
                </c:pt>
                <c:pt idx="1">
                  <c:v>19</c:v>
                </c:pt>
                <c:pt idx="2">
                  <c:v>18</c:v>
                </c:pt>
                <c:pt idx="3">
                  <c:v>17</c:v>
                </c:pt>
                <c:pt idx="4">
                  <c:v>15</c:v>
                </c:pt>
              </c:numCache>
            </c:numRef>
          </c:val>
          <c:smooth val="0"/>
          <c:extLst>
            <c:ext xmlns:c16="http://schemas.microsoft.com/office/drawing/2014/chart" uri="{C3380CC4-5D6E-409C-BE32-E72D297353CC}">
              <c16:uniqueId val="{00000007-948B-4A40-89CA-CA153D6B247A}"/>
            </c:ext>
          </c:extLst>
        </c:ser>
        <c:ser>
          <c:idx val="8"/>
          <c:order val="8"/>
          <c:tx>
            <c:strRef>
              <c:f>'3'!$A$12</c:f>
              <c:strCache>
                <c:ptCount val="1"/>
                <c:pt idx="0">
                  <c:v>Henry</c:v>
                </c:pt>
              </c:strCache>
            </c:strRef>
          </c:tx>
          <c:cat>
            <c:numRef>
              <c:f>'3'!$B$3:$F$3</c:f>
              <c:numCache>
                <c:formatCode>General</c:formatCode>
                <c:ptCount val="5"/>
                <c:pt idx="0">
                  <c:v>2012</c:v>
                </c:pt>
                <c:pt idx="1">
                  <c:v>2013</c:v>
                </c:pt>
                <c:pt idx="2">
                  <c:v>2014</c:v>
                </c:pt>
                <c:pt idx="3">
                  <c:v>2015</c:v>
                </c:pt>
                <c:pt idx="4">
                  <c:v>2016</c:v>
                </c:pt>
              </c:numCache>
            </c:numRef>
          </c:cat>
          <c:val>
            <c:numRef>
              <c:f>'3'!$B$12:$F$12</c:f>
              <c:numCache>
                <c:formatCode>0</c:formatCode>
                <c:ptCount val="5"/>
                <c:pt idx="0">
                  <c:v>19</c:v>
                </c:pt>
                <c:pt idx="1">
                  <c:v>18</c:v>
                </c:pt>
                <c:pt idx="2">
                  <c:v>20</c:v>
                </c:pt>
                <c:pt idx="3">
                  <c:v>16</c:v>
                </c:pt>
                <c:pt idx="4">
                  <c:v>13</c:v>
                </c:pt>
              </c:numCache>
            </c:numRef>
          </c:val>
          <c:smooth val="0"/>
          <c:extLst>
            <c:ext xmlns:c16="http://schemas.microsoft.com/office/drawing/2014/chart" uri="{C3380CC4-5D6E-409C-BE32-E72D297353CC}">
              <c16:uniqueId val="{00000008-948B-4A40-89CA-CA153D6B247A}"/>
            </c:ext>
          </c:extLst>
        </c:ser>
        <c:ser>
          <c:idx val="9"/>
          <c:order val="9"/>
          <c:tx>
            <c:strRef>
              <c:f>'3'!$A$13</c:f>
              <c:strCache>
                <c:ptCount val="1"/>
                <c:pt idx="0">
                  <c:v>Rockdale</c:v>
                </c:pt>
              </c:strCache>
            </c:strRef>
          </c:tx>
          <c:cat>
            <c:numRef>
              <c:f>'3'!$B$3:$F$3</c:f>
              <c:numCache>
                <c:formatCode>General</c:formatCode>
                <c:ptCount val="5"/>
                <c:pt idx="0">
                  <c:v>2012</c:v>
                </c:pt>
                <c:pt idx="1">
                  <c:v>2013</c:v>
                </c:pt>
                <c:pt idx="2">
                  <c:v>2014</c:v>
                </c:pt>
                <c:pt idx="3">
                  <c:v>2015</c:v>
                </c:pt>
                <c:pt idx="4">
                  <c:v>2016</c:v>
                </c:pt>
              </c:numCache>
            </c:numRef>
          </c:cat>
          <c:val>
            <c:numRef>
              <c:f>'3'!$B$13:$F$13</c:f>
              <c:numCache>
                <c:formatCode>0</c:formatCode>
                <c:ptCount val="5"/>
                <c:pt idx="0">
                  <c:v>26</c:v>
                </c:pt>
                <c:pt idx="1">
                  <c:v>21</c:v>
                </c:pt>
                <c:pt idx="2">
                  <c:v>25</c:v>
                </c:pt>
                <c:pt idx="3">
                  <c:v>18</c:v>
                </c:pt>
                <c:pt idx="4">
                  <c:v>18</c:v>
                </c:pt>
              </c:numCache>
            </c:numRef>
          </c:val>
          <c:smooth val="0"/>
          <c:extLst>
            <c:ext xmlns:c16="http://schemas.microsoft.com/office/drawing/2014/chart" uri="{C3380CC4-5D6E-409C-BE32-E72D297353CC}">
              <c16:uniqueId val="{00000009-948B-4A40-89CA-CA153D6B247A}"/>
            </c:ext>
          </c:extLst>
        </c:ser>
        <c:ser>
          <c:idx val="10"/>
          <c:order val="10"/>
          <c:tx>
            <c:strRef>
              <c:f>'3'!$A$14</c:f>
              <c:strCache>
                <c:ptCount val="1"/>
                <c:pt idx="0">
                  <c:v>Georgia</c:v>
                </c:pt>
              </c:strCache>
            </c:strRef>
          </c:tx>
          <c:cat>
            <c:numRef>
              <c:f>'3'!$B$3:$F$3</c:f>
              <c:numCache>
                <c:formatCode>General</c:formatCode>
                <c:ptCount val="5"/>
                <c:pt idx="0">
                  <c:v>2012</c:v>
                </c:pt>
                <c:pt idx="1">
                  <c:v>2013</c:v>
                </c:pt>
                <c:pt idx="2">
                  <c:v>2014</c:v>
                </c:pt>
                <c:pt idx="3">
                  <c:v>2015</c:v>
                </c:pt>
                <c:pt idx="4">
                  <c:v>2016</c:v>
                </c:pt>
              </c:numCache>
            </c:numRef>
          </c:cat>
          <c:val>
            <c:numRef>
              <c:f>'3'!$B$14:$F$14</c:f>
              <c:numCache>
                <c:formatCode>0</c:formatCode>
                <c:ptCount val="5"/>
                <c:pt idx="0">
                  <c:v>34</c:v>
                </c:pt>
                <c:pt idx="1">
                  <c:v>30</c:v>
                </c:pt>
                <c:pt idx="2">
                  <c:v>28</c:v>
                </c:pt>
                <c:pt idx="3">
                  <c:v>26</c:v>
                </c:pt>
                <c:pt idx="4">
                  <c:v>24</c:v>
                </c:pt>
              </c:numCache>
            </c:numRef>
          </c:val>
          <c:smooth val="0"/>
          <c:extLst>
            <c:ext xmlns:c16="http://schemas.microsoft.com/office/drawing/2014/chart" uri="{C3380CC4-5D6E-409C-BE32-E72D297353CC}">
              <c16:uniqueId val="{0000000A-948B-4A40-89CA-CA153D6B247A}"/>
            </c:ext>
          </c:extLst>
        </c:ser>
        <c:dLbls>
          <c:showLegendKey val="0"/>
          <c:showVal val="0"/>
          <c:showCatName val="0"/>
          <c:showSerName val="0"/>
          <c:showPercent val="0"/>
          <c:showBubbleSize val="0"/>
        </c:dLbls>
        <c:marker val="1"/>
        <c:smooth val="0"/>
        <c:axId val="93158784"/>
        <c:axId val="93168768"/>
      </c:lineChart>
      <c:catAx>
        <c:axId val="93158784"/>
        <c:scaling>
          <c:orientation val="minMax"/>
        </c:scaling>
        <c:delete val="0"/>
        <c:axPos val="b"/>
        <c:numFmt formatCode="General" sourceLinked="1"/>
        <c:majorTickMark val="out"/>
        <c:minorTickMark val="none"/>
        <c:tickLblPos val="nextTo"/>
        <c:crossAx val="93168768"/>
        <c:crosses val="autoZero"/>
        <c:auto val="1"/>
        <c:lblAlgn val="ctr"/>
        <c:lblOffset val="100"/>
        <c:noMultiLvlLbl val="0"/>
      </c:catAx>
      <c:valAx>
        <c:axId val="93168768"/>
        <c:scaling>
          <c:orientation val="minMax"/>
        </c:scaling>
        <c:delete val="0"/>
        <c:axPos val="l"/>
        <c:majorGridlines/>
        <c:numFmt formatCode="0" sourceLinked="1"/>
        <c:majorTickMark val="out"/>
        <c:minorTickMark val="none"/>
        <c:tickLblPos val="nextTo"/>
        <c:crossAx val="93158784"/>
        <c:crosses val="autoZero"/>
        <c:crossBetween val="between"/>
      </c:valAx>
    </c:plotArea>
    <c:legend>
      <c:legendPos val="r"/>
      <c:layout>
        <c:manualLayout>
          <c:xMode val="edge"/>
          <c:yMode val="edge"/>
          <c:x val="0.82043686182631914"/>
          <c:y val="6.4918572734061625E-2"/>
          <c:w val="0.170082100559966"/>
          <c:h val="0.86778427287656767"/>
        </c:manualLayout>
      </c:layout>
      <c:overlay val="0"/>
    </c:legend>
    <c:plotVisOnly val="1"/>
    <c:dispBlanksAs val="gap"/>
    <c:showDLblsOverMax val="0"/>
  </c:chart>
  <c:txPr>
    <a:bodyPr/>
    <a:lstStyle/>
    <a:p>
      <a:pPr>
        <a:defRPr sz="20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lineChart>
        <c:grouping val="standard"/>
        <c:varyColors val="0"/>
        <c:ser>
          <c:idx val="0"/>
          <c:order val="0"/>
          <c:tx>
            <c:strRef>
              <c:f>'3'!$H$4</c:f>
              <c:strCache>
                <c:ptCount val="1"/>
                <c:pt idx="0">
                  <c:v>Cherokee</c:v>
                </c:pt>
              </c:strCache>
            </c:strRef>
          </c:tx>
          <c:cat>
            <c:strRef>
              <c:f>'3'!$I$3:$M$3</c:f>
              <c:strCache>
                <c:ptCount val="5"/>
                <c:pt idx="0">
                  <c:v>2008 - 2012</c:v>
                </c:pt>
                <c:pt idx="1">
                  <c:v>2009 - 2013</c:v>
                </c:pt>
                <c:pt idx="2">
                  <c:v>2010 - 2014</c:v>
                </c:pt>
                <c:pt idx="3">
                  <c:v>2011 - 2015</c:v>
                </c:pt>
                <c:pt idx="4">
                  <c:v>2012- 2016</c:v>
                </c:pt>
              </c:strCache>
            </c:strRef>
          </c:cat>
          <c:val>
            <c:numRef>
              <c:f>'3'!$I$4:$M$4</c:f>
              <c:numCache>
                <c:formatCode>0%</c:formatCode>
                <c:ptCount val="5"/>
                <c:pt idx="0">
                  <c:v>7.6999999999999999E-2</c:v>
                </c:pt>
                <c:pt idx="1">
                  <c:v>8.5000000000000006E-2</c:v>
                </c:pt>
                <c:pt idx="2">
                  <c:v>8.4000000000000005E-2</c:v>
                </c:pt>
                <c:pt idx="3">
                  <c:v>7.4999999999999997E-2</c:v>
                </c:pt>
                <c:pt idx="4">
                  <c:v>5.7000000000000002E-2</c:v>
                </c:pt>
              </c:numCache>
            </c:numRef>
          </c:val>
          <c:smooth val="0"/>
          <c:extLst>
            <c:ext xmlns:c16="http://schemas.microsoft.com/office/drawing/2014/chart" uri="{C3380CC4-5D6E-409C-BE32-E72D297353CC}">
              <c16:uniqueId val="{00000000-B92F-43F3-9327-C751705BA794}"/>
            </c:ext>
          </c:extLst>
        </c:ser>
        <c:ser>
          <c:idx val="1"/>
          <c:order val="1"/>
          <c:tx>
            <c:strRef>
              <c:f>'3'!$H$5</c:f>
              <c:strCache>
                <c:ptCount val="1"/>
                <c:pt idx="0">
                  <c:v>Clayton</c:v>
                </c:pt>
              </c:strCache>
            </c:strRef>
          </c:tx>
          <c:cat>
            <c:strRef>
              <c:f>'3'!$I$3:$M$3</c:f>
              <c:strCache>
                <c:ptCount val="5"/>
                <c:pt idx="0">
                  <c:v>2008 - 2012</c:v>
                </c:pt>
                <c:pt idx="1">
                  <c:v>2009 - 2013</c:v>
                </c:pt>
                <c:pt idx="2">
                  <c:v>2010 - 2014</c:v>
                </c:pt>
                <c:pt idx="3">
                  <c:v>2011 - 2015</c:v>
                </c:pt>
                <c:pt idx="4">
                  <c:v>2012- 2016</c:v>
                </c:pt>
              </c:strCache>
            </c:strRef>
          </c:cat>
          <c:val>
            <c:numRef>
              <c:f>'3'!$I$5:$M$5</c:f>
              <c:numCache>
                <c:formatCode>0%</c:formatCode>
                <c:ptCount val="5"/>
                <c:pt idx="0">
                  <c:v>0.14499999999999999</c:v>
                </c:pt>
                <c:pt idx="1">
                  <c:v>0.13900000000000001</c:v>
                </c:pt>
                <c:pt idx="2">
                  <c:v>0.126</c:v>
                </c:pt>
                <c:pt idx="3">
                  <c:v>0.13300000000000001</c:v>
                </c:pt>
                <c:pt idx="4">
                  <c:v>0.115</c:v>
                </c:pt>
              </c:numCache>
            </c:numRef>
          </c:val>
          <c:smooth val="0"/>
          <c:extLst>
            <c:ext xmlns:c16="http://schemas.microsoft.com/office/drawing/2014/chart" uri="{C3380CC4-5D6E-409C-BE32-E72D297353CC}">
              <c16:uniqueId val="{00000001-B92F-43F3-9327-C751705BA794}"/>
            </c:ext>
          </c:extLst>
        </c:ser>
        <c:ser>
          <c:idx val="2"/>
          <c:order val="2"/>
          <c:tx>
            <c:strRef>
              <c:f>'3'!$H$6</c:f>
              <c:strCache>
                <c:ptCount val="1"/>
                <c:pt idx="0">
                  <c:v>Cobb</c:v>
                </c:pt>
              </c:strCache>
            </c:strRef>
          </c:tx>
          <c:cat>
            <c:strRef>
              <c:f>'3'!$I$3:$M$3</c:f>
              <c:strCache>
                <c:ptCount val="5"/>
                <c:pt idx="0">
                  <c:v>2008 - 2012</c:v>
                </c:pt>
                <c:pt idx="1">
                  <c:v>2009 - 2013</c:v>
                </c:pt>
                <c:pt idx="2">
                  <c:v>2010 - 2014</c:v>
                </c:pt>
                <c:pt idx="3">
                  <c:v>2011 - 2015</c:v>
                </c:pt>
                <c:pt idx="4">
                  <c:v>2012- 2016</c:v>
                </c:pt>
              </c:strCache>
            </c:strRef>
          </c:cat>
          <c:val>
            <c:numRef>
              <c:f>'3'!$I$6:$M$6</c:f>
              <c:numCache>
                <c:formatCode>0%</c:formatCode>
                <c:ptCount val="5"/>
                <c:pt idx="0">
                  <c:v>7.6999999999999999E-2</c:v>
                </c:pt>
                <c:pt idx="1">
                  <c:v>7.5999999999999998E-2</c:v>
                </c:pt>
                <c:pt idx="2">
                  <c:v>7.3999999999999996E-2</c:v>
                </c:pt>
                <c:pt idx="3">
                  <c:v>6.7000000000000004E-2</c:v>
                </c:pt>
                <c:pt idx="4">
                  <c:v>6.4000000000000001E-2</c:v>
                </c:pt>
              </c:numCache>
            </c:numRef>
          </c:val>
          <c:smooth val="0"/>
          <c:extLst>
            <c:ext xmlns:c16="http://schemas.microsoft.com/office/drawing/2014/chart" uri="{C3380CC4-5D6E-409C-BE32-E72D297353CC}">
              <c16:uniqueId val="{00000002-B92F-43F3-9327-C751705BA794}"/>
            </c:ext>
          </c:extLst>
        </c:ser>
        <c:ser>
          <c:idx val="3"/>
          <c:order val="3"/>
          <c:tx>
            <c:strRef>
              <c:f>'3'!$H$7</c:f>
              <c:strCache>
                <c:ptCount val="1"/>
                <c:pt idx="0">
                  <c:v>Dekalb</c:v>
                </c:pt>
              </c:strCache>
            </c:strRef>
          </c:tx>
          <c:cat>
            <c:strRef>
              <c:f>'3'!$I$3:$M$3</c:f>
              <c:strCache>
                <c:ptCount val="5"/>
                <c:pt idx="0">
                  <c:v>2008 - 2012</c:v>
                </c:pt>
                <c:pt idx="1">
                  <c:v>2009 - 2013</c:v>
                </c:pt>
                <c:pt idx="2">
                  <c:v>2010 - 2014</c:v>
                </c:pt>
                <c:pt idx="3">
                  <c:v>2011 - 2015</c:v>
                </c:pt>
                <c:pt idx="4">
                  <c:v>2012- 2016</c:v>
                </c:pt>
              </c:strCache>
            </c:strRef>
          </c:cat>
          <c:val>
            <c:numRef>
              <c:f>'3'!$I$7:$M$7</c:f>
              <c:numCache>
                <c:formatCode>0%</c:formatCode>
                <c:ptCount val="5"/>
                <c:pt idx="0">
                  <c:v>0.123</c:v>
                </c:pt>
                <c:pt idx="1">
                  <c:v>0.125</c:v>
                </c:pt>
                <c:pt idx="2">
                  <c:v>0.11</c:v>
                </c:pt>
                <c:pt idx="3">
                  <c:v>0.104</c:v>
                </c:pt>
                <c:pt idx="4">
                  <c:v>0.1</c:v>
                </c:pt>
              </c:numCache>
            </c:numRef>
          </c:val>
          <c:smooth val="0"/>
          <c:extLst>
            <c:ext xmlns:c16="http://schemas.microsoft.com/office/drawing/2014/chart" uri="{C3380CC4-5D6E-409C-BE32-E72D297353CC}">
              <c16:uniqueId val="{00000003-B92F-43F3-9327-C751705BA794}"/>
            </c:ext>
          </c:extLst>
        </c:ser>
        <c:ser>
          <c:idx val="4"/>
          <c:order val="4"/>
          <c:tx>
            <c:strRef>
              <c:f>'3'!$H$8</c:f>
              <c:strCache>
                <c:ptCount val="1"/>
                <c:pt idx="0">
                  <c:v>Douglas</c:v>
                </c:pt>
              </c:strCache>
            </c:strRef>
          </c:tx>
          <c:cat>
            <c:strRef>
              <c:f>'3'!$I$3:$M$3</c:f>
              <c:strCache>
                <c:ptCount val="5"/>
                <c:pt idx="0">
                  <c:v>2008 - 2012</c:v>
                </c:pt>
                <c:pt idx="1">
                  <c:v>2009 - 2013</c:v>
                </c:pt>
                <c:pt idx="2">
                  <c:v>2010 - 2014</c:v>
                </c:pt>
                <c:pt idx="3">
                  <c:v>2011 - 2015</c:v>
                </c:pt>
                <c:pt idx="4">
                  <c:v>2012- 2016</c:v>
                </c:pt>
              </c:strCache>
            </c:strRef>
          </c:cat>
          <c:val>
            <c:numRef>
              <c:f>'3'!$I$8:$M$8</c:f>
              <c:numCache>
                <c:formatCode>0%</c:formatCode>
                <c:ptCount val="5"/>
                <c:pt idx="0">
                  <c:v>9.2999999999999999E-2</c:v>
                </c:pt>
                <c:pt idx="1">
                  <c:v>9.1999999999999998E-2</c:v>
                </c:pt>
                <c:pt idx="2">
                  <c:v>8.5000000000000006E-2</c:v>
                </c:pt>
                <c:pt idx="3">
                  <c:v>7.6999999999999999E-2</c:v>
                </c:pt>
                <c:pt idx="4">
                  <c:v>7.4999999999999997E-2</c:v>
                </c:pt>
              </c:numCache>
            </c:numRef>
          </c:val>
          <c:smooth val="0"/>
          <c:extLst>
            <c:ext xmlns:c16="http://schemas.microsoft.com/office/drawing/2014/chart" uri="{C3380CC4-5D6E-409C-BE32-E72D297353CC}">
              <c16:uniqueId val="{00000004-B92F-43F3-9327-C751705BA794}"/>
            </c:ext>
          </c:extLst>
        </c:ser>
        <c:ser>
          <c:idx val="5"/>
          <c:order val="5"/>
          <c:tx>
            <c:strRef>
              <c:f>'3'!$H$9</c:f>
              <c:strCache>
                <c:ptCount val="1"/>
                <c:pt idx="0">
                  <c:v>Fayette</c:v>
                </c:pt>
              </c:strCache>
            </c:strRef>
          </c:tx>
          <c:cat>
            <c:strRef>
              <c:f>'3'!$I$3:$M$3</c:f>
              <c:strCache>
                <c:ptCount val="5"/>
                <c:pt idx="0">
                  <c:v>2008 - 2012</c:v>
                </c:pt>
                <c:pt idx="1">
                  <c:v>2009 - 2013</c:v>
                </c:pt>
                <c:pt idx="2">
                  <c:v>2010 - 2014</c:v>
                </c:pt>
                <c:pt idx="3">
                  <c:v>2011 - 2015</c:v>
                </c:pt>
                <c:pt idx="4">
                  <c:v>2012- 2016</c:v>
                </c:pt>
              </c:strCache>
            </c:strRef>
          </c:cat>
          <c:val>
            <c:numRef>
              <c:f>'3'!$I$9:$M$9</c:f>
              <c:numCache>
                <c:formatCode>0%</c:formatCode>
                <c:ptCount val="5"/>
                <c:pt idx="0">
                  <c:v>0.06</c:v>
                </c:pt>
                <c:pt idx="1">
                  <c:v>7.0000000000000007E-2</c:v>
                </c:pt>
                <c:pt idx="2">
                  <c:v>7.9000000000000001E-2</c:v>
                </c:pt>
                <c:pt idx="3">
                  <c:v>5.8000000000000003E-2</c:v>
                </c:pt>
                <c:pt idx="4">
                  <c:v>3.6000000000000004E-2</c:v>
                </c:pt>
              </c:numCache>
            </c:numRef>
          </c:val>
          <c:smooth val="0"/>
          <c:extLst>
            <c:ext xmlns:c16="http://schemas.microsoft.com/office/drawing/2014/chart" uri="{C3380CC4-5D6E-409C-BE32-E72D297353CC}">
              <c16:uniqueId val="{00000005-B92F-43F3-9327-C751705BA794}"/>
            </c:ext>
          </c:extLst>
        </c:ser>
        <c:ser>
          <c:idx val="6"/>
          <c:order val="6"/>
          <c:tx>
            <c:strRef>
              <c:f>'3'!$H$10</c:f>
              <c:strCache>
                <c:ptCount val="1"/>
                <c:pt idx="0">
                  <c:v>Fulton</c:v>
                </c:pt>
              </c:strCache>
            </c:strRef>
          </c:tx>
          <c:cat>
            <c:strRef>
              <c:f>'3'!$I$3:$M$3</c:f>
              <c:strCache>
                <c:ptCount val="5"/>
                <c:pt idx="0">
                  <c:v>2008 - 2012</c:v>
                </c:pt>
                <c:pt idx="1">
                  <c:v>2009 - 2013</c:v>
                </c:pt>
                <c:pt idx="2">
                  <c:v>2010 - 2014</c:v>
                </c:pt>
                <c:pt idx="3">
                  <c:v>2011 - 2015</c:v>
                </c:pt>
                <c:pt idx="4">
                  <c:v>2012- 2016</c:v>
                </c:pt>
              </c:strCache>
            </c:strRef>
          </c:cat>
          <c:val>
            <c:numRef>
              <c:f>'3'!$I$10:$M$10</c:f>
              <c:numCache>
                <c:formatCode>0%</c:formatCode>
                <c:ptCount val="5"/>
                <c:pt idx="0">
                  <c:v>8.7999999999999995E-2</c:v>
                </c:pt>
                <c:pt idx="1">
                  <c:v>8.5999999999999993E-2</c:v>
                </c:pt>
                <c:pt idx="2">
                  <c:v>7.8E-2</c:v>
                </c:pt>
                <c:pt idx="3">
                  <c:v>7.0000000000000007E-2</c:v>
                </c:pt>
                <c:pt idx="4">
                  <c:v>6.4000000000000001E-2</c:v>
                </c:pt>
              </c:numCache>
            </c:numRef>
          </c:val>
          <c:smooth val="0"/>
          <c:extLst>
            <c:ext xmlns:c16="http://schemas.microsoft.com/office/drawing/2014/chart" uri="{C3380CC4-5D6E-409C-BE32-E72D297353CC}">
              <c16:uniqueId val="{00000006-B92F-43F3-9327-C751705BA794}"/>
            </c:ext>
          </c:extLst>
        </c:ser>
        <c:ser>
          <c:idx val="7"/>
          <c:order val="7"/>
          <c:tx>
            <c:strRef>
              <c:f>'3'!$H$11</c:f>
              <c:strCache>
                <c:ptCount val="1"/>
                <c:pt idx="0">
                  <c:v>Gwinnett</c:v>
                </c:pt>
              </c:strCache>
            </c:strRef>
          </c:tx>
          <c:cat>
            <c:strRef>
              <c:f>'3'!$I$3:$M$3</c:f>
              <c:strCache>
                <c:ptCount val="5"/>
                <c:pt idx="0">
                  <c:v>2008 - 2012</c:v>
                </c:pt>
                <c:pt idx="1">
                  <c:v>2009 - 2013</c:v>
                </c:pt>
                <c:pt idx="2">
                  <c:v>2010 - 2014</c:v>
                </c:pt>
                <c:pt idx="3">
                  <c:v>2011 - 2015</c:v>
                </c:pt>
                <c:pt idx="4">
                  <c:v>2012- 2016</c:v>
                </c:pt>
              </c:strCache>
            </c:strRef>
          </c:cat>
          <c:val>
            <c:numRef>
              <c:f>'3'!$I$11:$M$11</c:f>
              <c:numCache>
                <c:formatCode>0%</c:formatCode>
                <c:ptCount val="5"/>
                <c:pt idx="0">
                  <c:v>8.4000000000000005E-2</c:v>
                </c:pt>
                <c:pt idx="1">
                  <c:v>9.0999999999999998E-2</c:v>
                </c:pt>
                <c:pt idx="2">
                  <c:v>9.2999999999999999E-2</c:v>
                </c:pt>
                <c:pt idx="3">
                  <c:v>0.1</c:v>
                </c:pt>
                <c:pt idx="4">
                  <c:v>9.3000000000000013E-2</c:v>
                </c:pt>
              </c:numCache>
            </c:numRef>
          </c:val>
          <c:smooth val="0"/>
          <c:extLst>
            <c:ext xmlns:c16="http://schemas.microsoft.com/office/drawing/2014/chart" uri="{C3380CC4-5D6E-409C-BE32-E72D297353CC}">
              <c16:uniqueId val="{00000007-B92F-43F3-9327-C751705BA794}"/>
            </c:ext>
          </c:extLst>
        </c:ser>
        <c:ser>
          <c:idx val="8"/>
          <c:order val="8"/>
          <c:tx>
            <c:strRef>
              <c:f>'3'!$H$12</c:f>
              <c:strCache>
                <c:ptCount val="1"/>
                <c:pt idx="0">
                  <c:v>Henry</c:v>
                </c:pt>
              </c:strCache>
            </c:strRef>
          </c:tx>
          <c:cat>
            <c:strRef>
              <c:f>'3'!$I$3:$M$3</c:f>
              <c:strCache>
                <c:ptCount val="5"/>
                <c:pt idx="0">
                  <c:v>2008 - 2012</c:v>
                </c:pt>
                <c:pt idx="1">
                  <c:v>2009 - 2013</c:v>
                </c:pt>
                <c:pt idx="2">
                  <c:v>2010 - 2014</c:v>
                </c:pt>
                <c:pt idx="3">
                  <c:v>2011 - 2015</c:v>
                </c:pt>
                <c:pt idx="4">
                  <c:v>2012- 2016</c:v>
                </c:pt>
              </c:strCache>
            </c:strRef>
          </c:cat>
          <c:val>
            <c:numRef>
              <c:f>'3'!$I$12:$M$12</c:f>
              <c:numCache>
                <c:formatCode>0%</c:formatCode>
                <c:ptCount val="5"/>
                <c:pt idx="0">
                  <c:v>8.3000000000000004E-2</c:v>
                </c:pt>
                <c:pt idx="1">
                  <c:v>8.1000000000000003E-2</c:v>
                </c:pt>
                <c:pt idx="2">
                  <c:v>7.9000000000000001E-2</c:v>
                </c:pt>
                <c:pt idx="3">
                  <c:v>6.9000000000000006E-2</c:v>
                </c:pt>
                <c:pt idx="4">
                  <c:v>8.3000000000000004E-2</c:v>
                </c:pt>
              </c:numCache>
            </c:numRef>
          </c:val>
          <c:smooth val="0"/>
          <c:extLst>
            <c:ext xmlns:c16="http://schemas.microsoft.com/office/drawing/2014/chart" uri="{C3380CC4-5D6E-409C-BE32-E72D297353CC}">
              <c16:uniqueId val="{00000008-B92F-43F3-9327-C751705BA794}"/>
            </c:ext>
          </c:extLst>
        </c:ser>
        <c:ser>
          <c:idx val="9"/>
          <c:order val="9"/>
          <c:tx>
            <c:strRef>
              <c:f>'3'!$H$13</c:f>
              <c:strCache>
                <c:ptCount val="1"/>
                <c:pt idx="0">
                  <c:v>Rockdale</c:v>
                </c:pt>
              </c:strCache>
            </c:strRef>
          </c:tx>
          <c:cat>
            <c:strRef>
              <c:f>'3'!$I$3:$M$3</c:f>
              <c:strCache>
                <c:ptCount val="5"/>
                <c:pt idx="0">
                  <c:v>2008 - 2012</c:v>
                </c:pt>
                <c:pt idx="1">
                  <c:v>2009 - 2013</c:v>
                </c:pt>
                <c:pt idx="2">
                  <c:v>2010 - 2014</c:v>
                </c:pt>
                <c:pt idx="3">
                  <c:v>2011 - 2015</c:v>
                </c:pt>
                <c:pt idx="4">
                  <c:v>2012- 2016</c:v>
                </c:pt>
              </c:strCache>
            </c:strRef>
          </c:cat>
          <c:val>
            <c:numRef>
              <c:f>'3'!$I$13:$M$13</c:f>
              <c:numCache>
                <c:formatCode>0%</c:formatCode>
                <c:ptCount val="5"/>
                <c:pt idx="0">
                  <c:v>0.126</c:v>
                </c:pt>
                <c:pt idx="1">
                  <c:v>0.124</c:v>
                </c:pt>
                <c:pt idx="2">
                  <c:v>0.108</c:v>
                </c:pt>
                <c:pt idx="3">
                  <c:v>0.109</c:v>
                </c:pt>
                <c:pt idx="4">
                  <c:v>0.13200000000000001</c:v>
                </c:pt>
              </c:numCache>
            </c:numRef>
          </c:val>
          <c:smooth val="0"/>
          <c:extLst>
            <c:ext xmlns:c16="http://schemas.microsoft.com/office/drawing/2014/chart" uri="{C3380CC4-5D6E-409C-BE32-E72D297353CC}">
              <c16:uniqueId val="{00000009-B92F-43F3-9327-C751705BA794}"/>
            </c:ext>
          </c:extLst>
        </c:ser>
        <c:ser>
          <c:idx val="10"/>
          <c:order val="10"/>
          <c:tx>
            <c:strRef>
              <c:f>'3'!$H$14</c:f>
              <c:strCache>
                <c:ptCount val="1"/>
                <c:pt idx="0">
                  <c:v>Georgia</c:v>
                </c:pt>
              </c:strCache>
            </c:strRef>
          </c:tx>
          <c:cat>
            <c:strRef>
              <c:f>'3'!$I$3:$M$3</c:f>
              <c:strCache>
                <c:ptCount val="5"/>
                <c:pt idx="0">
                  <c:v>2008 - 2012</c:v>
                </c:pt>
                <c:pt idx="1">
                  <c:v>2009 - 2013</c:v>
                </c:pt>
                <c:pt idx="2">
                  <c:v>2010 - 2014</c:v>
                </c:pt>
                <c:pt idx="3">
                  <c:v>2011 - 2015</c:v>
                </c:pt>
                <c:pt idx="4">
                  <c:v>2012- 2016</c:v>
                </c:pt>
              </c:strCache>
            </c:strRef>
          </c:cat>
          <c:val>
            <c:numRef>
              <c:f>'3'!$I$14:$M$14</c:f>
              <c:numCache>
                <c:formatCode>0%</c:formatCode>
                <c:ptCount val="5"/>
                <c:pt idx="0">
                  <c:v>0.111</c:v>
                </c:pt>
                <c:pt idx="1">
                  <c:v>0.109</c:v>
                </c:pt>
                <c:pt idx="2">
                  <c:v>0.10400000000000001</c:v>
                </c:pt>
                <c:pt idx="3">
                  <c:v>9.8000000000000004E-2</c:v>
                </c:pt>
                <c:pt idx="4">
                  <c:v>9.0999999999999998E-2</c:v>
                </c:pt>
              </c:numCache>
            </c:numRef>
          </c:val>
          <c:smooth val="0"/>
          <c:extLst>
            <c:ext xmlns:c16="http://schemas.microsoft.com/office/drawing/2014/chart" uri="{C3380CC4-5D6E-409C-BE32-E72D297353CC}">
              <c16:uniqueId val="{0000000A-B92F-43F3-9327-C751705BA794}"/>
            </c:ext>
          </c:extLst>
        </c:ser>
        <c:dLbls>
          <c:showLegendKey val="0"/>
          <c:showVal val="0"/>
          <c:showCatName val="0"/>
          <c:showSerName val="0"/>
          <c:showPercent val="0"/>
          <c:showBubbleSize val="0"/>
        </c:dLbls>
        <c:marker val="1"/>
        <c:smooth val="0"/>
        <c:axId val="93233152"/>
        <c:axId val="93234688"/>
      </c:lineChart>
      <c:catAx>
        <c:axId val="93233152"/>
        <c:scaling>
          <c:orientation val="minMax"/>
        </c:scaling>
        <c:delete val="0"/>
        <c:axPos val="b"/>
        <c:numFmt formatCode="General" sourceLinked="0"/>
        <c:majorTickMark val="out"/>
        <c:minorTickMark val="none"/>
        <c:tickLblPos val="nextTo"/>
        <c:txPr>
          <a:bodyPr/>
          <a:lstStyle/>
          <a:p>
            <a:pPr>
              <a:defRPr sz="2000"/>
            </a:pPr>
            <a:endParaRPr lang="en-US"/>
          </a:p>
        </c:txPr>
        <c:crossAx val="93234688"/>
        <c:crosses val="autoZero"/>
        <c:auto val="0"/>
        <c:lblAlgn val="ctr"/>
        <c:lblOffset val="100"/>
        <c:noMultiLvlLbl val="0"/>
      </c:catAx>
      <c:valAx>
        <c:axId val="93234688"/>
        <c:scaling>
          <c:orientation val="minMax"/>
        </c:scaling>
        <c:delete val="0"/>
        <c:axPos val="l"/>
        <c:majorGridlines/>
        <c:numFmt formatCode="0%" sourceLinked="1"/>
        <c:majorTickMark val="out"/>
        <c:minorTickMark val="none"/>
        <c:tickLblPos val="nextTo"/>
        <c:crossAx val="93233152"/>
        <c:crosses val="autoZero"/>
        <c:crossBetween val="between"/>
      </c:valAx>
    </c:plotArea>
    <c:legend>
      <c:legendPos val="r"/>
      <c:layout>
        <c:manualLayout>
          <c:xMode val="edge"/>
          <c:yMode val="edge"/>
          <c:x val="0.82307642834703321"/>
          <c:y val="3.1585988377657817E-2"/>
          <c:w val="0.16906973465162359"/>
          <c:h val="0.87225923450989884"/>
        </c:manualLayout>
      </c:layout>
      <c:overlay val="0"/>
    </c:legend>
    <c:plotVisOnly val="1"/>
    <c:dispBlanksAs val="gap"/>
    <c:showDLblsOverMax val="0"/>
  </c:chart>
  <c:txPr>
    <a:bodyPr/>
    <a:lstStyle/>
    <a:p>
      <a:pPr>
        <a:defRPr sz="20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6965A8C-0CBD-4FFE-8FDF-9C69B86AB267}"/>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9123999-CB1D-4053-8E89-172660BC9CA6}"/>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2DD283D8-588E-4D1E-9D07-3418ABAF3A90}" type="datetimeFigureOut">
              <a:rPr lang="en-US" smtClean="0"/>
              <a:t>4/11/2018</a:t>
            </a:fld>
            <a:endParaRPr lang="en-US"/>
          </a:p>
        </p:txBody>
      </p:sp>
      <p:sp>
        <p:nvSpPr>
          <p:cNvPr id="4" name="Footer Placeholder 3">
            <a:extLst>
              <a:ext uri="{FF2B5EF4-FFF2-40B4-BE49-F238E27FC236}">
                <a16:creationId xmlns:a16="http://schemas.microsoft.com/office/drawing/2014/main" id="{24DFE8D9-EB8A-4731-939C-6194ECDEA216}"/>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A0FF51B-F24C-4CB0-99EB-1469D8C3555E}"/>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EAE6DEA5-8B35-4F3D-BFCB-6E56BB23A417}" type="slidenum">
              <a:rPr lang="en-US" smtClean="0"/>
              <a:t>‹#›</a:t>
            </a:fld>
            <a:endParaRPr lang="en-US"/>
          </a:p>
        </p:txBody>
      </p:sp>
    </p:spTree>
    <p:extLst>
      <p:ext uri="{BB962C8B-B14F-4D97-AF65-F5344CB8AC3E}">
        <p14:creationId xmlns:p14="http://schemas.microsoft.com/office/powerpoint/2010/main" val="40601183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7" tIns="46589" rIns="93177" bIns="46589" rtlCol="0"/>
          <a:lstStyle>
            <a:lvl1pPr algn="r">
              <a:defRPr sz="1200"/>
            </a:lvl1pPr>
          </a:lstStyle>
          <a:p>
            <a:fld id="{F5606186-D2D3-4C1A-8ACE-FB3E238FAD37}" type="datetimeFigureOut">
              <a:rPr lang="en-US" smtClean="0"/>
              <a:pPr/>
              <a:t>4/11/2018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4820"/>
          </a:xfrm>
          <a:prstGeom prst="rect">
            <a:avLst/>
          </a:prstGeom>
        </p:spPr>
        <p:txBody>
          <a:bodyPr vert="horz" lIns="93177" tIns="46589" rIns="93177" bIns="46589" rtlCol="0" anchor="b"/>
          <a:lstStyle>
            <a:lvl1pPr algn="r">
              <a:defRPr sz="1200"/>
            </a:lvl1pPr>
          </a:lstStyle>
          <a:p>
            <a:fld id="{372BED22-9416-48E6-A85C-8E37E8F2BA8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at the importance of a strong education pipeline as an economic development strategy</a:t>
            </a:r>
          </a:p>
        </p:txBody>
      </p:sp>
      <p:sp>
        <p:nvSpPr>
          <p:cNvPr id="4" name="Slide Number Placeholder 3"/>
          <p:cNvSpPr>
            <a:spLocks noGrp="1"/>
          </p:cNvSpPr>
          <p:nvPr>
            <p:ph type="sldNum" sz="quarter" idx="10"/>
          </p:nvPr>
        </p:nvSpPr>
        <p:spPr/>
        <p:txBody>
          <a:bodyPr/>
          <a:lstStyle/>
          <a:p>
            <a:fld id="{372BED22-9416-48E6-A85C-8E37E8F2BA8E}" type="slidenum">
              <a:rPr lang="en-US" smtClean="0"/>
              <a:pPr/>
              <a:t>2</a:t>
            </a:fld>
            <a:endParaRPr lang="en-US"/>
          </a:p>
        </p:txBody>
      </p:sp>
    </p:spTree>
    <p:extLst>
      <p:ext uri="{BB962C8B-B14F-4D97-AF65-F5344CB8AC3E}">
        <p14:creationId xmlns:p14="http://schemas.microsoft.com/office/powerpoint/2010/main" val="2033114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C207BB-6095-4BB1-8E26-00192F6FF886}" type="slidenum">
              <a:rPr lang="en-US"/>
              <a:pPr/>
              <a:t>13</a:t>
            </a:fld>
            <a:endParaRPr lang="en-US"/>
          </a:p>
        </p:txBody>
      </p:sp>
      <p:sp>
        <p:nvSpPr>
          <p:cNvPr id="216066" name="Rectangle 2"/>
          <p:cNvSpPr>
            <a:spLocks noGrp="1" noRot="1" noChangeAspect="1" noChangeArrowheads="1" noTextEdit="1"/>
          </p:cNvSpPr>
          <p:nvPr>
            <p:ph type="sldImg"/>
          </p:nvPr>
        </p:nvSpPr>
        <p:spPr>
          <a:xfrm>
            <a:off x="1262063" y="720725"/>
            <a:ext cx="4802187" cy="3602038"/>
          </a:xfrm>
          <a:ln/>
        </p:spPr>
      </p:sp>
      <p:sp>
        <p:nvSpPr>
          <p:cNvPr id="216067" name="Rectangle 3"/>
          <p:cNvSpPr>
            <a:spLocks noGrp="1" noChangeArrowheads="1"/>
          </p:cNvSpPr>
          <p:nvPr>
            <p:ph type="body" idx="1"/>
          </p:nvPr>
        </p:nvSpPr>
        <p:spPr>
          <a:xfrm>
            <a:off x="977063" y="4564872"/>
            <a:ext cx="5371323" cy="4322019"/>
          </a:xfrm>
        </p:spPr>
        <p:txBody>
          <a:bodyPr lIns="94986" tIns="47494" rIns="94986" bIns="47494"/>
          <a:lstStyle/>
          <a:p>
            <a:pPr>
              <a:buFontTx/>
              <a:buChar char="•"/>
            </a:pPr>
            <a:r>
              <a:rPr lang="en-US" sz="1300" dirty="0"/>
              <a:t> This comparison of the impact of education on income and unemployment rates, shows less education means higher unemployment rates and lower average earnings.</a:t>
            </a:r>
          </a:p>
          <a:p>
            <a:pPr>
              <a:buFontTx/>
              <a:buChar char="•"/>
            </a:pPr>
            <a:r>
              <a:rPr lang="en-US" sz="1300" dirty="0"/>
              <a:t> When you look at the income for a person with less than a high school diploma compared with income for a person who completes high school and even some college, it adds up to  over ½ million dollars over a life time.</a:t>
            </a:r>
          </a:p>
          <a:p>
            <a:pPr>
              <a:buFontTx/>
              <a:buChar char="•"/>
            </a:pPr>
            <a:r>
              <a:rPr lang="en-US" sz="1300" dirty="0"/>
              <a:t> What does this mean for a person in terms of ability to own a car or a home?</a:t>
            </a:r>
          </a:p>
          <a:p>
            <a:pPr>
              <a:buFontTx/>
              <a:buChar char="•"/>
            </a:pPr>
            <a:r>
              <a:rPr lang="en-US" sz="1300" dirty="0"/>
              <a:t> For your community, what does it mean in terms of a person incurring debt; then if out of work and can’t pay their debt?  They often start a downward, spiraling experience that hurts them, their family and sometimes even their community. </a:t>
            </a:r>
          </a:p>
          <a:p>
            <a:pPr>
              <a:buFontTx/>
              <a:buChar char="•"/>
            </a:pPr>
            <a:r>
              <a:rPr lang="en-US" sz="1300" dirty="0"/>
              <a:t> Also, for those without a high school diploma, employment is not only at a lower rate and lower salary, but also tends to be more cyclical.</a:t>
            </a:r>
          </a:p>
          <a:p>
            <a:endParaRPr lang="en-US" sz="1300" dirty="0"/>
          </a:p>
        </p:txBody>
      </p:sp>
    </p:spTree>
    <p:extLst>
      <p:ext uri="{BB962C8B-B14F-4D97-AF65-F5344CB8AC3E}">
        <p14:creationId xmlns:p14="http://schemas.microsoft.com/office/powerpoint/2010/main" val="617565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5523B8C7-7FFF-47E7-8153-202DE789B04B}" type="slidenum">
              <a:rPr lang="en-US"/>
              <a:pPr/>
              <a:t>14</a:t>
            </a:fld>
            <a:endParaRPr lang="en-US"/>
          </a:p>
        </p:txBody>
      </p:sp>
      <p:sp>
        <p:nvSpPr>
          <p:cNvPr id="51203" name="Rectangle 2"/>
          <p:cNvSpPr>
            <a:spLocks noGrp="1" noRot="1" noChangeAspect="1" noChangeArrowheads="1" noTextEdit="1"/>
          </p:cNvSpPr>
          <p:nvPr>
            <p:ph type="sldImg"/>
          </p:nvPr>
        </p:nvSpPr>
        <p:spPr>
          <a:xfrm>
            <a:off x="1182688" y="698500"/>
            <a:ext cx="4646612" cy="3484563"/>
          </a:xfrm>
          <a:ln/>
        </p:spPr>
      </p:sp>
      <p:sp>
        <p:nvSpPr>
          <p:cNvPr id="51204" name="Rectangle 3"/>
          <p:cNvSpPr>
            <a:spLocks noGrp="1" noChangeArrowheads="1"/>
          </p:cNvSpPr>
          <p:nvPr>
            <p:ph type="body" idx="1"/>
          </p:nvPr>
        </p:nvSpPr>
        <p:spPr>
          <a:xfrm>
            <a:off x="935040" y="4414838"/>
            <a:ext cx="5140325" cy="4183063"/>
          </a:xfrm>
          <a:noFill/>
          <a:ln/>
        </p:spPr>
        <p:txBody>
          <a:bodyPr>
            <a:normAutofit lnSpcReduction="10000"/>
          </a:bodyPr>
          <a:lstStyle/>
          <a:p>
            <a:pPr eaLnBrk="1" hangingPunct="1">
              <a:lnSpc>
                <a:spcPct val="90000"/>
              </a:lnSpc>
              <a:buFontTx/>
              <a:buChar char="•"/>
            </a:pPr>
            <a:r>
              <a:rPr lang="en-US" sz="1300" dirty="0"/>
              <a:t>Roll those dollars up and what happens to the individual and to the community. </a:t>
            </a:r>
          </a:p>
          <a:p>
            <a:pPr eaLnBrk="1" hangingPunct="1">
              <a:lnSpc>
                <a:spcPct val="90000"/>
              </a:lnSpc>
              <a:buFontTx/>
              <a:buChar char="•"/>
            </a:pPr>
            <a:r>
              <a:rPr lang="en-US" sz="1300" dirty="0"/>
              <a:t>Lower Lifetime Earnings – can mean a difference of ½ million dollars or more for the individual</a:t>
            </a:r>
          </a:p>
          <a:p>
            <a:pPr eaLnBrk="1" hangingPunct="1">
              <a:lnSpc>
                <a:spcPct val="90000"/>
              </a:lnSpc>
              <a:buFontTx/>
              <a:buChar char="•"/>
            </a:pPr>
            <a:r>
              <a:rPr lang="en-US" sz="1300" dirty="0"/>
              <a:t>Reduced Buying Power – businesses are concerned about this. Think of what it could also man in reduced tax revenues. School systems use the SPLOST to renovate and build schools</a:t>
            </a:r>
          </a:p>
          <a:p>
            <a:pPr eaLnBrk="1" hangingPunct="1">
              <a:lnSpc>
                <a:spcPct val="90000"/>
              </a:lnSpc>
              <a:buFontTx/>
              <a:buChar char="•"/>
            </a:pPr>
            <a:r>
              <a:rPr lang="en-US" sz="1300" dirty="0"/>
              <a:t>Decreased Health Status…-- Raises many health issues</a:t>
            </a:r>
          </a:p>
          <a:p>
            <a:pPr eaLnBrk="1" hangingPunct="1">
              <a:lnSpc>
                <a:spcPct val="90000"/>
              </a:lnSpc>
              <a:buFontTx/>
              <a:buChar char="•"/>
            </a:pPr>
            <a:r>
              <a:rPr lang="en-US" sz="1300" dirty="0"/>
              <a:t>Higher Health Care…-80% of folks in prison don’t have a HS diploma; contributes to increased cost</a:t>
            </a:r>
          </a:p>
          <a:p>
            <a:pPr eaLnBrk="1" hangingPunct="1">
              <a:lnSpc>
                <a:spcPct val="90000"/>
              </a:lnSpc>
              <a:buFontTx/>
              <a:buChar char="•"/>
            </a:pPr>
            <a:r>
              <a:rPr lang="en-US" sz="1300" dirty="0"/>
              <a:t>Higher Teen Pregnancy Rates…- How many 15 – 19 year olds in your community have their 1</a:t>
            </a:r>
            <a:r>
              <a:rPr lang="en-US" sz="1300" baseline="30000" dirty="0"/>
              <a:t>st</a:t>
            </a:r>
            <a:r>
              <a:rPr lang="en-US" sz="1300" dirty="0"/>
              <a:t> baby or even their 2</a:t>
            </a:r>
            <a:r>
              <a:rPr lang="en-US" sz="1300" baseline="30000" dirty="0"/>
              <a:t>nd</a:t>
            </a:r>
            <a:r>
              <a:rPr lang="en-US" sz="1300" dirty="0"/>
              <a:t> baby? Realizing that a mother is a child’s first teacher, they are not always the best teacher, especially when a young teenage mother. Again, you will see some of those numbers in the </a:t>
            </a:r>
            <a:r>
              <a:rPr lang="en-US" sz="1300" dirty="0" err="1"/>
              <a:t>KidsCount</a:t>
            </a:r>
            <a:r>
              <a:rPr lang="en-US" sz="1300" dirty="0"/>
              <a:t> data we will share</a:t>
            </a:r>
          </a:p>
          <a:p>
            <a:pPr eaLnBrk="1" hangingPunct="1">
              <a:lnSpc>
                <a:spcPct val="90000"/>
              </a:lnSpc>
              <a:buFontTx/>
              <a:buChar char="•"/>
            </a:pPr>
            <a:r>
              <a:rPr lang="en-US" sz="1300" dirty="0"/>
              <a:t>Higher Public Service Costs –</a:t>
            </a:r>
          </a:p>
          <a:p>
            <a:pPr eaLnBrk="1" hangingPunct="1">
              <a:lnSpc>
                <a:spcPct val="90000"/>
              </a:lnSpc>
              <a:buFontTx/>
              <a:buChar char="•"/>
            </a:pPr>
            <a:r>
              <a:rPr lang="en-US" sz="1300" dirty="0"/>
              <a:t>Less Voting and Volunteering –</a:t>
            </a:r>
          </a:p>
          <a:p>
            <a:pPr eaLnBrk="1" hangingPunct="1">
              <a:lnSpc>
                <a:spcPct val="90000"/>
              </a:lnSpc>
              <a:buFontTx/>
              <a:buChar char="•"/>
            </a:pPr>
            <a:r>
              <a:rPr lang="en-US" sz="1300" dirty="0"/>
              <a:t>Less Community Involvement – This impacts the infrastructure of a community</a:t>
            </a:r>
          </a:p>
          <a:p>
            <a:pPr eaLnBrk="1" hangingPunct="1">
              <a:lnSpc>
                <a:spcPct val="90000"/>
              </a:lnSpc>
              <a:buFontTx/>
              <a:buChar char="•"/>
            </a:pPr>
            <a:endParaRPr lang="en-US" sz="1300" dirty="0"/>
          </a:p>
          <a:p>
            <a:pPr eaLnBrk="1" hangingPunct="1">
              <a:lnSpc>
                <a:spcPct val="90000"/>
              </a:lnSpc>
              <a:buFontTx/>
              <a:buChar char="•"/>
            </a:pPr>
            <a:r>
              <a:rPr lang="en-US" sz="1300" b="1" dirty="0"/>
              <a:t>Community involvement- for economic development – need community engagement and civic involvement.</a:t>
            </a:r>
          </a:p>
          <a:p>
            <a:pPr eaLnBrk="1" hangingPunct="1">
              <a:lnSpc>
                <a:spcPct val="90000"/>
              </a:lnSpc>
            </a:pPr>
            <a:endParaRPr lang="en-US" sz="1300" dirty="0"/>
          </a:p>
          <a:p>
            <a:pPr eaLnBrk="1" hangingPunct="1">
              <a:lnSpc>
                <a:spcPct val="90000"/>
              </a:lnSpc>
            </a:pPr>
            <a:r>
              <a:rPr lang="en-US" sz="1300" b="1" dirty="0"/>
              <a:t>Transition to next slide – so we see what this looks like for an individual and how that translates to impacts on a community.  Next, I want to look at the economic impact (dollar amount) on the state. </a:t>
            </a:r>
          </a:p>
        </p:txBody>
      </p:sp>
    </p:spTree>
    <p:extLst>
      <p:ext uri="{BB962C8B-B14F-4D97-AF65-F5344CB8AC3E}">
        <p14:creationId xmlns:p14="http://schemas.microsoft.com/office/powerpoint/2010/main" val="4242688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BF0C7E53-5A05-44CB-B779-862239460E91}" type="slidenum">
              <a:rPr lang="en-US"/>
              <a:pPr/>
              <a:t>15</a:t>
            </a:fld>
            <a:endParaRPr lang="en-US"/>
          </a:p>
        </p:txBody>
      </p:sp>
      <p:sp>
        <p:nvSpPr>
          <p:cNvPr id="45059" name="Rectangle 2"/>
          <p:cNvSpPr>
            <a:spLocks noGrp="1" noRot="1" noChangeAspect="1" noChangeArrowheads="1" noTextEdit="1"/>
          </p:cNvSpPr>
          <p:nvPr>
            <p:ph type="sldImg"/>
          </p:nvPr>
        </p:nvSpPr>
        <p:spPr>
          <a:xfrm>
            <a:off x="1182688" y="698500"/>
            <a:ext cx="4646612" cy="3484563"/>
          </a:xfrm>
          <a:ln/>
        </p:spPr>
      </p:sp>
      <p:sp>
        <p:nvSpPr>
          <p:cNvPr id="45060" name="Rectangle 3"/>
          <p:cNvSpPr>
            <a:spLocks noGrp="1" noChangeArrowheads="1"/>
          </p:cNvSpPr>
          <p:nvPr>
            <p:ph type="body" idx="1"/>
          </p:nvPr>
        </p:nvSpPr>
        <p:spPr>
          <a:xfrm>
            <a:off x="935040" y="4414838"/>
            <a:ext cx="5140325" cy="4183063"/>
          </a:xfrm>
          <a:noFill/>
          <a:ln/>
        </p:spPr>
        <p:txBody>
          <a:bodyPr/>
          <a:lstStyle/>
          <a:p>
            <a:pPr eaLnBrk="1" hangingPunct="1">
              <a:buFontTx/>
              <a:buChar char="-"/>
            </a:pPr>
            <a:r>
              <a:rPr lang="en-US" sz="1300" b="1" dirty="0"/>
              <a:t>Be clear about the 90% graduation rate</a:t>
            </a:r>
          </a:p>
          <a:p>
            <a:pPr eaLnBrk="1" hangingPunct="1">
              <a:buFontTx/>
              <a:buChar char="-"/>
            </a:pPr>
            <a:r>
              <a:rPr lang="en-US" sz="1300" b="1" dirty="0"/>
              <a:t>Just a few examples, more in the Econ of Ed publication page 13</a:t>
            </a:r>
          </a:p>
        </p:txBody>
      </p:sp>
    </p:spTree>
    <p:extLst>
      <p:ext uri="{BB962C8B-B14F-4D97-AF65-F5344CB8AC3E}">
        <p14:creationId xmlns:p14="http://schemas.microsoft.com/office/powerpoint/2010/main" val="2421294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BF0C7E53-5A05-44CB-B779-862239460E91}" type="slidenum">
              <a:rPr lang="en-US"/>
              <a:pPr/>
              <a:t>16</a:t>
            </a:fld>
            <a:endParaRPr lang="en-US"/>
          </a:p>
        </p:txBody>
      </p:sp>
      <p:sp>
        <p:nvSpPr>
          <p:cNvPr id="45059" name="Rectangle 2"/>
          <p:cNvSpPr>
            <a:spLocks noGrp="1" noRot="1" noChangeAspect="1" noChangeArrowheads="1" noTextEdit="1"/>
          </p:cNvSpPr>
          <p:nvPr>
            <p:ph type="sldImg"/>
          </p:nvPr>
        </p:nvSpPr>
        <p:spPr>
          <a:xfrm>
            <a:off x="1182688" y="698500"/>
            <a:ext cx="4646612" cy="3484563"/>
          </a:xfrm>
          <a:ln/>
        </p:spPr>
      </p:sp>
      <p:sp>
        <p:nvSpPr>
          <p:cNvPr id="45060" name="Rectangle 3"/>
          <p:cNvSpPr>
            <a:spLocks noGrp="1" noChangeArrowheads="1"/>
          </p:cNvSpPr>
          <p:nvPr>
            <p:ph type="body" idx="1"/>
          </p:nvPr>
        </p:nvSpPr>
        <p:spPr>
          <a:xfrm>
            <a:off x="935040" y="4414838"/>
            <a:ext cx="5140325" cy="4183063"/>
          </a:xfrm>
          <a:noFill/>
          <a:ln/>
        </p:spPr>
        <p:txBody>
          <a:bodyPr/>
          <a:lstStyle/>
          <a:p>
            <a:pPr eaLnBrk="1" hangingPunct="1">
              <a:buFontTx/>
              <a:buChar char="-"/>
            </a:pPr>
            <a:endParaRPr lang="en-US" sz="1300" dirty="0"/>
          </a:p>
          <a:p>
            <a:pPr eaLnBrk="1" hangingPunct="1">
              <a:buFontTx/>
              <a:buChar char="-"/>
            </a:pPr>
            <a:r>
              <a:rPr lang="en-US" sz="1300" b="1" dirty="0"/>
              <a:t>Estimates based on the Atlanta/ Sandy Springs/ Roswell </a:t>
            </a:r>
            <a:r>
              <a:rPr lang="en-US" sz="1200" b="1" i="0" kern="1200" dirty="0">
                <a:solidFill>
                  <a:schemeClr val="tx1"/>
                </a:solidFill>
                <a:effectLst/>
                <a:latin typeface="+mn-lt"/>
                <a:ea typeface="+mn-ea"/>
                <a:cs typeface="+mn-cs"/>
              </a:rPr>
              <a:t>Census–defined  metropolitan statistical areas (MSAs) consists of a central urban area and its surrounding counties that have strong social and economic ties to that area</a:t>
            </a:r>
            <a:r>
              <a:rPr lang="en-US" sz="1200" b="0" i="0" kern="1200" dirty="0">
                <a:solidFill>
                  <a:schemeClr val="tx1"/>
                </a:solidFill>
                <a:effectLst/>
                <a:latin typeface="+mn-lt"/>
                <a:ea typeface="+mn-ea"/>
                <a:cs typeface="+mn-cs"/>
              </a:rPr>
              <a:t>.</a:t>
            </a:r>
          </a:p>
          <a:p>
            <a:pPr eaLnBrk="1" hangingPunct="1">
              <a:buFontTx/>
              <a:buChar char="-"/>
            </a:pPr>
            <a:endParaRPr lang="en-US" sz="1200" b="1" i="0" kern="1200" dirty="0">
              <a:solidFill>
                <a:schemeClr val="tx1"/>
              </a:solidFill>
              <a:effectLst/>
              <a:latin typeface="+mn-lt"/>
              <a:ea typeface="+mn-ea"/>
              <a:cs typeface="+mn-cs"/>
            </a:endParaRPr>
          </a:p>
          <a:p>
            <a:pPr eaLnBrk="1" hangingPunct="1">
              <a:buFontTx/>
              <a:buChar char="-"/>
            </a:pPr>
            <a:r>
              <a:rPr lang="en-US" sz="1200" b="1" i="0" kern="1200" dirty="0">
                <a:solidFill>
                  <a:schemeClr val="tx1"/>
                </a:solidFill>
                <a:effectLst/>
                <a:latin typeface="+mn-lt"/>
                <a:ea typeface="+mn-ea"/>
                <a:cs typeface="+mn-cs"/>
              </a:rPr>
              <a:t>Transition to next </a:t>
            </a:r>
            <a:r>
              <a:rPr lang="en-US" sz="1200" b="1" i="0" kern="1200" dirty="0" err="1">
                <a:solidFill>
                  <a:schemeClr val="tx1"/>
                </a:solidFill>
                <a:effectLst/>
                <a:latin typeface="+mn-lt"/>
                <a:ea typeface="+mn-ea"/>
                <a:cs typeface="+mn-cs"/>
              </a:rPr>
              <a:t>slide_Provides</a:t>
            </a:r>
            <a:r>
              <a:rPr lang="en-US" sz="1200" b="1" i="0" kern="1200" dirty="0">
                <a:solidFill>
                  <a:schemeClr val="tx1"/>
                </a:solidFill>
                <a:effectLst/>
                <a:latin typeface="+mn-lt"/>
                <a:ea typeface="+mn-ea"/>
                <a:cs typeface="+mn-cs"/>
              </a:rPr>
              <a:t> us a picture of the economic impacts on the community and what the potential gains could be.  Turn to what are some of the barriers we must deal with to make this 90% true.</a:t>
            </a:r>
            <a:endParaRPr lang="en-US" sz="1300" b="1" dirty="0"/>
          </a:p>
        </p:txBody>
      </p:sp>
    </p:spTree>
    <p:extLst>
      <p:ext uri="{BB962C8B-B14F-4D97-AF65-F5344CB8AC3E}">
        <p14:creationId xmlns:p14="http://schemas.microsoft.com/office/powerpoint/2010/main" val="1474053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Calculations done by the Georgia Chamber of Commerce</a:t>
            </a:r>
          </a:p>
          <a:p>
            <a:r>
              <a:rPr lang="en-US" dirty="0"/>
              <a:t>Adult population</a:t>
            </a:r>
          </a:p>
          <a:p>
            <a:endParaRPr lang="en-US" dirty="0"/>
          </a:p>
          <a:p>
            <a:r>
              <a:rPr lang="en-US" sz="1200" b="0" i="0" u="none" strike="noStrike" kern="1200" baseline="0" dirty="0">
                <a:solidFill>
                  <a:schemeClr val="tx1"/>
                </a:solidFill>
                <a:latin typeface="+mn-lt"/>
                <a:ea typeface="+mn-ea"/>
                <a:cs typeface="+mn-cs"/>
              </a:rPr>
              <a:t>59 of Georgia’s 159 counties have greater than 25% poverty</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Lowest Poverty Rate – Forsyth and Oconee (7%)</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Highest Poverty Rate – Calhoun and Clay – 42% of the residents are below the official poverty threshold</a:t>
            </a:r>
            <a:endParaRPr lang="en-US" dirty="0"/>
          </a:p>
        </p:txBody>
      </p:sp>
      <p:sp>
        <p:nvSpPr>
          <p:cNvPr id="4" name="Slide Number Placeholder 3"/>
          <p:cNvSpPr>
            <a:spLocks noGrp="1"/>
          </p:cNvSpPr>
          <p:nvPr>
            <p:ph type="sldNum" sz="quarter" idx="10"/>
          </p:nvPr>
        </p:nvSpPr>
        <p:spPr/>
        <p:txBody>
          <a:bodyPr/>
          <a:lstStyle/>
          <a:p>
            <a:fld id="{372BED22-9416-48E6-A85C-8E37E8F2BA8E}" type="slidenum">
              <a:rPr lang="en-US" smtClean="0"/>
              <a:pPr/>
              <a:t>17</a:t>
            </a:fld>
            <a:endParaRPr lang="en-US"/>
          </a:p>
        </p:txBody>
      </p:sp>
    </p:spTree>
    <p:extLst>
      <p:ext uri="{BB962C8B-B14F-4D97-AF65-F5344CB8AC3E}">
        <p14:creationId xmlns:p14="http://schemas.microsoft.com/office/powerpoint/2010/main" val="31919774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Challenge for communities – how to do you re-</a:t>
            </a:r>
            <a:r>
              <a:rPr lang="en-US" b="1" dirty="0" err="1"/>
              <a:t>enegage</a:t>
            </a:r>
            <a:r>
              <a:rPr lang="en-US" b="1" dirty="0"/>
              <a:t> the adult population in the workforce.  Why are they out of it?  Job training?  Literacy?  Education levels?</a:t>
            </a:r>
          </a:p>
        </p:txBody>
      </p:sp>
      <p:sp>
        <p:nvSpPr>
          <p:cNvPr id="4" name="Slide Number Placeholder 3"/>
          <p:cNvSpPr>
            <a:spLocks noGrp="1"/>
          </p:cNvSpPr>
          <p:nvPr>
            <p:ph type="sldNum" sz="quarter" idx="10"/>
          </p:nvPr>
        </p:nvSpPr>
        <p:spPr/>
        <p:txBody>
          <a:bodyPr/>
          <a:lstStyle/>
          <a:p>
            <a:fld id="{372BED22-9416-48E6-A85C-8E37E8F2BA8E}" type="slidenum">
              <a:rPr lang="en-US" smtClean="0"/>
              <a:pPr/>
              <a:t>18</a:t>
            </a:fld>
            <a:endParaRPr lang="en-US"/>
          </a:p>
        </p:txBody>
      </p:sp>
    </p:spTree>
    <p:extLst>
      <p:ext uri="{BB962C8B-B14F-4D97-AF65-F5344CB8AC3E}">
        <p14:creationId xmlns:p14="http://schemas.microsoft.com/office/powerpoint/2010/main" val="2611196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2BED22-9416-48E6-A85C-8E37E8F2BA8E}" type="slidenum">
              <a:rPr lang="en-US" smtClean="0"/>
              <a:pPr/>
              <a:t>19</a:t>
            </a:fld>
            <a:endParaRPr lang="en-US"/>
          </a:p>
        </p:txBody>
      </p:sp>
    </p:spTree>
    <p:extLst>
      <p:ext uri="{BB962C8B-B14F-4D97-AF65-F5344CB8AC3E}">
        <p14:creationId xmlns:p14="http://schemas.microsoft.com/office/powerpoint/2010/main" val="3035205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BF0C7E53-5A05-44CB-B779-862239460E91}" type="slidenum">
              <a:rPr lang="en-US"/>
              <a:pPr/>
              <a:t>20</a:t>
            </a:fld>
            <a:endParaRPr lang="en-US"/>
          </a:p>
        </p:txBody>
      </p:sp>
      <p:sp>
        <p:nvSpPr>
          <p:cNvPr id="45059" name="Rectangle 2"/>
          <p:cNvSpPr>
            <a:spLocks noGrp="1" noRot="1" noChangeAspect="1" noChangeArrowheads="1" noTextEdit="1"/>
          </p:cNvSpPr>
          <p:nvPr>
            <p:ph type="sldImg"/>
          </p:nvPr>
        </p:nvSpPr>
        <p:spPr>
          <a:xfrm>
            <a:off x="1182688" y="698500"/>
            <a:ext cx="4646612" cy="3484563"/>
          </a:xfrm>
          <a:ln/>
        </p:spPr>
      </p:sp>
      <p:sp>
        <p:nvSpPr>
          <p:cNvPr id="45060" name="Rectangle 3"/>
          <p:cNvSpPr>
            <a:spLocks noGrp="1" noChangeArrowheads="1"/>
          </p:cNvSpPr>
          <p:nvPr>
            <p:ph type="body" idx="1"/>
          </p:nvPr>
        </p:nvSpPr>
        <p:spPr>
          <a:xfrm>
            <a:off x="935040" y="4414838"/>
            <a:ext cx="5140325" cy="4183063"/>
          </a:xfrm>
          <a:noFill/>
          <a:ln/>
        </p:spPr>
        <p:txBody>
          <a:bodyPr/>
          <a:lstStyle/>
          <a:p>
            <a:pPr lvl="0"/>
            <a:r>
              <a:rPr lang="en-US" sz="1300" dirty="0"/>
              <a:t>Doug </a:t>
            </a:r>
            <a:r>
              <a:rPr lang="en-US" sz="1300" dirty="0" err="1"/>
              <a:t>Betchel</a:t>
            </a:r>
            <a:r>
              <a:rPr lang="en-US" sz="1300" dirty="0"/>
              <a:t> – UGA professor – started with the 2 Georgia’s.  Before he passed away, he updated that to the 5 Georgia’s:  </a:t>
            </a:r>
            <a:r>
              <a:rPr lang="en-US" sz="1200" kern="1200" dirty="0">
                <a:solidFill>
                  <a:schemeClr val="tx1"/>
                </a:solidFill>
                <a:effectLst/>
                <a:latin typeface="+mn-lt"/>
                <a:ea typeface="+mn-ea"/>
                <a:cs typeface="+mn-cs"/>
              </a:rPr>
              <a:t>Urban, Urbanizing, Suburban, Rural Growth, Rural Decline </a:t>
            </a:r>
          </a:p>
          <a:p>
            <a:pPr lvl="0"/>
            <a:endParaRPr lang="en-US" sz="1200" kern="1200" dirty="0">
              <a:solidFill>
                <a:schemeClr val="tx1"/>
              </a:solidFill>
              <a:effectLst/>
              <a:latin typeface="+mn-lt"/>
              <a:ea typeface="+mn-ea"/>
              <a:cs typeface="+mn-cs"/>
            </a:endParaRPr>
          </a:p>
          <a:p>
            <a:pPr lvl="0"/>
            <a:r>
              <a:rPr lang="en-US" sz="1300" dirty="0"/>
              <a:t>Rest of the state is important.  Statewide agencies, statewide presence.  Also, Atlanta can’t continue to support the rest of the state.</a:t>
            </a:r>
          </a:p>
        </p:txBody>
      </p:sp>
    </p:spTree>
    <p:extLst>
      <p:ext uri="{BB962C8B-B14F-4D97-AF65-F5344CB8AC3E}">
        <p14:creationId xmlns:p14="http://schemas.microsoft.com/office/powerpoint/2010/main" val="9279205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transition statement – Now we have looked at the impact of </a:t>
            </a:r>
            <a:r>
              <a:rPr lang="en-US" b="1" dirty="0" err="1"/>
              <a:t>hs</a:t>
            </a:r>
            <a:r>
              <a:rPr lang="en-US" b="1" dirty="0"/>
              <a:t> graduation/ non graduation, it’s potential and some of the barriers we are facing.  So, how do we overcome the barriers and reach the potential?</a:t>
            </a:r>
          </a:p>
        </p:txBody>
      </p:sp>
      <p:sp>
        <p:nvSpPr>
          <p:cNvPr id="4" name="Slide Number Placeholder 3"/>
          <p:cNvSpPr>
            <a:spLocks noGrp="1"/>
          </p:cNvSpPr>
          <p:nvPr>
            <p:ph type="sldNum" sz="quarter" idx="10"/>
          </p:nvPr>
        </p:nvSpPr>
        <p:spPr/>
        <p:txBody>
          <a:bodyPr/>
          <a:lstStyle/>
          <a:p>
            <a:fld id="{372BED22-9416-48E6-A85C-8E37E8F2BA8E}" type="slidenum">
              <a:rPr lang="en-US" smtClean="0"/>
              <a:pPr/>
              <a:t>21</a:t>
            </a:fld>
            <a:endParaRPr lang="en-US"/>
          </a:p>
        </p:txBody>
      </p:sp>
    </p:spTree>
    <p:extLst>
      <p:ext uri="{BB962C8B-B14F-4D97-AF65-F5344CB8AC3E}">
        <p14:creationId xmlns:p14="http://schemas.microsoft.com/office/powerpoint/2010/main" val="36376539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92BFFC3A-DEEE-468E-9749-6880DB783333}" type="slidenum">
              <a:rPr lang="en-US" smtClean="0"/>
              <a:pPr/>
              <a:t>22</a:t>
            </a:fld>
            <a:endParaRPr lang="en-US"/>
          </a:p>
        </p:txBody>
      </p:sp>
      <p:sp>
        <p:nvSpPr>
          <p:cNvPr id="107523" name="Rectangle 2"/>
          <p:cNvSpPr>
            <a:spLocks noGrp="1" noRot="1" noChangeAspect="1" noChangeArrowheads="1" noTextEdit="1"/>
          </p:cNvSpPr>
          <p:nvPr>
            <p:ph type="sldImg"/>
          </p:nvPr>
        </p:nvSpPr>
        <p:spPr>
          <a:xfrm>
            <a:off x="1214438" y="696913"/>
            <a:ext cx="4638675" cy="3479800"/>
          </a:xfrm>
          <a:ln/>
        </p:spPr>
      </p:sp>
      <p:sp>
        <p:nvSpPr>
          <p:cNvPr id="107524" name="Rectangle 3"/>
          <p:cNvSpPr>
            <a:spLocks noGrp="1" noChangeArrowheads="1"/>
          </p:cNvSpPr>
          <p:nvPr>
            <p:ph type="body" idx="1"/>
          </p:nvPr>
        </p:nvSpPr>
        <p:spPr>
          <a:xfrm>
            <a:off x="942509" y="4408816"/>
            <a:ext cx="5181391" cy="4177356"/>
          </a:xfrm>
          <a:noFill/>
          <a:ln/>
        </p:spPr>
        <p:txBody>
          <a:bodyPr/>
          <a:lstStyle/>
          <a:p>
            <a:pPr marL="229170" indent="-229170"/>
            <a:r>
              <a:rPr lang="en-US" sz="1300" dirty="0"/>
              <a:t>Start with the foundations - </a:t>
            </a:r>
          </a:p>
        </p:txBody>
      </p:sp>
    </p:spTree>
    <p:extLst>
      <p:ext uri="{BB962C8B-B14F-4D97-AF65-F5344CB8AC3E}">
        <p14:creationId xmlns:p14="http://schemas.microsoft.com/office/powerpoint/2010/main" val="3573128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Look at the importance of a strong education pipeline as an economic development strategy..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 some new data about the relationship between education and the workforce, some of which you already know,  and some of it may be new to you.</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r>
              <a:rPr lang="en-US" dirty="0"/>
              <a:t>Challenge you all to think about this relationship at several levels –the individual, the community and the state and think about where we are and where do we want to go –across all 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Finally, what is your role in moving the needle on education outcomes for students and the economic competitiveness of our local communities, businesses, and the state.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372BED22-9416-48E6-A85C-8E37E8F2BA8E}" type="slidenum">
              <a:rPr lang="en-US" smtClean="0"/>
              <a:pPr/>
              <a:t>3</a:t>
            </a:fld>
            <a:endParaRPr lang="en-US"/>
          </a:p>
        </p:txBody>
      </p:sp>
    </p:spTree>
    <p:extLst>
      <p:ext uri="{BB962C8B-B14F-4D97-AF65-F5344CB8AC3E}">
        <p14:creationId xmlns:p14="http://schemas.microsoft.com/office/powerpoint/2010/main" val="28649302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B4507561-B3E8-4E04-B1B7-9E2F6637F40C}" type="slidenum">
              <a:rPr lang="en-US"/>
              <a:pPr/>
              <a:t>23</a:t>
            </a:fld>
            <a:endParaRPr lang="en-US"/>
          </a:p>
        </p:txBody>
      </p:sp>
      <p:sp>
        <p:nvSpPr>
          <p:cNvPr id="59395" name="Rectangle 2"/>
          <p:cNvSpPr>
            <a:spLocks noGrp="1" noRot="1" noChangeAspect="1" noChangeArrowheads="1" noTextEdit="1"/>
          </p:cNvSpPr>
          <p:nvPr>
            <p:ph type="sldImg"/>
          </p:nvPr>
        </p:nvSpPr>
        <p:spPr>
          <a:xfrm>
            <a:off x="3119438" y="696913"/>
            <a:ext cx="696912" cy="522287"/>
          </a:xfrm>
          <a:ln/>
        </p:spPr>
      </p:sp>
      <p:sp>
        <p:nvSpPr>
          <p:cNvPr id="59396" name="Rectangle 3"/>
          <p:cNvSpPr>
            <a:spLocks noGrp="1" noChangeArrowheads="1"/>
          </p:cNvSpPr>
          <p:nvPr>
            <p:ph type="body" idx="1"/>
          </p:nvPr>
        </p:nvSpPr>
        <p:spPr>
          <a:xfrm>
            <a:off x="466725" y="1295400"/>
            <a:ext cx="6076950" cy="7848600"/>
          </a:xfrm>
          <a:noFill/>
          <a:ln/>
        </p:spPr>
        <p:txBody>
          <a:bodyPr/>
          <a:lstStyle/>
          <a:p>
            <a:pPr marL="171422" indent="-171422"/>
            <a:r>
              <a:rPr lang="en-US" b="1" i="0" dirty="0"/>
              <a:t>Called the Early Catastrophe Slide – language development is one of the foundations of successful learning and we see the gaps early.  By 3 year old, very pronounced.</a:t>
            </a:r>
          </a:p>
        </p:txBody>
      </p:sp>
    </p:spTree>
    <p:extLst>
      <p:ext uri="{BB962C8B-B14F-4D97-AF65-F5344CB8AC3E}">
        <p14:creationId xmlns:p14="http://schemas.microsoft.com/office/powerpoint/2010/main" val="6126157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AF10160-512E-4E83-A80E-D8B68A3ECA4A}" type="slidenum">
              <a:rPr lang="en-US"/>
              <a:pPr/>
              <a:t>24</a:t>
            </a:fld>
            <a:endParaRPr lang="en-US"/>
          </a:p>
        </p:txBody>
      </p:sp>
      <p:sp>
        <p:nvSpPr>
          <p:cNvPr id="70659" name="Rectangle 2"/>
          <p:cNvSpPr>
            <a:spLocks noGrp="1" noRot="1" noChangeAspect="1" noChangeArrowheads="1" noTextEdit="1"/>
          </p:cNvSpPr>
          <p:nvPr>
            <p:ph type="sldImg"/>
          </p:nvPr>
        </p:nvSpPr>
        <p:spPr>
          <a:xfrm>
            <a:off x="1214438" y="696913"/>
            <a:ext cx="4638675" cy="3479800"/>
          </a:xfrm>
          <a:ln/>
        </p:spPr>
      </p:sp>
      <p:sp>
        <p:nvSpPr>
          <p:cNvPr id="70660" name="Rectangle 3"/>
          <p:cNvSpPr>
            <a:spLocks noGrp="1" noChangeArrowheads="1"/>
          </p:cNvSpPr>
          <p:nvPr>
            <p:ph type="body" idx="1"/>
          </p:nvPr>
        </p:nvSpPr>
        <p:spPr>
          <a:xfrm>
            <a:off x="459253" y="4408816"/>
            <a:ext cx="6210308" cy="4405643"/>
          </a:xfrm>
          <a:noFill/>
          <a:ln/>
        </p:spPr>
        <p:txBody>
          <a:bodyPr>
            <a:normAutofit/>
          </a:bodyPr>
          <a:lstStyle/>
          <a:p>
            <a:pPr eaLnBrk="1" hangingPunct="1">
              <a:lnSpc>
                <a:spcPct val="90000"/>
              </a:lnSpc>
              <a:buFontTx/>
              <a:buChar char="•"/>
            </a:pPr>
            <a:r>
              <a:rPr lang="en-US" b="1" dirty="0"/>
              <a:t>Did the research – the foundational policies all successful states and nations have in common.</a:t>
            </a:r>
          </a:p>
          <a:p>
            <a:pPr eaLnBrk="1" hangingPunct="1">
              <a:lnSpc>
                <a:spcPct val="90000"/>
              </a:lnSpc>
              <a:buFontTx/>
              <a:buChar char="•"/>
            </a:pPr>
            <a:r>
              <a:rPr lang="en-US" b="1" dirty="0"/>
              <a:t>Steve mentioned this at the beginning </a:t>
            </a:r>
          </a:p>
          <a:p>
            <a:pPr lvl="1" eaLnBrk="1" hangingPunct="1">
              <a:lnSpc>
                <a:spcPct val="90000"/>
              </a:lnSpc>
              <a:buFontTx/>
              <a:buChar char="•"/>
            </a:pPr>
            <a:r>
              <a:rPr lang="en-US" b="1" dirty="0"/>
              <a:t>Hold up EdQuest for recommendations highlight where Georgia is strong and where there are opportunities to do more.  We will get back to this later. </a:t>
            </a:r>
          </a:p>
          <a:p>
            <a:pPr eaLnBrk="1" hangingPunct="1">
              <a:lnSpc>
                <a:spcPct val="90000"/>
              </a:lnSpc>
              <a:buFontTx/>
              <a:buChar char="•"/>
            </a:pPr>
            <a:endParaRPr lang="en-US" dirty="0"/>
          </a:p>
          <a:p>
            <a:pPr eaLnBrk="1" hangingPunct="1">
              <a:lnSpc>
                <a:spcPct val="90000"/>
              </a:lnSpc>
              <a:buFontTx/>
              <a:buChar char="•"/>
            </a:pPr>
            <a:r>
              <a:rPr lang="en-US" dirty="0"/>
              <a:t>This slide begins</a:t>
            </a:r>
            <a:r>
              <a:rPr lang="en-US" baseline="0" dirty="0"/>
              <a:t> to lay the ground work for the perfect storm/ trifecta slide.</a:t>
            </a:r>
          </a:p>
          <a:p>
            <a:pPr eaLnBrk="1" hangingPunct="1">
              <a:lnSpc>
                <a:spcPct val="90000"/>
              </a:lnSpc>
              <a:buFontTx/>
              <a:buChar char="•"/>
            </a:pPr>
            <a:r>
              <a:rPr lang="en-US" baseline="0" dirty="0"/>
              <a:t>This is issue #1 – increased standards and accountability – we are asking more from our students.  All our students.</a:t>
            </a:r>
          </a:p>
          <a:p>
            <a:pPr eaLnBrk="1" hangingPunct="1">
              <a:lnSpc>
                <a:spcPct val="90000"/>
              </a:lnSpc>
              <a:buFontTx/>
              <a:buNone/>
            </a:pPr>
            <a:endParaRPr lang="en-US" baseline="0" dirty="0"/>
          </a:p>
          <a:p>
            <a:pPr eaLnBrk="1" hangingPunct="1">
              <a:lnSpc>
                <a:spcPct val="90000"/>
              </a:lnSpc>
              <a:buFontTx/>
              <a:buNone/>
            </a:pPr>
            <a:r>
              <a:rPr lang="en-US" b="1" baseline="0" dirty="0"/>
              <a:t>Transition to next slide – while Ga has been working across these areas and continues to do so.  The education system does not work in a vacuum and other factors must be taken into account. Namely…..</a:t>
            </a:r>
          </a:p>
        </p:txBody>
      </p:sp>
    </p:spTree>
    <p:extLst>
      <p:ext uri="{BB962C8B-B14F-4D97-AF65-F5344CB8AC3E}">
        <p14:creationId xmlns:p14="http://schemas.microsoft.com/office/powerpoint/2010/main" val="36965004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Issue #2 for</a:t>
            </a:r>
            <a:r>
              <a:rPr lang="en-US" baseline="0" dirty="0"/>
              <a:t> </a:t>
            </a:r>
            <a:r>
              <a:rPr lang="en-US" baseline="0" dirty="0" err="1"/>
              <a:t>trifecta</a:t>
            </a:r>
            <a:r>
              <a:rPr lang="en-US" baseline="0" dirty="0"/>
              <a:t>/perfect storm slide.  Where our population is growing…</a:t>
            </a:r>
          </a:p>
          <a:p>
            <a:r>
              <a:rPr lang="en-US" baseline="0" dirty="0"/>
              <a:t>“living in poverty” are those living below the poverty line.</a:t>
            </a:r>
          </a:p>
          <a:p>
            <a:endParaRPr lang="en-US" baseline="0" dirty="0"/>
          </a:p>
          <a:p>
            <a:endParaRPr lang="en-US" baseline="0" dirty="0"/>
          </a:p>
          <a:p>
            <a:r>
              <a:rPr lang="en-US" baseline="0" dirty="0"/>
              <a:t>Concerning – jump in % of poor students.  </a:t>
            </a:r>
          </a:p>
          <a:p>
            <a:r>
              <a:rPr lang="en-US" baseline="0" dirty="0"/>
              <a:t>2006 – 24%</a:t>
            </a:r>
          </a:p>
          <a:p>
            <a:pPr marL="228600" indent="-228600">
              <a:buAutoNum type="arabicPlain" startAt="2017"/>
            </a:pPr>
            <a:r>
              <a:rPr lang="en-US" baseline="0" dirty="0"/>
              <a:t>- 62%</a:t>
            </a:r>
          </a:p>
          <a:p>
            <a:pPr marL="228600" indent="-228600">
              <a:buAutoNum type="arabicPlain" startAt="2017"/>
            </a:pPr>
            <a:endParaRPr lang="en-US" baseline="0" dirty="0"/>
          </a:p>
          <a:p>
            <a:pPr marL="0" indent="0">
              <a:buNone/>
            </a:pPr>
            <a:r>
              <a:rPr lang="en-US" baseline="0" dirty="0"/>
              <a:t>Hispanic/ Asian populations – not a problem, but challenge for our school systems in increasing % of ELLs.</a:t>
            </a:r>
          </a:p>
          <a:p>
            <a:pPr marL="0" indent="0">
              <a:buNone/>
            </a:pPr>
            <a:endParaRPr lang="en-US" baseline="0" dirty="0"/>
          </a:p>
          <a:p>
            <a:r>
              <a:rPr lang="en-US" baseline="0" dirty="0"/>
              <a:t>Next slide is graduation rates of our fastest growing populations…</a:t>
            </a:r>
            <a:endParaRPr lang="en-US" dirty="0"/>
          </a:p>
        </p:txBody>
      </p:sp>
      <p:sp>
        <p:nvSpPr>
          <p:cNvPr id="4" name="Slide Number Placeholder 3"/>
          <p:cNvSpPr>
            <a:spLocks noGrp="1"/>
          </p:cNvSpPr>
          <p:nvPr>
            <p:ph type="sldNum" sz="quarter" idx="10"/>
          </p:nvPr>
        </p:nvSpPr>
        <p:spPr/>
        <p:txBody>
          <a:bodyPr/>
          <a:lstStyle/>
          <a:p>
            <a:fld id="{55971FE8-0850-43DF-824D-2706B897EDFB}" type="slidenum">
              <a:rPr lang="en-US" smtClean="0"/>
              <a:pPr/>
              <a:t>25</a:t>
            </a:fld>
            <a:endParaRPr lang="en-US"/>
          </a:p>
        </p:txBody>
      </p:sp>
    </p:spTree>
    <p:extLst>
      <p:ext uri="{BB962C8B-B14F-4D97-AF65-F5344CB8AC3E}">
        <p14:creationId xmlns:p14="http://schemas.microsoft.com/office/powerpoint/2010/main" val="29513945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a:t>Disconnect – need the foundation to make sure ALL kids are reading on grade level.</a:t>
            </a:r>
          </a:p>
          <a:p>
            <a:r>
              <a:rPr lang="en-US" b="1" dirty="0">
                <a:latin typeface="+mn-lt"/>
                <a:ea typeface="+mn-ea"/>
                <a:cs typeface="+mn-cs"/>
              </a:rPr>
              <a:t>Can’t do business as usual – we will fail.  </a:t>
            </a:r>
          </a:p>
          <a:p>
            <a:endParaRPr lang="en-US" b="1" dirty="0">
              <a:latin typeface="+mn-lt"/>
              <a:ea typeface="+mn-ea"/>
              <a:cs typeface="+mn-cs"/>
            </a:endParaRPr>
          </a:p>
        </p:txBody>
      </p:sp>
      <p:sp>
        <p:nvSpPr>
          <p:cNvPr id="4" name="Slide Number Placeholder 3"/>
          <p:cNvSpPr>
            <a:spLocks noGrp="1"/>
          </p:cNvSpPr>
          <p:nvPr>
            <p:ph type="sldNum" sz="quarter" idx="10"/>
          </p:nvPr>
        </p:nvSpPr>
        <p:spPr/>
        <p:txBody>
          <a:bodyPr/>
          <a:lstStyle/>
          <a:p>
            <a:fld id="{319DF742-6FA4-4D2E-BEDC-FC8CFC508758}" type="slidenum">
              <a:rPr lang="en-US" smtClean="0"/>
              <a:pPr/>
              <a:t>26</a:t>
            </a:fld>
            <a:endParaRPr lang="en-US"/>
          </a:p>
        </p:txBody>
      </p:sp>
    </p:spTree>
    <p:extLst>
      <p:ext uri="{BB962C8B-B14F-4D97-AF65-F5344CB8AC3E}">
        <p14:creationId xmlns:p14="http://schemas.microsoft.com/office/powerpoint/2010/main" val="13670477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Source: </a:t>
            </a:r>
            <a:r>
              <a:rPr lang="en-US" dirty="0" err="1"/>
              <a:t>Ga</a:t>
            </a:r>
            <a:r>
              <a:rPr lang="en-US" dirty="0"/>
              <a:t> DOE 2012-2013</a:t>
            </a:r>
            <a:r>
              <a:rPr lang="en-US" baseline="0" dirty="0"/>
              <a:t> school year, calculations by Atlanta Regional Commission estimates</a:t>
            </a:r>
            <a:endParaRPr lang="en-US" b="0" i="0" dirty="0">
              <a:solidFill>
                <a:schemeClr val="tx2"/>
              </a:solidFill>
            </a:endParaRPr>
          </a:p>
          <a:p>
            <a:endParaRPr lang="en-US" b="0" i="0" dirty="0"/>
          </a:p>
        </p:txBody>
      </p:sp>
      <p:sp>
        <p:nvSpPr>
          <p:cNvPr id="4" name="Slide Number Placeholder 3"/>
          <p:cNvSpPr>
            <a:spLocks noGrp="1"/>
          </p:cNvSpPr>
          <p:nvPr>
            <p:ph type="sldNum" sz="quarter" idx="10"/>
          </p:nvPr>
        </p:nvSpPr>
        <p:spPr/>
        <p:txBody>
          <a:bodyPr/>
          <a:lstStyle/>
          <a:p>
            <a:fld id="{91E8C894-5DAD-40E3-8574-FDA60F5388ED}" type="slidenum">
              <a:rPr lang="en-US" smtClean="0">
                <a:solidFill>
                  <a:prstClr val="black"/>
                </a:solidFill>
              </a:rPr>
              <a:pPr/>
              <a:t>27</a:t>
            </a:fld>
            <a:endParaRPr lang="en-US">
              <a:solidFill>
                <a:prstClr val="black"/>
              </a:solidFill>
            </a:endParaRPr>
          </a:p>
        </p:txBody>
      </p:sp>
      <p:sp>
        <p:nvSpPr>
          <p:cNvPr id="5" name="Date Placeholder 4"/>
          <p:cNvSpPr>
            <a:spLocks noGrp="1"/>
          </p:cNvSpPr>
          <p:nvPr>
            <p:ph type="dt" idx="11"/>
          </p:nvPr>
        </p:nvSpPr>
        <p:spPr/>
        <p:txBody>
          <a:bodyPr/>
          <a:lstStyle/>
          <a:p>
            <a:r>
              <a:rPr lang="en-US">
                <a:solidFill>
                  <a:prstClr val="black"/>
                </a:solidFill>
              </a:rPr>
              <a:t>10/31/2011</a:t>
            </a:r>
          </a:p>
        </p:txBody>
      </p:sp>
      <p:sp>
        <p:nvSpPr>
          <p:cNvPr id="6" name="Header Placeholder 5"/>
          <p:cNvSpPr>
            <a:spLocks noGrp="1"/>
          </p:cNvSpPr>
          <p:nvPr>
            <p:ph type="hdr" sz="quarter" idx="12"/>
          </p:nvPr>
        </p:nvSpPr>
        <p:spPr/>
        <p:txBody>
          <a:bodyPr/>
          <a:lstStyle/>
          <a:p>
            <a:endParaRPr lang="en-US">
              <a:solidFill>
                <a:prstClr val="black"/>
              </a:solidFill>
            </a:endParaRPr>
          </a:p>
        </p:txBody>
      </p:sp>
    </p:spTree>
    <p:extLst>
      <p:ext uri="{BB962C8B-B14F-4D97-AF65-F5344CB8AC3E}">
        <p14:creationId xmlns:p14="http://schemas.microsoft.com/office/powerpoint/2010/main" val="18653243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latin typeface="+mn-lt"/>
              <a:ea typeface="+mn-ea"/>
              <a:cs typeface="+mn-cs"/>
            </a:endParaRPr>
          </a:p>
        </p:txBody>
      </p:sp>
      <p:sp>
        <p:nvSpPr>
          <p:cNvPr id="4" name="Slide Number Placeholder 3"/>
          <p:cNvSpPr>
            <a:spLocks noGrp="1"/>
          </p:cNvSpPr>
          <p:nvPr>
            <p:ph type="sldNum" sz="quarter" idx="10"/>
          </p:nvPr>
        </p:nvSpPr>
        <p:spPr/>
        <p:txBody>
          <a:bodyPr/>
          <a:lstStyle/>
          <a:p>
            <a:fld id="{319DF742-6FA4-4D2E-BEDC-FC8CFC508758}" type="slidenum">
              <a:rPr lang="en-US" smtClean="0"/>
              <a:pPr/>
              <a:t>28</a:t>
            </a:fld>
            <a:endParaRPr lang="en-US"/>
          </a:p>
        </p:txBody>
      </p:sp>
    </p:spTree>
    <p:extLst>
      <p:ext uri="{BB962C8B-B14F-4D97-AF65-F5344CB8AC3E}">
        <p14:creationId xmlns:p14="http://schemas.microsoft.com/office/powerpoint/2010/main" val="2864956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buFontTx/>
              <a:buChar char="•"/>
            </a:pPr>
            <a:endParaRPr lang="en-US" dirty="0"/>
          </a:p>
          <a:p>
            <a:r>
              <a:rPr lang="en-US" b="1" baseline="0" dirty="0"/>
              <a:t>We do not currently have the workforce necessary to support our economic development needs to allow Georgia to be economically competitive – not only with other states, but internationally as well.</a:t>
            </a:r>
          </a:p>
          <a:p>
            <a:endParaRPr lang="en-US" baseline="0" dirty="0"/>
          </a:p>
          <a:p>
            <a:r>
              <a:rPr lang="en-US" baseline="0" dirty="0"/>
              <a:t>The 250,000 is a target set by the Complete College Georgia Plan out of the Governor’s office.</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69174E36-D45F-4263-99B9-510025E2062B}" type="slidenum">
              <a:rPr lang="en-US" smtClean="0"/>
              <a:pPr/>
              <a:t>29</a:t>
            </a:fld>
            <a:endParaRPr lang="en-US"/>
          </a:p>
        </p:txBody>
      </p:sp>
    </p:spTree>
    <p:extLst>
      <p:ext uri="{BB962C8B-B14F-4D97-AF65-F5344CB8AC3E}">
        <p14:creationId xmlns:p14="http://schemas.microsoft.com/office/powerpoint/2010/main" val="31575116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971FE8-0850-43DF-824D-2706B897EDFB}" type="slidenum">
              <a:rPr lang="en-US" smtClean="0"/>
              <a:pPr/>
              <a:t>30</a:t>
            </a:fld>
            <a:endParaRPr lang="en-US"/>
          </a:p>
        </p:txBody>
      </p:sp>
    </p:spTree>
    <p:extLst>
      <p:ext uri="{BB962C8B-B14F-4D97-AF65-F5344CB8AC3E}">
        <p14:creationId xmlns:p14="http://schemas.microsoft.com/office/powerpoint/2010/main" val="7094583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b="1" dirty="0"/>
              <a:t>Pasta slides – look at some of these factors that could cause a crack in your pipeline. </a:t>
            </a:r>
          </a:p>
          <a:p>
            <a:r>
              <a:rPr lang="en-US" b="1" dirty="0"/>
              <a:t>Throw these data up – look for county and see how you are doing.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971FE8-0850-43DF-824D-2706B897ED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88402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b="1" dirty="0"/>
              <a:t>Point out Ga</a:t>
            </a:r>
          </a:p>
          <a:p>
            <a:r>
              <a:rPr lang="en-US" b="1" dirty="0"/>
              <a:t>Clayton – highest, but bringing it back down.</a:t>
            </a:r>
          </a:p>
          <a:p>
            <a:r>
              <a:rPr lang="en-US" b="1" dirty="0"/>
              <a:t>Fayette – lowest</a:t>
            </a:r>
          </a:p>
          <a:p>
            <a:endParaRPr lang="en-US" b="1" dirty="0"/>
          </a:p>
          <a:p>
            <a:r>
              <a:rPr lang="en-US" b="1" dirty="0"/>
              <a:t>What’s the difference between these counties?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971FE8-0850-43DF-824D-2706B897ED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39319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544CC8B9-2BA6-483E-814D-260667CE6200}" type="slidenum">
              <a:rPr lang="en-US"/>
              <a:pPr/>
              <a:t>5</a:t>
            </a:fld>
            <a:endParaRPr lang="en-US"/>
          </a:p>
        </p:txBody>
      </p:sp>
      <p:sp>
        <p:nvSpPr>
          <p:cNvPr id="27651" name="Rectangle 2"/>
          <p:cNvSpPr>
            <a:spLocks noGrp="1" noRot="1" noChangeAspect="1" noChangeArrowheads="1" noTextEdit="1"/>
          </p:cNvSpPr>
          <p:nvPr>
            <p:ph type="sldImg"/>
          </p:nvPr>
        </p:nvSpPr>
        <p:spPr>
          <a:xfrm>
            <a:off x="1182688" y="698500"/>
            <a:ext cx="4646612" cy="3484563"/>
          </a:xfrm>
          <a:ln/>
        </p:spPr>
      </p:sp>
      <p:sp>
        <p:nvSpPr>
          <p:cNvPr id="27652" name="Rectangle 3"/>
          <p:cNvSpPr>
            <a:spLocks noGrp="1" noChangeArrowheads="1"/>
          </p:cNvSpPr>
          <p:nvPr>
            <p:ph type="body" idx="1"/>
          </p:nvPr>
        </p:nvSpPr>
        <p:spPr>
          <a:xfrm>
            <a:off x="935040" y="4416427"/>
            <a:ext cx="5140325" cy="4181475"/>
          </a:xfrm>
          <a:noFill/>
          <a:ln/>
        </p:spPr>
        <p:txBody>
          <a:bodyPr lIns="91513" tIns="45757" rIns="91513" bIns="45757"/>
          <a:lstStyle/>
          <a:p>
            <a:pPr>
              <a:lnSpc>
                <a:spcPct val="90000"/>
              </a:lnSpc>
              <a:buFontTx/>
              <a:buChar char="•"/>
            </a:pPr>
            <a:r>
              <a:rPr lang="en-US" sz="1300" dirty="0"/>
              <a:t>This slide will be used as data organizer – begin with something like “The data we are about to see is the foundation for moving a child from early learning to a successful college/ career pathway…”</a:t>
            </a:r>
          </a:p>
          <a:p>
            <a:pPr>
              <a:lnSpc>
                <a:spcPct val="90000"/>
              </a:lnSpc>
              <a:buFontTx/>
              <a:buChar char="•"/>
            </a:pPr>
            <a:endParaRPr lang="en-US" sz="1300" dirty="0"/>
          </a:p>
          <a:p>
            <a:pPr>
              <a:lnSpc>
                <a:spcPct val="90000"/>
              </a:lnSpc>
              <a:buFontTx/>
              <a:buChar char="•"/>
            </a:pPr>
            <a:r>
              <a:rPr lang="en-US" sz="1300" dirty="0"/>
              <a:t>As we move through the presentation, we will talk about major milestones that lead to academic achievement…</a:t>
            </a:r>
          </a:p>
          <a:p>
            <a:pPr lvl="1">
              <a:lnSpc>
                <a:spcPct val="90000"/>
              </a:lnSpc>
              <a:buFontTx/>
              <a:buChar char="•"/>
            </a:pPr>
            <a:r>
              <a:rPr lang="en-US" sz="1300" dirty="0"/>
              <a:t>School readiness</a:t>
            </a:r>
          </a:p>
          <a:p>
            <a:pPr lvl="1">
              <a:lnSpc>
                <a:spcPct val="90000"/>
              </a:lnSpc>
              <a:buFontTx/>
              <a:buChar char="•"/>
            </a:pPr>
            <a:r>
              <a:rPr lang="en-US" sz="1300" dirty="0"/>
              <a:t>Literacy by 3</a:t>
            </a:r>
            <a:r>
              <a:rPr lang="en-US" sz="1300" baseline="30000" dirty="0"/>
              <a:t>rd</a:t>
            </a:r>
            <a:r>
              <a:rPr lang="en-US" sz="1300" dirty="0"/>
              <a:t> grade</a:t>
            </a:r>
          </a:p>
          <a:p>
            <a:pPr lvl="1">
              <a:lnSpc>
                <a:spcPct val="90000"/>
              </a:lnSpc>
              <a:buFontTx/>
              <a:buChar char="•"/>
            </a:pPr>
            <a:r>
              <a:rPr lang="en-US" sz="1300" dirty="0"/>
              <a:t>Numeracy by 8</a:t>
            </a:r>
            <a:r>
              <a:rPr lang="en-US" sz="1300" baseline="30000" dirty="0"/>
              <a:t>th</a:t>
            </a:r>
            <a:r>
              <a:rPr lang="en-US" sz="1300" dirty="0"/>
              <a:t> grade</a:t>
            </a:r>
          </a:p>
          <a:p>
            <a:pPr lvl="1">
              <a:lnSpc>
                <a:spcPct val="90000"/>
              </a:lnSpc>
              <a:buFontTx/>
              <a:buChar char="•"/>
            </a:pPr>
            <a:r>
              <a:rPr lang="en-US" sz="1300" dirty="0"/>
              <a:t>High School Graduation</a:t>
            </a:r>
          </a:p>
          <a:p>
            <a:pPr eaLnBrk="1" hangingPunct="1">
              <a:buFontTx/>
              <a:buChar char="•"/>
            </a:pPr>
            <a:endParaRPr lang="en-US" sz="1300" dirty="0"/>
          </a:p>
          <a:p>
            <a:pPr eaLnBrk="1" hangingPunct="1">
              <a:buFontTx/>
              <a:buChar char="•"/>
            </a:pPr>
            <a:r>
              <a:rPr lang="en-US" sz="1300" b="1" dirty="0"/>
              <a:t>Learn4Life - </a:t>
            </a:r>
            <a:r>
              <a:rPr lang="en-US" sz="1200" b="1" i="0" kern="1200" dirty="0">
                <a:solidFill>
                  <a:schemeClr val="tx1"/>
                </a:solidFill>
                <a:effectLst/>
                <a:latin typeface="+mn-lt"/>
                <a:ea typeface="+mn-ea"/>
                <a:cs typeface="+mn-cs"/>
              </a:rPr>
              <a:t> Metro Atlanta Regional Education Partnership is using these milestones to track and improve education outcomes for the Atlanta region.</a:t>
            </a:r>
          </a:p>
          <a:p>
            <a:pPr eaLnBrk="1" hangingPunct="1">
              <a:buFontTx/>
              <a:buChar char="•"/>
            </a:pPr>
            <a:endParaRPr lang="en-US" sz="1300" dirty="0"/>
          </a:p>
          <a:p>
            <a:pPr eaLnBrk="1" hangingPunct="1">
              <a:buFontTx/>
              <a:buChar char="•"/>
            </a:pPr>
            <a:r>
              <a:rPr lang="en-US" sz="1300" dirty="0"/>
              <a:t>Research says we can’t wait until the end of the pipeline, we must address each of these milestones along the way.</a:t>
            </a:r>
          </a:p>
          <a:p>
            <a:pPr eaLnBrk="1" hangingPunct="1">
              <a:buFontTx/>
              <a:buChar char="•"/>
            </a:pPr>
            <a:endParaRPr lang="en-US" sz="1300" dirty="0"/>
          </a:p>
          <a:p>
            <a:pPr eaLnBrk="1" hangingPunct="1"/>
            <a:endParaRPr lang="en-US" sz="1300" dirty="0"/>
          </a:p>
        </p:txBody>
      </p:sp>
    </p:spTree>
    <p:extLst>
      <p:ext uri="{BB962C8B-B14F-4D97-AF65-F5344CB8AC3E}">
        <p14:creationId xmlns:p14="http://schemas.microsoft.com/office/powerpoint/2010/main" val="1505761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b="1" dirty="0"/>
              <a:t>Point out Ga</a:t>
            </a:r>
          </a:p>
          <a:p>
            <a:r>
              <a:rPr lang="en-US" b="1" dirty="0"/>
              <a:t>After recession – Rockdale and Henry increased.  Why?</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971FE8-0850-43DF-824D-2706B897ED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13160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971FE8-0850-43DF-824D-2706B897ED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85606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971FE8-0850-43DF-824D-2706B897ED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34079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971FE8-0850-43DF-824D-2706B897ED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68598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971FE8-0850-43DF-824D-2706B897ED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818004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txBox="1">
            <a:spLocks noGrp="1" noChangeArrowheads="1"/>
          </p:cNvSpPr>
          <p:nvPr/>
        </p:nvSpPr>
        <p:spPr bwMode="auto">
          <a:xfrm>
            <a:off x="3970343" y="8829678"/>
            <a:ext cx="3038475" cy="465136"/>
          </a:xfrm>
          <a:prstGeom prst="rect">
            <a:avLst/>
          </a:prstGeom>
          <a:noFill/>
          <a:ln w="9525">
            <a:noFill/>
            <a:miter lim="800000"/>
            <a:headEnd/>
            <a:tailEnd/>
          </a:ln>
        </p:spPr>
        <p:txBody>
          <a:bodyPr lIns="93622" tIns="46812" rIns="93622" bIns="46812" anchor="b"/>
          <a:lstStyle/>
          <a:p>
            <a:pPr algn="r" defTabSz="936308"/>
            <a:fld id="{3BA2F9DC-F179-455D-AD11-DB12275B04C5}" type="slidenum">
              <a:rPr lang="en-US" sz="1200"/>
              <a:pPr algn="r" defTabSz="936308"/>
              <a:t>40</a:t>
            </a:fld>
            <a:endParaRPr lang="en-US" sz="1200" dirty="0"/>
          </a:p>
        </p:txBody>
      </p:sp>
      <p:sp>
        <p:nvSpPr>
          <p:cNvPr id="101379" name="Rectangle 2"/>
          <p:cNvSpPr>
            <a:spLocks noGrp="1" noRot="1" noChangeAspect="1" noChangeArrowheads="1" noTextEdit="1"/>
          </p:cNvSpPr>
          <p:nvPr>
            <p:ph type="sldImg"/>
          </p:nvPr>
        </p:nvSpPr>
        <p:spPr>
          <a:xfrm>
            <a:off x="1182688" y="698500"/>
            <a:ext cx="4646612" cy="3484563"/>
          </a:xfrm>
          <a:ln/>
        </p:spPr>
      </p:sp>
      <p:sp>
        <p:nvSpPr>
          <p:cNvPr id="101380" name="Rectangle 3"/>
          <p:cNvSpPr>
            <a:spLocks noGrp="1" noChangeArrowheads="1"/>
          </p:cNvSpPr>
          <p:nvPr>
            <p:ph type="body" idx="1"/>
          </p:nvPr>
        </p:nvSpPr>
        <p:spPr>
          <a:xfrm>
            <a:off x="935043" y="4416429"/>
            <a:ext cx="5140325" cy="4181475"/>
          </a:xfrm>
          <a:noFill/>
          <a:ln/>
        </p:spPr>
        <p:txBody>
          <a:bodyPr lIns="91721" tIns="45861" rIns="91721" bIns="45861"/>
          <a:lstStyle/>
          <a:p>
            <a:pPr eaLnBrk="1" hangingPunct="1">
              <a:buFontTx/>
              <a:buChar char="•"/>
            </a:pPr>
            <a:r>
              <a:rPr lang="en-US" sz="1300" b="1" dirty="0"/>
              <a:t>Talk w/ Me Baby – remember the Early Catastrophe slide and the 30 million word gap.  This can help overcome that gap.</a:t>
            </a:r>
          </a:p>
          <a:p>
            <a:pPr eaLnBrk="1" hangingPunct="1">
              <a:buFontTx/>
              <a:buChar char="•"/>
            </a:pPr>
            <a:endParaRPr lang="en-US" sz="1300" dirty="0"/>
          </a:p>
          <a:p>
            <a:pPr eaLnBrk="1" hangingPunct="1">
              <a:buFontTx/>
              <a:buChar char="•"/>
            </a:pPr>
            <a:r>
              <a:rPr lang="en-US" sz="1300" dirty="0"/>
              <a:t>College access talking point – GPEE has a grant from Board of Regents to Coweta County to reach out to their college drop outs and get them back into college to get a 2 or 4 year degree.</a:t>
            </a:r>
          </a:p>
          <a:p>
            <a:pPr eaLnBrk="1" hangingPunct="1">
              <a:buFontTx/>
              <a:buChar char="•"/>
            </a:pPr>
            <a:endParaRPr lang="en-US" sz="1300" b="1" dirty="0"/>
          </a:p>
          <a:p>
            <a:pPr eaLnBrk="1" hangingPunct="1">
              <a:buFontTx/>
              <a:buChar char="•"/>
            </a:pPr>
            <a:r>
              <a:rPr lang="en-US" sz="1300" b="1" dirty="0"/>
              <a:t>Adult population – thinking back to that 250,000 – not enough kids in the pipeline.  How do we re-engage the adult population, </a:t>
            </a:r>
            <a:r>
              <a:rPr lang="en-US" sz="1300" b="1" dirty="0" err="1"/>
              <a:t>esp</a:t>
            </a:r>
            <a:r>
              <a:rPr lang="en-US" sz="1300" b="1" dirty="0"/>
              <a:t> those not working. Go-Back Move Ahead and adult literacy can help there.</a:t>
            </a:r>
          </a:p>
          <a:p>
            <a:pPr eaLnBrk="1" hangingPunct="1">
              <a:buFontTx/>
              <a:buChar char="•"/>
            </a:pPr>
            <a:endParaRPr lang="en-US" sz="1300" b="1" i="1" dirty="0"/>
          </a:p>
          <a:p>
            <a:pPr eaLnBrk="1" hangingPunct="1">
              <a:buFontTx/>
              <a:buChar char="•"/>
            </a:pPr>
            <a:r>
              <a:rPr lang="en-US" sz="1300" b="1" i="1" dirty="0"/>
              <a:t>Grow your own – especially in rural.  Business &amp; post-secondary partnerships can take many form….</a:t>
            </a:r>
          </a:p>
          <a:p>
            <a:pPr eaLnBrk="1" hangingPunct="1">
              <a:buFontTx/>
              <a:buChar char="•"/>
            </a:pPr>
            <a:endParaRPr lang="en-US" sz="1300" b="1" i="1" dirty="0"/>
          </a:p>
          <a:p>
            <a:pPr eaLnBrk="1" hangingPunct="1"/>
            <a:endParaRPr lang="en-US" sz="1300" dirty="0"/>
          </a:p>
        </p:txBody>
      </p:sp>
    </p:spTree>
    <p:extLst>
      <p:ext uri="{BB962C8B-B14F-4D97-AF65-F5344CB8AC3E}">
        <p14:creationId xmlns:p14="http://schemas.microsoft.com/office/powerpoint/2010/main" val="42086322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1A7D5F2B-3454-4BD5-A486-FC2EBF764977}" type="slidenum">
              <a:rPr lang="en-US"/>
              <a:pPr/>
              <a:t>41</a:t>
            </a:fld>
            <a:endParaRPr lang="en-US"/>
          </a:p>
        </p:txBody>
      </p:sp>
      <p:sp>
        <p:nvSpPr>
          <p:cNvPr id="97283" name="Rectangle 2"/>
          <p:cNvSpPr>
            <a:spLocks noGrp="1" noRot="1" noChangeAspect="1" noChangeArrowheads="1" noTextEdit="1"/>
          </p:cNvSpPr>
          <p:nvPr>
            <p:ph type="sldImg"/>
          </p:nvPr>
        </p:nvSpPr>
        <p:spPr>
          <a:xfrm>
            <a:off x="1144588" y="687388"/>
            <a:ext cx="4570412" cy="3427412"/>
          </a:xfrm>
          <a:ln/>
        </p:spPr>
      </p:sp>
      <p:sp>
        <p:nvSpPr>
          <p:cNvPr id="97284" name="Rectangle 3"/>
          <p:cNvSpPr>
            <a:spLocks noGrp="1" noChangeArrowheads="1"/>
          </p:cNvSpPr>
          <p:nvPr>
            <p:ph type="body" idx="1"/>
          </p:nvPr>
        </p:nvSpPr>
        <p:spPr>
          <a:xfrm>
            <a:off x="445710" y="4344025"/>
            <a:ext cx="6103247" cy="4412730"/>
          </a:xfrm>
          <a:noFill/>
          <a:ln/>
        </p:spPr>
        <p:txBody>
          <a:bodyPr lIns="89807" tIns="44904" rIns="89807" bIns="44904"/>
          <a:lstStyle/>
          <a:p>
            <a:pPr eaLnBrk="1" hangingPunct="1">
              <a:buFontTx/>
              <a:buChar char="•"/>
            </a:pPr>
            <a:r>
              <a:rPr lang="en-US" sz="1300" dirty="0"/>
              <a:t>If your efforts are not aligned, whether in business or schools, it’s going to be harder to stay focused and reach your goal. How many of your schools have random acts that compete against each other?</a:t>
            </a:r>
          </a:p>
          <a:p>
            <a:pPr eaLnBrk="1" hangingPunct="1">
              <a:buFontTx/>
              <a:buChar char="•"/>
            </a:pPr>
            <a:r>
              <a:rPr lang="en-US" sz="1300" dirty="0"/>
              <a:t>If we are all aimed in the same direction with focus on the same goal, it can be reached. In business, that goal is profits; in education, that goal is student achievement. </a:t>
            </a:r>
          </a:p>
          <a:p>
            <a:pPr eaLnBrk="1" hangingPunct="1">
              <a:buFontTx/>
              <a:buChar char="•"/>
            </a:pPr>
            <a:endParaRPr lang="en-US" sz="1300" dirty="0"/>
          </a:p>
          <a:p>
            <a:pPr eaLnBrk="1" hangingPunct="1">
              <a:buFontTx/>
              <a:buChar char="•"/>
            </a:pPr>
            <a:endParaRPr lang="en-US" sz="1300" dirty="0"/>
          </a:p>
          <a:p>
            <a:pPr eaLnBrk="1" hangingPunct="1">
              <a:buFontTx/>
              <a:buChar char="•"/>
            </a:pPr>
            <a:r>
              <a:rPr lang="en-US" sz="1300" b="1" dirty="0"/>
              <a:t>Slide transition statement – Now, we want to take some time for you all to reflect on how to align your acts of improvement around your goals.</a:t>
            </a:r>
          </a:p>
        </p:txBody>
      </p:sp>
    </p:spTree>
    <p:extLst>
      <p:ext uri="{BB962C8B-B14F-4D97-AF65-F5344CB8AC3E}">
        <p14:creationId xmlns:p14="http://schemas.microsoft.com/office/powerpoint/2010/main" val="2337369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EdQuest set –up</a:t>
            </a:r>
          </a:p>
          <a:p>
            <a:endParaRPr lang="en-US" dirty="0"/>
          </a:p>
          <a:p>
            <a:r>
              <a:rPr lang="en-US" dirty="0"/>
              <a:t>Steve mentioned before – you have the handouts.  Summary of opportunities and breakouts for each section.</a:t>
            </a:r>
          </a:p>
          <a:p>
            <a:endParaRPr lang="en-US" dirty="0"/>
          </a:p>
        </p:txBody>
      </p:sp>
      <p:sp>
        <p:nvSpPr>
          <p:cNvPr id="4" name="Slide Number Placeholder 3"/>
          <p:cNvSpPr>
            <a:spLocks noGrp="1"/>
          </p:cNvSpPr>
          <p:nvPr>
            <p:ph type="sldNum" sz="quarter" idx="10"/>
          </p:nvPr>
        </p:nvSpPr>
        <p:spPr/>
        <p:txBody>
          <a:bodyPr/>
          <a:lstStyle/>
          <a:p>
            <a:fld id="{372BED22-9416-48E6-A85C-8E37E8F2BA8E}" type="slidenum">
              <a:rPr lang="en-US" smtClean="0"/>
              <a:pPr/>
              <a:t>43</a:t>
            </a:fld>
            <a:endParaRPr lang="en-US"/>
          </a:p>
        </p:txBody>
      </p:sp>
    </p:spTree>
    <p:extLst>
      <p:ext uri="{BB962C8B-B14F-4D97-AF65-F5344CB8AC3E}">
        <p14:creationId xmlns:p14="http://schemas.microsoft.com/office/powerpoint/2010/main" val="5471235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Turn to your partner, folks sitting around you, and consider these 3 questions.</a:t>
            </a:r>
          </a:p>
          <a:p>
            <a:r>
              <a:rPr lang="en-US" b="1" dirty="0"/>
              <a:t>You have a sheet in your packet with these questions on them.  We will be gathering them back up at the end so please write down your thoughts for us.  As much as we are challenging you all to think about your next steps and the so-what, knowing your priorities, helps us (GPEE) to prioritize our work around these issues as well.</a:t>
            </a:r>
          </a:p>
          <a:p>
            <a:endParaRPr lang="en-US" b="1" dirty="0"/>
          </a:p>
          <a:p>
            <a:endParaRPr lang="en-US" b="1" dirty="0"/>
          </a:p>
        </p:txBody>
      </p:sp>
      <p:sp>
        <p:nvSpPr>
          <p:cNvPr id="4" name="Slide Number Placeholder 3"/>
          <p:cNvSpPr>
            <a:spLocks noGrp="1"/>
          </p:cNvSpPr>
          <p:nvPr>
            <p:ph type="sldNum" sz="quarter" idx="10"/>
          </p:nvPr>
        </p:nvSpPr>
        <p:spPr/>
        <p:txBody>
          <a:bodyPr/>
          <a:lstStyle/>
          <a:p>
            <a:fld id="{372BED22-9416-48E6-A85C-8E37E8F2BA8E}" type="slidenum">
              <a:rPr lang="en-US" smtClean="0"/>
              <a:pPr/>
              <a:t>44</a:t>
            </a:fld>
            <a:endParaRPr lang="en-US"/>
          </a:p>
        </p:txBody>
      </p:sp>
    </p:spTree>
    <p:extLst>
      <p:ext uri="{BB962C8B-B14F-4D97-AF65-F5344CB8AC3E}">
        <p14:creationId xmlns:p14="http://schemas.microsoft.com/office/powerpoint/2010/main" val="2669042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During the report out – </a:t>
            </a:r>
          </a:p>
          <a:p>
            <a:r>
              <a:rPr lang="en-US" b="1" dirty="0"/>
              <a:t>Who would like to share?</a:t>
            </a:r>
          </a:p>
          <a:p>
            <a:endParaRPr lang="en-US" dirty="0"/>
          </a:p>
        </p:txBody>
      </p:sp>
      <p:sp>
        <p:nvSpPr>
          <p:cNvPr id="4" name="Slide Number Placeholder 3"/>
          <p:cNvSpPr>
            <a:spLocks noGrp="1"/>
          </p:cNvSpPr>
          <p:nvPr>
            <p:ph type="sldNum" sz="quarter" idx="10"/>
          </p:nvPr>
        </p:nvSpPr>
        <p:spPr/>
        <p:txBody>
          <a:bodyPr/>
          <a:lstStyle/>
          <a:p>
            <a:fld id="{372BED22-9416-48E6-A85C-8E37E8F2BA8E}" type="slidenum">
              <a:rPr lang="en-US" smtClean="0"/>
              <a:pPr/>
              <a:t>45</a:t>
            </a:fld>
            <a:endParaRPr lang="en-US"/>
          </a:p>
        </p:txBody>
      </p:sp>
    </p:spTree>
    <p:extLst>
      <p:ext uri="{BB962C8B-B14F-4D97-AF65-F5344CB8AC3E}">
        <p14:creationId xmlns:p14="http://schemas.microsoft.com/office/powerpoint/2010/main" val="1993403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National snapshot</a:t>
            </a:r>
            <a:r>
              <a:rPr lang="en-US" baseline="0" dirty="0"/>
              <a:t> that illustrates how poverty effects school readiness</a:t>
            </a:r>
          </a:p>
          <a:p>
            <a:pPr>
              <a:buFont typeface="Arial" pitchFamily="34" charset="0"/>
              <a:buChar char="•"/>
            </a:pPr>
            <a:endParaRPr lang="en-US" baseline="0" dirty="0"/>
          </a:p>
          <a:p>
            <a:pPr>
              <a:buFont typeface="Arial" pitchFamily="34" charset="0"/>
              <a:buChar char="•"/>
            </a:pPr>
            <a:r>
              <a:rPr lang="en-US" baseline="0" dirty="0"/>
              <a:t>On average, when kids enter kindergarten . On average, lower income children start kindergarten already behind.  The achievement gap is there before school even starts.</a:t>
            </a:r>
          </a:p>
          <a:p>
            <a:pPr>
              <a:buFont typeface="Arial" pitchFamily="34" charset="0"/>
              <a:buChar char="•"/>
            </a:pPr>
            <a:endParaRPr lang="en-US" baseline="0" dirty="0"/>
          </a:p>
          <a:p>
            <a:pPr>
              <a:buFont typeface="Arial" pitchFamily="34" charset="0"/>
              <a:buChar char="•"/>
            </a:pPr>
            <a:r>
              <a:rPr lang="en-US" baseline="0" dirty="0"/>
              <a:t>Later on we will see how this gap plays out as children age and move through the pipeline, thus highlighting the importance of early learning.</a:t>
            </a:r>
          </a:p>
        </p:txBody>
      </p:sp>
      <p:sp>
        <p:nvSpPr>
          <p:cNvPr id="4" name="Slide Number Placeholder 3"/>
          <p:cNvSpPr>
            <a:spLocks noGrp="1"/>
          </p:cNvSpPr>
          <p:nvPr>
            <p:ph type="sldNum" sz="quarter" idx="10"/>
          </p:nvPr>
        </p:nvSpPr>
        <p:spPr/>
        <p:txBody>
          <a:bodyPr/>
          <a:lstStyle/>
          <a:p>
            <a:fld id="{55971FE8-0850-43DF-824D-2706B897EDFB}" type="slidenum">
              <a:rPr lang="en-US" smtClean="0"/>
              <a:pPr/>
              <a:t>6</a:t>
            </a:fld>
            <a:endParaRPr lang="en-US"/>
          </a:p>
        </p:txBody>
      </p:sp>
    </p:spTree>
    <p:extLst>
      <p:ext uri="{BB962C8B-B14F-4D97-AF65-F5344CB8AC3E}">
        <p14:creationId xmlns:p14="http://schemas.microsoft.com/office/powerpoint/2010/main" val="628586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proficient</a:t>
            </a:r>
            <a:r>
              <a:rPr lang="en-US" baseline="0" dirty="0"/>
              <a:t> and advanced</a:t>
            </a:r>
            <a:endParaRPr lang="en-US" dirty="0"/>
          </a:p>
          <a:p>
            <a:r>
              <a:rPr lang="en-US" dirty="0"/>
              <a:t>NAEP</a:t>
            </a:r>
            <a:r>
              <a:rPr lang="en-US" baseline="0" dirty="0"/>
              <a:t> score cut offs are: below basic, basic, proficient, advanced</a:t>
            </a:r>
          </a:p>
          <a:p>
            <a:endParaRPr lang="en-US" baseline="0" dirty="0"/>
          </a:p>
          <a:p>
            <a:r>
              <a:rPr lang="en-US" baseline="0" dirty="0"/>
              <a:t>Proficient is the level that is aligned with other college/ career ready standards: Common Core, ACT, Sat, etc.</a:t>
            </a:r>
          </a:p>
          <a:p>
            <a:endParaRPr lang="en-US" baseline="0" dirty="0"/>
          </a:p>
          <a:p>
            <a:r>
              <a:rPr lang="en-US" baseline="0" dirty="0"/>
              <a:t>NAEP is given to a sample of students administered every other year.  It is currently the only assessment that allows state to state comparison.</a:t>
            </a:r>
          </a:p>
          <a:p>
            <a:r>
              <a:rPr lang="en-US" b="1" baseline="0" dirty="0"/>
              <a:t>2017 - 20</a:t>
            </a:r>
            <a:r>
              <a:rPr lang="en-US" b="1" baseline="30000" dirty="0"/>
              <a:t>th</a:t>
            </a:r>
            <a:r>
              <a:rPr lang="en-US" b="1" baseline="0" dirty="0"/>
              <a:t> state is Idaho. Georgia is 32nd. </a:t>
            </a:r>
          </a:p>
          <a:p>
            <a:endParaRPr lang="en-US" dirty="0"/>
          </a:p>
        </p:txBody>
      </p:sp>
      <p:sp>
        <p:nvSpPr>
          <p:cNvPr id="4" name="Slide Number Placeholder 3"/>
          <p:cNvSpPr>
            <a:spLocks noGrp="1"/>
          </p:cNvSpPr>
          <p:nvPr>
            <p:ph type="sldNum" sz="quarter" idx="10"/>
          </p:nvPr>
        </p:nvSpPr>
        <p:spPr/>
        <p:txBody>
          <a:bodyPr/>
          <a:lstStyle/>
          <a:p>
            <a:fld id="{55971FE8-0850-43DF-824D-2706B897EDFB}" type="slidenum">
              <a:rPr lang="en-US" smtClean="0"/>
              <a:pPr/>
              <a:t>7</a:t>
            </a:fld>
            <a:endParaRPr lang="en-US"/>
          </a:p>
        </p:txBody>
      </p:sp>
    </p:spTree>
    <p:extLst>
      <p:ext uri="{BB962C8B-B14F-4D97-AF65-F5344CB8AC3E}">
        <p14:creationId xmlns:p14="http://schemas.microsoft.com/office/powerpoint/2010/main" val="1001146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proficient</a:t>
            </a:r>
            <a:r>
              <a:rPr lang="en-US" baseline="0" dirty="0"/>
              <a:t> and advanced</a:t>
            </a:r>
            <a:endParaRPr lang="en-US" dirty="0"/>
          </a:p>
          <a:p>
            <a:r>
              <a:rPr lang="en-US" dirty="0"/>
              <a:t>NAEP</a:t>
            </a:r>
            <a:r>
              <a:rPr lang="en-US" baseline="0" dirty="0"/>
              <a:t> score cut offs are: below basic, basic, proficient, advanced</a:t>
            </a:r>
          </a:p>
          <a:p>
            <a:endParaRPr lang="en-US" baseline="0" dirty="0"/>
          </a:p>
          <a:p>
            <a:r>
              <a:rPr lang="en-US" baseline="0" dirty="0"/>
              <a:t>Proficient is the level that is aligned with other college/ career ready standards: Common Core, ACT, Sat, etc.</a:t>
            </a:r>
            <a:endParaRPr lang="en-US" dirty="0"/>
          </a:p>
          <a:p>
            <a:endParaRPr lang="en-US" dirty="0"/>
          </a:p>
          <a:p>
            <a:pPr defTabSz="934096">
              <a:defRPr/>
            </a:pPr>
            <a:r>
              <a:rPr lang="en-US" baseline="0" dirty="0"/>
              <a:t>NAEP is given to a sample of students administered every other year.  It is currently the only assessment that allows state to state comparison.</a:t>
            </a:r>
          </a:p>
          <a:p>
            <a:pPr defTabSz="934096">
              <a:defRPr/>
            </a:pPr>
            <a:endParaRPr lang="en-US" baseline="0" dirty="0"/>
          </a:p>
          <a:p>
            <a:pPr defTabSz="934096">
              <a:defRPr/>
            </a:pPr>
            <a:r>
              <a:rPr lang="en-US" b="1" baseline="0" dirty="0"/>
              <a:t>2017 - 20</a:t>
            </a:r>
            <a:r>
              <a:rPr lang="en-US" b="1" baseline="30000" dirty="0"/>
              <a:t>th</a:t>
            </a:r>
            <a:r>
              <a:rPr lang="en-US" b="1" baseline="0" dirty="0"/>
              <a:t> state is Connecticut. Georgia is 31st. </a:t>
            </a:r>
          </a:p>
          <a:p>
            <a:endParaRPr lang="en-US" dirty="0"/>
          </a:p>
        </p:txBody>
      </p:sp>
      <p:sp>
        <p:nvSpPr>
          <p:cNvPr id="4" name="Slide Number Placeholder 3"/>
          <p:cNvSpPr>
            <a:spLocks noGrp="1"/>
          </p:cNvSpPr>
          <p:nvPr>
            <p:ph type="sldNum" sz="quarter" idx="10"/>
          </p:nvPr>
        </p:nvSpPr>
        <p:spPr/>
        <p:txBody>
          <a:bodyPr/>
          <a:lstStyle/>
          <a:p>
            <a:fld id="{55971FE8-0850-43DF-824D-2706B897EDFB}" type="slidenum">
              <a:rPr lang="en-US" smtClean="0"/>
              <a:pPr/>
              <a:t>8</a:t>
            </a:fld>
            <a:endParaRPr lang="en-US"/>
          </a:p>
        </p:txBody>
      </p:sp>
    </p:spTree>
    <p:extLst>
      <p:ext uri="{BB962C8B-B14F-4D97-AF65-F5344CB8AC3E}">
        <p14:creationId xmlns:p14="http://schemas.microsoft.com/office/powerpoint/2010/main" val="395794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5FF0C41C-93BE-4B6F-BE21-CC24C19F06F2}" type="slidenum">
              <a:rPr lang="en-US"/>
              <a:pPr/>
              <a:t>9</a:t>
            </a:fld>
            <a:endParaRPr lang="en-US"/>
          </a:p>
        </p:txBody>
      </p:sp>
      <p:sp>
        <p:nvSpPr>
          <p:cNvPr id="36867" name="Rectangle 2"/>
          <p:cNvSpPr>
            <a:spLocks noGrp="1" noRot="1" noChangeAspect="1" noChangeArrowheads="1" noTextEdit="1"/>
          </p:cNvSpPr>
          <p:nvPr>
            <p:ph type="sldImg"/>
          </p:nvPr>
        </p:nvSpPr>
        <p:spPr>
          <a:xfrm>
            <a:off x="1214438" y="696913"/>
            <a:ext cx="4638675" cy="3479800"/>
          </a:xfrm>
          <a:ln/>
        </p:spPr>
      </p:sp>
      <p:sp>
        <p:nvSpPr>
          <p:cNvPr id="36868" name="Rectangle 3"/>
          <p:cNvSpPr>
            <a:spLocks noGrp="1" noChangeArrowheads="1"/>
          </p:cNvSpPr>
          <p:nvPr>
            <p:ph type="body" idx="1"/>
          </p:nvPr>
        </p:nvSpPr>
        <p:spPr>
          <a:xfrm>
            <a:off x="536064" y="4410403"/>
            <a:ext cx="5903073" cy="4557836"/>
          </a:xfrm>
          <a:noFill/>
          <a:ln/>
        </p:spPr>
        <p:txBody>
          <a:bodyPr lIns="91039" tIns="45519" rIns="91039" bIns="45519"/>
          <a:lstStyle/>
          <a:p>
            <a:pPr eaLnBrk="1" hangingPunct="1">
              <a:buFontTx/>
              <a:buChar char="•"/>
            </a:pPr>
            <a:r>
              <a:rPr lang="en-US" sz="1300" dirty="0"/>
              <a:t> 4 year cohort graduation rate (does NOT include special </a:t>
            </a:r>
            <a:r>
              <a:rPr lang="en-US" sz="1300" dirty="0" err="1"/>
              <a:t>ed</a:t>
            </a:r>
            <a:r>
              <a:rPr lang="en-US" sz="1300" dirty="0"/>
              <a:t> diplomas) </a:t>
            </a:r>
          </a:p>
          <a:p>
            <a:pPr eaLnBrk="1" hangingPunct="1">
              <a:buFontTx/>
              <a:buChar char="•"/>
            </a:pPr>
            <a:r>
              <a:rPr lang="en-US" sz="1300" dirty="0"/>
              <a:t>This chart shows the high school graduation rate. It is the new calculation method and shows the number of kids who started the 9</a:t>
            </a:r>
            <a:r>
              <a:rPr lang="en-US" sz="1300" baseline="30000" dirty="0"/>
              <a:t>th</a:t>
            </a:r>
            <a:r>
              <a:rPr lang="en-US" sz="1300" dirty="0"/>
              <a:t> grade and finished the 12</a:t>
            </a:r>
            <a:r>
              <a:rPr lang="en-US" sz="1300" baseline="30000" dirty="0"/>
              <a:t>th</a:t>
            </a:r>
            <a:r>
              <a:rPr lang="en-US" sz="1300" dirty="0"/>
              <a:t> grad on time. </a:t>
            </a:r>
          </a:p>
          <a:p>
            <a:pPr eaLnBrk="1" hangingPunct="1">
              <a:buFontTx/>
              <a:buChar char="•"/>
            </a:pPr>
            <a:r>
              <a:rPr lang="en-US" sz="1300" dirty="0"/>
              <a:t> </a:t>
            </a:r>
            <a:r>
              <a:rPr lang="en-US" sz="1300" b="1" dirty="0"/>
              <a:t>In 2017, we had over 20,000 young adults who dropped out of HS, and probably are not prepared to be the best parent they could be.</a:t>
            </a:r>
          </a:p>
          <a:p>
            <a:pPr eaLnBrk="1" hangingPunct="1">
              <a:buFontTx/>
              <a:buChar char="•"/>
            </a:pPr>
            <a:r>
              <a:rPr lang="en-US" sz="1300" dirty="0"/>
              <a:t>What is the graduation rate for your school district?  Have they been showing improvement over the last several years?  If so, give them some positive feedback!  If not, ask what you can do to help improve that pipeline.</a:t>
            </a:r>
          </a:p>
          <a:p>
            <a:pPr eaLnBrk="1" hangingPunct="1">
              <a:buFontTx/>
              <a:buChar char="•"/>
            </a:pPr>
            <a:endParaRPr lang="en-US" sz="1300" dirty="0"/>
          </a:p>
          <a:p>
            <a:pPr eaLnBrk="1" hangingPunct="1">
              <a:buFontTx/>
              <a:buNone/>
            </a:pPr>
            <a:endParaRPr lang="en-US" sz="1300" dirty="0"/>
          </a:p>
          <a:p>
            <a:pPr eaLnBrk="1" hangingPunct="1">
              <a:buFontTx/>
              <a:buNone/>
            </a:pPr>
            <a:r>
              <a:rPr lang="en-US" sz="1300" b="1" dirty="0"/>
              <a:t>Slide Transition:   question – I get asked – Are these 81% ready for work/ college?</a:t>
            </a:r>
          </a:p>
        </p:txBody>
      </p:sp>
    </p:spTree>
    <p:extLst>
      <p:ext uri="{BB962C8B-B14F-4D97-AF65-F5344CB8AC3E}">
        <p14:creationId xmlns:p14="http://schemas.microsoft.com/office/powerpoint/2010/main" val="2725427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971FE8-0850-43DF-824D-2706B897EDFB}" type="slidenum">
              <a:rPr lang="en-US" smtClean="0"/>
              <a:pPr/>
              <a:t>10</a:t>
            </a:fld>
            <a:endParaRPr lang="en-US"/>
          </a:p>
        </p:txBody>
      </p:sp>
    </p:spTree>
    <p:extLst>
      <p:ext uri="{BB962C8B-B14F-4D97-AF65-F5344CB8AC3E}">
        <p14:creationId xmlns:p14="http://schemas.microsoft.com/office/powerpoint/2010/main" val="2052163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971FE8-0850-43DF-824D-2706B897EDFB}" type="slidenum">
              <a:rPr lang="en-US" smtClean="0"/>
              <a:pPr/>
              <a:t>11</a:t>
            </a:fld>
            <a:endParaRPr lang="en-US"/>
          </a:p>
        </p:txBody>
      </p:sp>
    </p:spTree>
    <p:extLst>
      <p:ext uri="{BB962C8B-B14F-4D97-AF65-F5344CB8AC3E}">
        <p14:creationId xmlns:p14="http://schemas.microsoft.com/office/powerpoint/2010/main" val="2738193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F82E98C-0B8F-4D15-9293-7130DEC7DBEC}" type="datetimeFigureOut">
              <a:rPr lang="en-US" smtClean="0"/>
              <a:pPr/>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8C7B3-E4A9-4BCB-8041-60CD6551E32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82E98C-0B8F-4D15-9293-7130DEC7DBEC}" type="datetimeFigureOut">
              <a:rPr lang="en-US" smtClean="0"/>
              <a:pPr/>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8C7B3-E4A9-4BCB-8041-60CD6551E32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82E98C-0B8F-4D15-9293-7130DEC7DBEC}" type="datetimeFigureOut">
              <a:rPr lang="en-US" smtClean="0"/>
              <a:pPr/>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8C7B3-E4A9-4BCB-8041-60CD6551E32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82E98C-0B8F-4D15-9293-7130DEC7DBEC}" type="datetimeFigureOut">
              <a:rPr lang="en-US" smtClean="0"/>
              <a:pPr/>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8C7B3-E4A9-4BCB-8041-60CD6551E32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82E98C-0B8F-4D15-9293-7130DEC7DBEC}" type="datetimeFigureOut">
              <a:rPr lang="en-US" smtClean="0"/>
              <a:pPr/>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8C7B3-E4A9-4BCB-8041-60CD6551E32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F82E98C-0B8F-4D15-9293-7130DEC7DBEC}" type="datetimeFigureOut">
              <a:rPr lang="en-US" smtClean="0"/>
              <a:pPr/>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38C7B3-E4A9-4BCB-8041-60CD6551E32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82E98C-0B8F-4D15-9293-7130DEC7DBEC}" type="datetimeFigureOut">
              <a:rPr lang="en-US" smtClean="0"/>
              <a:pPr/>
              <a:t>4/11/2018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38C7B3-E4A9-4BCB-8041-60CD6551E32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82E98C-0B8F-4D15-9293-7130DEC7DBEC}" type="datetimeFigureOut">
              <a:rPr lang="en-US" smtClean="0"/>
              <a:pPr/>
              <a:t>4/11/2018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38C7B3-E4A9-4BCB-8041-60CD6551E32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82E98C-0B8F-4D15-9293-7130DEC7DBEC}" type="datetimeFigureOut">
              <a:rPr lang="en-US" smtClean="0"/>
              <a:pPr/>
              <a:t>4/11/2018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38C7B3-E4A9-4BCB-8041-60CD6551E32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82E98C-0B8F-4D15-9293-7130DEC7DBEC}" type="datetimeFigureOut">
              <a:rPr lang="en-US" smtClean="0"/>
              <a:pPr/>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38C7B3-E4A9-4BCB-8041-60CD6551E32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82E98C-0B8F-4D15-9293-7130DEC7DBEC}" type="datetimeFigureOut">
              <a:rPr lang="en-US" smtClean="0"/>
              <a:pPr/>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38C7B3-E4A9-4BCB-8041-60CD6551E32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82E98C-0B8F-4D15-9293-7130DEC7DBEC}" type="datetimeFigureOut">
              <a:rPr lang="en-US" smtClean="0"/>
              <a:pPr/>
              <a:t>4/11/2018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38C7B3-E4A9-4BCB-8041-60CD6551E32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3.tiff"/><Relationship Id="rId4" Type="http://schemas.openxmlformats.org/officeDocument/2006/relationships/image" Target="../media/image12.tif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4.emf"/><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image" Target="../media/image17.jp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http://www.gpee.org/"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2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creenshot&#10;&#10;Description generated with high confidence">
            <a:extLst>
              <a:ext uri="{FF2B5EF4-FFF2-40B4-BE49-F238E27FC236}">
                <a16:creationId xmlns:a16="http://schemas.microsoft.com/office/drawing/2014/main" id="{63A1AF37-241A-4204-9FB5-8205CD55217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913"/>
          <a:stretch/>
        </p:blipFill>
        <p:spPr>
          <a:xfrm>
            <a:off x="20" y="21275"/>
            <a:ext cx="9143980" cy="6857990"/>
          </a:xfrm>
          <a:prstGeom prst="rect">
            <a:avLst/>
          </a:prstGeom>
        </p:spPr>
      </p:pic>
      <p:sp>
        <p:nvSpPr>
          <p:cNvPr id="5" name="Text Box 3">
            <a:extLst>
              <a:ext uri="{FF2B5EF4-FFF2-40B4-BE49-F238E27FC236}">
                <a16:creationId xmlns:a16="http://schemas.microsoft.com/office/drawing/2014/main" id="{39971D5F-54D2-4E3F-BA5A-3F12E5ACEA53}"/>
              </a:ext>
            </a:extLst>
          </p:cNvPr>
          <p:cNvSpPr txBox="1">
            <a:spLocks noChangeArrowheads="1"/>
          </p:cNvSpPr>
          <p:nvPr/>
        </p:nvSpPr>
        <p:spPr bwMode="auto">
          <a:xfrm>
            <a:off x="533400" y="443805"/>
            <a:ext cx="8077200" cy="1138773"/>
          </a:xfrm>
          <a:prstGeom prst="rect">
            <a:avLst/>
          </a:prstGeom>
          <a:noFill/>
          <a:ln w="22225">
            <a:noFill/>
            <a:miter lim="800000"/>
            <a:headEnd/>
            <a:tailEnd/>
          </a:ln>
        </p:spPr>
        <p:txBody>
          <a:bodyPr wrap="square" anchorCtr="1">
            <a:spAutoFit/>
          </a:bodyPr>
          <a:lstStyle/>
          <a:p>
            <a:pPr algn="ctr"/>
            <a:r>
              <a:rPr lang="en-US" sz="2400" b="1" dirty="0">
                <a:solidFill>
                  <a:srgbClr val="C00000"/>
                </a:solidFill>
                <a:latin typeface="Century" pitchFamily="18" charset="0"/>
                <a:cs typeface="Times New Roman" pitchFamily="18" charset="0"/>
              </a:rPr>
              <a:t>SPONSORED BY:</a:t>
            </a:r>
          </a:p>
          <a:p>
            <a:pPr algn="ctr"/>
            <a:endParaRPr lang="en-US" sz="2400" b="1" dirty="0">
              <a:solidFill>
                <a:srgbClr val="C00000"/>
              </a:solidFill>
              <a:latin typeface="Century" pitchFamily="18" charset="0"/>
              <a:cs typeface="Times New Roman" pitchFamily="18" charset="0"/>
            </a:endParaRPr>
          </a:p>
          <a:p>
            <a:pPr algn="ctr"/>
            <a:endParaRPr lang="en-US" sz="2000" b="1" dirty="0">
              <a:solidFill>
                <a:srgbClr val="C00000"/>
              </a:solidFill>
              <a:latin typeface="Century" pitchFamily="18" charset="0"/>
              <a:cs typeface="Times New Roman" pitchFamily="18" charset="0"/>
            </a:endParaRPr>
          </a:p>
        </p:txBody>
      </p:sp>
      <p:pic>
        <p:nvPicPr>
          <p:cNvPr id="6" name="Picture 5">
            <a:extLst>
              <a:ext uri="{FF2B5EF4-FFF2-40B4-BE49-F238E27FC236}">
                <a16:creationId xmlns:a16="http://schemas.microsoft.com/office/drawing/2014/main" id="{2AED73BA-BD14-4335-AAAF-B5D9E3ACD7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1162050"/>
            <a:ext cx="5162550" cy="1123950"/>
          </a:xfrm>
          <a:prstGeom prst="rect">
            <a:avLst/>
          </a:prstGeom>
        </p:spPr>
      </p:pic>
    </p:spTree>
    <p:extLst>
      <p:ext uri="{BB962C8B-B14F-4D97-AF65-F5344CB8AC3E}">
        <p14:creationId xmlns:p14="http://schemas.microsoft.com/office/powerpoint/2010/main" val="3061008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sz="3200" b="1" dirty="0">
                <a:solidFill>
                  <a:srgbClr val="002060"/>
                </a:solidFill>
              </a:rPr>
              <a:t>Percent of ACT Tested High School Graduates Meeting College Readiness Benchmarks - Reading</a:t>
            </a:r>
          </a:p>
        </p:txBody>
      </p:sp>
      <p:graphicFrame>
        <p:nvGraphicFramePr>
          <p:cNvPr id="5" name="Chart 4"/>
          <p:cNvGraphicFramePr/>
          <p:nvPr>
            <p:extLst>
              <p:ext uri="{D42A27DB-BD31-4B8C-83A1-F6EECF244321}">
                <p14:modId xmlns:p14="http://schemas.microsoft.com/office/powerpoint/2010/main" val="3746938640"/>
              </p:ext>
            </p:extLst>
          </p:nvPr>
        </p:nvGraphicFramePr>
        <p:xfrm>
          <a:off x="533400" y="1676400"/>
          <a:ext cx="82296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28600" y="6400800"/>
            <a:ext cx="8382000" cy="276999"/>
          </a:xfrm>
          <a:prstGeom prst="rect">
            <a:avLst/>
          </a:prstGeom>
          <a:noFill/>
        </p:spPr>
        <p:txBody>
          <a:bodyPr wrap="square" rtlCol="0">
            <a:spAutoFit/>
          </a:bodyPr>
          <a:lstStyle/>
          <a:p>
            <a:r>
              <a:rPr lang="en-US" sz="1200" u="sng" dirty="0"/>
              <a:t>Source</a:t>
            </a:r>
            <a:r>
              <a:rPr lang="en-US" sz="1200" dirty="0"/>
              <a:t>: ACT, National -- The Condition of College and Career Readiness 2017</a:t>
            </a:r>
          </a:p>
        </p:txBody>
      </p:sp>
    </p:spTree>
    <p:extLst>
      <p:ext uri="{BB962C8B-B14F-4D97-AF65-F5344CB8AC3E}">
        <p14:creationId xmlns:p14="http://schemas.microsoft.com/office/powerpoint/2010/main" val="3922861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z="3200" b="1" dirty="0">
                <a:solidFill>
                  <a:srgbClr val="002060"/>
                </a:solidFill>
              </a:rPr>
              <a:t>Percent of ACT Tested High School Graduates Meeting College Readiness Benchmarks - Math</a:t>
            </a:r>
          </a:p>
        </p:txBody>
      </p:sp>
      <p:sp>
        <p:nvSpPr>
          <p:cNvPr id="6" name="TextBox 5"/>
          <p:cNvSpPr txBox="1"/>
          <p:nvPr/>
        </p:nvSpPr>
        <p:spPr>
          <a:xfrm>
            <a:off x="228600" y="6400800"/>
            <a:ext cx="8382000" cy="461665"/>
          </a:xfrm>
          <a:prstGeom prst="rect">
            <a:avLst/>
          </a:prstGeom>
          <a:noFill/>
        </p:spPr>
        <p:txBody>
          <a:bodyPr wrap="square" rtlCol="0">
            <a:spAutoFit/>
          </a:bodyPr>
          <a:lstStyle/>
          <a:p>
            <a:r>
              <a:rPr lang="en-US" sz="1200" u="sng" dirty="0"/>
              <a:t>Source</a:t>
            </a:r>
            <a:r>
              <a:rPr lang="en-US" sz="1200" dirty="0"/>
              <a:t>: ACT, National -- The Condition of College and Career Readiness 2017</a:t>
            </a:r>
          </a:p>
          <a:p>
            <a:endParaRPr lang="en-US" sz="1200" dirty="0"/>
          </a:p>
        </p:txBody>
      </p:sp>
      <p:graphicFrame>
        <p:nvGraphicFramePr>
          <p:cNvPr id="7" name="Chart 6"/>
          <p:cNvGraphicFramePr/>
          <p:nvPr>
            <p:extLst>
              <p:ext uri="{D42A27DB-BD31-4B8C-83A1-F6EECF244321}">
                <p14:modId xmlns:p14="http://schemas.microsoft.com/office/powerpoint/2010/main" val="2654656133"/>
              </p:ext>
            </p:extLst>
          </p:nvPr>
        </p:nvGraphicFramePr>
        <p:xfrm>
          <a:off x="381000" y="1600200"/>
          <a:ext cx="8229600"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41385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creenshot&#10;&#10;Description generated with high confidence">
            <a:extLst>
              <a:ext uri="{FF2B5EF4-FFF2-40B4-BE49-F238E27FC236}">
                <a16:creationId xmlns:a16="http://schemas.microsoft.com/office/drawing/2014/main" id="{D0C704F6-C8CA-45F7-9C3C-DDF97244BFB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913"/>
          <a:stretch/>
        </p:blipFill>
        <p:spPr>
          <a:xfrm>
            <a:off x="20" y="10"/>
            <a:ext cx="9143980" cy="6857990"/>
          </a:xfrm>
          <a:prstGeom prst="rect">
            <a:avLst/>
          </a:prstGeom>
        </p:spPr>
      </p:pic>
      <p:sp>
        <p:nvSpPr>
          <p:cNvPr id="9" name="Rectangle 3">
            <a:extLst>
              <a:ext uri="{FF2B5EF4-FFF2-40B4-BE49-F238E27FC236}">
                <a16:creationId xmlns:a16="http://schemas.microsoft.com/office/drawing/2014/main" id="{62575BDB-1696-4EC9-B582-468CA16D1094}"/>
              </a:ext>
            </a:extLst>
          </p:cNvPr>
          <p:cNvSpPr txBox="1">
            <a:spLocks noChangeArrowheads="1"/>
          </p:cNvSpPr>
          <p:nvPr/>
        </p:nvSpPr>
        <p:spPr>
          <a:xfrm>
            <a:off x="0" y="2057400"/>
            <a:ext cx="9144000" cy="1676400"/>
          </a:xfrm>
          <a:prstGeom prst="rect">
            <a:avLst/>
          </a:prstGeom>
          <a:solidFill>
            <a:srgbClr val="0070C0"/>
          </a:solidFill>
          <a:ln w="57150" cmpd="thinThick">
            <a:noFill/>
          </a:ln>
          <a:effectLst/>
        </p:spPr>
        <p:txBody>
          <a:bodyPr vert="horz" lIns="91440" tIns="45720" rIns="91440" bIns="45720" rtlCol="0" anchor="ctr" anchorCtr="1">
            <a:normAutofit/>
          </a:bodyPr>
          <a:lstStyle/>
          <a:p>
            <a:r>
              <a:rPr lang="en-US" sz="3200" b="1" dirty="0">
                <a:solidFill>
                  <a:schemeClr val="bg1"/>
                </a:solidFill>
              </a:rPr>
              <a:t>Economic Impact of Georgia Non-Graduates</a:t>
            </a:r>
          </a:p>
        </p:txBody>
      </p:sp>
    </p:spTree>
    <p:extLst>
      <p:ext uri="{BB962C8B-B14F-4D97-AF65-F5344CB8AC3E}">
        <p14:creationId xmlns:p14="http://schemas.microsoft.com/office/powerpoint/2010/main" val="1534392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ChangeArrowheads="1"/>
          </p:cNvSpPr>
          <p:nvPr/>
        </p:nvSpPr>
        <p:spPr bwMode="auto">
          <a:xfrm>
            <a:off x="1219200" y="182562"/>
            <a:ext cx="6745288" cy="579438"/>
          </a:xfrm>
          <a:prstGeom prst="rect">
            <a:avLst/>
          </a:prstGeom>
          <a:noFill/>
          <a:ln w="9525">
            <a:noFill/>
            <a:miter lim="800000"/>
            <a:headEnd/>
            <a:tailEnd/>
          </a:ln>
          <a:effectLst/>
        </p:spPr>
        <p:txBody>
          <a:bodyPr>
            <a:spAutoFit/>
          </a:bodyPr>
          <a:lstStyle/>
          <a:p>
            <a:pPr algn="ctr"/>
            <a:r>
              <a:rPr lang="en-US" sz="3200" b="1" dirty="0">
                <a:solidFill>
                  <a:srgbClr val="000066"/>
                </a:solidFill>
                <a:latin typeface="+mj-lt"/>
                <a:cs typeface="Times New Roman" pitchFamily="18" charset="0"/>
              </a:rPr>
              <a:t>Education Pays</a:t>
            </a:r>
          </a:p>
        </p:txBody>
      </p:sp>
      <p:sp>
        <p:nvSpPr>
          <p:cNvPr id="215043" name="Text Box 3"/>
          <p:cNvSpPr txBox="1">
            <a:spLocks noChangeArrowheads="1"/>
          </p:cNvSpPr>
          <p:nvPr/>
        </p:nvSpPr>
        <p:spPr bwMode="auto">
          <a:xfrm>
            <a:off x="0" y="6119336"/>
            <a:ext cx="9144000" cy="738664"/>
          </a:xfrm>
          <a:prstGeom prst="rect">
            <a:avLst/>
          </a:prstGeom>
          <a:noFill/>
          <a:ln w="9525">
            <a:noFill/>
            <a:miter lim="800000"/>
            <a:headEnd/>
            <a:tailEnd/>
          </a:ln>
          <a:effectLst/>
        </p:spPr>
        <p:txBody>
          <a:bodyPr wrap="square">
            <a:spAutoFit/>
          </a:bodyPr>
          <a:lstStyle/>
          <a:p>
            <a:pPr>
              <a:spcBef>
                <a:spcPct val="50000"/>
              </a:spcBef>
            </a:pPr>
            <a:r>
              <a:rPr lang="en-US" sz="1200" u="sng" dirty="0">
                <a:cs typeface="Times New Roman" pitchFamily="18" charset="0"/>
              </a:rPr>
              <a:t>Source:</a:t>
            </a:r>
            <a:r>
              <a:rPr lang="en-US" sz="1200" dirty="0">
                <a:cs typeface="Times New Roman" pitchFamily="18" charset="0"/>
              </a:rPr>
              <a:t> *U.S. Bureau of Labor Statistics</a:t>
            </a:r>
            <a:r>
              <a:rPr lang="en-US" sz="1200" dirty="0"/>
              <a:t> Table A-4. Employment status of the civilian population 25 years and over by educational attainment</a:t>
            </a:r>
            <a:r>
              <a:rPr lang="en-US" sz="1200" dirty="0">
                <a:cs typeface="Times New Roman" pitchFamily="18" charset="0"/>
              </a:rPr>
              <a:t>.</a:t>
            </a:r>
          </a:p>
          <a:p>
            <a:pPr>
              <a:spcBef>
                <a:spcPct val="50000"/>
              </a:spcBef>
            </a:pPr>
            <a:r>
              <a:rPr lang="en-US" sz="1200" dirty="0">
                <a:cs typeface="Times New Roman" pitchFamily="18" charset="0"/>
              </a:rPr>
              <a:t>**U.S. Bureau of Labor Statistics</a:t>
            </a:r>
            <a:r>
              <a:rPr lang="en-US" sz="1200" dirty="0"/>
              <a:t> Table 5. Quartiles of usual weekly earnings of full-time wage and salary workers, approximation based on median earnings.</a:t>
            </a:r>
            <a:endParaRPr lang="en-US" sz="1200" dirty="0">
              <a:cs typeface="Times New Roman" pitchFamily="18" charset="0"/>
            </a:endParaRPr>
          </a:p>
        </p:txBody>
      </p:sp>
      <p:graphicFrame>
        <p:nvGraphicFramePr>
          <p:cNvPr id="215044" name="Group 4"/>
          <p:cNvGraphicFramePr>
            <a:graphicFrameLocks noGrp="1"/>
          </p:cNvGraphicFramePr>
          <p:nvPr>
            <p:extLst>
              <p:ext uri="{D42A27DB-BD31-4B8C-83A1-F6EECF244321}">
                <p14:modId xmlns:p14="http://schemas.microsoft.com/office/powerpoint/2010/main" val="99928950"/>
              </p:ext>
            </p:extLst>
          </p:nvPr>
        </p:nvGraphicFramePr>
        <p:xfrm>
          <a:off x="152400" y="1371600"/>
          <a:ext cx="8772140" cy="4101450"/>
        </p:xfrm>
        <a:graphic>
          <a:graphicData uri="http://schemas.openxmlformats.org/drawingml/2006/table">
            <a:tbl>
              <a:tblPr/>
              <a:tblGrid>
                <a:gridCol w="219016">
                  <a:extLst>
                    <a:ext uri="{9D8B030D-6E8A-4147-A177-3AD203B41FA5}">
                      <a16:colId xmlns:a16="http://schemas.microsoft.com/office/drawing/2014/main" val="20000"/>
                    </a:ext>
                  </a:extLst>
                </a:gridCol>
                <a:gridCol w="394803">
                  <a:extLst>
                    <a:ext uri="{9D8B030D-6E8A-4147-A177-3AD203B41FA5}">
                      <a16:colId xmlns:a16="http://schemas.microsoft.com/office/drawing/2014/main" val="20001"/>
                    </a:ext>
                  </a:extLst>
                </a:gridCol>
                <a:gridCol w="599515">
                  <a:extLst>
                    <a:ext uri="{9D8B030D-6E8A-4147-A177-3AD203B41FA5}">
                      <a16:colId xmlns:a16="http://schemas.microsoft.com/office/drawing/2014/main" val="20002"/>
                    </a:ext>
                  </a:extLst>
                </a:gridCol>
                <a:gridCol w="342812">
                  <a:extLst>
                    <a:ext uri="{9D8B030D-6E8A-4147-A177-3AD203B41FA5}">
                      <a16:colId xmlns:a16="http://schemas.microsoft.com/office/drawing/2014/main" val="20003"/>
                    </a:ext>
                  </a:extLst>
                </a:gridCol>
                <a:gridCol w="219016">
                  <a:extLst>
                    <a:ext uri="{9D8B030D-6E8A-4147-A177-3AD203B41FA5}">
                      <a16:colId xmlns:a16="http://schemas.microsoft.com/office/drawing/2014/main" val="20004"/>
                    </a:ext>
                  </a:extLst>
                </a:gridCol>
                <a:gridCol w="204713">
                  <a:extLst>
                    <a:ext uri="{9D8B030D-6E8A-4147-A177-3AD203B41FA5}">
                      <a16:colId xmlns:a16="http://schemas.microsoft.com/office/drawing/2014/main" val="20005"/>
                    </a:ext>
                  </a:extLst>
                </a:gridCol>
                <a:gridCol w="229925">
                  <a:extLst>
                    <a:ext uri="{9D8B030D-6E8A-4147-A177-3AD203B41FA5}">
                      <a16:colId xmlns:a16="http://schemas.microsoft.com/office/drawing/2014/main" val="20006"/>
                    </a:ext>
                  </a:extLst>
                </a:gridCol>
                <a:gridCol w="816381">
                  <a:extLst>
                    <a:ext uri="{9D8B030D-6E8A-4147-A177-3AD203B41FA5}">
                      <a16:colId xmlns:a16="http://schemas.microsoft.com/office/drawing/2014/main" val="20007"/>
                    </a:ext>
                  </a:extLst>
                </a:gridCol>
                <a:gridCol w="2453298">
                  <a:extLst>
                    <a:ext uri="{9D8B030D-6E8A-4147-A177-3AD203B41FA5}">
                      <a16:colId xmlns:a16="http://schemas.microsoft.com/office/drawing/2014/main" val="20008"/>
                    </a:ext>
                  </a:extLst>
                </a:gridCol>
                <a:gridCol w="372056">
                  <a:extLst>
                    <a:ext uri="{9D8B030D-6E8A-4147-A177-3AD203B41FA5}">
                      <a16:colId xmlns:a16="http://schemas.microsoft.com/office/drawing/2014/main" val="20009"/>
                    </a:ext>
                  </a:extLst>
                </a:gridCol>
                <a:gridCol w="513405">
                  <a:extLst>
                    <a:ext uri="{9D8B030D-6E8A-4147-A177-3AD203B41FA5}">
                      <a16:colId xmlns:a16="http://schemas.microsoft.com/office/drawing/2014/main" val="20010"/>
                    </a:ext>
                  </a:extLst>
                </a:gridCol>
                <a:gridCol w="479287">
                  <a:extLst>
                    <a:ext uri="{9D8B030D-6E8A-4147-A177-3AD203B41FA5}">
                      <a16:colId xmlns:a16="http://schemas.microsoft.com/office/drawing/2014/main" val="20011"/>
                    </a:ext>
                  </a:extLst>
                </a:gridCol>
                <a:gridCol w="394773">
                  <a:extLst>
                    <a:ext uri="{9D8B030D-6E8A-4147-A177-3AD203B41FA5}">
                      <a16:colId xmlns:a16="http://schemas.microsoft.com/office/drawing/2014/main" val="20012"/>
                    </a:ext>
                  </a:extLst>
                </a:gridCol>
                <a:gridCol w="425701">
                  <a:extLst>
                    <a:ext uri="{9D8B030D-6E8A-4147-A177-3AD203B41FA5}">
                      <a16:colId xmlns:a16="http://schemas.microsoft.com/office/drawing/2014/main" val="20014"/>
                    </a:ext>
                  </a:extLst>
                </a:gridCol>
                <a:gridCol w="116840">
                  <a:extLst>
                    <a:ext uri="{9D8B030D-6E8A-4147-A177-3AD203B41FA5}">
                      <a16:colId xmlns:a16="http://schemas.microsoft.com/office/drawing/2014/main" val="20015"/>
                    </a:ext>
                  </a:extLst>
                </a:gridCol>
                <a:gridCol w="685800">
                  <a:extLst>
                    <a:ext uri="{9D8B030D-6E8A-4147-A177-3AD203B41FA5}">
                      <a16:colId xmlns:a16="http://schemas.microsoft.com/office/drawing/2014/main" val="772445464"/>
                    </a:ext>
                  </a:extLst>
                </a:gridCol>
                <a:gridCol w="304799">
                  <a:extLst>
                    <a:ext uri="{9D8B030D-6E8A-4147-A177-3AD203B41FA5}">
                      <a16:colId xmlns:a16="http://schemas.microsoft.com/office/drawing/2014/main" val="20016"/>
                    </a:ext>
                  </a:extLst>
                </a:gridCol>
              </a:tblGrid>
              <a:tr h="504272">
                <a:tc gridSpan="17">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800000"/>
                          </a:solidFill>
                          <a:effectLst/>
                          <a:latin typeface="Trebuchet MS" pitchFamily="34" charset="0"/>
                        </a:rPr>
                        <a:t>EDUCATIONAL ATTAINMENT &amp; EMPLOYMENT</a:t>
                      </a:r>
                    </a:p>
                  </a:txBody>
                  <a:tcPr horzOverflow="overflow">
                    <a:lnL cap="flat">
                      <a:noFill/>
                    </a:lnL>
                    <a:lnR cap="flat">
                      <a:noFill/>
                    </a:lnR>
                    <a:lnT w="28575" cap="flat" cmpd="sng" algn="ctr">
                      <a:solidFill>
                        <a:srgbClr val="800000"/>
                      </a:solidFill>
                      <a:prstDash val="solid"/>
                      <a:round/>
                      <a:headEnd type="none" w="med" len="med"/>
                      <a:tailEnd type="none" w="med" len="med"/>
                    </a:lnT>
                    <a:lnB w="28575" cap="flat" cmpd="sng" algn="ctr">
                      <a:solidFill>
                        <a:srgbClr val="8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31223">
                <a:tc gridSpan="8">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Bookman Old Style" pitchFamily="18" charset="0"/>
                        </a:rPr>
                        <a:t>Unemployment %  Rate*</a:t>
                      </a:r>
                    </a:p>
                  </a:txBody>
                  <a:tcPr anchor="ctr" horzOverflow="overflow">
                    <a:lnL cap="flat">
                      <a:noFill/>
                    </a:lnL>
                    <a:lnR>
                      <a:noFill/>
                    </a:lnR>
                    <a:lnT w="28575" cap="flat" cmpd="sng" algn="ctr">
                      <a:solidFill>
                        <a:srgbClr val="8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Bookman Old Style" pitchFamily="18" charset="0"/>
                        </a:rPr>
                        <a:t>Feb 2018</a:t>
                      </a:r>
                    </a:p>
                  </a:txBody>
                  <a:tcPr anchor="ctr" horzOverflow="overflow">
                    <a:lnL>
                      <a:noFill/>
                    </a:lnL>
                    <a:lnR>
                      <a:noFill/>
                    </a:lnR>
                    <a:lnT w="28575" cap="flat" cmpd="sng" algn="ctr">
                      <a:solidFill>
                        <a:srgbClr val="800000"/>
                      </a:solidFill>
                      <a:prstDash val="solid"/>
                      <a:round/>
                      <a:headEnd type="none" w="med" len="med"/>
                      <a:tailEnd type="none" w="med" len="med"/>
                    </a:lnT>
                    <a:lnB>
                      <a:noFill/>
                    </a:lnB>
                    <a:lnTlToBr>
                      <a:noFill/>
                    </a:lnTlToBr>
                    <a:lnBlToTr>
                      <a:noFill/>
                    </a:lnBlToTr>
                    <a:noFill/>
                  </a:tcPr>
                </a:tc>
                <a:tc gridSpan="8">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Bookman Old Style" pitchFamily="18" charset="0"/>
                        </a:rPr>
                        <a:t>Approx. Annual Earnings**</a:t>
                      </a:r>
                    </a:p>
                  </a:txBody>
                  <a:tcPr anchor="ctr" horzOverflow="overflow">
                    <a:lnL>
                      <a:noFill/>
                    </a:lnL>
                    <a:lnR cap="flat">
                      <a:noFill/>
                    </a:lnR>
                    <a:lnT w="28575" cap="flat" cmpd="sng" algn="ctr">
                      <a:solidFill>
                        <a:srgbClr val="8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55956">
                <a:tc gridSpan="2">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hMerge="1">
                  <a:txBody>
                    <a:bodyPr/>
                    <a:lstStyle/>
                    <a:p>
                      <a:endParaRPr lang="en-US"/>
                    </a:p>
                  </a:txBody>
                  <a:tcPr/>
                </a:tc>
                <a:tc gridSpan="2">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Bookman Old Style" pitchFamily="18"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655500">
                <a:tc gridSpan="7">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lumMod val="95000"/>
                            <a:lumOff val="5000"/>
                          </a:schemeClr>
                        </a:solidFill>
                        <a:effectLst/>
                        <a:latin typeface="Bookman Old Style" pitchFamily="18" charset="0"/>
                      </a:endParaRPr>
                    </a:p>
                  </a:txBody>
                  <a:tcPr horzOverflow="overflow">
                    <a:lnL cap="flat">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lumMod val="95000"/>
                              <a:lumOff val="5000"/>
                            </a:schemeClr>
                          </a:solidFill>
                          <a:effectLst/>
                          <a:latin typeface="Bookman Old Style" pitchFamily="18" charset="0"/>
                        </a:rPr>
                        <a:t>2.3%</a:t>
                      </a:r>
                    </a:p>
                  </a:txBody>
                  <a:tcPr anchor="ctr" horzOverflow="overflow">
                    <a:lnL>
                      <a:noFill/>
                    </a:lnL>
                    <a:lnR>
                      <a:noFill/>
                    </a:lnR>
                    <a:lnT>
                      <a:noFill/>
                    </a:lnT>
                    <a:lnB w="5715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dirty="0">
                          <a:ln>
                            <a:noFill/>
                          </a:ln>
                          <a:solidFill>
                            <a:schemeClr val="tx1">
                              <a:lumMod val="95000"/>
                              <a:lumOff val="5000"/>
                            </a:schemeClr>
                          </a:solidFill>
                          <a:effectLst/>
                          <a:latin typeface="Bookman Old Style" pitchFamily="18" charset="0"/>
                        </a:rPr>
                        <a:t>Bachelor’s Degree &amp; Higher</a:t>
                      </a:r>
                    </a:p>
                  </a:txBody>
                  <a:tcPr anchor="ctr" horzOverflow="overflow">
                    <a:lnL>
                      <a:noFill/>
                    </a:lnL>
                    <a:lnR>
                      <a:noFill/>
                    </a:lnR>
                    <a:lnT>
                      <a:noFill/>
                    </a:lnT>
                    <a:lnB w="57150" cap="flat" cmpd="sng" algn="ctr">
                      <a:solidFill>
                        <a:schemeClr val="bg1"/>
                      </a:solidFill>
                      <a:prstDash val="solid"/>
                      <a:round/>
                      <a:headEnd type="none" w="med" len="med"/>
                      <a:tailEnd type="none" w="med" len="med"/>
                    </a:lnB>
                    <a:lnTlToBr>
                      <a:noFill/>
                    </a:lnTlToBr>
                    <a:lnBlToTr>
                      <a:noFill/>
                    </a:lnBlToTr>
                    <a:solidFill>
                      <a:srgbClr val="C8B60E"/>
                    </a:solidFill>
                  </a:tcPr>
                </a:tc>
                <a:tc gridSpan="7">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lumMod val="95000"/>
                              <a:lumOff val="5000"/>
                            </a:schemeClr>
                          </a:solidFill>
                          <a:effectLst/>
                          <a:latin typeface="Bookman Old Style" pitchFamily="18" charset="0"/>
                        </a:rPr>
                        <a:t>$66,456</a:t>
                      </a:r>
                    </a:p>
                  </a:txBody>
                  <a:tcPr anchor="ctr" horzOverflow="overflow">
                    <a:lnL>
                      <a:noFill/>
                    </a:lnL>
                    <a:lnR>
                      <a:noFill/>
                    </a:lnR>
                    <a:lnT>
                      <a:noFill/>
                    </a:lnT>
                    <a:lnB w="57150" cap="flat" cmpd="sng" algn="ctr">
                      <a:solidFill>
                        <a:schemeClr val="bg1"/>
                      </a:solidFill>
                      <a:prstDash val="solid"/>
                      <a:round/>
                      <a:headEnd type="none" w="med" len="med"/>
                      <a:tailEnd type="none" w="med" len="med"/>
                    </a:lnB>
                    <a:lnTlToBr>
                      <a:noFill/>
                    </a:lnTlToBr>
                    <a:lnBlToTr>
                      <a:noFill/>
                    </a:lnBlToTr>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Bookman Old Style" pitchFamily="18"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600456">
                <a:tc gridSpan="6">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Bookman Old Style" pitchFamily="18" charset="0"/>
                      </a:endParaRPr>
                    </a:p>
                  </a:txBody>
                  <a:tcPr horzOverflow="overflow">
                    <a:lnL cap="flat">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a:ln>
                          <a:noFill/>
                        </a:ln>
                        <a:solidFill>
                          <a:schemeClr val="bg1"/>
                        </a:solidFill>
                        <a:effectLst/>
                        <a:latin typeface="Bookman Old Style" pitchFamily="18" charset="0"/>
                      </a:endParaRPr>
                    </a:p>
                  </a:txBody>
                  <a:tcPr/>
                </a:tc>
                <a:tc gridSpan="2">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lumMod val="95000"/>
                              <a:lumOff val="5000"/>
                            </a:schemeClr>
                          </a:solidFill>
                          <a:effectLst/>
                          <a:latin typeface="Bookman Old Style" pitchFamily="18" charset="0"/>
                        </a:rPr>
                        <a:t>3.5%</a:t>
                      </a:r>
                    </a:p>
                  </a:txBody>
                  <a:tcPr anchor="ctr" horzOverflow="overflow">
                    <a:lnL>
                      <a:noFill/>
                    </a:lnL>
                    <a:lnR>
                      <a:noFill/>
                    </a:lnR>
                    <a:lnT>
                      <a:noFill/>
                    </a:lnT>
                    <a:lnB w="57150" cap="flat" cmpd="sng" algn="ctr">
                      <a:solidFill>
                        <a:schemeClr val="bg1"/>
                      </a:solidFill>
                      <a:prstDash val="solid"/>
                      <a:round/>
                      <a:headEnd type="none" w="med" len="med"/>
                      <a:tailEnd type="none" w="med" len="med"/>
                    </a:lnB>
                    <a:lnTlToBr>
                      <a:noFill/>
                    </a:lnTlToBr>
                    <a:lnBlToTr>
                      <a:noFill/>
                    </a:lnBlToTr>
                    <a:solidFill>
                      <a:srgbClr val="92D050"/>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dirty="0">
                          <a:ln>
                            <a:noFill/>
                          </a:ln>
                          <a:solidFill>
                            <a:schemeClr val="tx1">
                              <a:lumMod val="95000"/>
                              <a:lumOff val="5000"/>
                            </a:schemeClr>
                          </a:solidFill>
                          <a:effectLst/>
                          <a:latin typeface="Bookman Old Style" pitchFamily="18" charset="0"/>
                        </a:rPr>
                        <a:t>Some college/ Associate Degree</a:t>
                      </a:r>
                    </a:p>
                  </a:txBody>
                  <a:tcPr anchor="ctr" horzOverflow="overflow">
                    <a:lnL>
                      <a:noFill/>
                    </a:lnL>
                    <a:lnR>
                      <a:noFill/>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8B60E"/>
                    </a:solidFill>
                  </a:tcPr>
                </a:tc>
                <a:tc gridSpan="6">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lumMod val="95000"/>
                              <a:lumOff val="5000"/>
                            </a:schemeClr>
                          </a:solidFill>
                          <a:effectLst/>
                          <a:latin typeface="Bookman Old Style" pitchFamily="18" charset="0"/>
                        </a:rPr>
                        <a:t>$41,600</a:t>
                      </a:r>
                    </a:p>
                  </a:txBody>
                  <a:tcPr anchor="ctr" horzOverflow="overflow">
                    <a:lnL>
                      <a:noFill/>
                    </a:lnL>
                    <a:lnR>
                      <a:noFill/>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Bookman Old Style" pitchFamily="18" charset="0"/>
                      </a:endParaRPr>
                    </a:p>
                  </a:txBody>
                  <a:tcPr horzOverflow="overflow">
                    <a:lnL>
                      <a:noFill/>
                    </a:lnL>
                    <a:lnR cap="flat">
                      <a:noFill/>
                    </a:lnR>
                    <a:lnT>
                      <a:noFill/>
                    </a:lnT>
                    <a:lnB>
                      <a:noFill/>
                    </a:lnB>
                    <a:lnTlToBr>
                      <a:noFill/>
                    </a:lnTlToBr>
                    <a:lnBlToTr>
                      <a:noFill/>
                    </a:lnBlToTr>
                    <a:noFill/>
                  </a:tcPr>
                </a:tc>
                <a:tc gridSpan="2">
                  <a:txBody>
                    <a:bodyPr/>
                    <a:lstStyle/>
                    <a:p>
                      <a:endParaRPr lang="en-US"/>
                    </a:p>
                  </a:txBody>
                  <a:tcPr horzOverflow="overflow">
                    <a:lnL>
                      <a:noFill/>
                    </a:lnL>
                    <a:lnR cap="flat">
                      <a:noFill/>
                    </a:lnR>
                    <a:lnT>
                      <a:noFill/>
                    </a:lnT>
                    <a:lnB>
                      <a:noFill/>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4"/>
                  </a:ext>
                </a:extLst>
              </a:tr>
              <a:tr h="656850">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Bookman Old Style" pitchFamily="18" charset="0"/>
                      </a:endParaRPr>
                    </a:p>
                  </a:txBody>
                  <a:tcPr horzOverflow="overflow">
                    <a:lnL cap="flat">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gridSpan="5">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lumMod val="95000"/>
                              <a:lumOff val="5000"/>
                            </a:schemeClr>
                          </a:solidFill>
                          <a:effectLst/>
                          <a:latin typeface="Bookman Old Style" pitchFamily="18" charset="0"/>
                        </a:rPr>
                        <a:t>4.4%</a:t>
                      </a:r>
                    </a:p>
                  </a:txBody>
                  <a:tcPr anchor="ctr" horzOverflow="overflow">
                    <a:lnL>
                      <a:noFill/>
                    </a:lnL>
                    <a:lnR>
                      <a:noFill/>
                    </a:lnR>
                    <a:lnT>
                      <a:noFill/>
                    </a:lnT>
                    <a:lnB w="57150" cap="flat" cmpd="sng" algn="ctr">
                      <a:solidFill>
                        <a:schemeClr val="bg1"/>
                      </a:solidFill>
                      <a:prstDash val="solid"/>
                      <a:round/>
                      <a:headEnd type="none" w="med" len="med"/>
                      <a:tailEnd type="none" w="med" len="med"/>
                    </a:lnB>
                    <a:lnTlToBr>
                      <a:noFill/>
                    </a:lnTlToBr>
                    <a:lnBlToTr>
                      <a:noFill/>
                    </a:lnBlToTr>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dirty="0">
                          <a:ln>
                            <a:noFill/>
                          </a:ln>
                          <a:solidFill>
                            <a:schemeClr val="tx1">
                              <a:lumMod val="95000"/>
                              <a:lumOff val="5000"/>
                            </a:schemeClr>
                          </a:solidFill>
                          <a:effectLst/>
                          <a:latin typeface="Bookman Old Style" pitchFamily="18" charset="0"/>
                        </a:rPr>
                        <a:t>HS Graduates,  No College</a:t>
                      </a:r>
                    </a:p>
                  </a:txBody>
                  <a:tcPr anchor="ctr" horzOverflow="overflow">
                    <a:lnL>
                      <a:noFill/>
                    </a:lnL>
                    <a:lnR>
                      <a:noFill/>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8B60E"/>
                    </a:solidFill>
                  </a:tcPr>
                </a:tc>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lumMod val="95000"/>
                              <a:lumOff val="5000"/>
                            </a:schemeClr>
                          </a:solidFill>
                          <a:effectLst/>
                          <a:latin typeface="Bookman Old Style" pitchFamily="18" charset="0"/>
                        </a:rPr>
                        <a:t>$37,128</a:t>
                      </a:r>
                    </a:p>
                  </a:txBody>
                  <a:tcPr anchor="ctr" horzOverflow="overflow">
                    <a:lnL>
                      <a:noFill/>
                    </a:lnL>
                    <a:lnR>
                      <a:noFill/>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Bookman Old Style" pitchFamily="18" charset="0"/>
                      </a:endParaRPr>
                    </a:p>
                  </a:txBody>
                  <a:tcPr horzOverflow="overflow">
                    <a:lnL>
                      <a:noFill/>
                    </a:lnL>
                    <a:lnR cap="flat">
                      <a:noFill/>
                    </a:lnR>
                    <a:lnT w="57150" cap="flat" cmpd="sng" algn="ctr">
                      <a:solidFill>
                        <a:schemeClr val="bg1"/>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655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Bookman Old Style" pitchFamily="18" charset="0"/>
                      </a:endParaRPr>
                    </a:p>
                  </a:txBody>
                  <a:tcPr horzOverflow="overflow">
                    <a:lnL cap="flat">
                      <a:noFill/>
                    </a:lnL>
                    <a:lnR>
                      <a:noFill/>
                    </a:lnR>
                    <a:lnT>
                      <a:noFill/>
                    </a:lnT>
                    <a:lnB cap="flat">
                      <a:noFill/>
                    </a:lnB>
                    <a:lnTlToBr>
                      <a:noFill/>
                    </a:lnTlToBr>
                    <a:lnBlToTr>
                      <a:noFill/>
                    </a:lnBlToTr>
                    <a:noFill/>
                  </a:tcPr>
                </a:tc>
                <a:tc gridSpan="7">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lumMod val="95000"/>
                              <a:lumOff val="5000"/>
                            </a:schemeClr>
                          </a:solidFill>
                          <a:effectLst/>
                          <a:latin typeface="Bookman Old Style" pitchFamily="18" charset="0"/>
                        </a:rPr>
                        <a:t>5.7%</a:t>
                      </a:r>
                    </a:p>
                  </a:txBody>
                  <a:tcPr anchor="ctr" horzOverflow="overflow">
                    <a:lnL>
                      <a:noFill/>
                    </a:lnL>
                    <a:lnR>
                      <a:noFill/>
                    </a:lnR>
                    <a:lnT>
                      <a:noFill/>
                    </a:lnT>
                    <a:lnB cap="flat">
                      <a:noFill/>
                    </a:lnB>
                    <a:lnTlToBr>
                      <a:noFill/>
                    </a:lnTlToBr>
                    <a:lnBlToTr>
                      <a:noFill/>
                    </a:lnBlToTr>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dirty="0">
                          <a:ln>
                            <a:noFill/>
                          </a:ln>
                          <a:solidFill>
                            <a:schemeClr val="tx1">
                              <a:lumMod val="95000"/>
                              <a:lumOff val="5000"/>
                            </a:schemeClr>
                          </a:solidFill>
                          <a:effectLst/>
                          <a:latin typeface="Bookman Old Style" pitchFamily="18" charset="0"/>
                        </a:rPr>
                        <a:t>Less than a High School Diploma</a:t>
                      </a:r>
                    </a:p>
                  </a:txBody>
                  <a:tcPr anchor="ctr" horzOverflow="overflow">
                    <a:lnL>
                      <a:noFill/>
                    </a:lnL>
                    <a:lnR>
                      <a:noFill/>
                    </a:lnR>
                    <a:lnT w="57150" cap="flat" cmpd="sng" algn="ctr">
                      <a:solidFill>
                        <a:schemeClr val="bg1"/>
                      </a:solidFill>
                      <a:prstDash val="solid"/>
                      <a:round/>
                      <a:headEnd type="none" w="med" len="med"/>
                      <a:tailEnd type="none" w="med" len="med"/>
                    </a:lnT>
                    <a:lnB cap="flat">
                      <a:noFill/>
                    </a:lnB>
                    <a:lnTlToBr>
                      <a:noFill/>
                    </a:lnTlToBr>
                    <a:lnBlToTr>
                      <a:noFill/>
                    </a:lnBlToTr>
                    <a:solidFill>
                      <a:srgbClr val="C8B60E"/>
                    </a:solid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lumMod val="95000"/>
                              <a:lumOff val="5000"/>
                            </a:schemeClr>
                          </a:solidFill>
                          <a:effectLst/>
                          <a:latin typeface="Bookman Old Style" pitchFamily="18" charset="0"/>
                        </a:rPr>
                        <a:t>$27,612</a:t>
                      </a:r>
                    </a:p>
                  </a:txBody>
                  <a:tcPr anchor="ctr" horzOverflow="overflow">
                    <a:lnL>
                      <a:noFill/>
                    </a:lnL>
                    <a:lnR>
                      <a:noFill/>
                    </a:lnR>
                    <a:lnT w="57150" cap="flat" cmpd="sng" algn="ctr">
                      <a:solidFill>
                        <a:schemeClr val="bg1"/>
                      </a:solidFill>
                      <a:prstDash val="solid"/>
                      <a:round/>
                      <a:headEnd type="none" w="med" len="med"/>
                      <a:tailEnd type="none" w="med" len="med"/>
                    </a:lnT>
                    <a:lnB cap="flat">
                      <a:noFill/>
                    </a:lnB>
                    <a:lnTlToBr>
                      <a:noFill/>
                    </a:lnTlToBr>
                    <a:lnBlToTr>
                      <a:noFill/>
                    </a:lnBlToTr>
                    <a:solidFill>
                      <a:srgbClr val="00B0F0"/>
                    </a:solidFill>
                  </a:tcPr>
                </a:tc>
                <a:tc hMerge="1">
                  <a:txBody>
                    <a:bodyPr/>
                    <a:lstStyle/>
                    <a:p>
                      <a:endParaRPr lang="en-US"/>
                    </a:p>
                  </a:txBody>
                  <a:tcPr/>
                </a:tc>
                <a:tc hMerge="1">
                  <a:txBody>
                    <a:bodyPr/>
                    <a:lstStyle/>
                    <a:p>
                      <a:endParaRPr lang="en-US"/>
                    </a:p>
                  </a:txBody>
                  <a:tcPr/>
                </a:tc>
                <a:tc gridSpan="5">
                  <a:txBody>
                    <a:bodyPr/>
                    <a:lstStyle/>
                    <a:p>
                      <a:endParaRPr lang="en-US" dirty="0"/>
                    </a:p>
                  </a:txBody>
                  <a:tcPr horzOverflow="overflow">
                    <a:lnL>
                      <a:noFill/>
                    </a:lnL>
                    <a:lnR cap="flat">
                      <a:noFill/>
                    </a:lnR>
                    <a:lnT w="57150" cap="flat" cmpd="sng" algn="ctr">
                      <a:solidFill>
                        <a:schemeClr val="bg1"/>
                      </a:solid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783746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228600" y="228600"/>
            <a:ext cx="8686800" cy="1066800"/>
          </a:xfrm>
          <a:prstGeom prst="rect">
            <a:avLst/>
          </a:prstGeom>
          <a:noFill/>
          <a:ln w="9525">
            <a:noFill/>
            <a:miter lim="800000"/>
            <a:headEnd/>
            <a:tailEnd/>
          </a:ln>
        </p:spPr>
        <p:txBody>
          <a:bodyPr>
            <a:spAutoFit/>
          </a:bodyPr>
          <a:lstStyle/>
          <a:p>
            <a:pPr algn="ctr"/>
            <a:r>
              <a:rPr lang="en-US" sz="3200" b="1" dirty="0">
                <a:solidFill>
                  <a:srgbClr val="000066"/>
                </a:solidFill>
                <a:latin typeface="+mj-lt"/>
              </a:rPr>
              <a:t>Compounded Impacts of </a:t>
            </a:r>
          </a:p>
          <a:p>
            <a:pPr algn="ctr"/>
            <a:r>
              <a:rPr lang="en-US" sz="3200" b="1" dirty="0">
                <a:solidFill>
                  <a:srgbClr val="000066"/>
                </a:solidFill>
                <a:latin typeface="+mj-lt"/>
              </a:rPr>
              <a:t>High School Non-Completion</a:t>
            </a:r>
          </a:p>
        </p:txBody>
      </p:sp>
      <p:sp>
        <p:nvSpPr>
          <p:cNvPr id="50179" name="Rectangle 3"/>
          <p:cNvSpPr>
            <a:spLocks noChangeArrowheads="1"/>
          </p:cNvSpPr>
          <p:nvPr/>
        </p:nvSpPr>
        <p:spPr bwMode="auto">
          <a:xfrm>
            <a:off x="0" y="6553200"/>
            <a:ext cx="9144000" cy="290513"/>
          </a:xfrm>
          <a:prstGeom prst="rect">
            <a:avLst/>
          </a:prstGeom>
          <a:noFill/>
          <a:ln w="9525">
            <a:noFill/>
            <a:miter lim="800000"/>
            <a:headEnd/>
            <a:tailEnd/>
          </a:ln>
        </p:spPr>
        <p:txBody>
          <a:bodyPr>
            <a:spAutoFit/>
          </a:bodyPr>
          <a:lstStyle/>
          <a:p>
            <a:pPr eaLnBrk="0" hangingPunct="0">
              <a:spcBef>
                <a:spcPct val="50000"/>
              </a:spcBef>
            </a:pPr>
            <a:r>
              <a:rPr lang="en-US" sz="1300" u="sng" dirty="0"/>
              <a:t>Source:</a:t>
            </a:r>
            <a:r>
              <a:rPr lang="en-US" sz="1300" dirty="0"/>
              <a:t> Levin, H., et al., (2007). The Costs and Benefits of an Excellent Education for All of America’s Children.</a:t>
            </a:r>
          </a:p>
        </p:txBody>
      </p:sp>
      <p:graphicFrame>
        <p:nvGraphicFramePr>
          <p:cNvPr id="225284" name="Group 4"/>
          <p:cNvGraphicFramePr>
            <a:graphicFrameLocks noGrp="1"/>
          </p:cNvGraphicFramePr>
          <p:nvPr>
            <p:extLst>
              <p:ext uri="{D42A27DB-BD31-4B8C-83A1-F6EECF244321}">
                <p14:modId xmlns:p14="http://schemas.microsoft.com/office/powerpoint/2010/main" val="808666431"/>
              </p:ext>
            </p:extLst>
          </p:nvPr>
        </p:nvGraphicFramePr>
        <p:xfrm>
          <a:off x="228600" y="1676400"/>
          <a:ext cx="8686800" cy="4765995"/>
        </p:xfrm>
        <a:graphic>
          <a:graphicData uri="http://schemas.openxmlformats.org/drawingml/2006/table">
            <a:tbl>
              <a:tblPr/>
              <a:tblGrid>
                <a:gridCol w="3711575">
                  <a:extLst>
                    <a:ext uri="{9D8B030D-6E8A-4147-A177-3AD203B41FA5}">
                      <a16:colId xmlns:a16="http://schemas.microsoft.com/office/drawing/2014/main" val="20000"/>
                    </a:ext>
                  </a:extLst>
                </a:gridCol>
                <a:gridCol w="1184275">
                  <a:extLst>
                    <a:ext uri="{9D8B030D-6E8A-4147-A177-3AD203B41FA5}">
                      <a16:colId xmlns:a16="http://schemas.microsoft.com/office/drawing/2014/main" val="20001"/>
                    </a:ext>
                  </a:extLst>
                </a:gridCol>
                <a:gridCol w="3790950">
                  <a:extLst>
                    <a:ext uri="{9D8B030D-6E8A-4147-A177-3AD203B41FA5}">
                      <a16:colId xmlns:a16="http://schemas.microsoft.com/office/drawing/2014/main" val="20002"/>
                    </a:ext>
                  </a:extLst>
                </a:gridCol>
              </a:tblGrid>
              <a:tr h="5000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bg1"/>
                          </a:solidFill>
                          <a:effectLst/>
                          <a:latin typeface="Arial" charset="0"/>
                        </a:rPr>
                        <a:t>INDIVIDUALS</a:t>
                      </a:r>
                    </a:p>
                  </a:txBody>
                  <a:tcPr anchor="ctr" anchorCtr="1"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114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bg1"/>
                        </a:solidFill>
                        <a:effectLst/>
                        <a:latin typeface="Arial" charset="0"/>
                      </a:endParaRP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114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bg1"/>
                          </a:solidFill>
                          <a:effectLst/>
                          <a:latin typeface="Arial" charset="0"/>
                        </a:rPr>
                        <a:t>THE COMMUNITY</a:t>
                      </a:r>
                    </a:p>
                  </a:txBody>
                  <a:tcPr anchor="ctr" anchorCtr="1" horzOverflow="overflow">
                    <a:lnL>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1148"/>
                    </a:solidFill>
                  </a:tcPr>
                </a:tc>
                <a:extLst>
                  <a:ext uri="{0D108BD9-81ED-4DB2-BD59-A6C34878D82A}">
                    <a16:rowId xmlns:a16="http://schemas.microsoft.com/office/drawing/2014/main" val="10000"/>
                  </a:ext>
                </a:extLst>
              </a:tr>
              <a:tr h="941388">
                <a:tc>
                  <a:txBody>
                    <a:bodyPr/>
                    <a:lstStyle/>
                    <a:p>
                      <a:pPr marL="0" marR="0" lvl="0" indent="0" algn="l" defTabSz="914400" rtl="0" eaLnBrk="1" fontAlgn="base" latinLnBrk="0" hangingPunct="1">
                        <a:lnSpc>
                          <a:spcPct val="90000"/>
                        </a:lnSpc>
                        <a:spcBef>
                          <a:spcPct val="20000"/>
                        </a:spcBef>
                        <a:spcAft>
                          <a:spcPct val="0"/>
                        </a:spcAft>
                        <a:buClr>
                          <a:srgbClr val="004747"/>
                        </a:buClr>
                        <a:buSzTx/>
                        <a:buFontTx/>
                        <a:buNone/>
                        <a:tabLst/>
                      </a:pPr>
                      <a:r>
                        <a:rPr kumimoji="0" lang="en-US" sz="1800" b="1" i="0" u="none" strike="noStrike" cap="none" normalizeH="0" baseline="0">
                          <a:ln>
                            <a:noFill/>
                          </a:ln>
                          <a:solidFill>
                            <a:schemeClr val="tx1"/>
                          </a:solidFill>
                          <a:effectLst/>
                          <a:latin typeface="Arial" charset="0"/>
                        </a:rPr>
                        <a:t>Lower Lifetime Earnings</a:t>
                      </a:r>
                    </a:p>
                  </a:txBody>
                  <a:tcPr anchor="ct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Reduced buying power &amp; tax revenues; less economic growth</a:t>
                      </a:r>
                    </a:p>
                  </a:txBody>
                  <a:tcPr anchor="ct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200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941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Decreased health status; Higher mortality rates; More criminal activity</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Higher health care &amp; criminal justice costs</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198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871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Higher teen pregnancy rates; Single motherhood</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Higher public services costs</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200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871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Less voting; Less volunteering</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Low rate of community involvement</a:t>
                      </a:r>
                    </a:p>
                  </a:txBody>
                  <a:tcPr anchor="ct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7"/>
                  </a:ext>
                </a:extLst>
              </a:tr>
            </a:tbl>
          </a:graphicData>
        </a:graphic>
      </p:graphicFrame>
      <p:sp>
        <p:nvSpPr>
          <p:cNvPr id="50209" name="AutoShape 50"/>
          <p:cNvSpPr>
            <a:spLocks noChangeArrowheads="1"/>
          </p:cNvSpPr>
          <p:nvPr/>
        </p:nvSpPr>
        <p:spPr bwMode="auto">
          <a:xfrm>
            <a:off x="4038600" y="2590800"/>
            <a:ext cx="990600" cy="228600"/>
          </a:xfrm>
          <a:prstGeom prst="rightArrow">
            <a:avLst>
              <a:gd name="adj1" fmla="val 50000"/>
              <a:gd name="adj2" fmla="val 108333"/>
            </a:avLst>
          </a:prstGeom>
          <a:solidFill>
            <a:srgbClr val="E11148"/>
          </a:solidFill>
          <a:ln w="22225">
            <a:solidFill>
              <a:schemeClr val="tx1"/>
            </a:solidFill>
            <a:miter lim="800000"/>
            <a:headEnd/>
            <a:tailEnd/>
          </a:ln>
        </p:spPr>
        <p:txBody>
          <a:bodyPr wrap="none" anchor="ctr"/>
          <a:lstStyle/>
          <a:p>
            <a:endParaRPr lang="en-US"/>
          </a:p>
        </p:txBody>
      </p:sp>
      <p:sp>
        <p:nvSpPr>
          <p:cNvPr id="50210" name="AutoShape 51"/>
          <p:cNvSpPr>
            <a:spLocks noChangeArrowheads="1"/>
          </p:cNvSpPr>
          <p:nvPr/>
        </p:nvSpPr>
        <p:spPr bwMode="auto">
          <a:xfrm>
            <a:off x="4038600" y="3810000"/>
            <a:ext cx="990600" cy="228600"/>
          </a:xfrm>
          <a:prstGeom prst="rightArrow">
            <a:avLst>
              <a:gd name="adj1" fmla="val 50000"/>
              <a:gd name="adj2" fmla="val 108333"/>
            </a:avLst>
          </a:prstGeom>
          <a:solidFill>
            <a:srgbClr val="E11148"/>
          </a:solidFill>
          <a:ln w="22225">
            <a:solidFill>
              <a:schemeClr val="tx1"/>
            </a:solidFill>
            <a:miter lim="800000"/>
            <a:headEnd/>
            <a:tailEnd/>
          </a:ln>
        </p:spPr>
        <p:txBody>
          <a:bodyPr wrap="none" anchor="ctr"/>
          <a:lstStyle/>
          <a:p>
            <a:endParaRPr lang="en-US"/>
          </a:p>
        </p:txBody>
      </p:sp>
      <p:sp>
        <p:nvSpPr>
          <p:cNvPr id="50211" name="AutoShape 52"/>
          <p:cNvSpPr>
            <a:spLocks noChangeArrowheads="1"/>
          </p:cNvSpPr>
          <p:nvPr/>
        </p:nvSpPr>
        <p:spPr bwMode="auto">
          <a:xfrm>
            <a:off x="4038600" y="4953000"/>
            <a:ext cx="990600" cy="228600"/>
          </a:xfrm>
          <a:prstGeom prst="rightArrow">
            <a:avLst>
              <a:gd name="adj1" fmla="val 50000"/>
              <a:gd name="adj2" fmla="val 108333"/>
            </a:avLst>
          </a:prstGeom>
          <a:solidFill>
            <a:srgbClr val="E11148"/>
          </a:solidFill>
          <a:ln w="22225">
            <a:solidFill>
              <a:schemeClr val="tx1"/>
            </a:solidFill>
            <a:miter lim="800000"/>
            <a:headEnd/>
            <a:tailEnd/>
          </a:ln>
        </p:spPr>
        <p:txBody>
          <a:bodyPr wrap="none" anchor="ctr"/>
          <a:lstStyle/>
          <a:p>
            <a:endParaRPr lang="en-US"/>
          </a:p>
        </p:txBody>
      </p:sp>
      <p:sp>
        <p:nvSpPr>
          <p:cNvPr id="50212" name="AutoShape 53"/>
          <p:cNvSpPr>
            <a:spLocks noChangeArrowheads="1"/>
          </p:cNvSpPr>
          <p:nvPr/>
        </p:nvSpPr>
        <p:spPr bwMode="auto">
          <a:xfrm>
            <a:off x="4038600" y="6019800"/>
            <a:ext cx="990600" cy="228600"/>
          </a:xfrm>
          <a:prstGeom prst="rightArrow">
            <a:avLst>
              <a:gd name="adj1" fmla="val 50000"/>
              <a:gd name="adj2" fmla="val 108333"/>
            </a:avLst>
          </a:prstGeom>
          <a:solidFill>
            <a:srgbClr val="E11148"/>
          </a:solidFill>
          <a:ln w="222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3853532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ChangeArrowheads="1"/>
          </p:cNvSpPr>
          <p:nvPr/>
        </p:nvSpPr>
        <p:spPr bwMode="auto">
          <a:xfrm>
            <a:off x="0" y="6553200"/>
            <a:ext cx="9144000" cy="290513"/>
          </a:xfrm>
          <a:prstGeom prst="rect">
            <a:avLst/>
          </a:prstGeom>
          <a:noFill/>
          <a:ln w="9525">
            <a:noFill/>
            <a:miter lim="800000"/>
            <a:headEnd/>
            <a:tailEnd/>
          </a:ln>
        </p:spPr>
        <p:txBody>
          <a:bodyPr>
            <a:spAutoFit/>
          </a:bodyPr>
          <a:lstStyle/>
          <a:p>
            <a:pPr eaLnBrk="0" hangingPunct="0">
              <a:spcBef>
                <a:spcPct val="50000"/>
              </a:spcBef>
            </a:pPr>
            <a:r>
              <a:rPr lang="en-US" sz="1300" u="sng" dirty="0"/>
              <a:t>Source:</a:t>
            </a:r>
            <a:r>
              <a:rPr lang="en-US" sz="1300" dirty="0"/>
              <a:t> Alliance for Excellent Education’s “The Graduation Effect” with support from State Farm; http//impact.all4ed.org/</a:t>
            </a:r>
          </a:p>
        </p:txBody>
      </p:sp>
      <p:grpSp>
        <p:nvGrpSpPr>
          <p:cNvPr id="17" name="Group 16">
            <a:extLst>
              <a:ext uri="{FF2B5EF4-FFF2-40B4-BE49-F238E27FC236}">
                <a16:creationId xmlns:a16="http://schemas.microsoft.com/office/drawing/2014/main" id="{BC41FB21-7CE2-4A34-9341-ED1BEB6F6DD6}"/>
              </a:ext>
            </a:extLst>
          </p:cNvPr>
          <p:cNvGrpSpPr/>
          <p:nvPr/>
        </p:nvGrpSpPr>
        <p:grpSpPr>
          <a:xfrm>
            <a:off x="381000" y="1803639"/>
            <a:ext cx="4267200" cy="565666"/>
            <a:chOff x="381000" y="1803639"/>
            <a:chExt cx="4267200" cy="565666"/>
          </a:xfrm>
        </p:grpSpPr>
        <p:sp>
          <p:nvSpPr>
            <p:cNvPr id="5" name="TextBox 4">
              <a:extLst>
                <a:ext uri="{FF2B5EF4-FFF2-40B4-BE49-F238E27FC236}">
                  <a16:creationId xmlns:a16="http://schemas.microsoft.com/office/drawing/2014/main" id="{147BEA82-0165-45EB-8BCA-66302096CA3B}"/>
                </a:ext>
              </a:extLst>
            </p:cNvPr>
            <p:cNvSpPr txBox="1"/>
            <p:nvPr/>
          </p:nvSpPr>
          <p:spPr>
            <a:xfrm>
              <a:off x="381000" y="1948934"/>
              <a:ext cx="4267200" cy="369332"/>
            </a:xfrm>
            <a:prstGeom prst="rect">
              <a:avLst/>
            </a:prstGeom>
            <a:noFill/>
          </p:spPr>
          <p:txBody>
            <a:bodyPr wrap="square" rtlCol="0">
              <a:spAutoFit/>
            </a:bodyPr>
            <a:lstStyle/>
            <a:p>
              <a:r>
                <a:rPr lang="en-US" dirty="0"/>
                <a:t>	$160 million in additional income</a:t>
              </a:r>
            </a:p>
          </p:txBody>
        </p:sp>
        <p:sp>
          <p:nvSpPr>
            <p:cNvPr id="9" name="Arrow: Up 8">
              <a:extLst>
                <a:ext uri="{FF2B5EF4-FFF2-40B4-BE49-F238E27FC236}">
                  <a16:creationId xmlns:a16="http://schemas.microsoft.com/office/drawing/2014/main" id="{B0C4147B-BFAE-4993-9DAC-B43DF942E1D0}"/>
                </a:ext>
              </a:extLst>
            </p:cNvPr>
            <p:cNvSpPr/>
            <p:nvPr/>
          </p:nvSpPr>
          <p:spPr>
            <a:xfrm>
              <a:off x="528430" y="1803639"/>
              <a:ext cx="690770" cy="565666"/>
            </a:xfrm>
            <a:prstGeom prst="upArrow">
              <a:avLst/>
            </a:prstGeom>
            <a:solidFill>
              <a:srgbClr val="E111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7785EE7B-C1C6-4B53-ADD0-33F33B97A3B1}"/>
              </a:ext>
            </a:extLst>
          </p:cNvPr>
          <p:cNvGrpSpPr/>
          <p:nvPr/>
        </p:nvGrpSpPr>
        <p:grpSpPr>
          <a:xfrm>
            <a:off x="381000" y="2907268"/>
            <a:ext cx="5105400" cy="565666"/>
            <a:chOff x="381000" y="2907268"/>
            <a:chExt cx="5105400" cy="565666"/>
          </a:xfrm>
        </p:grpSpPr>
        <p:sp>
          <p:nvSpPr>
            <p:cNvPr id="10" name="TextBox 9">
              <a:extLst>
                <a:ext uri="{FF2B5EF4-FFF2-40B4-BE49-F238E27FC236}">
                  <a16:creationId xmlns:a16="http://schemas.microsoft.com/office/drawing/2014/main" id="{D9BD66B0-36EE-4121-9358-843EBD38BE6E}"/>
                </a:ext>
              </a:extLst>
            </p:cNvPr>
            <p:cNvSpPr txBox="1"/>
            <p:nvPr/>
          </p:nvSpPr>
          <p:spPr>
            <a:xfrm>
              <a:off x="381000" y="3052563"/>
              <a:ext cx="5105400" cy="369332"/>
            </a:xfrm>
            <a:prstGeom prst="rect">
              <a:avLst/>
            </a:prstGeom>
            <a:noFill/>
          </p:spPr>
          <p:txBody>
            <a:bodyPr wrap="square" rtlCol="0">
              <a:spAutoFit/>
            </a:bodyPr>
            <a:lstStyle/>
            <a:p>
              <a:r>
                <a:rPr lang="en-US" dirty="0"/>
                <a:t>	$10.5 million in state and local tax revenue</a:t>
              </a:r>
            </a:p>
          </p:txBody>
        </p:sp>
        <p:sp>
          <p:nvSpPr>
            <p:cNvPr id="11" name="Arrow: Up 10">
              <a:extLst>
                <a:ext uri="{FF2B5EF4-FFF2-40B4-BE49-F238E27FC236}">
                  <a16:creationId xmlns:a16="http://schemas.microsoft.com/office/drawing/2014/main" id="{9E702638-6AF4-46BF-BA32-59658DF5F9A4}"/>
                </a:ext>
              </a:extLst>
            </p:cNvPr>
            <p:cNvSpPr/>
            <p:nvPr/>
          </p:nvSpPr>
          <p:spPr>
            <a:xfrm>
              <a:off x="528430" y="2907268"/>
              <a:ext cx="690770" cy="565666"/>
            </a:xfrm>
            <a:prstGeom prst="upArrow">
              <a:avLst/>
            </a:prstGeom>
            <a:solidFill>
              <a:srgbClr val="D70E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ADF9CB15-75BA-4F42-99D1-899E92FEC735}"/>
              </a:ext>
            </a:extLst>
          </p:cNvPr>
          <p:cNvGrpSpPr/>
          <p:nvPr/>
        </p:nvGrpSpPr>
        <p:grpSpPr>
          <a:xfrm>
            <a:off x="381000" y="5500610"/>
            <a:ext cx="4267200" cy="565666"/>
            <a:chOff x="381000" y="4006334"/>
            <a:chExt cx="4267200" cy="565666"/>
          </a:xfrm>
        </p:grpSpPr>
        <p:sp>
          <p:nvSpPr>
            <p:cNvPr id="12" name="TextBox 11">
              <a:extLst>
                <a:ext uri="{FF2B5EF4-FFF2-40B4-BE49-F238E27FC236}">
                  <a16:creationId xmlns:a16="http://schemas.microsoft.com/office/drawing/2014/main" id="{4E53C1E6-53B9-49DF-9EB1-BF565CBC8DFA}"/>
                </a:ext>
              </a:extLst>
            </p:cNvPr>
            <p:cNvSpPr txBox="1"/>
            <p:nvPr/>
          </p:nvSpPr>
          <p:spPr>
            <a:xfrm>
              <a:off x="381000" y="4119363"/>
              <a:ext cx="4267200" cy="369332"/>
            </a:xfrm>
            <a:prstGeom prst="rect">
              <a:avLst/>
            </a:prstGeom>
            <a:noFill/>
          </p:spPr>
          <p:txBody>
            <a:bodyPr wrap="square" rtlCol="0">
              <a:spAutoFit/>
            </a:bodyPr>
            <a:lstStyle/>
            <a:p>
              <a:r>
                <a:rPr lang="en-US" dirty="0"/>
                <a:t>	$260 million in home sales</a:t>
              </a:r>
            </a:p>
          </p:txBody>
        </p:sp>
        <p:sp>
          <p:nvSpPr>
            <p:cNvPr id="13" name="Arrow: Up 12">
              <a:extLst>
                <a:ext uri="{FF2B5EF4-FFF2-40B4-BE49-F238E27FC236}">
                  <a16:creationId xmlns:a16="http://schemas.microsoft.com/office/drawing/2014/main" id="{937C7826-50DA-47C4-9201-F3BC9356A6B7}"/>
                </a:ext>
              </a:extLst>
            </p:cNvPr>
            <p:cNvSpPr/>
            <p:nvPr/>
          </p:nvSpPr>
          <p:spPr>
            <a:xfrm>
              <a:off x="528430" y="4006334"/>
              <a:ext cx="690770" cy="565666"/>
            </a:xfrm>
            <a:prstGeom prst="upArrow">
              <a:avLst/>
            </a:prstGeom>
            <a:solidFill>
              <a:srgbClr val="D70E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238F3971-EBF0-4BB7-B554-4166BFCFA471}"/>
              </a:ext>
            </a:extLst>
          </p:cNvPr>
          <p:cNvGrpSpPr/>
          <p:nvPr/>
        </p:nvGrpSpPr>
        <p:grpSpPr>
          <a:xfrm>
            <a:off x="381000" y="4105153"/>
            <a:ext cx="5334000" cy="565666"/>
            <a:chOff x="381000" y="5377934"/>
            <a:chExt cx="5334000" cy="565666"/>
          </a:xfrm>
        </p:grpSpPr>
        <p:sp>
          <p:nvSpPr>
            <p:cNvPr id="14" name="TextBox 13">
              <a:extLst>
                <a:ext uri="{FF2B5EF4-FFF2-40B4-BE49-F238E27FC236}">
                  <a16:creationId xmlns:a16="http://schemas.microsoft.com/office/drawing/2014/main" id="{D0C6F657-DAC8-4C91-9DE1-F48F7C413D5D}"/>
                </a:ext>
              </a:extLst>
            </p:cNvPr>
            <p:cNvSpPr txBox="1"/>
            <p:nvPr/>
          </p:nvSpPr>
          <p:spPr>
            <a:xfrm>
              <a:off x="381000" y="5486400"/>
              <a:ext cx="5334000" cy="369332"/>
            </a:xfrm>
            <a:prstGeom prst="rect">
              <a:avLst/>
            </a:prstGeom>
            <a:noFill/>
          </p:spPr>
          <p:txBody>
            <a:bodyPr wrap="square" rtlCol="0">
              <a:spAutoFit/>
            </a:bodyPr>
            <a:lstStyle/>
            <a:p>
              <a:r>
                <a:rPr lang="en-US" dirty="0"/>
                <a:t>	$600 million on health-care cost savings </a:t>
              </a:r>
            </a:p>
          </p:txBody>
        </p:sp>
        <p:sp>
          <p:nvSpPr>
            <p:cNvPr id="15" name="Arrow: Up 14">
              <a:extLst>
                <a:ext uri="{FF2B5EF4-FFF2-40B4-BE49-F238E27FC236}">
                  <a16:creationId xmlns:a16="http://schemas.microsoft.com/office/drawing/2014/main" id="{9DDCBAE7-B742-4C82-B68C-B13286D9D4C2}"/>
                </a:ext>
              </a:extLst>
            </p:cNvPr>
            <p:cNvSpPr/>
            <p:nvPr/>
          </p:nvSpPr>
          <p:spPr>
            <a:xfrm>
              <a:off x="528430" y="5377934"/>
              <a:ext cx="690770" cy="565666"/>
            </a:xfrm>
            <a:prstGeom prst="upArrow">
              <a:avLst/>
            </a:prstGeom>
            <a:solidFill>
              <a:srgbClr val="D70E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Speech Bubble: Rectangle with Corners Rounded 15">
            <a:extLst>
              <a:ext uri="{FF2B5EF4-FFF2-40B4-BE49-F238E27FC236}">
                <a16:creationId xmlns:a16="http://schemas.microsoft.com/office/drawing/2014/main" id="{53A190DB-E5C2-4666-BA4F-0F4B0B2DAC0F}"/>
              </a:ext>
            </a:extLst>
          </p:cNvPr>
          <p:cNvSpPr/>
          <p:nvPr/>
        </p:nvSpPr>
        <p:spPr>
          <a:xfrm>
            <a:off x="5436704" y="1631097"/>
            <a:ext cx="3478696" cy="1320082"/>
          </a:xfrm>
          <a:prstGeom prst="wedgeRoundRectCallout">
            <a:avLst>
              <a:gd name="adj1" fmla="val -84027"/>
              <a:gd name="adj2" fmla="val 749"/>
              <a:gd name="adj3" fmla="val 1666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Within 10 years – a new graduate who completes at least an associate’s degree will earn, on average, </a:t>
            </a:r>
            <a:r>
              <a:rPr lang="en-US" sz="1600" b="1" dirty="0">
                <a:solidFill>
                  <a:schemeClr val="bg1"/>
                </a:solidFill>
              </a:rPr>
              <a:t>$15,600 </a:t>
            </a:r>
            <a:r>
              <a:rPr lang="en-US" sz="1600" dirty="0">
                <a:solidFill>
                  <a:schemeClr val="bg1"/>
                </a:solidFill>
              </a:rPr>
              <a:t>more a year than a </a:t>
            </a:r>
            <a:r>
              <a:rPr lang="en-US" sz="1600" dirty="0" err="1">
                <a:solidFill>
                  <a:schemeClr val="bg1"/>
                </a:solidFill>
              </a:rPr>
              <a:t>hs</a:t>
            </a:r>
            <a:r>
              <a:rPr lang="en-US" sz="1600" dirty="0">
                <a:solidFill>
                  <a:schemeClr val="bg1"/>
                </a:solidFill>
              </a:rPr>
              <a:t> dropout.</a:t>
            </a:r>
          </a:p>
        </p:txBody>
      </p:sp>
      <p:sp>
        <p:nvSpPr>
          <p:cNvPr id="19" name="Speech Bubble: Rectangle with Corners Rounded 18">
            <a:extLst>
              <a:ext uri="{FF2B5EF4-FFF2-40B4-BE49-F238E27FC236}">
                <a16:creationId xmlns:a16="http://schemas.microsoft.com/office/drawing/2014/main" id="{FEE20300-F477-4461-9701-D788332B8846}"/>
              </a:ext>
            </a:extLst>
          </p:cNvPr>
          <p:cNvSpPr/>
          <p:nvPr/>
        </p:nvSpPr>
        <p:spPr>
          <a:xfrm>
            <a:off x="5262769" y="4427663"/>
            <a:ext cx="3478696" cy="1050090"/>
          </a:xfrm>
          <a:prstGeom prst="wedgeRoundRectCallout">
            <a:avLst>
              <a:gd name="adj1" fmla="val -86884"/>
              <a:gd name="adj2" fmla="val 3589"/>
              <a:gd name="adj3" fmla="val 1666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Percent with public health insurance or no health insurance in 2015:</a:t>
            </a:r>
          </a:p>
          <a:p>
            <a:pPr algn="ctr"/>
            <a:r>
              <a:rPr lang="en-US" sz="1600" dirty="0">
                <a:solidFill>
                  <a:schemeClr val="bg1"/>
                </a:solidFill>
              </a:rPr>
              <a:t>71% </a:t>
            </a:r>
            <a:r>
              <a:rPr lang="en-US" sz="1600" dirty="0" err="1">
                <a:solidFill>
                  <a:schemeClr val="bg1"/>
                </a:solidFill>
              </a:rPr>
              <a:t>hs</a:t>
            </a:r>
            <a:r>
              <a:rPr lang="en-US" sz="1600" dirty="0">
                <a:solidFill>
                  <a:schemeClr val="bg1"/>
                </a:solidFill>
              </a:rPr>
              <a:t> dropout</a:t>
            </a:r>
          </a:p>
          <a:p>
            <a:pPr algn="ctr"/>
            <a:r>
              <a:rPr lang="en-US" sz="1600" dirty="0">
                <a:solidFill>
                  <a:schemeClr val="bg1"/>
                </a:solidFill>
              </a:rPr>
              <a:t>45% </a:t>
            </a:r>
            <a:r>
              <a:rPr lang="en-US" sz="1600" dirty="0" err="1">
                <a:solidFill>
                  <a:schemeClr val="bg1"/>
                </a:solidFill>
              </a:rPr>
              <a:t>hs</a:t>
            </a:r>
            <a:r>
              <a:rPr lang="en-US" sz="1600" dirty="0">
                <a:solidFill>
                  <a:schemeClr val="bg1"/>
                </a:solidFill>
              </a:rPr>
              <a:t> graduate</a:t>
            </a:r>
          </a:p>
        </p:txBody>
      </p:sp>
      <p:sp>
        <p:nvSpPr>
          <p:cNvPr id="23" name="Rectangle 2">
            <a:extLst>
              <a:ext uri="{FF2B5EF4-FFF2-40B4-BE49-F238E27FC236}">
                <a16:creationId xmlns:a16="http://schemas.microsoft.com/office/drawing/2014/main" id="{380DF5D0-B222-4AEB-AF66-CE27CB5A37C5}"/>
              </a:ext>
            </a:extLst>
          </p:cNvPr>
          <p:cNvSpPr>
            <a:spLocks noChangeArrowheads="1"/>
          </p:cNvSpPr>
          <p:nvPr/>
        </p:nvSpPr>
        <p:spPr bwMode="auto">
          <a:xfrm>
            <a:off x="0" y="228600"/>
            <a:ext cx="9144000" cy="1077218"/>
          </a:xfrm>
          <a:prstGeom prst="rect">
            <a:avLst/>
          </a:prstGeom>
          <a:noFill/>
          <a:ln w="9525">
            <a:noFill/>
            <a:miter lim="800000"/>
            <a:headEnd/>
            <a:tailEnd/>
          </a:ln>
        </p:spPr>
        <p:txBody>
          <a:bodyPr>
            <a:spAutoFit/>
          </a:bodyPr>
          <a:lstStyle/>
          <a:p>
            <a:pPr algn="ctr"/>
            <a:r>
              <a:rPr lang="en-US" sz="3200" b="1" dirty="0">
                <a:solidFill>
                  <a:srgbClr val="000066"/>
                </a:solidFill>
                <a:latin typeface="+mj-lt"/>
              </a:rPr>
              <a:t>Economic Impacts – The Graduation Effect</a:t>
            </a:r>
          </a:p>
          <a:p>
            <a:pPr algn="ctr"/>
            <a:r>
              <a:rPr lang="en-US" sz="3200" b="1" i="1" dirty="0">
                <a:solidFill>
                  <a:srgbClr val="000066"/>
                </a:solidFill>
                <a:latin typeface="+mj-lt"/>
              </a:rPr>
              <a:t>If</a:t>
            </a:r>
            <a:r>
              <a:rPr lang="en-US" sz="3200" b="1" dirty="0">
                <a:solidFill>
                  <a:srgbClr val="000066"/>
                </a:solidFill>
                <a:latin typeface="+mj-lt"/>
              </a:rPr>
              <a:t> Georgia’s Graduation Rate increased to </a:t>
            </a:r>
            <a:r>
              <a:rPr lang="en-US" sz="3200" b="1" i="1" dirty="0">
                <a:solidFill>
                  <a:srgbClr val="FF0000"/>
                </a:solidFill>
                <a:latin typeface="+mj-lt"/>
              </a:rPr>
              <a:t>90%</a:t>
            </a:r>
          </a:p>
        </p:txBody>
      </p:sp>
    </p:spTree>
    <p:extLst>
      <p:ext uri="{BB962C8B-B14F-4D97-AF65-F5344CB8AC3E}">
        <p14:creationId xmlns:p14="http://schemas.microsoft.com/office/powerpoint/2010/main" val="994128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1000"/>
                                        <p:tgtEl>
                                          <p:spTgt spid="22"/>
                                        </p:tgtEl>
                                      </p:cBhvr>
                                    </p:animEffect>
                                    <p:anim calcmode="lin" valueType="num">
                                      <p:cBhvr>
                                        <p:cTn id="27" dur="1000" fill="hold"/>
                                        <p:tgtEl>
                                          <p:spTgt spid="22"/>
                                        </p:tgtEl>
                                        <p:attrNameLst>
                                          <p:attrName>ppt_x</p:attrName>
                                        </p:attrNameLst>
                                      </p:cBhvr>
                                      <p:tavLst>
                                        <p:tav tm="0">
                                          <p:val>
                                            <p:strVal val="#ppt_x"/>
                                          </p:val>
                                        </p:tav>
                                        <p:tav tm="100000">
                                          <p:val>
                                            <p:strVal val="#ppt_x"/>
                                          </p:val>
                                        </p:tav>
                                      </p:tavLst>
                                    </p:anim>
                                    <p:anim calcmode="lin" valueType="num">
                                      <p:cBhvr>
                                        <p:cTn id="2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0" y="228600"/>
            <a:ext cx="9144000" cy="1077218"/>
          </a:xfrm>
          <a:prstGeom prst="rect">
            <a:avLst/>
          </a:prstGeom>
          <a:noFill/>
          <a:ln w="9525">
            <a:noFill/>
            <a:miter lim="800000"/>
            <a:headEnd/>
            <a:tailEnd/>
          </a:ln>
        </p:spPr>
        <p:txBody>
          <a:bodyPr>
            <a:spAutoFit/>
          </a:bodyPr>
          <a:lstStyle/>
          <a:p>
            <a:pPr algn="ctr"/>
            <a:r>
              <a:rPr lang="en-US" sz="3200" b="1" dirty="0">
                <a:solidFill>
                  <a:srgbClr val="000066"/>
                </a:solidFill>
                <a:latin typeface="+mj-lt"/>
              </a:rPr>
              <a:t>Economic Impacts – The Graduation Effect</a:t>
            </a:r>
          </a:p>
          <a:p>
            <a:pPr algn="ctr"/>
            <a:r>
              <a:rPr lang="en-US" sz="3200" b="1" i="1" dirty="0">
                <a:solidFill>
                  <a:srgbClr val="000066"/>
                </a:solidFill>
                <a:latin typeface="+mj-lt"/>
              </a:rPr>
              <a:t>Atlanta Metropolitan Area</a:t>
            </a:r>
          </a:p>
        </p:txBody>
      </p:sp>
      <p:sp>
        <p:nvSpPr>
          <p:cNvPr id="8" name="Rectangle 3"/>
          <p:cNvSpPr>
            <a:spLocks noChangeArrowheads="1"/>
          </p:cNvSpPr>
          <p:nvPr/>
        </p:nvSpPr>
        <p:spPr bwMode="auto">
          <a:xfrm>
            <a:off x="0" y="6553200"/>
            <a:ext cx="9144000" cy="290513"/>
          </a:xfrm>
          <a:prstGeom prst="rect">
            <a:avLst/>
          </a:prstGeom>
          <a:noFill/>
          <a:ln w="9525">
            <a:noFill/>
            <a:miter lim="800000"/>
            <a:headEnd/>
            <a:tailEnd/>
          </a:ln>
        </p:spPr>
        <p:txBody>
          <a:bodyPr>
            <a:spAutoFit/>
          </a:bodyPr>
          <a:lstStyle/>
          <a:p>
            <a:pPr eaLnBrk="0" hangingPunct="0">
              <a:spcBef>
                <a:spcPct val="50000"/>
              </a:spcBef>
            </a:pPr>
            <a:r>
              <a:rPr lang="en-US" sz="1300" u="sng" dirty="0"/>
              <a:t>Source:</a:t>
            </a:r>
            <a:r>
              <a:rPr lang="en-US" sz="1300" dirty="0"/>
              <a:t> Alliance for Excellent Education’s “The Graduation Effect” with support from State Farm; http//impact.all4ed.org/</a:t>
            </a:r>
          </a:p>
        </p:txBody>
      </p:sp>
      <p:grpSp>
        <p:nvGrpSpPr>
          <p:cNvPr id="17" name="Group 16">
            <a:extLst>
              <a:ext uri="{FF2B5EF4-FFF2-40B4-BE49-F238E27FC236}">
                <a16:creationId xmlns:a16="http://schemas.microsoft.com/office/drawing/2014/main" id="{BC41FB21-7CE2-4A34-9341-ED1BEB6F6DD6}"/>
              </a:ext>
            </a:extLst>
          </p:cNvPr>
          <p:cNvGrpSpPr/>
          <p:nvPr/>
        </p:nvGrpSpPr>
        <p:grpSpPr>
          <a:xfrm>
            <a:off x="381000" y="1803639"/>
            <a:ext cx="4267200" cy="565666"/>
            <a:chOff x="381000" y="1803639"/>
            <a:chExt cx="4267200" cy="565666"/>
          </a:xfrm>
        </p:grpSpPr>
        <p:sp>
          <p:nvSpPr>
            <p:cNvPr id="5" name="TextBox 4">
              <a:extLst>
                <a:ext uri="{FF2B5EF4-FFF2-40B4-BE49-F238E27FC236}">
                  <a16:creationId xmlns:a16="http://schemas.microsoft.com/office/drawing/2014/main" id="{147BEA82-0165-45EB-8BCA-66302096CA3B}"/>
                </a:ext>
              </a:extLst>
            </p:cNvPr>
            <p:cNvSpPr txBox="1"/>
            <p:nvPr/>
          </p:nvSpPr>
          <p:spPr>
            <a:xfrm>
              <a:off x="381000" y="1948934"/>
              <a:ext cx="4267200" cy="369332"/>
            </a:xfrm>
            <a:prstGeom prst="rect">
              <a:avLst/>
            </a:prstGeom>
            <a:noFill/>
          </p:spPr>
          <p:txBody>
            <a:bodyPr wrap="square" rtlCol="0">
              <a:spAutoFit/>
            </a:bodyPr>
            <a:lstStyle/>
            <a:p>
              <a:r>
                <a:rPr lang="en-US" dirty="0"/>
                <a:t>	$120 million in additional income</a:t>
              </a:r>
            </a:p>
          </p:txBody>
        </p:sp>
        <p:sp>
          <p:nvSpPr>
            <p:cNvPr id="9" name="Arrow: Up 8">
              <a:extLst>
                <a:ext uri="{FF2B5EF4-FFF2-40B4-BE49-F238E27FC236}">
                  <a16:creationId xmlns:a16="http://schemas.microsoft.com/office/drawing/2014/main" id="{B0C4147B-BFAE-4993-9DAC-B43DF942E1D0}"/>
                </a:ext>
              </a:extLst>
            </p:cNvPr>
            <p:cNvSpPr/>
            <p:nvPr/>
          </p:nvSpPr>
          <p:spPr>
            <a:xfrm>
              <a:off x="528430" y="1803639"/>
              <a:ext cx="690770" cy="565666"/>
            </a:xfrm>
            <a:prstGeom prst="upArrow">
              <a:avLst/>
            </a:prstGeom>
            <a:solidFill>
              <a:srgbClr val="E111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7785EE7B-C1C6-4B53-ADD0-33F33B97A3B1}"/>
              </a:ext>
            </a:extLst>
          </p:cNvPr>
          <p:cNvGrpSpPr/>
          <p:nvPr/>
        </p:nvGrpSpPr>
        <p:grpSpPr>
          <a:xfrm>
            <a:off x="381000" y="2907268"/>
            <a:ext cx="5105400" cy="565666"/>
            <a:chOff x="381000" y="2907268"/>
            <a:chExt cx="5105400" cy="565666"/>
          </a:xfrm>
        </p:grpSpPr>
        <p:sp>
          <p:nvSpPr>
            <p:cNvPr id="10" name="TextBox 9">
              <a:extLst>
                <a:ext uri="{FF2B5EF4-FFF2-40B4-BE49-F238E27FC236}">
                  <a16:creationId xmlns:a16="http://schemas.microsoft.com/office/drawing/2014/main" id="{D9BD66B0-36EE-4121-9358-843EBD38BE6E}"/>
                </a:ext>
              </a:extLst>
            </p:cNvPr>
            <p:cNvSpPr txBox="1"/>
            <p:nvPr/>
          </p:nvSpPr>
          <p:spPr>
            <a:xfrm>
              <a:off x="381000" y="3052563"/>
              <a:ext cx="5105400" cy="369332"/>
            </a:xfrm>
            <a:prstGeom prst="rect">
              <a:avLst/>
            </a:prstGeom>
            <a:noFill/>
          </p:spPr>
          <p:txBody>
            <a:bodyPr wrap="square" rtlCol="0">
              <a:spAutoFit/>
            </a:bodyPr>
            <a:lstStyle/>
            <a:p>
              <a:r>
                <a:rPr lang="en-US" dirty="0"/>
                <a:t>	$7.6 million in state and local tax revenue</a:t>
              </a:r>
            </a:p>
          </p:txBody>
        </p:sp>
        <p:sp>
          <p:nvSpPr>
            <p:cNvPr id="11" name="Arrow: Up 10">
              <a:extLst>
                <a:ext uri="{FF2B5EF4-FFF2-40B4-BE49-F238E27FC236}">
                  <a16:creationId xmlns:a16="http://schemas.microsoft.com/office/drawing/2014/main" id="{9E702638-6AF4-46BF-BA32-59658DF5F9A4}"/>
                </a:ext>
              </a:extLst>
            </p:cNvPr>
            <p:cNvSpPr/>
            <p:nvPr/>
          </p:nvSpPr>
          <p:spPr>
            <a:xfrm>
              <a:off x="528430" y="2907268"/>
              <a:ext cx="690770" cy="565666"/>
            </a:xfrm>
            <a:prstGeom prst="upArrow">
              <a:avLst/>
            </a:prstGeom>
            <a:solidFill>
              <a:srgbClr val="D70E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ADF9CB15-75BA-4F42-99D1-899E92FEC735}"/>
              </a:ext>
            </a:extLst>
          </p:cNvPr>
          <p:cNvGrpSpPr/>
          <p:nvPr/>
        </p:nvGrpSpPr>
        <p:grpSpPr>
          <a:xfrm>
            <a:off x="381000" y="5500610"/>
            <a:ext cx="4267200" cy="565666"/>
            <a:chOff x="381000" y="4006334"/>
            <a:chExt cx="4267200" cy="565666"/>
          </a:xfrm>
        </p:grpSpPr>
        <p:sp>
          <p:nvSpPr>
            <p:cNvPr id="12" name="TextBox 11">
              <a:extLst>
                <a:ext uri="{FF2B5EF4-FFF2-40B4-BE49-F238E27FC236}">
                  <a16:creationId xmlns:a16="http://schemas.microsoft.com/office/drawing/2014/main" id="{4E53C1E6-53B9-49DF-9EB1-BF565CBC8DFA}"/>
                </a:ext>
              </a:extLst>
            </p:cNvPr>
            <p:cNvSpPr txBox="1"/>
            <p:nvPr/>
          </p:nvSpPr>
          <p:spPr>
            <a:xfrm>
              <a:off x="381000" y="4119363"/>
              <a:ext cx="4267200" cy="369332"/>
            </a:xfrm>
            <a:prstGeom prst="rect">
              <a:avLst/>
            </a:prstGeom>
            <a:noFill/>
          </p:spPr>
          <p:txBody>
            <a:bodyPr wrap="square" rtlCol="0">
              <a:spAutoFit/>
            </a:bodyPr>
            <a:lstStyle/>
            <a:p>
              <a:r>
                <a:rPr lang="en-US" dirty="0"/>
                <a:t>	$190 million in home sales</a:t>
              </a:r>
            </a:p>
          </p:txBody>
        </p:sp>
        <p:sp>
          <p:nvSpPr>
            <p:cNvPr id="13" name="Arrow: Up 12">
              <a:extLst>
                <a:ext uri="{FF2B5EF4-FFF2-40B4-BE49-F238E27FC236}">
                  <a16:creationId xmlns:a16="http://schemas.microsoft.com/office/drawing/2014/main" id="{937C7826-50DA-47C4-9201-F3BC9356A6B7}"/>
                </a:ext>
              </a:extLst>
            </p:cNvPr>
            <p:cNvSpPr/>
            <p:nvPr/>
          </p:nvSpPr>
          <p:spPr>
            <a:xfrm>
              <a:off x="528430" y="4006334"/>
              <a:ext cx="690770" cy="565666"/>
            </a:xfrm>
            <a:prstGeom prst="upArrow">
              <a:avLst/>
            </a:prstGeom>
            <a:solidFill>
              <a:srgbClr val="D70E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238F3971-EBF0-4BB7-B554-4166BFCFA471}"/>
              </a:ext>
            </a:extLst>
          </p:cNvPr>
          <p:cNvGrpSpPr/>
          <p:nvPr/>
        </p:nvGrpSpPr>
        <p:grpSpPr>
          <a:xfrm>
            <a:off x="381000" y="4105153"/>
            <a:ext cx="5334000" cy="565666"/>
            <a:chOff x="381000" y="5377934"/>
            <a:chExt cx="5334000" cy="565666"/>
          </a:xfrm>
        </p:grpSpPr>
        <p:sp>
          <p:nvSpPr>
            <p:cNvPr id="14" name="TextBox 13">
              <a:extLst>
                <a:ext uri="{FF2B5EF4-FFF2-40B4-BE49-F238E27FC236}">
                  <a16:creationId xmlns:a16="http://schemas.microsoft.com/office/drawing/2014/main" id="{D0C6F657-DAC8-4C91-9DE1-F48F7C413D5D}"/>
                </a:ext>
              </a:extLst>
            </p:cNvPr>
            <p:cNvSpPr txBox="1"/>
            <p:nvPr/>
          </p:nvSpPr>
          <p:spPr>
            <a:xfrm>
              <a:off x="381000" y="5486400"/>
              <a:ext cx="5334000" cy="369332"/>
            </a:xfrm>
            <a:prstGeom prst="rect">
              <a:avLst/>
            </a:prstGeom>
            <a:noFill/>
          </p:spPr>
          <p:txBody>
            <a:bodyPr wrap="square" rtlCol="0">
              <a:spAutoFit/>
            </a:bodyPr>
            <a:lstStyle/>
            <a:p>
              <a:r>
                <a:rPr lang="en-US" dirty="0"/>
                <a:t>	$390 million on health-care cost savings </a:t>
              </a:r>
            </a:p>
          </p:txBody>
        </p:sp>
        <p:sp>
          <p:nvSpPr>
            <p:cNvPr id="15" name="Arrow: Up 14">
              <a:extLst>
                <a:ext uri="{FF2B5EF4-FFF2-40B4-BE49-F238E27FC236}">
                  <a16:creationId xmlns:a16="http://schemas.microsoft.com/office/drawing/2014/main" id="{9DDCBAE7-B742-4C82-B68C-B13286D9D4C2}"/>
                </a:ext>
              </a:extLst>
            </p:cNvPr>
            <p:cNvSpPr/>
            <p:nvPr/>
          </p:nvSpPr>
          <p:spPr>
            <a:xfrm>
              <a:off x="528430" y="5377934"/>
              <a:ext cx="690770" cy="565666"/>
            </a:xfrm>
            <a:prstGeom prst="upArrow">
              <a:avLst/>
            </a:prstGeom>
            <a:solidFill>
              <a:srgbClr val="D70E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Speech Bubble: Rectangle with Corners Rounded 15">
            <a:extLst>
              <a:ext uri="{FF2B5EF4-FFF2-40B4-BE49-F238E27FC236}">
                <a16:creationId xmlns:a16="http://schemas.microsoft.com/office/drawing/2014/main" id="{53A190DB-E5C2-4666-BA4F-0F4B0B2DAC0F}"/>
              </a:ext>
            </a:extLst>
          </p:cNvPr>
          <p:cNvSpPr/>
          <p:nvPr/>
        </p:nvSpPr>
        <p:spPr>
          <a:xfrm>
            <a:off x="5436704" y="1631097"/>
            <a:ext cx="3478696" cy="1320082"/>
          </a:xfrm>
          <a:prstGeom prst="wedgeRoundRectCallout">
            <a:avLst>
              <a:gd name="adj1" fmla="val -84027"/>
              <a:gd name="adj2" fmla="val 749"/>
              <a:gd name="adj3" fmla="val 1666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Within 10 years – a new graduate who completes at least an associate’s degree will earn, on average, </a:t>
            </a:r>
            <a:r>
              <a:rPr lang="en-US" sz="1600" b="1" dirty="0">
                <a:solidFill>
                  <a:schemeClr val="bg1"/>
                </a:solidFill>
              </a:rPr>
              <a:t>$17,200 </a:t>
            </a:r>
            <a:r>
              <a:rPr lang="en-US" sz="1600" dirty="0">
                <a:solidFill>
                  <a:schemeClr val="bg1"/>
                </a:solidFill>
              </a:rPr>
              <a:t>more a year than a HS dropout.</a:t>
            </a:r>
          </a:p>
        </p:txBody>
      </p:sp>
      <p:sp>
        <p:nvSpPr>
          <p:cNvPr id="19" name="Speech Bubble: Rectangle with Corners Rounded 18">
            <a:extLst>
              <a:ext uri="{FF2B5EF4-FFF2-40B4-BE49-F238E27FC236}">
                <a16:creationId xmlns:a16="http://schemas.microsoft.com/office/drawing/2014/main" id="{FEE20300-F477-4461-9701-D788332B8846}"/>
              </a:ext>
            </a:extLst>
          </p:cNvPr>
          <p:cNvSpPr/>
          <p:nvPr/>
        </p:nvSpPr>
        <p:spPr>
          <a:xfrm>
            <a:off x="5262769" y="4427663"/>
            <a:ext cx="3478696" cy="1050090"/>
          </a:xfrm>
          <a:prstGeom prst="wedgeRoundRectCallout">
            <a:avLst>
              <a:gd name="adj1" fmla="val -86884"/>
              <a:gd name="adj2" fmla="val 3589"/>
              <a:gd name="adj3" fmla="val 1666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Percent with public health insurance or no health insurance in 2015:</a:t>
            </a:r>
          </a:p>
          <a:p>
            <a:pPr algn="ctr"/>
            <a:r>
              <a:rPr lang="en-US" sz="1600" dirty="0">
                <a:solidFill>
                  <a:schemeClr val="bg1"/>
                </a:solidFill>
              </a:rPr>
              <a:t>70% </a:t>
            </a:r>
            <a:r>
              <a:rPr lang="en-US" sz="1600" dirty="0" err="1">
                <a:solidFill>
                  <a:schemeClr val="bg1"/>
                </a:solidFill>
              </a:rPr>
              <a:t>hs</a:t>
            </a:r>
            <a:r>
              <a:rPr lang="en-US" sz="1600" dirty="0">
                <a:solidFill>
                  <a:schemeClr val="bg1"/>
                </a:solidFill>
              </a:rPr>
              <a:t> dropout</a:t>
            </a:r>
          </a:p>
          <a:p>
            <a:pPr algn="ctr"/>
            <a:r>
              <a:rPr lang="en-US" sz="1600" dirty="0">
                <a:solidFill>
                  <a:schemeClr val="bg1"/>
                </a:solidFill>
              </a:rPr>
              <a:t>44% </a:t>
            </a:r>
            <a:r>
              <a:rPr lang="en-US" sz="1600" dirty="0" err="1">
                <a:solidFill>
                  <a:schemeClr val="bg1"/>
                </a:solidFill>
              </a:rPr>
              <a:t>hs</a:t>
            </a:r>
            <a:r>
              <a:rPr lang="en-US" sz="1600" dirty="0">
                <a:solidFill>
                  <a:schemeClr val="bg1"/>
                </a:solidFill>
              </a:rPr>
              <a:t> graduate</a:t>
            </a:r>
          </a:p>
        </p:txBody>
      </p:sp>
    </p:spTree>
    <p:extLst>
      <p:ext uri="{BB962C8B-B14F-4D97-AF65-F5344CB8AC3E}">
        <p14:creationId xmlns:p14="http://schemas.microsoft.com/office/powerpoint/2010/main" val="302132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1000"/>
                                        <p:tgtEl>
                                          <p:spTgt spid="22"/>
                                        </p:tgtEl>
                                      </p:cBhvr>
                                    </p:animEffect>
                                    <p:anim calcmode="lin" valueType="num">
                                      <p:cBhvr>
                                        <p:cTn id="27" dur="1000" fill="hold"/>
                                        <p:tgtEl>
                                          <p:spTgt spid="22"/>
                                        </p:tgtEl>
                                        <p:attrNameLst>
                                          <p:attrName>ppt_x</p:attrName>
                                        </p:attrNameLst>
                                      </p:cBhvr>
                                      <p:tavLst>
                                        <p:tav tm="0">
                                          <p:val>
                                            <p:strVal val="#ppt_x"/>
                                          </p:val>
                                        </p:tav>
                                        <p:tav tm="100000">
                                          <p:val>
                                            <p:strVal val="#ppt_x"/>
                                          </p:val>
                                        </p:tav>
                                      </p:tavLst>
                                    </p:anim>
                                    <p:anim calcmode="lin" valueType="num">
                                      <p:cBhvr>
                                        <p:cTn id="2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3BBE138-91ED-4223-BC5D-529D93FAB034}"/>
              </a:ext>
            </a:extLst>
          </p:cNvPr>
          <p:cNvSpPr>
            <a:spLocks noChangeArrowheads="1"/>
          </p:cNvSpPr>
          <p:nvPr/>
        </p:nvSpPr>
        <p:spPr bwMode="auto">
          <a:xfrm>
            <a:off x="0" y="228600"/>
            <a:ext cx="9144000" cy="584775"/>
          </a:xfrm>
          <a:prstGeom prst="rect">
            <a:avLst/>
          </a:prstGeom>
          <a:noFill/>
          <a:ln w="9525">
            <a:noFill/>
            <a:miter lim="800000"/>
            <a:headEnd/>
            <a:tailEnd/>
          </a:ln>
        </p:spPr>
        <p:txBody>
          <a:bodyPr>
            <a:spAutoFit/>
          </a:bodyPr>
          <a:lstStyle/>
          <a:p>
            <a:pPr algn="ctr"/>
            <a:r>
              <a:rPr lang="en-US" sz="3200" b="1" dirty="0">
                <a:solidFill>
                  <a:srgbClr val="000066"/>
                </a:solidFill>
                <a:latin typeface="+mj-lt"/>
              </a:rPr>
              <a:t>Barriers to Economic Growth: Poverty Rates</a:t>
            </a:r>
          </a:p>
        </p:txBody>
      </p:sp>
      <p:sp>
        <p:nvSpPr>
          <p:cNvPr id="9" name="Rectangle 8">
            <a:extLst>
              <a:ext uri="{FF2B5EF4-FFF2-40B4-BE49-F238E27FC236}">
                <a16:creationId xmlns:a16="http://schemas.microsoft.com/office/drawing/2014/main" id="{3375CD69-3E74-48CF-A704-8450C3FBBA6F}"/>
              </a:ext>
            </a:extLst>
          </p:cNvPr>
          <p:cNvSpPr/>
          <p:nvPr/>
        </p:nvSpPr>
        <p:spPr>
          <a:xfrm>
            <a:off x="40220" y="6553200"/>
            <a:ext cx="7503579" cy="292388"/>
          </a:xfrm>
          <a:prstGeom prst="rect">
            <a:avLst/>
          </a:prstGeom>
        </p:spPr>
        <p:txBody>
          <a:bodyPr wrap="square">
            <a:spAutoFit/>
          </a:bodyPr>
          <a:lstStyle/>
          <a:p>
            <a:r>
              <a:rPr lang="en-US" sz="1300" i="1" dirty="0"/>
              <a:t>ACS 2015 5-year estimates/Kids Counts Data Center</a:t>
            </a:r>
            <a:endParaRPr lang="en-US" sz="1300" dirty="0"/>
          </a:p>
        </p:txBody>
      </p:sp>
      <p:pic>
        <p:nvPicPr>
          <p:cNvPr id="4" name="Picture 3">
            <a:extLst>
              <a:ext uri="{FF2B5EF4-FFF2-40B4-BE49-F238E27FC236}">
                <a16:creationId xmlns:a16="http://schemas.microsoft.com/office/drawing/2014/main" id="{34121ECF-6425-4FCA-AC60-CCA3C620B7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219200"/>
            <a:ext cx="6404157" cy="4976138"/>
          </a:xfrm>
          <a:prstGeom prst="rect">
            <a:avLst/>
          </a:prstGeom>
        </p:spPr>
      </p:pic>
    </p:spTree>
    <p:extLst>
      <p:ext uri="{BB962C8B-B14F-4D97-AF65-F5344CB8AC3E}">
        <p14:creationId xmlns:p14="http://schemas.microsoft.com/office/powerpoint/2010/main" val="185722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AFB96D3-AA95-4BAB-9602-DB96A7FE9778}"/>
              </a:ext>
            </a:extLst>
          </p:cNvPr>
          <p:cNvSpPr>
            <a:spLocks noChangeArrowheads="1"/>
          </p:cNvSpPr>
          <p:nvPr/>
        </p:nvSpPr>
        <p:spPr bwMode="auto">
          <a:xfrm>
            <a:off x="0" y="0"/>
            <a:ext cx="9144000" cy="1077218"/>
          </a:xfrm>
          <a:prstGeom prst="rect">
            <a:avLst/>
          </a:prstGeom>
          <a:noFill/>
          <a:ln w="9525">
            <a:noFill/>
            <a:miter lim="800000"/>
            <a:headEnd/>
            <a:tailEnd/>
          </a:ln>
        </p:spPr>
        <p:txBody>
          <a:bodyPr>
            <a:spAutoFit/>
          </a:bodyPr>
          <a:lstStyle/>
          <a:p>
            <a:pPr algn="ctr"/>
            <a:r>
              <a:rPr lang="en-US" sz="3200" b="1" dirty="0">
                <a:solidFill>
                  <a:srgbClr val="000066"/>
                </a:solidFill>
                <a:latin typeface="+mj-lt"/>
              </a:rPr>
              <a:t>Barriers to Economic Growth: </a:t>
            </a:r>
          </a:p>
          <a:p>
            <a:pPr algn="ctr"/>
            <a:r>
              <a:rPr lang="en-US" sz="3200" b="1" dirty="0">
                <a:solidFill>
                  <a:srgbClr val="000066"/>
                </a:solidFill>
                <a:latin typeface="+mj-lt"/>
              </a:rPr>
              <a:t>Adults Not Working, Ages 25-64</a:t>
            </a:r>
          </a:p>
        </p:txBody>
      </p:sp>
      <p:sp>
        <p:nvSpPr>
          <p:cNvPr id="3" name="Rectangle 2">
            <a:extLst>
              <a:ext uri="{FF2B5EF4-FFF2-40B4-BE49-F238E27FC236}">
                <a16:creationId xmlns:a16="http://schemas.microsoft.com/office/drawing/2014/main" id="{328AC1C5-2334-4E8D-A5D3-2351BAA91608}"/>
              </a:ext>
            </a:extLst>
          </p:cNvPr>
          <p:cNvSpPr/>
          <p:nvPr/>
        </p:nvSpPr>
        <p:spPr>
          <a:xfrm>
            <a:off x="76200" y="6538839"/>
            <a:ext cx="8153400" cy="292388"/>
          </a:xfrm>
          <a:prstGeom prst="rect">
            <a:avLst/>
          </a:prstGeom>
        </p:spPr>
        <p:txBody>
          <a:bodyPr wrap="square">
            <a:spAutoFit/>
          </a:bodyPr>
          <a:lstStyle/>
          <a:p>
            <a:r>
              <a:rPr lang="en-US" sz="1300" i="1" dirty="0"/>
              <a:t>Compiled by Georgia Chamber of Commerce 2030, ACS 2015 5-Year estimates</a:t>
            </a:r>
            <a:endParaRPr lang="en-US" sz="1300" dirty="0"/>
          </a:p>
        </p:txBody>
      </p:sp>
      <p:pic>
        <p:nvPicPr>
          <p:cNvPr id="9" name="Picture 8">
            <a:extLst>
              <a:ext uri="{FF2B5EF4-FFF2-40B4-BE49-F238E27FC236}">
                <a16:creationId xmlns:a16="http://schemas.microsoft.com/office/drawing/2014/main" id="{D5B28E9B-E926-4204-A2B7-BB12A9573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296" y="1371600"/>
            <a:ext cx="7195904" cy="4876800"/>
          </a:xfrm>
          <a:prstGeom prst="rect">
            <a:avLst/>
          </a:prstGeom>
        </p:spPr>
      </p:pic>
    </p:spTree>
    <p:extLst>
      <p:ext uri="{BB962C8B-B14F-4D97-AF65-F5344CB8AC3E}">
        <p14:creationId xmlns:p14="http://schemas.microsoft.com/office/powerpoint/2010/main" val="3596724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AFB96D3-AA95-4BAB-9602-DB96A7FE9778}"/>
              </a:ext>
            </a:extLst>
          </p:cNvPr>
          <p:cNvSpPr>
            <a:spLocks noChangeArrowheads="1"/>
          </p:cNvSpPr>
          <p:nvPr/>
        </p:nvSpPr>
        <p:spPr bwMode="auto">
          <a:xfrm>
            <a:off x="0" y="0"/>
            <a:ext cx="9144000" cy="1077218"/>
          </a:xfrm>
          <a:prstGeom prst="rect">
            <a:avLst/>
          </a:prstGeom>
          <a:noFill/>
          <a:ln w="9525">
            <a:noFill/>
            <a:miter lim="800000"/>
            <a:headEnd/>
            <a:tailEnd/>
          </a:ln>
        </p:spPr>
        <p:txBody>
          <a:bodyPr>
            <a:spAutoFit/>
          </a:bodyPr>
          <a:lstStyle/>
          <a:p>
            <a:pPr algn="ctr"/>
            <a:r>
              <a:rPr lang="en-US" sz="3200" b="1" dirty="0">
                <a:solidFill>
                  <a:srgbClr val="000066"/>
                </a:solidFill>
                <a:latin typeface="+mj-lt"/>
              </a:rPr>
              <a:t>Barriers to Economic Growth: </a:t>
            </a:r>
          </a:p>
          <a:p>
            <a:pPr algn="ctr"/>
            <a:r>
              <a:rPr lang="en-US" sz="3200" b="1" dirty="0">
                <a:solidFill>
                  <a:srgbClr val="000066"/>
                </a:solidFill>
                <a:latin typeface="+mj-lt"/>
              </a:rPr>
              <a:t>Adults Without A High School Diploma</a:t>
            </a:r>
          </a:p>
        </p:txBody>
      </p:sp>
      <p:sp>
        <p:nvSpPr>
          <p:cNvPr id="3" name="Rectangle 2">
            <a:extLst>
              <a:ext uri="{FF2B5EF4-FFF2-40B4-BE49-F238E27FC236}">
                <a16:creationId xmlns:a16="http://schemas.microsoft.com/office/drawing/2014/main" id="{328AC1C5-2334-4E8D-A5D3-2351BAA91608}"/>
              </a:ext>
            </a:extLst>
          </p:cNvPr>
          <p:cNvSpPr/>
          <p:nvPr/>
        </p:nvSpPr>
        <p:spPr>
          <a:xfrm>
            <a:off x="76200" y="6538839"/>
            <a:ext cx="8153400" cy="292388"/>
          </a:xfrm>
          <a:prstGeom prst="rect">
            <a:avLst/>
          </a:prstGeom>
        </p:spPr>
        <p:txBody>
          <a:bodyPr wrap="square">
            <a:spAutoFit/>
          </a:bodyPr>
          <a:lstStyle/>
          <a:p>
            <a:r>
              <a:rPr lang="en-US" sz="1300" i="1" dirty="0"/>
              <a:t>Compiled by Georgia Chamber of Commerce 2030, ACS 2015 5-Year estimates</a:t>
            </a:r>
            <a:endParaRPr lang="en-US" sz="1300" dirty="0"/>
          </a:p>
        </p:txBody>
      </p:sp>
      <p:pic>
        <p:nvPicPr>
          <p:cNvPr id="5" name="Picture 4">
            <a:extLst>
              <a:ext uri="{FF2B5EF4-FFF2-40B4-BE49-F238E27FC236}">
                <a16:creationId xmlns:a16="http://schemas.microsoft.com/office/drawing/2014/main" id="{1F92AF8E-F3AF-4950-B9CE-0293A8A9ED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093121"/>
            <a:ext cx="7662672" cy="5458123"/>
          </a:xfrm>
          <a:prstGeom prst="rect">
            <a:avLst/>
          </a:prstGeom>
        </p:spPr>
      </p:pic>
    </p:spTree>
    <p:extLst>
      <p:ext uri="{BB962C8B-B14F-4D97-AF65-F5344CB8AC3E}">
        <p14:creationId xmlns:p14="http://schemas.microsoft.com/office/powerpoint/2010/main" val="2100288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generated with very high confidence">
            <a:extLst>
              <a:ext uri="{FF2B5EF4-FFF2-40B4-BE49-F238E27FC236}">
                <a16:creationId xmlns:a16="http://schemas.microsoft.com/office/drawing/2014/main" id="{CE517E70-1DE7-4F8C-9884-305835F0716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87" b="1626"/>
          <a:stretch/>
        </p:blipFill>
        <p:spPr>
          <a:xfrm>
            <a:off x="20" y="0"/>
            <a:ext cx="9143980" cy="6857990"/>
          </a:xfrm>
          <a:prstGeom prst="rect">
            <a:avLst/>
          </a:prstGeom>
        </p:spPr>
      </p:pic>
    </p:spTree>
    <p:extLst>
      <p:ext uri="{BB962C8B-B14F-4D97-AF65-F5344CB8AC3E}">
        <p14:creationId xmlns:p14="http://schemas.microsoft.com/office/powerpoint/2010/main" val="20570576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0" y="228600"/>
            <a:ext cx="9144000" cy="584775"/>
          </a:xfrm>
          <a:prstGeom prst="rect">
            <a:avLst/>
          </a:prstGeom>
          <a:noFill/>
          <a:ln w="9525">
            <a:noFill/>
            <a:miter lim="800000"/>
            <a:headEnd/>
            <a:tailEnd/>
          </a:ln>
        </p:spPr>
        <p:txBody>
          <a:bodyPr>
            <a:spAutoFit/>
          </a:bodyPr>
          <a:lstStyle/>
          <a:p>
            <a:pPr algn="ctr"/>
            <a:r>
              <a:rPr lang="en-US" sz="3200" b="1" dirty="0">
                <a:solidFill>
                  <a:srgbClr val="000066"/>
                </a:solidFill>
                <a:latin typeface="+mj-lt"/>
              </a:rPr>
              <a:t>Barriers to Economic Growth</a:t>
            </a:r>
          </a:p>
        </p:txBody>
      </p:sp>
      <p:grpSp>
        <p:nvGrpSpPr>
          <p:cNvPr id="21" name="Group 20">
            <a:extLst>
              <a:ext uri="{FF2B5EF4-FFF2-40B4-BE49-F238E27FC236}">
                <a16:creationId xmlns:a16="http://schemas.microsoft.com/office/drawing/2014/main" id="{BB86D1D3-7C05-4FF1-B8D0-E2BEEC490FBB}"/>
              </a:ext>
            </a:extLst>
          </p:cNvPr>
          <p:cNvGrpSpPr/>
          <p:nvPr/>
        </p:nvGrpSpPr>
        <p:grpSpPr>
          <a:xfrm>
            <a:off x="180970" y="1482913"/>
            <a:ext cx="2943230" cy="3931752"/>
            <a:chOff x="180970" y="1482913"/>
            <a:chExt cx="2943230" cy="3931752"/>
          </a:xfrm>
        </p:grpSpPr>
        <p:sp>
          <p:nvSpPr>
            <p:cNvPr id="11" name="TextBox 10">
              <a:extLst>
                <a:ext uri="{FF2B5EF4-FFF2-40B4-BE49-F238E27FC236}">
                  <a16:creationId xmlns:a16="http://schemas.microsoft.com/office/drawing/2014/main" id="{1B7CCADE-9DB0-4F04-9529-57C134992C9B}"/>
                </a:ext>
              </a:extLst>
            </p:cNvPr>
            <p:cNvSpPr txBox="1"/>
            <p:nvPr/>
          </p:nvSpPr>
          <p:spPr>
            <a:xfrm>
              <a:off x="685800" y="4953000"/>
              <a:ext cx="2438400" cy="461665"/>
            </a:xfrm>
            <a:prstGeom prst="rect">
              <a:avLst/>
            </a:prstGeom>
            <a:noFill/>
          </p:spPr>
          <p:txBody>
            <a:bodyPr wrap="square" rtlCol="0">
              <a:spAutoFit/>
            </a:bodyPr>
            <a:lstStyle/>
            <a:p>
              <a:r>
                <a:rPr lang="en-US" sz="2400" dirty="0"/>
                <a:t>Poverty</a:t>
              </a:r>
            </a:p>
          </p:txBody>
        </p:sp>
        <p:pic>
          <p:nvPicPr>
            <p:cNvPr id="5" name="Picture 4">
              <a:extLst>
                <a:ext uri="{FF2B5EF4-FFF2-40B4-BE49-F238E27FC236}">
                  <a16:creationId xmlns:a16="http://schemas.microsoft.com/office/drawing/2014/main" id="{6FF69456-728F-4FDB-AF0D-1B18C13F1F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970" y="1482913"/>
              <a:ext cx="2803101" cy="3241485"/>
            </a:xfrm>
            <a:prstGeom prst="rect">
              <a:avLst/>
            </a:prstGeom>
          </p:spPr>
        </p:pic>
      </p:grpSp>
      <p:grpSp>
        <p:nvGrpSpPr>
          <p:cNvPr id="22" name="Group 21">
            <a:extLst>
              <a:ext uri="{FF2B5EF4-FFF2-40B4-BE49-F238E27FC236}">
                <a16:creationId xmlns:a16="http://schemas.microsoft.com/office/drawing/2014/main" id="{380D7AE2-C2F5-4112-A758-386181808CFC}"/>
              </a:ext>
            </a:extLst>
          </p:cNvPr>
          <p:cNvGrpSpPr/>
          <p:nvPr/>
        </p:nvGrpSpPr>
        <p:grpSpPr>
          <a:xfrm>
            <a:off x="3108097" y="1447799"/>
            <a:ext cx="3368903" cy="4038601"/>
            <a:chOff x="3108097" y="1447799"/>
            <a:chExt cx="3368903" cy="4038601"/>
          </a:xfrm>
        </p:grpSpPr>
        <p:sp>
          <p:nvSpPr>
            <p:cNvPr id="13" name="TextBox 12">
              <a:extLst>
                <a:ext uri="{FF2B5EF4-FFF2-40B4-BE49-F238E27FC236}">
                  <a16:creationId xmlns:a16="http://schemas.microsoft.com/office/drawing/2014/main" id="{D8C855A3-EFBD-4CB5-826A-737195670186}"/>
                </a:ext>
              </a:extLst>
            </p:cNvPr>
            <p:cNvSpPr txBox="1"/>
            <p:nvPr/>
          </p:nvSpPr>
          <p:spPr>
            <a:xfrm>
              <a:off x="3429000" y="5024735"/>
              <a:ext cx="3048000" cy="461665"/>
            </a:xfrm>
            <a:prstGeom prst="rect">
              <a:avLst/>
            </a:prstGeom>
            <a:noFill/>
          </p:spPr>
          <p:txBody>
            <a:bodyPr wrap="square" rtlCol="0">
              <a:spAutoFit/>
            </a:bodyPr>
            <a:lstStyle/>
            <a:p>
              <a:r>
                <a:rPr lang="en-US" sz="2400" dirty="0"/>
                <a:t>Adults Not Working</a:t>
              </a:r>
            </a:p>
          </p:txBody>
        </p:sp>
        <p:pic>
          <p:nvPicPr>
            <p:cNvPr id="18" name="Picture 17">
              <a:extLst>
                <a:ext uri="{FF2B5EF4-FFF2-40B4-BE49-F238E27FC236}">
                  <a16:creationId xmlns:a16="http://schemas.microsoft.com/office/drawing/2014/main" id="{18A6C20B-FD3A-427C-AC79-F1C4C62BF0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08097" y="1447799"/>
              <a:ext cx="2879533" cy="3276599"/>
            </a:xfrm>
            <a:prstGeom prst="rect">
              <a:avLst/>
            </a:prstGeom>
          </p:spPr>
        </p:pic>
      </p:grpSp>
      <p:grpSp>
        <p:nvGrpSpPr>
          <p:cNvPr id="23" name="Group 22">
            <a:extLst>
              <a:ext uri="{FF2B5EF4-FFF2-40B4-BE49-F238E27FC236}">
                <a16:creationId xmlns:a16="http://schemas.microsoft.com/office/drawing/2014/main" id="{323517F5-1E39-4020-87AC-252ADC8ED589}"/>
              </a:ext>
            </a:extLst>
          </p:cNvPr>
          <p:cNvGrpSpPr/>
          <p:nvPr/>
        </p:nvGrpSpPr>
        <p:grpSpPr>
          <a:xfrm>
            <a:off x="6100028" y="1483056"/>
            <a:ext cx="3043972" cy="4003344"/>
            <a:chOff x="6100028" y="1483056"/>
            <a:chExt cx="3043972" cy="4003344"/>
          </a:xfrm>
        </p:grpSpPr>
        <p:sp>
          <p:nvSpPr>
            <p:cNvPr id="14" name="TextBox 13">
              <a:extLst>
                <a:ext uri="{FF2B5EF4-FFF2-40B4-BE49-F238E27FC236}">
                  <a16:creationId xmlns:a16="http://schemas.microsoft.com/office/drawing/2014/main" id="{8D1134FB-3DA0-435C-AD0D-50EDA5F346C0}"/>
                </a:ext>
              </a:extLst>
            </p:cNvPr>
            <p:cNvSpPr txBox="1"/>
            <p:nvPr/>
          </p:nvSpPr>
          <p:spPr>
            <a:xfrm>
              <a:off x="6705600" y="5024735"/>
              <a:ext cx="2438400" cy="461665"/>
            </a:xfrm>
            <a:prstGeom prst="rect">
              <a:avLst/>
            </a:prstGeom>
            <a:noFill/>
          </p:spPr>
          <p:txBody>
            <a:bodyPr wrap="square" rtlCol="0">
              <a:spAutoFit/>
            </a:bodyPr>
            <a:lstStyle/>
            <a:p>
              <a:r>
                <a:rPr lang="en-US" sz="2400" dirty="0"/>
                <a:t>No HS Diploma</a:t>
              </a:r>
            </a:p>
          </p:txBody>
        </p:sp>
        <p:pic>
          <p:nvPicPr>
            <p:cNvPr id="20" name="Picture 19">
              <a:extLst>
                <a:ext uri="{FF2B5EF4-FFF2-40B4-BE49-F238E27FC236}">
                  <a16:creationId xmlns:a16="http://schemas.microsoft.com/office/drawing/2014/main" id="{9CCEFC71-A96B-4D1A-91C4-744738FB79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00028" y="1483056"/>
              <a:ext cx="2815372" cy="3276069"/>
            </a:xfrm>
            <a:prstGeom prst="rect">
              <a:avLst/>
            </a:prstGeom>
          </p:spPr>
        </p:pic>
      </p:grpSp>
    </p:spTree>
    <p:extLst>
      <p:ext uri="{BB962C8B-B14F-4D97-AF65-F5344CB8AC3E}">
        <p14:creationId xmlns:p14="http://schemas.microsoft.com/office/powerpoint/2010/main" val="16936885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creenshot&#10;&#10;Description generated with high confidence">
            <a:extLst>
              <a:ext uri="{FF2B5EF4-FFF2-40B4-BE49-F238E27FC236}">
                <a16:creationId xmlns:a16="http://schemas.microsoft.com/office/drawing/2014/main" id="{D0C704F6-C8CA-45F7-9C3C-DDF97244BFB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913"/>
          <a:stretch/>
        </p:blipFill>
        <p:spPr>
          <a:xfrm>
            <a:off x="20" y="10"/>
            <a:ext cx="9143980" cy="6857990"/>
          </a:xfrm>
          <a:prstGeom prst="rect">
            <a:avLst/>
          </a:prstGeom>
        </p:spPr>
      </p:pic>
      <p:sp>
        <p:nvSpPr>
          <p:cNvPr id="9" name="Rectangle 3">
            <a:extLst>
              <a:ext uri="{FF2B5EF4-FFF2-40B4-BE49-F238E27FC236}">
                <a16:creationId xmlns:a16="http://schemas.microsoft.com/office/drawing/2014/main" id="{62575BDB-1696-4EC9-B582-468CA16D1094}"/>
              </a:ext>
            </a:extLst>
          </p:cNvPr>
          <p:cNvSpPr txBox="1">
            <a:spLocks noChangeArrowheads="1"/>
          </p:cNvSpPr>
          <p:nvPr/>
        </p:nvSpPr>
        <p:spPr>
          <a:xfrm>
            <a:off x="0" y="2057400"/>
            <a:ext cx="9144000" cy="1676400"/>
          </a:xfrm>
          <a:prstGeom prst="rect">
            <a:avLst/>
          </a:prstGeom>
          <a:solidFill>
            <a:srgbClr val="0070C0"/>
          </a:solidFill>
          <a:ln w="57150" cmpd="thinThick">
            <a:noFill/>
          </a:ln>
          <a:effectLst/>
        </p:spPr>
        <p:txBody>
          <a:bodyPr vert="horz" lIns="91440" tIns="45720" rIns="91440" bIns="45720" rtlCol="0" anchor="ctr" anchorCtr="1">
            <a:normAutofit/>
          </a:bodyPr>
          <a:lstStyle/>
          <a:p>
            <a:r>
              <a:rPr lang="en-US" sz="3200" b="1" dirty="0">
                <a:solidFill>
                  <a:schemeClr val="bg1"/>
                </a:solidFill>
              </a:rPr>
              <a:t>Strengthening the Birth to Work Pipeline</a:t>
            </a:r>
          </a:p>
        </p:txBody>
      </p:sp>
    </p:spTree>
    <p:extLst>
      <p:ext uri="{BB962C8B-B14F-4D97-AF65-F5344CB8AC3E}">
        <p14:creationId xmlns:p14="http://schemas.microsoft.com/office/powerpoint/2010/main" val="13577061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088899" y="3886200"/>
            <a:ext cx="2521701" cy="2301171"/>
            <a:chOff x="5791200" y="4173889"/>
            <a:chExt cx="2279142" cy="2148771"/>
          </a:xfrm>
        </p:grpSpPr>
        <p:pic>
          <p:nvPicPr>
            <p:cNvPr id="12" name="Picture 11"/>
            <p:cNvPicPr>
              <a:picLocks noChangeAspect="1"/>
            </p:cNvPicPr>
            <p:nvPr/>
          </p:nvPicPr>
          <p:blipFill>
            <a:blip r:embed="rId3"/>
            <a:stretch>
              <a:fillRect/>
            </a:stretch>
          </p:blipFill>
          <p:spPr>
            <a:xfrm>
              <a:off x="5867400" y="4173889"/>
              <a:ext cx="2202942" cy="2148771"/>
            </a:xfrm>
            <a:prstGeom prst="rect">
              <a:avLst/>
            </a:prstGeom>
          </p:spPr>
        </p:pic>
        <p:sp>
          <p:nvSpPr>
            <p:cNvPr id="13" name="Rounded Rectangle 12"/>
            <p:cNvSpPr/>
            <p:nvPr/>
          </p:nvSpPr>
          <p:spPr>
            <a:xfrm>
              <a:off x="5791200" y="4724400"/>
              <a:ext cx="152400" cy="152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986" name="Text Box 2"/>
          <p:cNvSpPr txBox="1">
            <a:spLocks noChangeArrowheads="1"/>
          </p:cNvSpPr>
          <p:nvPr/>
        </p:nvSpPr>
        <p:spPr bwMode="auto">
          <a:xfrm>
            <a:off x="304800" y="381000"/>
            <a:ext cx="8610600" cy="579438"/>
          </a:xfrm>
          <a:prstGeom prst="rect">
            <a:avLst/>
          </a:prstGeom>
          <a:noFill/>
          <a:ln w="9525">
            <a:noFill/>
            <a:miter lim="800000"/>
            <a:headEnd/>
            <a:tailEnd/>
          </a:ln>
        </p:spPr>
        <p:txBody>
          <a:bodyPr>
            <a:spAutoFit/>
          </a:bodyPr>
          <a:lstStyle/>
          <a:p>
            <a:pPr algn="ctr">
              <a:spcBef>
                <a:spcPct val="50000"/>
              </a:spcBef>
            </a:pPr>
            <a:r>
              <a:rPr lang="en-US" sz="3200" b="1" dirty="0">
                <a:solidFill>
                  <a:srgbClr val="000066"/>
                </a:solidFill>
                <a:latin typeface="+mj-lt"/>
              </a:rPr>
              <a:t>Strengthening the Birth to Work Pipeline</a:t>
            </a:r>
          </a:p>
        </p:txBody>
      </p:sp>
      <p:grpSp>
        <p:nvGrpSpPr>
          <p:cNvPr id="5" name="Group 4"/>
          <p:cNvGrpSpPr/>
          <p:nvPr/>
        </p:nvGrpSpPr>
        <p:grpSpPr>
          <a:xfrm>
            <a:off x="381000" y="1295400"/>
            <a:ext cx="2899826" cy="2743200"/>
            <a:chOff x="609600" y="1524000"/>
            <a:chExt cx="2743200" cy="2540000"/>
          </a:xfrm>
        </p:grpSpPr>
        <p:pic>
          <p:nvPicPr>
            <p:cNvPr id="3" name="Picture 2"/>
            <p:cNvPicPr>
              <a:picLocks noChangeAspect="1"/>
            </p:cNvPicPr>
            <p:nvPr/>
          </p:nvPicPr>
          <p:blipFill>
            <a:blip r:embed="rId4"/>
            <a:stretch>
              <a:fillRect/>
            </a:stretch>
          </p:blipFill>
          <p:spPr>
            <a:xfrm>
              <a:off x="609600" y="1524000"/>
              <a:ext cx="2652532" cy="2540000"/>
            </a:xfrm>
            <a:prstGeom prst="rect">
              <a:avLst/>
            </a:prstGeom>
          </p:spPr>
        </p:pic>
        <p:sp>
          <p:nvSpPr>
            <p:cNvPr id="4" name="Rectangle 3"/>
            <p:cNvSpPr/>
            <p:nvPr/>
          </p:nvSpPr>
          <p:spPr>
            <a:xfrm>
              <a:off x="3048000" y="3352800"/>
              <a:ext cx="304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3262132" y="2590800"/>
            <a:ext cx="2910068" cy="2657475"/>
            <a:chOff x="3262132" y="2879725"/>
            <a:chExt cx="2452868" cy="2368550"/>
          </a:xfrm>
        </p:grpSpPr>
        <p:pic>
          <p:nvPicPr>
            <p:cNvPr id="6" name="Picture 5"/>
            <p:cNvPicPr>
              <a:picLocks noChangeAspect="1"/>
            </p:cNvPicPr>
            <p:nvPr/>
          </p:nvPicPr>
          <p:blipFill>
            <a:blip r:embed="rId5"/>
            <a:stretch>
              <a:fillRect/>
            </a:stretch>
          </p:blipFill>
          <p:spPr>
            <a:xfrm>
              <a:off x="3356808" y="2879725"/>
              <a:ext cx="2281992" cy="2368550"/>
            </a:xfrm>
            <a:prstGeom prst="rect">
              <a:avLst/>
            </a:prstGeom>
          </p:spPr>
        </p:pic>
        <p:sp>
          <p:nvSpPr>
            <p:cNvPr id="7" name="Rectangle 6"/>
            <p:cNvSpPr/>
            <p:nvPr/>
          </p:nvSpPr>
          <p:spPr>
            <a:xfrm>
              <a:off x="3262132" y="3543300"/>
              <a:ext cx="16686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5486400" y="4572000"/>
              <a:ext cx="228600" cy="609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55131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8370" name="Object 2"/>
          <p:cNvGraphicFramePr>
            <a:graphicFrameLocks noChangeAspect="1"/>
          </p:cNvGraphicFramePr>
          <p:nvPr/>
        </p:nvGraphicFramePr>
        <p:xfrm>
          <a:off x="76200" y="1371600"/>
          <a:ext cx="7488238" cy="4951413"/>
        </p:xfrm>
        <a:graphic>
          <a:graphicData uri="http://schemas.openxmlformats.org/presentationml/2006/ole">
            <mc:AlternateContent xmlns:mc="http://schemas.openxmlformats.org/markup-compatibility/2006">
              <mc:Choice xmlns:v="urn:schemas-microsoft-com:vml" Requires="v">
                <p:oleObj spid="_x0000_s1030" name="Chart" r:id="rId4" imgW="7420012" imgH="4905360" progId="MSGraph.Chart.8">
                  <p:embed followColorScheme="full"/>
                </p:oleObj>
              </mc:Choice>
              <mc:Fallback>
                <p:oleObj name="Chart" r:id="rId4" imgW="7420012" imgH="4905360" progId="MSGraph.Chart.8">
                  <p:embed followColorScheme="full"/>
                  <p:pic>
                    <p:nvPicPr>
                      <p:cNvPr id="58370" name="Object 2"/>
                      <p:cNvPicPr>
                        <a:picLocks noChangeAspect="1" noChangeArrowheads="1"/>
                      </p:cNvPicPr>
                      <p:nvPr/>
                    </p:nvPicPr>
                    <p:blipFill>
                      <a:blip r:embed="rId5"/>
                      <a:srcRect/>
                      <a:stretch>
                        <a:fillRect/>
                      </a:stretch>
                    </p:blipFill>
                    <p:spPr bwMode="auto">
                      <a:xfrm>
                        <a:off x="76200" y="1371600"/>
                        <a:ext cx="7488238" cy="4951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8371" name="Rectangle 3"/>
          <p:cNvSpPr>
            <a:spLocks noChangeArrowheads="1"/>
          </p:cNvSpPr>
          <p:nvPr/>
        </p:nvSpPr>
        <p:spPr bwMode="auto">
          <a:xfrm>
            <a:off x="381000" y="381000"/>
            <a:ext cx="8458200" cy="762000"/>
          </a:xfrm>
          <a:prstGeom prst="rect">
            <a:avLst/>
          </a:prstGeom>
          <a:noFill/>
          <a:ln w="9525">
            <a:noFill/>
            <a:miter lim="800000"/>
            <a:headEnd/>
            <a:tailEnd/>
          </a:ln>
        </p:spPr>
        <p:txBody>
          <a:bodyPr anchor="ctr"/>
          <a:lstStyle/>
          <a:p>
            <a:pPr algn="ctr">
              <a:lnSpc>
                <a:spcPct val="95000"/>
              </a:lnSpc>
            </a:pPr>
            <a:r>
              <a:rPr lang="en-US" sz="3200" b="1">
                <a:solidFill>
                  <a:srgbClr val="000066"/>
                </a:solidFill>
              </a:rPr>
              <a:t>Disparities in Early Vocabulary Growth</a:t>
            </a:r>
          </a:p>
        </p:txBody>
      </p:sp>
      <p:sp>
        <p:nvSpPr>
          <p:cNvPr id="58372" name="Text Box 4"/>
          <p:cNvSpPr txBox="1">
            <a:spLocks noChangeArrowheads="1"/>
          </p:cNvSpPr>
          <p:nvPr/>
        </p:nvSpPr>
        <p:spPr bwMode="auto">
          <a:xfrm>
            <a:off x="0" y="6583363"/>
            <a:ext cx="8153400" cy="290512"/>
          </a:xfrm>
          <a:prstGeom prst="rect">
            <a:avLst/>
          </a:prstGeom>
          <a:noFill/>
          <a:ln w="9525">
            <a:noFill/>
            <a:miter lim="800000"/>
            <a:headEnd/>
            <a:tailEnd/>
          </a:ln>
        </p:spPr>
        <p:txBody>
          <a:bodyPr>
            <a:spAutoFit/>
          </a:bodyPr>
          <a:lstStyle/>
          <a:p>
            <a:pPr eaLnBrk="0" hangingPunct="0">
              <a:spcBef>
                <a:spcPct val="50000"/>
              </a:spcBef>
            </a:pPr>
            <a:r>
              <a:rPr lang="en-US" sz="1300" u="sng" dirty="0"/>
              <a:t>Source:</a:t>
            </a:r>
            <a:r>
              <a:rPr lang="en-US" sz="1300" dirty="0"/>
              <a:t> Hart, B. and </a:t>
            </a:r>
            <a:r>
              <a:rPr lang="en-US" sz="1300" dirty="0" err="1"/>
              <a:t>Risley</a:t>
            </a:r>
            <a:r>
              <a:rPr lang="en-US" sz="1300" dirty="0"/>
              <a:t>, T. R. (2003). “The Early Catastrophe: The 30 Million Word Gap by Age 3.” </a:t>
            </a:r>
            <a:r>
              <a:rPr lang="en-US" sz="1300" dirty="0">
                <a:latin typeface="Verdana" charset="0"/>
              </a:rPr>
              <a:t> </a:t>
            </a:r>
          </a:p>
        </p:txBody>
      </p:sp>
      <p:sp>
        <p:nvSpPr>
          <p:cNvPr id="58373" name="Text Box 5"/>
          <p:cNvSpPr txBox="1">
            <a:spLocks noChangeArrowheads="1"/>
          </p:cNvSpPr>
          <p:nvPr/>
        </p:nvSpPr>
        <p:spPr bwMode="auto">
          <a:xfrm>
            <a:off x="7162800" y="1447800"/>
            <a:ext cx="1828800" cy="1006475"/>
          </a:xfrm>
          <a:prstGeom prst="rect">
            <a:avLst/>
          </a:prstGeom>
          <a:solidFill>
            <a:srgbClr val="003300"/>
          </a:solidFill>
          <a:ln w="22225">
            <a:noFill/>
            <a:miter lim="800000"/>
            <a:headEnd/>
            <a:tailEnd/>
          </a:ln>
        </p:spPr>
        <p:txBody>
          <a:bodyPr anchorCtr="1">
            <a:spAutoFit/>
          </a:bodyPr>
          <a:lstStyle/>
          <a:p>
            <a:pPr algn="ctr">
              <a:spcBef>
                <a:spcPct val="50000"/>
              </a:spcBef>
            </a:pPr>
            <a:r>
              <a:rPr lang="en-US" sz="2000" b="1" dirty="0">
                <a:solidFill>
                  <a:schemeClr val="bg1"/>
                </a:solidFill>
                <a:latin typeface="Times New Roman" charset="0"/>
                <a:cs typeface="Times New Roman" charset="0"/>
              </a:rPr>
              <a:t>Professional Families        1,116 words</a:t>
            </a:r>
          </a:p>
        </p:txBody>
      </p:sp>
      <p:sp>
        <p:nvSpPr>
          <p:cNvPr id="58374" name="Text Box 6"/>
          <p:cNvSpPr txBox="1">
            <a:spLocks noChangeArrowheads="1"/>
          </p:cNvSpPr>
          <p:nvPr/>
        </p:nvSpPr>
        <p:spPr bwMode="auto">
          <a:xfrm>
            <a:off x="7162800" y="2590800"/>
            <a:ext cx="1828800" cy="1006475"/>
          </a:xfrm>
          <a:prstGeom prst="rect">
            <a:avLst/>
          </a:prstGeom>
          <a:solidFill>
            <a:srgbClr val="FF9900"/>
          </a:solidFill>
          <a:ln w="22225">
            <a:noFill/>
            <a:miter lim="800000"/>
            <a:headEnd/>
            <a:tailEnd/>
          </a:ln>
        </p:spPr>
        <p:txBody>
          <a:bodyPr anchorCtr="1">
            <a:spAutoFit/>
          </a:bodyPr>
          <a:lstStyle/>
          <a:p>
            <a:pPr algn="ctr">
              <a:spcBef>
                <a:spcPct val="50000"/>
              </a:spcBef>
            </a:pPr>
            <a:r>
              <a:rPr lang="en-US" sz="2000" b="1">
                <a:solidFill>
                  <a:schemeClr val="bg1"/>
                </a:solidFill>
                <a:latin typeface="Times New Roman" charset="0"/>
                <a:cs typeface="Times New Roman" charset="0"/>
              </a:rPr>
              <a:t>Working Class Families        749 words</a:t>
            </a:r>
          </a:p>
        </p:txBody>
      </p:sp>
      <p:sp>
        <p:nvSpPr>
          <p:cNvPr id="58375" name="Text Box 7"/>
          <p:cNvSpPr txBox="1">
            <a:spLocks noChangeArrowheads="1"/>
          </p:cNvSpPr>
          <p:nvPr/>
        </p:nvSpPr>
        <p:spPr bwMode="auto">
          <a:xfrm>
            <a:off x="7162800" y="3733800"/>
            <a:ext cx="1828800" cy="1006475"/>
          </a:xfrm>
          <a:prstGeom prst="rect">
            <a:avLst/>
          </a:prstGeom>
          <a:solidFill>
            <a:srgbClr val="8E0000"/>
          </a:solidFill>
          <a:ln w="22225">
            <a:noFill/>
            <a:miter lim="800000"/>
            <a:headEnd/>
            <a:tailEnd/>
          </a:ln>
        </p:spPr>
        <p:txBody>
          <a:bodyPr anchorCtr="1">
            <a:spAutoFit/>
          </a:bodyPr>
          <a:lstStyle/>
          <a:p>
            <a:pPr algn="ctr">
              <a:spcBef>
                <a:spcPct val="50000"/>
              </a:spcBef>
            </a:pPr>
            <a:r>
              <a:rPr lang="en-US" sz="2000" b="1" dirty="0">
                <a:solidFill>
                  <a:schemeClr val="bg1"/>
                </a:solidFill>
                <a:latin typeface="Times New Roman" charset="0"/>
                <a:cs typeface="Times New Roman" charset="0"/>
              </a:rPr>
              <a:t>Welfare   Families        525 words</a:t>
            </a:r>
          </a:p>
        </p:txBody>
      </p:sp>
      <p:sp>
        <p:nvSpPr>
          <p:cNvPr id="58376" name="Oval 8"/>
          <p:cNvSpPr>
            <a:spLocks noChangeArrowheads="1"/>
          </p:cNvSpPr>
          <p:nvPr/>
        </p:nvSpPr>
        <p:spPr bwMode="auto">
          <a:xfrm>
            <a:off x="2057400" y="4724400"/>
            <a:ext cx="304800" cy="685800"/>
          </a:xfrm>
          <a:prstGeom prst="ellipse">
            <a:avLst/>
          </a:prstGeom>
          <a:noFill/>
          <a:ln w="38100">
            <a:solidFill>
              <a:srgbClr val="FF0000"/>
            </a:solidFill>
            <a:round/>
            <a:headEnd/>
            <a:tailEnd/>
          </a:ln>
        </p:spPr>
        <p:txBody>
          <a:bodyPr wrap="none" anchor="ctr"/>
          <a:lstStyle/>
          <a:p>
            <a:endParaRPr lang="en-US"/>
          </a:p>
        </p:txBody>
      </p:sp>
      <p:sp>
        <p:nvSpPr>
          <p:cNvPr id="233481" name="Oval 9"/>
          <p:cNvSpPr>
            <a:spLocks noChangeArrowheads="1"/>
          </p:cNvSpPr>
          <p:nvPr/>
        </p:nvSpPr>
        <p:spPr bwMode="auto">
          <a:xfrm>
            <a:off x="4495800" y="3962400"/>
            <a:ext cx="381000" cy="990600"/>
          </a:xfrm>
          <a:prstGeom prst="ellipse">
            <a:avLst/>
          </a:prstGeom>
          <a:noFill/>
          <a:ln w="38100">
            <a:solidFill>
              <a:srgbClr val="FF0000"/>
            </a:solidFill>
            <a:round/>
            <a:headEnd/>
            <a:tailEnd/>
          </a:ln>
        </p:spPr>
        <p:txBody>
          <a:bodyPr wrap="none" anchor="ctr"/>
          <a:lstStyle/>
          <a:p>
            <a:endParaRPr lang="en-US"/>
          </a:p>
        </p:txBody>
      </p:sp>
      <p:sp>
        <p:nvSpPr>
          <p:cNvPr id="233482" name="Oval 10"/>
          <p:cNvSpPr>
            <a:spLocks noChangeArrowheads="1"/>
          </p:cNvSpPr>
          <p:nvPr/>
        </p:nvSpPr>
        <p:spPr bwMode="auto">
          <a:xfrm>
            <a:off x="6858000" y="1905000"/>
            <a:ext cx="381000" cy="2133600"/>
          </a:xfrm>
          <a:prstGeom prst="ellipse">
            <a:avLst/>
          </a:prstGeom>
          <a:noFill/>
          <a:ln w="38100">
            <a:solidFill>
              <a:srgbClr val="FF0000"/>
            </a:solidFill>
            <a:round/>
            <a:headEnd/>
            <a:tailEnd/>
          </a:ln>
        </p:spPr>
        <p:txBody>
          <a:bodyPr wrap="none" anchor="ctr"/>
          <a:lstStyle/>
          <a:p>
            <a:endParaRPr lang="en-US"/>
          </a:p>
        </p:txBody>
      </p:sp>
    </p:spTree>
    <p:extLst>
      <p:ext uri="{BB962C8B-B14F-4D97-AF65-F5344CB8AC3E}">
        <p14:creationId xmlns:p14="http://schemas.microsoft.com/office/powerpoint/2010/main" val="15566581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3481"/>
                                        </p:tgtEl>
                                        <p:attrNameLst>
                                          <p:attrName>style.visibility</p:attrName>
                                        </p:attrNameLst>
                                      </p:cBhvr>
                                      <p:to>
                                        <p:strVal val="visible"/>
                                      </p:to>
                                    </p:set>
                                    <p:anim calcmode="lin" valueType="num">
                                      <p:cBhvr additive="base">
                                        <p:cTn id="7" dur="500" fill="hold"/>
                                        <p:tgtEl>
                                          <p:spTgt spid="233481"/>
                                        </p:tgtEl>
                                        <p:attrNameLst>
                                          <p:attrName>ppt_x</p:attrName>
                                        </p:attrNameLst>
                                      </p:cBhvr>
                                      <p:tavLst>
                                        <p:tav tm="0">
                                          <p:val>
                                            <p:strVal val="0-#ppt_w/2"/>
                                          </p:val>
                                        </p:tav>
                                        <p:tav tm="100000">
                                          <p:val>
                                            <p:strVal val="#ppt_x"/>
                                          </p:val>
                                        </p:tav>
                                      </p:tavLst>
                                    </p:anim>
                                    <p:anim calcmode="lin" valueType="num">
                                      <p:cBhvr additive="base">
                                        <p:cTn id="8" dur="500" fill="hold"/>
                                        <p:tgtEl>
                                          <p:spTgt spid="23348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3482"/>
                                        </p:tgtEl>
                                        <p:attrNameLst>
                                          <p:attrName>style.visibility</p:attrName>
                                        </p:attrNameLst>
                                      </p:cBhvr>
                                      <p:to>
                                        <p:strVal val="visible"/>
                                      </p:to>
                                    </p:set>
                                    <p:anim calcmode="lin" valueType="num">
                                      <p:cBhvr additive="base">
                                        <p:cTn id="13" dur="500" fill="hold"/>
                                        <p:tgtEl>
                                          <p:spTgt spid="233482"/>
                                        </p:tgtEl>
                                        <p:attrNameLst>
                                          <p:attrName>ppt_x</p:attrName>
                                        </p:attrNameLst>
                                      </p:cBhvr>
                                      <p:tavLst>
                                        <p:tav tm="0">
                                          <p:val>
                                            <p:strVal val="0-#ppt_w/2"/>
                                          </p:val>
                                        </p:tav>
                                        <p:tav tm="100000">
                                          <p:val>
                                            <p:strVal val="#ppt_x"/>
                                          </p:val>
                                        </p:tav>
                                      </p:tavLst>
                                    </p:anim>
                                    <p:anim calcmode="lin" valueType="num">
                                      <p:cBhvr additive="base">
                                        <p:cTn id="14" dur="500" fill="hold"/>
                                        <p:tgtEl>
                                          <p:spTgt spid="2334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81" grpId="0" animBg="1"/>
      <p:bldP spid="23348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457200" y="228600"/>
            <a:ext cx="8382000" cy="1066800"/>
          </a:xfrm>
          <a:prstGeom prst="rect">
            <a:avLst/>
          </a:prstGeom>
          <a:noFill/>
          <a:ln w="9525">
            <a:noFill/>
            <a:miter lim="800000"/>
            <a:headEnd/>
            <a:tailEnd/>
          </a:ln>
        </p:spPr>
        <p:txBody>
          <a:bodyPr>
            <a:spAutoFit/>
          </a:bodyPr>
          <a:lstStyle/>
          <a:p>
            <a:pPr algn="ctr"/>
            <a:r>
              <a:rPr lang="en-US" sz="3200" b="1" dirty="0">
                <a:solidFill>
                  <a:srgbClr val="000066"/>
                </a:solidFill>
                <a:latin typeface="+mj-lt"/>
              </a:rPr>
              <a:t>Essential Elements of </a:t>
            </a:r>
          </a:p>
          <a:p>
            <a:pPr algn="ctr"/>
            <a:r>
              <a:rPr lang="en-US" sz="3200" b="1" dirty="0">
                <a:solidFill>
                  <a:srgbClr val="000066"/>
                </a:solidFill>
                <a:latin typeface="+mj-lt"/>
              </a:rPr>
              <a:t>High Performing States</a:t>
            </a:r>
          </a:p>
        </p:txBody>
      </p:sp>
      <p:graphicFrame>
        <p:nvGraphicFramePr>
          <p:cNvPr id="2" name="Table 1">
            <a:extLst>
              <a:ext uri="{FF2B5EF4-FFF2-40B4-BE49-F238E27FC236}">
                <a16:creationId xmlns:a16="http://schemas.microsoft.com/office/drawing/2014/main" id="{A1004F45-9E82-42AB-A839-4FF0FE1989AD}"/>
              </a:ext>
            </a:extLst>
          </p:cNvPr>
          <p:cNvGraphicFramePr>
            <a:graphicFrameLocks noGrp="1"/>
          </p:cNvGraphicFramePr>
          <p:nvPr>
            <p:extLst/>
          </p:nvPr>
        </p:nvGraphicFramePr>
        <p:xfrm>
          <a:off x="457200" y="1397000"/>
          <a:ext cx="8534400" cy="5156200"/>
        </p:xfrm>
        <a:graphic>
          <a:graphicData uri="http://schemas.openxmlformats.org/drawingml/2006/table">
            <a:tbl>
              <a:tblPr firstRow="1" bandRow="1">
                <a:tableStyleId>{3B4B98B0-60AC-42C2-AFA5-B58CD77FA1E5}</a:tableStyleId>
              </a:tblPr>
              <a:tblGrid>
                <a:gridCol w="8534400">
                  <a:extLst>
                    <a:ext uri="{9D8B030D-6E8A-4147-A177-3AD203B41FA5}">
                      <a16:colId xmlns:a16="http://schemas.microsoft.com/office/drawing/2014/main" val="3693417168"/>
                    </a:ext>
                  </a:extLst>
                </a:gridCol>
              </a:tblGrid>
              <a:tr h="736600">
                <a:tc>
                  <a:txBody>
                    <a:bodyPr/>
                    <a:lstStyle/>
                    <a:p>
                      <a:r>
                        <a:rPr lang="en-US" sz="2400" b="1" dirty="0"/>
                        <a:t>Foundations for Learning</a:t>
                      </a:r>
                      <a:endParaRPr lang="en-US" sz="2400" b="1" dirty="0">
                        <a:solidFill>
                          <a:schemeClr val="tx1">
                            <a:lumMod val="95000"/>
                            <a:lumOff val="5000"/>
                          </a:schemeClr>
                        </a:solidFill>
                      </a:endParaRPr>
                    </a:p>
                  </a:txBody>
                  <a:tcPr/>
                </a:tc>
                <a:extLst>
                  <a:ext uri="{0D108BD9-81ED-4DB2-BD59-A6C34878D82A}">
                    <a16:rowId xmlns:a16="http://schemas.microsoft.com/office/drawing/2014/main" val="3366880938"/>
                  </a:ext>
                </a:extLst>
              </a:tr>
              <a:tr h="736600">
                <a:tc>
                  <a:txBody>
                    <a:bodyPr/>
                    <a:lstStyle/>
                    <a:p>
                      <a:r>
                        <a:rPr lang="en-US" sz="2400" b="1" dirty="0">
                          <a:solidFill>
                            <a:schemeClr val="bg1"/>
                          </a:solidFill>
                        </a:rPr>
                        <a:t>Quality Teaching</a:t>
                      </a:r>
                    </a:p>
                  </a:txBody>
                  <a:tcPr>
                    <a:solidFill>
                      <a:srgbClr val="0070C0"/>
                    </a:solidFill>
                  </a:tcPr>
                </a:tc>
                <a:extLst>
                  <a:ext uri="{0D108BD9-81ED-4DB2-BD59-A6C34878D82A}">
                    <a16:rowId xmlns:a16="http://schemas.microsoft.com/office/drawing/2014/main" val="3044228502"/>
                  </a:ext>
                </a:extLst>
              </a:tr>
              <a:tr h="736600">
                <a:tc>
                  <a:txBody>
                    <a:bodyPr/>
                    <a:lstStyle/>
                    <a:p>
                      <a:r>
                        <a:rPr lang="en-US" sz="2400" b="1" dirty="0"/>
                        <a:t>Quality Leadership</a:t>
                      </a:r>
                      <a:endParaRPr lang="en-US" sz="2400" b="1" dirty="0">
                        <a:solidFill>
                          <a:schemeClr val="tx1">
                            <a:lumMod val="95000"/>
                            <a:lumOff val="5000"/>
                          </a:schemeClr>
                        </a:solidFill>
                      </a:endParaRPr>
                    </a:p>
                  </a:txBody>
                  <a:tcPr/>
                </a:tc>
                <a:extLst>
                  <a:ext uri="{0D108BD9-81ED-4DB2-BD59-A6C34878D82A}">
                    <a16:rowId xmlns:a16="http://schemas.microsoft.com/office/drawing/2014/main" val="2132178165"/>
                  </a:ext>
                </a:extLst>
              </a:tr>
              <a:tr h="736600">
                <a:tc>
                  <a:txBody>
                    <a:bodyPr/>
                    <a:lstStyle/>
                    <a:p>
                      <a:r>
                        <a:rPr lang="en-US" sz="2400" b="1" dirty="0">
                          <a:solidFill>
                            <a:schemeClr val="bg1"/>
                          </a:solidFill>
                        </a:rPr>
                        <a:t>Advanced Instructional Systems</a:t>
                      </a:r>
                    </a:p>
                  </a:txBody>
                  <a:tcPr>
                    <a:solidFill>
                      <a:srgbClr val="0070C0"/>
                    </a:solidFill>
                  </a:tcPr>
                </a:tc>
                <a:extLst>
                  <a:ext uri="{0D108BD9-81ED-4DB2-BD59-A6C34878D82A}">
                    <a16:rowId xmlns:a16="http://schemas.microsoft.com/office/drawing/2014/main" val="99415878"/>
                  </a:ext>
                </a:extLst>
              </a:tr>
              <a:tr h="736600">
                <a:tc>
                  <a:txBody>
                    <a:bodyPr/>
                    <a:lstStyle/>
                    <a:p>
                      <a:r>
                        <a:rPr lang="en-US" sz="2400" b="1" dirty="0"/>
                        <a:t>Pathways to Post-Secondary Success</a:t>
                      </a:r>
                      <a:endParaRPr lang="en-US" sz="2400" b="1" dirty="0">
                        <a:solidFill>
                          <a:schemeClr val="tx1">
                            <a:lumMod val="95000"/>
                            <a:lumOff val="5000"/>
                          </a:schemeClr>
                        </a:solidFill>
                      </a:endParaRPr>
                    </a:p>
                  </a:txBody>
                  <a:tcPr/>
                </a:tc>
                <a:extLst>
                  <a:ext uri="{0D108BD9-81ED-4DB2-BD59-A6C34878D82A}">
                    <a16:rowId xmlns:a16="http://schemas.microsoft.com/office/drawing/2014/main" val="1278722923"/>
                  </a:ext>
                </a:extLst>
              </a:tr>
              <a:tr h="736600">
                <a:tc>
                  <a:txBody>
                    <a:bodyPr/>
                    <a:lstStyle/>
                    <a:p>
                      <a:r>
                        <a:rPr lang="en-US" sz="2400" b="1" dirty="0">
                          <a:solidFill>
                            <a:schemeClr val="bg1"/>
                          </a:solidFill>
                        </a:rPr>
                        <a:t>Supportive Learning Environments</a:t>
                      </a:r>
                    </a:p>
                  </a:txBody>
                  <a:tcPr>
                    <a:solidFill>
                      <a:srgbClr val="0070C0"/>
                    </a:solidFill>
                  </a:tcPr>
                </a:tc>
                <a:extLst>
                  <a:ext uri="{0D108BD9-81ED-4DB2-BD59-A6C34878D82A}">
                    <a16:rowId xmlns:a16="http://schemas.microsoft.com/office/drawing/2014/main" val="3330227264"/>
                  </a:ext>
                </a:extLst>
              </a:tr>
              <a:tr h="736600">
                <a:tc>
                  <a:txBody>
                    <a:bodyPr/>
                    <a:lstStyle/>
                    <a:p>
                      <a:r>
                        <a:rPr lang="en-US" sz="2400" b="1" dirty="0"/>
                        <a:t>Adequate and Equitable Funding</a:t>
                      </a:r>
                      <a:endParaRPr lang="en-US" sz="2400" b="1" dirty="0">
                        <a:solidFill>
                          <a:schemeClr val="tx1">
                            <a:lumMod val="95000"/>
                            <a:lumOff val="5000"/>
                          </a:schemeClr>
                        </a:solidFill>
                      </a:endParaRPr>
                    </a:p>
                  </a:txBody>
                  <a:tcPr/>
                </a:tc>
                <a:extLst>
                  <a:ext uri="{0D108BD9-81ED-4DB2-BD59-A6C34878D82A}">
                    <a16:rowId xmlns:a16="http://schemas.microsoft.com/office/drawing/2014/main" val="4161413237"/>
                  </a:ext>
                </a:extLst>
              </a:tr>
            </a:tbl>
          </a:graphicData>
        </a:graphic>
      </p:graphicFrame>
      <p:sp>
        <p:nvSpPr>
          <p:cNvPr id="4" name="Text Box 4">
            <a:extLst>
              <a:ext uri="{FF2B5EF4-FFF2-40B4-BE49-F238E27FC236}">
                <a16:creationId xmlns:a16="http://schemas.microsoft.com/office/drawing/2014/main" id="{712DAA5E-FB35-47EC-8D95-B02CADF6B706}"/>
              </a:ext>
            </a:extLst>
          </p:cNvPr>
          <p:cNvSpPr txBox="1">
            <a:spLocks noChangeArrowheads="1"/>
          </p:cNvSpPr>
          <p:nvPr/>
        </p:nvSpPr>
        <p:spPr bwMode="auto">
          <a:xfrm>
            <a:off x="0" y="6583363"/>
            <a:ext cx="8153400" cy="290512"/>
          </a:xfrm>
          <a:prstGeom prst="rect">
            <a:avLst/>
          </a:prstGeom>
          <a:noFill/>
          <a:ln w="9525">
            <a:noFill/>
            <a:miter lim="800000"/>
            <a:headEnd/>
            <a:tailEnd/>
          </a:ln>
        </p:spPr>
        <p:txBody>
          <a:bodyPr>
            <a:spAutoFit/>
          </a:bodyPr>
          <a:lstStyle/>
          <a:p>
            <a:pPr eaLnBrk="0" hangingPunct="0">
              <a:spcBef>
                <a:spcPct val="50000"/>
              </a:spcBef>
            </a:pPr>
            <a:r>
              <a:rPr lang="en-US" sz="1300" u="sng" dirty="0"/>
              <a:t>Source:</a:t>
            </a:r>
            <a:r>
              <a:rPr lang="en-US" sz="1300" dirty="0"/>
              <a:t> www.EdQuestGa.org</a:t>
            </a:r>
            <a:endParaRPr lang="en-US" sz="1300" dirty="0">
              <a:latin typeface="Verdana" charset="0"/>
            </a:endParaRPr>
          </a:p>
        </p:txBody>
      </p:sp>
    </p:spTree>
    <p:extLst>
      <p:ext uri="{BB962C8B-B14F-4D97-AF65-F5344CB8AC3E}">
        <p14:creationId xmlns:p14="http://schemas.microsoft.com/office/powerpoint/2010/main" val="102272308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ormAutofit/>
          </a:bodyPr>
          <a:lstStyle/>
          <a:p>
            <a:r>
              <a:rPr lang="en-US" sz="3200" b="1" dirty="0">
                <a:solidFill>
                  <a:srgbClr val="002060"/>
                </a:solidFill>
              </a:rPr>
              <a:t>The Changing Face of Georgia</a:t>
            </a:r>
          </a:p>
        </p:txBody>
      </p:sp>
      <p:graphicFrame>
        <p:nvGraphicFramePr>
          <p:cNvPr id="4" name="Chart 3"/>
          <p:cNvGraphicFramePr/>
          <p:nvPr>
            <p:extLst>
              <p:ext uri="{D42A27DB-BD31-4B8C-83A1-F6EECF244321}">
                <p14:modId xmlns:p14="http://schemas.microsoft.com/office/powerpoint/2010/main" val="2627493554"/>
              </p:ext>
            </p:extLst>
          </p:nvPr>
        </p:nvGraphicFramePr>
        <p:xfrm>
          <a:off x="152400" y="1143000"/>
          <a:ext cx="8763000" cy="5257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04800" y="6488668"/>
            <a:ext cx="2209799" cy="307777"/>
          </a:xfrm>
          <a:prstGeom prst="rect">
            <a:avLst/>
          </a:prstGeom>
          <a:noFill/>
        </p:spPr>
        <p:txBody>
          <a:bodyPr wrap="square" rtlCol="0">
            <a:spAutoFit/>
          </a:bodyPr>
          <a:lstStyle/>
          <a:p>
            <a:r>
              <a:rPr lang="en-US" sz="1400" u="sng" dirty="0"/>
              <a:t>Source</a:t>
            </a:r>
            <a:r>
              <a:rPr lang="en-US" sz="1400" dirty="0"/>
              <a:t>: U.S Census Data</a:t>
            </a:r>
          </a:p>
        </p:txBody>
      </p:sp>
    </p:spTree>
    <p:extLst>
      <p:ext uri="{BB962C8B-B14F-4D97-AF65-F5344CB8AC3E}">
        <p14:creationId xmlns:p14="http://schemas.microsoft.com/office/powerpoint/2010/main" val="446137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0" y="381000"/>
            <a:ext cx="9144000" cy="584775"/>
          </a:xfrm>
          <a:prstGeom prst="rect">
            <a:avLst/>
          </a:prstGeom>
          <a:noFill/>
          <a:ln w="9525">
            <a:noFill/>
            <a:miter lim="800000"/>
            <a:headEnd/>
            <a:tailEnd/>
          </a:ln>
        </p:spPr>
        <p:txBody>
          <a:bodyPr wrap="square">
            <a:spAutoFit/>
          </a:bodyPr>
          <a:lstStyle/>
          <a:p>
            <a:pPr algn="ctr"/>
            <a:r>
              <a:rPr lang="en-US" sz="3200" b="1" dirty="0">
                <a:solidFill>
                  <a:srgbClr val="000066"/>
                </a:solidFill>
                <a:cs typeface="Times New Roman" charset="0"/>
              </a:rPr>
              <a:t>Achievement Gaps</a:t>
            </a:r>
          </a:p>
        </p:txBody>
      </p:sp>
      <p:sp>
        <p:nvSpPr>
          <p:cNvPr id="6" name="Text Box 3"/>
          <p:cNvSpPr txBox="1">
            <a:spLocks noChangeArrowheads="1"/>
          </p:cNvSpPr>
          <p:nvPr/>
        </p:nvSpPr>
        <p:spPr bwMode="auto">
          <a:xfrm>
            <a:off x="0" y="6527800"/>
            <a:ext cx="8001000" cy="226344"/>
          </a:xfrm>
          <a:prstGeom prst="rect">
            <a:avLst/>
          </a:prstGeom>
          <a:noFill/>
          <a:ln w="9525">
            <a:noFill/>
            <a:miter lim="800000"/>
            <a:headEnd/>
            <a:tailEnd/>
          </a:ln>
        </p:spPr>
        <p:txBody>
          <a:bodyPr>
            <a:spAutoFit/>
          </a:bodyPr>
          <a:lstStyle/>
          <a:p>
            <a:pPr>
              <a:lnSpc>
                <a:spcPct val="60000"/>
              </a:lnSpc>
              <a:spcBef>
                <a:spcPct val="50000"/>
              </a:spcBef>
            </a:pPr>
            <a:r>
              <a:rPr lang="en-US" sz="1300" u="sng" dirty="0">
                <a:cs typeface="Times New Roman" charset="0"/>
              </a:rPr>
              <a:t>**Source:</a:t>
            </a:r>
            <a:r>
              <a:rPr lang="en-US" sz="1300" dirty="0">
                <a:cs typeface="Times New Roman" charset="0"/>
              </a:rPr>
              <a:t> Governor’s Office of Student Achievement Report Cards, 2017 High School Graduation Rate</a:t>
            </a:r>
          </a:p>
        </p:txBody>
      </p:sp>
      <p:graphicFrame>
        <p:nvGraphicFramePr>
          <p:cNvPr id="9" name="Table 8"/>
          <p:cNvGraphicFramePr>
            <a:graphicFrameLocks noGrp="1"/>
          </p:cNvGraphicFramePr>
          <p:nvPr>
            <p:extLst>
              <p:ext uri="{D42A27DB-BD31-4B8C-83A1-F6EECF244321}">
                <p14:modId xmlns:p14="http://schemas.microsoft.com/office/powerpoint/2010/main" val="3025632229"/>
              </p:ext>
            </p:extLst>
          </p:nvPr>
        </p:nvGraphicFramePr>
        <p:xfrm>
          <a:off x="381000" y="1600200"/>
          <a:ext cx="3733800" cy="3661472"/>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tblGrid>
              <a:tr h="826832">
                <a:tc>
                  <a:txBody>
                    <a:bodyPr/>
                    <a:lstStyle/>
                    <a:p>
                      <a:endParaRPr lang="en-US" sz="2400" dirty="0"/>
                    </a:p>
                  </a:txBody>
                  <a:tcPr>
                    <a:solidFill>
                      <a:srgbClr val="E11148"/>
                    </a:solidFill>
                  </a:tcPr>
                </a:tc>
                <a:tc>
                  <a:txBody>
                    <a:bodyPr/>
                    <a:lstStyle/>
                    <a:p>
                      <a:pPr algn="ctr"/>
                      <a:r>
                        <a:rPr lang="en-US" sz="2400" dirty="0">
                          <a:solidFill>
                            <a:schemeClr val="bg1"/>
                          </a:solidFill>
                        </a:rPr>
                        <a:t>4th Grade Reading*</a:t>
                      </a:r>
                    </a:p>
                  </a:txBody>
                  <a:tcPr>
                    <a:solidFill>
                      <a:srgbClr val="E11148"/>
                    </a:solidFill>
                  </a:tcPr>
                </a:tc>
                <a:extLst>
                  <a:ext uri="{0D108BD9-81ED-4DB2-BD59-A6C34878D82A}">
                    <a16:rowId xmlns:a16="http://schemas.microsoft.com/office/drawing/2014/main" val="10000"/>
                  </a:ext>
                </a:extLst>
              </a:tr>
              <a:tr h="0">
                <a:tc>
                  <a:txBody>
                    <a:bodyPr/>
                    <a:lstStyle/>
                    <a:p>
                      <a:r>
                        <a:rPr lang="en-US" sz="2400" dirty="0">
                          <a:solidFill>
                            <a:schemeClr val="tx1">
                              <a:lumMod val="95000"/>
                              <a:lumOff val="5000"/>
                            </a:schemeClr>
                          </a:solidFill>
                        </a:rPr>
                        <a:t>All Students</a:t>
                      </a:r>
                    </a:p>
                  </a:txBody>
                  <a:tcPr>
                    <a:solidFill>
                      <a:srgbClr val="CECA22"/>
                    </a:solidFill>
                  </a:tcPr>
                </a:tc>
                <a:tc>
                  <a:txBody>
                    <a:bodyPr/>
                    <a:lstStyle/>
                    <a:p>
                      <a:pPr algn="ctr"/>
                      <a:r>
                        <a:rPr lang="en-US" sz="2400" dirty="0">
                          <a:solidFill>
                            <a:schemeClr val="tx1">
                              <a:lumMod val="95000"/>
                              <a:lumOff val="5000"/>
                            </a:schemeClr>
                          </a:solidFill>
                        </a:rPr>
                        <a:t>35%</a:t>
                      </a:r>
                    </a:p>
                    <a:p>
                      <a:pPr algn="ctr"/>
                      <a:endParaRPr lang="en-US" sz="2400" dirty="0">
                        <a:solidFill>
                          <a:schemeClr val="tx1">
                            <a:lumMod val="95000"/>
                            <a:lumOff val="5000"/>
                          </a:schemeClr>
                        </a:solidFill>
                      </a:endParaRPr>
                    </a:p>
                  </a:txBody>
                  <a:tcPr>
                    <a:solidFill>
                      <a:srgbClr val="CECA22"/>
                    </a:solidFill>
                  </a:tcPr>
                </a:tc>
                <a:extLst>
                  <a:ext uri="{0D108BD9-81ED-4DB2-BD59-A6C34878D82A}">
                    <a16:rowId xmlns:a16="http://schemas.microsoft.com/office/drawing/2014/main" val="10001"/>
                  </a:ext>
                </a:extLst>
              </a:tr>
              <a:tr h="783905">
                <a:tc>
                  <a:txBody>
                    <a:bodyPr/>
                    <a:lstStyle/>
                    <a:p>
                      <a:r>
                        <a:rPr lang="en-US" sz="2400" baseline="0">
                          <a:solidFill>
                            <a:schemeClr val="tx1">
                              <a:lumMod val="95000"/>
                              <a:lumOff val="5000"/>
                            </a:schemeClr>
                          </a:solidFill>
                        </a:rPr>
                        <a:t>Low-Income</a:t>
                      </a:r>
                      <a:endParaRPr lang="en-US" sz="2400" dirty="0">
                        <a:solidFill>
                          <a:schemeClr val="tx1">
                            <a:lumMod val="95000"/>
                            <a:lumOff val="5000"/>
                          </a:schemeClr>
                        </a:solidFill>
                      </a:endParaRPr>
                    </a:p>
                  </a:txBody>
                  <a:tcP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lumMod val="95000"/>
                              <a:lumOff val="5000"/>
                            </a:schemeClr>
                          </a:solidFill>
                        </a:rPr>
                        <a:t>25%</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a:solidFill>
                          <a:schemeClr val="tx1">
                            <a:lumMod val="95000"/>
                            <a:lumOff val="5000"/>
                          </a:schemeClr>
                        </a:solidFill>
                      </a:endParaRPr>
                    </a:p>
                  </a:txBody>
                  <a:tcPr>
                    <a:solidFill>
                      <a:srgbClr val="92D050"/>
                    </a:solidFill>
                  </a:tcPr>
                </a:tc>
                <a:extLst>
                  <a:ext uri="{0D108BD9-81ED-4DB2-BD59-A6C34878D82A}">
                    <a16:rowId xmlns:a16="http://schemas.microsoft.com/office/drawing/2014/main" val="10002"/>
                  </a:ext>
                </a:extLst>
              </a:tr>
              <a:tr h="1174566">
                <a:tc>
                  <a:txBody>
                    <a:bodyPr/>
                    <a:lstStyle/>
                    <a:p>
                      <a:r>
                        <a:rPr lang="en-US" sz="2400" baseline="0" dirty="0">
                          <a:solidFill>
                            <a:schemeClr val="bg1"/>
                          </a:solidFill>
                        </a:rPr>
                        <a:t>English Language Learners</a:t>
                      </a:r>
                      <a:endParaRPr lang="en-US" sz="2400" b="0" baseline="0" dirty="0">
                        <a:solidFill>
                          <a:schemeClr val="bg1"/>
                        </a:solidFill>
                      </a:endParaRPr>
                    </a:p>
                  </a:txBody>
                  <a:tcPr>
                    <a:solidFill>
                      <a:srgbClr val="0070C0"/>
                    </a:solidFill>
                  </a:tcPr>
                </a:tc>
                <a:tc>
                  <a:txBody>
                    <a:bodyPr/>
                    <a:lstStyle/>
                    <a:p>
                      <a:pPr algn="ctr"/>
                      <a:r>
                        <a:rPr lang="en-US" sz="2400" baseline="0" dirty="0">
                          <a:solidFill>
                            <a:schemeClr val="bg1"/>
                          </a:solidFill>
                        </a:rPr>
                        <a:t>10%</a:t>
                      </a:r>
                    </a:p>
                    <a:p>
                      <a:pPr algn="ctr"/>
                      <a:endParaRPr lang="en-US" sz="2400" b="0" baseline="0" dirty="0">
                        <a:solidFill>
                          <a:schemeClr val="bg1"/>
                        </a:solidFill>
                      </a:endParaRPr>
                    </a:p>
                    <a:p>
                      <a:pPr algn="ctr"/>
                      <a:endParaRPr lang="en-US" sz="2400" b="0" baseline="0" dirty="0">
                        <a:solidFill>
                          <a:schemeClr val="bg1"/>
                        </a:solidFill>
                      </a:endParaRPr>
                    </a:p>
                  </a:txBody>
                  <a:tcPr>
                    <a:solidFill>
                      <a:srgbClr val="0070C0"/>
                    </a:solidFill>
                  </a:tcPr>
                </a:tc>
                <a:extLst>
                  <a:ext uri="{0D108BD9-81ED-4DB2-BD59-A6C34878D82A}">
                    <a16:rowId xmlns:a16="http://schemas.microsoft.com/office/drawing/2014/main" val="10003"/>
                  </a:ext>
                </a:extLst>
              </a:tr>
            </a:tbl>
          </a:graphicData>
        </a:graphic>
      </p:graphicFrame>
      <p:sp>
        <p:nvSpPr>
          <p:cNvPr id="12" name="Text Box 3">
            <a:extLst>
              <a:ext uri="{FF2B5EF4-FFF2-40B4-BE49-F238E27FC236}">
                <a16:creationId xmlns:a16="http://schemas.microsoft.com/office/drawing/2014/main" id="{A4742C97-36D6-4C86-AB59-A20EA16CC99D}"/>
              </a:ext>
            </a:extLst>
          </p:cNvPr>
          <p:cNvSpPr txBox="1">
            <a:spLocks noChangeArrowheads="1"/>
          </p:cNvSpPr>
          <p:nvPr/>
        </p:nvSpPr>
        <p:spPr bwMode="auto">
          <a:xfrm>
            <a:off x="0" y="6264634"/>
            <a:ext cx="8001000" cy="226344"/>
          </a:xfrm>
          <a:prstGeom prst="rect">
            <a:avLst/>
          </a:prstGeom>
          <a:noFill/>
          <a:ln w="9525">
            <a:noFill/>
            <a:miter lim="800000"/>
            <a:headEnd/>
            <a:tailEnd/>
          </a:ln>
        </p:spPr>
        <p:txBody>
          <a:bodyPr>
            <a:spAutoFit/>
          </a:bodyPr>
          <a:lstStyle/>
          <a:p>
            <a:pPr>
              <a:lnSpc>
                <a:spcPct val="60000"/>
              </a:lnSpc>
              <a:spcBef>
                <a:spcPct val="50000"/>
              </a:spcBef>
            </a:pPr>
            <a:r>
              <a:rPr lang="en-US" sz="1300" u="sng" dirty="0">
                <a:cs typeface="Times New Roman" charset="0"/>
              </a:rPr>
              <a:t>*Source:</a:t>
            </a:r>
            <a:r>
              <a:rPr lang="en-US" sz="1300" dirty="0">
                <a:cs typeface="Times New Roman" charset="0"/>
              </a:rPr>
              <a:t>  National Assessment of Educational Progress, 2017 Percent of students proficient and above</a:t>
            </a:r>
          </a:p>
        </p:txBody>
      </p:sp>
      <p:graphicFrame>
        <p:nvGraphicFramePr>
          <p:cNvPr id="15" name="Table 14">
            <a:extLst>
              <a:ext uri="{FF2B5EF4-FFF2-40B4-BE49-F238E27FC236}">
                <a16:creationId xmlns:a16="http://schemas.microsoft.com/office/drawing/2014/main" id="{171CD8D5-3046-42A1-9D14-E26BDDE5860A}"/>
              </a:ext>
            </a:extLst>
          </p:cNvPr>
          <p:cNvGraphicFramePr>
            <a:graphicFrameLocks noGrp="1"/>
          </p:cNvGraphicFramePr>
          <p:nvPr>
            <p:extLst>
              <p:ext uri="{D42A27DB-BD31-4B8C-83A1-F6EECF244321}">
                <p14:modId xmlns:p14="http://schemas.microsoft.com/office/powerpoint/2010/main" val="322901261"/>
              </p:ext>
            </p:extLst>
          </p:nvPr>
        </p:nvGraphicFramePr>
        <p:xfrm>
          <a:off x="4096215" y="1600200"/>
          <a:ext cx="2133600" cy="3661472"/>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001"/>
                    </a:ext>
                  </a:extLst>
                </a:gridCol>
              </a:tblGrid>
              <a:tr h="826832">
                <a:tc>
                  <a:txBody>
                    <a:bodyPr/>
                    <a:lstStyle/>
                    <a:p>
                      <a:pPr algn="ctr"/>
                      <a:r>
                        <a:rPr lang="en-US" sz="2400" dirty="0">
                          <a:solidFill>
                            <a:schemeClr val="bg1"/>
                          </a:solidFill>
                        </a:rPr>
                        <a:t>8th Grade Math*</a:t>
                      </a:r>
                    </a:p>
                  </a:txBody>
                  <a:tcPr>
                    <a:solidFill>
                      <a:srgbClr val="E11148"/>
                    </a:solidFill>
                  </a:tcPr>
                </a:tc>
                <a:extLst>
                  <a:ext uri="{0D108BD9-81ED-4DB2-BD59-A6C34878D82A}">
                    <a16:rowId xmlns:a16="http://schemas.microsoft.com/office/drawing/2014/main" val="10000"/>
                  </a:ext>
                </a:extLst>
              </a:tr>
              <a:tr h="0">
                <a:tc>
                  <a:txBody>
                    <a:bodyPr/>
                    <a:lstStyle/>
                    <a:p>
                      <a:pPr algn="ctr"/>
                      <a:r>
                        <a:rPr lang="en-US" sz="2400" dirty="0">
                          <a:solidFill>
                            <a:schemeClr val="tx1">
                              <a:lumMod val="95000"/>
                              <a:lumOff val="5000"/>
                            </a:schemeClr>
                          </a:solidFill>
                        </a:rPr>
                        <a:t>31%</a:t>
                      </a:r>
                    </a:p>
                    <a:p>
                      <a:pPr algn="ctr"/>
                      <a:endParaRPr lang="en-US" sz="2400" dirty="0">
                        <a:solidFill>
                          <a:schemeClr val="tx1">
                            <a:lumMod val="95000"/>
                            <a:lumOff val="5000"/>
                          </a:schemeClr>
                        </a:solidFill>
                      </a:endParaRPr>
                    </a:p>
                  </a:txBody>
                  <a:tcPr>
                    <a:solidFill>
                      <a:srgbClr val="CECA22"/>
                    </a:solidFill>
                  </a:tcPr>
                </a:tc>
                <a:extLst>
                  <a:ext uri="{0D108BD9-81ED-4DB2-BD59-A6C34878D82A}">
                    <a16:rowId xmlns:a16="http://schemas.microsoft.com/office/drawing/2014/main" val="10001"/>
                  </a:ext>
                </a:extLst>
              </a:tr>
              <a:tr h="78390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lumMod val="95000"/>
                              <a:lumOff val="5000"/>
                            </a:schemeClr>
                          </a:solidFill>
                        </a:rPr>
                        <a:t>20%</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a:solidFill>
                          <a:schemeClr val="tx1">
                            <a:lumMod val="95000"/>
                            <a:lumOff val="5000"/>
                          </a:schemeClr>
                        </a:solidFill>
                      </a:endParaRPr>
                    </a:p>
                  </a:txBody>
                  <a:tcPr>
                    <a:solidFill>
                      <a:srgbClr val="92D050"/>
                    </a:solidFill>
                  </a:tcPr>
                </a:tc>
                <a:extLst>
                  <a:ext uri="{0D108BD9-81ED-4DB2-BD59-A6C34878D82A}">
                    <a16:rowId xmlns:a16="http://schemas.microsoft.com/office/drawing/2014/main" val="10002"/>
                  </a:ext>
                </a:extLst>
              </a:tr>
              <a:tr h="1174566">
                <a:tc>
                  <a:txBody>
                    <a:bodyPr/>
                    <a:lstStyle/>
                    <a:p>
                      <a:pPr algn="ctr"/>
                      <a:r>
                        <a:rPr lang="en-US" sz="2400" baseline="0" dirty="0">
                          <a:solidFill>
                            <a:schemeClr val="bg1"/>
                          </a:solidFill>
                        </a:rPr>
                        <a:t>4%</a:t>
                      </a:r>
                    </a:p>
                    <a:p>
                      <a:pPr algn="ctr"/>
                      <a:endParaRPr lang="en-US" sz="2400" b="0" baseline="0" dirty="0">
                        <a:solidFill>
                          <a:schemeClr val="bg1"/>
                        </a:solidFill>
                      </a:endParaRPr>
                    </a:p>
                    <a:p>
                      <a:pPr algn="ctr"/>
                      <a:endParaRPr lang="en-US" sz="2400" b="0" baseline="0" dirty="0">
                        <a:solidFill>
                          <a:schemeClr val="bg1"/>
                        </a:solidFill>
                      </a:endParaRPr>
                    </a:p>
                  </a:txBody>
                  <a:tcPr>
                    <a:solidFill>
                      <a:srgbClr val="0070C0"/>
                    </a:solidFill>
                  </a:tcPr>
                </a:tc>
                <a:extLst>
                  <a:ext uri="{0D108BD9-81ED-4DB2-BD59-A6C34878D82A}">
                    <a16:rowId xmlns:a16="http://schemas.microsoft.com/office/drawing/2014/main" val="10003"/>
                  </a:ext>
                </a:extLst>
              </a:tr>
            </a:tbl>
          </a:graphicData>
        </a:graphic>
      </p:graphicFrame>
      <p:graphicFrame>
        <p:nvGraphicFramePr>
          <p:cNvPr id="16" name="Table 15">
            <a:extLst>
              <a:ext uri="{FF2B5EF4-FFF2-40B4-BE49-F238E27FC236}">
                <a16:creationId xmlns:a16="http://schemas.microsoft.com/office/drawing/2014/main" id="{A2D22098-3864-4DAF-9D3E-4EF02993106D}"/>
              </a:ext>
            </a:extLst>
          </p:cNvPr>
          <p:cNvGraphicFramePr>
            <a:graphicFrameLocks noGrp="1"/>
          </p:cNvGraphicFramePr>
          <p:nvPr>
            <p:extLst>
              <p:ext uri="{D42A27DB-BD31-4B8C-83A1-F6EECF244321}">
                <p14:modId xmlns:p14="http://schemas.microsoft.com/office/powerpoint/2010/main" val="398256030"/>
              </p:ext>
            </p:extLst>
          </p:nvPr>
        </p:nvGraphicFramePr>
        <p:xfrm>
          <a:off x="6096000" y="1600200"/>
          <a:ext cx="2133600" cy="3661472"/>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001"/>
                    </a:ext>
                  </a:extLst>
                </a:gridCol>
              </a:tblGrid>
              <a:tr h="826832">
                <a:tc>
                  <a:txBody>
                    <a:bodyPr/>
                    <a:lstStyle/>
                    <a:p>
                      <a:pPr algn="ctr"/>
                      <a:r>
                        <a:rPr lang="en-US" sz="2400" dirty="0">
                          <a:solidFill>
                            <a:schemeClr val="bg1"/>
                          </a:solidFill>
                        </a:rPr>
                        <a:t>HS Graduation**</a:t>
                      </a:r>
                    </a:p>
                  </a:txBody>
                  <a:tcPr>
                    <a:solidFill>
                      <a:srgbClr val="E11148"/>
                    </a:solidFill>
                  </a:tcPr>
                </a:tc>
                <a:extLst>
                  <a:ext uri="{0D108BD9-81ED-4DB2-BD59-A6C34878D82A}">
                    <a16:rowId xmlns:a16="http://schemas.microsoft.com/office/drawing/2014/main" val="10000"/>
                  </a:ext>
                </a:extLst>
              </a:tr>
              <a:tr h="0">
                <a:tc>
                  <a:txBody>
                    <a:bodyPr/>
                    <a:lstStyle/>
                    <a:p>
                      <a:pPr algn="ctr"/>
                      <a:r>
                        <a:rPr lang="en-US" sz="2400" dirty="0">
                          <a:solidFill>
                            <a:schemeClr val="tx1">
                              <a:lumMod val="95000"/>
                              <a:lumOff val="5000"/>
                            </a:schemeClr>
                          </a:solidFill>
                        </a:rPr>
                        <a:t>81%</a:t>
                      </a:r>
                    </a:p>
                    <a:p>
                      <a:pPr algn="ctr"/>
                      <a:endParaRPr lang="en-US" sz="2400" dirty="0">
                        <a:solidFill>
                          <a:schemeClr val="tx1">
                            <a:lumMod val="95000"/>
                            <a:lumOff val="5000"/>
                          </a:schemeClr>
                        </a:solidFill>
                      </a:endParaRPr>
                    </a:p>
                  </a:txBody>
                  <a:tcPr>
                    <a:solidFill>
                      <a:srgbClr val="CECA22"/>
                    </a:solidFill>
                  </a:tcPr>
                </a:tc>
                <a:extLst>
                  <a:ext uri="{0D108BD9-81ED-4DB2-BD59-A6C34878D82A}">
                    <a16:rowId xmlns:a16="http://schemas.microsoft.com/office/drawing/2014/main" val="10001"/>
                  </a:ext>
                </a:extLst>
              </a:tr>
              <a:tr h="78390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lumMod val="95000"/>
                              <a:lumOff val="5000"/>
                            </a:schemeClr>
                          </a:solidFill>
                        </a:rPr>
                        <a:t>76%</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a:solidFill>
                          <a:schemeClr val="tx1">
                            <a:lumMod val="95000"/>
                            <a:lumOff val="5000"/>
                          </a:schemeClr>
                        </a:solidFill>
                      </a:endParaRPr>
                    </a:p>
                  </a:txBody>
                  <a:tcPr>
                    <a:solidFill>
                      <a:srgbClr val="92D050"/>
                    </a:solidFill>
                  </a:tcPr>
                </a:tc>
                <a:extLst>
                  <a:ext uri="{0D108BD9-81ED-4DB2-BD59-A6C34878D82A}">
                    <a16:rowId xmlns:a16="http://schemas.microsoft.com/office/drawing/2014/main" val="10002"/>
                  </a:ext>
                </a:extLst>
              </a:tr>
              <a:tr h="1174566">
                <a:tc>
                  <a:txBody>
                    <a:bodyPr/>
                    <a:lstStyle/>
                    <a:p>
                      <a:pPr algn="ctr"/>
                      <a:r>
                        <a:rPr lang="en-US" sz="2400" baseline="0" dirty="0">
                          <a:solidFill>
                            <a:schemeClr val="bg1"/>
                          </a:solidFill>
                        </a:rPr>
                        <a:t>59%</a:t>
                      </a:r>
                    </a:p>
                    <a:p>
                      <a:pPr algn="ctr"/>
                      <a:endParaRPr lang="en-US" sz="2400" b="0" baseline="0" dirty="0">
                        <a:solidFill>
                          <a:schemeClr val="bg1"/>
                        </a:solidFill>
                      </a:endParaRPr>
                    </a:p>
                    <a:p>
                      <a:pPr algn="ctr"/>
                      <a:endParaRPr lang="en-US" sz="2400" b="0" baseline="0" dirty="0">
                        <a:solidFill>
                          <a:schemeClr val="bg1"/>
                        </a:solidFill>
                      </a:endParaRPr>
                    </a:p>
                  </a:txBody>
                  <a:tcPr>
                    <a:solidFill>
                      <a:srgbClr val="0070C0"/>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98787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6858000" cy="457200"/>
          </a:xfrm>
        </p:spPr>
        <p:txBody>
          <a:bodyPr>
            <a:noAutofit/>
          </a:bodyPr>
          <a:lstStyle/>
          <a:p>
            <a:r>
              <a:rPr lang="en-US" sz="3200" b="1" cap="none" dirty="0">
                <a:solidFill>
                  <a:srgbClr val="002060"/>
                </a:solidFill>
                <a:cs typeface="Calibri" pitchFamily="34" charset="0"/>
              </a:rPr>
              <a:t>The Missing 57%</a:t>
            </a:r>
          </a:p>
        </p:txBody>
      </p:sp>
      <p:pic>
        <p:nvPicPr>
          <p:cNvPr id="104453" name="Picture 5" descr="C:\Users\drickman\AppData\Local\Microsoft\Windows\Temporary Internet Files\Content.IE5\9908HID3\MC900439595[1].png"/>
          <p:cNvPicPr>
            <a:picLocks noChangeAspect="1" noChangeArrowheads="1"/>
          </p:cNvPicPr>
          <p:nvPr/>
        </p:nvPicPr>
        <p:blipFill>
          <a:blip r:embed="rId3" cstate="print"/>
          <a:srcRect/>
          <a:stretch>
            <a:fillRect/>
          </a:stretch>
        </p:blipFill>
        <p:spPr bwMode="auto">
          <a:xfrm>
            <a:off x="838200" y="1771650"/>
            <a:ext cx="3467570" cy="3714750"/>
          </a:xfrm>
          <a:prstGeom prst="rect">
            <a:avLst/>
          </a:prstGeom>
          <a:noFill/>
        </p:spPr>
      </p:pic>
      <p:sp>
        <p:nvSpPr>
          <p:cNvPr id="8" name="TextBox 7"/>
          <p:cNvSpPr txBox="1"/>
          <p:nvPr/>
        </p:nvSpPr>
        <p:spPr>
          <a:xfrm>
            <a:off x="685800" y="1153180"/>
            <a:ext cx="7010400" cy="523220"/>
          </a:xfrm>
          <a:prstGeom prst="rect">
            <a:avLst/>
          </a:prstGeom>
          <a:noFill/>
        </p:spPr>
        <p:txBody>
          <a:bodyPr wrap="square" rtlCol="0">
            <a:spAutoFit/>
          </a:bodyPr>
          <a:lstStyle/>
          <a:p>
            <a:r>
              <a:rPr lang="en-US" sz="2800" dirty="0"/>
              <a:t>100 Georgia 9</a:t>
            </a:r>
            <a:r>
              <a:rPr lang="en-US" sz="2800" baseline="30000" dirty="0"/>
              <a:t>th</a:t>
            </a:r>
            <a:r>
              <a:rPr lang="en-US" sz="2800" dirty="0"/>
              <a:t> Graders Enter High School!</a:t>
            </a:r>
          </a:p>
        </p:txBody>
      </p:sp>
      <p:cxnSp>
        <p:nvCxnSpPr>
          <p:cNvPr id="11" name="Straight Arrow Connector 10"/>
          <p:cNvCxnSpPr/>
          <p:nvPr/>
        </p:nvCxnSpPr>
        <p:spPr>
          <a:xfrm flipH="1">
            <a:off x="4267200" y="1600200"/>
            <a:ext cx="3810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62000" y="1600200"/>
            <a:ext cx="3810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3962400" y="2514600"/>
            <a:ext cx="228600" cy="609600"/>
          </a:xfrm>
          <a:prstGeom prst="straightConnector1">
            <a:avLst/>
          </a:prstGeom>
          <a:ln w="254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657600" y="3210580"/>
            <a:ext cx="3200400" cy="523220"/>
          </a:xfrm>
          <a:prstGeom prst="rect">
            <a:avLst/>
          </a:prstGeom>
          <a:noFill/>
        </p:spPr>
        <p:txBody>
          <a:bodyPr wrap="square" rtlCol="0">
            <a:spAutoFit/>
          </a:bodyPr>
          <a:lstStyle/>
          <a:p>
            <a:r>
              <a:rPr lang="en-US" sz="2800" dirty="0"/>
              <a:t>81 graduate HS</a:t>
            </a:r>
          </a:p>
        </p:txBody>
      </p:sp>
      <p:cxnSp>
        <p:nvCxnSpPr>
          <p:cNvPr id="23" name="Straight Arrow Connector 22"/>
          <p:cNvCxnSpPr/>
          <p:nvPr/>
        </p:nvCxnSpPr>
        <p:spPr>
          <a:xfrm flipH="1">
            <a:off x="3505200" y="3657600"/>
            <a:ext cx="304800" cy="457200"/>
          </a:xfrm>
          <a:prstGeom prst="straightConnector1">
            <a:avLst/>
          </a:prstGeom>
          <a:ln w="254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3048000" y="4648200"/>
            <a:ext cx="304800" cy="533400"/>
          </a:xfrm>
          <a:prstGeom prst="straightConnector1">
            <a:avLst/>
          </a:prstGeom>
          <a:ln w="254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200400" y="4124980"/>
            <a:ext cx="4876800" cy="523220"/>
          </a:xfrm>
          <a:prstGeom prst="rect">
            <a:avLst/>
          </a:prstGeom>
          <a:noFill/>
        </p:spPr>
        <p:txBody>
          <a:bodyPr wrap="square" rtlCol="0">
            <a:spAutoFit/>
          </a:bodyPr>
          <a:lstStyle/>
          <a:p>
            <a:r>
              <a:rPr lang="en-US" sz="2800" dirty="0"/>
              <a:t>62 enroll in higher education</a:t>
            </a:r>
          </a:p>
        </p:txBody>
      </p:sp>
      <p:sp>
        <p:nvSpPr>
          <p:cNvPr id="29" name="TextBox 28"/>
          <p:cNvSpPr txBox="1"/>
          <p:nvPr/>
        </p:nvSpPr>
        <p:spPr>
          <a:xfrm>
            <a:off x="3048000" y="5267980"/>
            <a:ext cx="6172200" cy="523220"/>
          </a:xfrm>
          <a:prstGeom prst="rect">
            <a:avLst/>
          </a:prstGeom>
          <a:noFill/>
        </p:spPr>
        <p:txBody>
          <a:bodyPr wrap="square" rtlCol="0">
            <a:spAutoFit/>
          </a:bodyPr>
          <a:lstStyle/>
          <a:p>
            <a:r>
              <a:rPr lang="en-US" sz="2800" dirty="0"/>
              <a:t>43 make it to their sophomore year</a:t>
            </a:r>
          </a:p>
        </p:txBody>
      </p:sp>
      <p:sp>
        <p:nvSpPr>
          <p:cNvPr id="14" name="Rectangle 13"/>
          <p:cNvSpPr/>
          <p:nvPr/>
        </p:nvSpPr>
        <p:spPr>
          <a:xfrm>
            <a:off x="381000" y="6096000"/>
            <a:ext cx="7924800" cy="307777"/>
          </a:xfrm>
          <a:prstGeom prst="rect">
            <a:avLst/>
          </a:prstGeom>
        </p:spPr>
        <p:txBody>
          <a:bodyPr wrap="square">
            <a:spAutoFit/>
          </a:bodyPr>
          <a:lstStyle/>
          <a:p>
            <a:r>
              <a:rPr lang="en-US" sz="1400" u="sng" dirty="0"/>
              <a:t>Source</a:t>
            </a:r>
            <a:r>
              <a:rPr lang="en-US" sz="1400" dirty="0"/>
              <a:t>: Ga DOE data for 2016-2017 school year; projections by Atlanta Regional Commission</a:t>
            </a:r>
          </a:p>
        </p:txBody>
      </p:sp>
    </p:spTree>
    <p:extLst>
      <p:ext uri="{BB962C8B-B14F-4D97-AF65-F5344CB8AC3E}">
        <p14:creationId xmlns:p14="http://schemas.microsoft.com/office/powerpoint/2010/main" val="2820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1000"/>
                                        <p:tgtEl>
                                          <p:spTgt spid="25"/>
                                        </p:tgtEl>
                                      </p:cBhvr>
                                    </p:animEffect>
                                    <p:anim calcmode="lin" valueType="num">
                                      <p:cBhvr>
                                        <p:cTn id="25" dur="1000" fill="hold"/>
                                        <p:tgtEl>
                                          <p:spTgt spid="25"/>
                                        </p:tgtEl>
                                        <p:attrNameLst>
                                          <p:attrName>ppt_x</p:attrName>
                                        </p:attrNameLst>
                                      </p:cBhvr>
                                      <p:tavLst>
                                        <p:tav tm="0">
                                          <p:val>
                                            <p:strVal val="#ppt_x"/>
                                          </p:val>
                                        </p:tav>
                                        <p:tav tm="100000">
                                          <p:val>
                                            <p:strVal val="#ppt_x"/>
                                          </p:val>
                                        </p:tav>
                                      </p:tavLst>
                                    </p:anim>
                                    <p:anim calcmode="lin" valueType="num">
                                      <p:cBhvr>
                                        <p:cTn id="2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1000"/>
                                        <p:tgtEl>
                                          <p:spTgt spid="24"/>
                                        </p:tgtEl>
                                      </p:cBhvr>
                                    </p:animEffect>
                                    <p:anim calcmode="lin" valueType="num">
                                      <p:cBhvr>
                                        <p:cTn id="32" dur="1000" fill="hold"/>
                                        <p:tgtEl>
                                          <p:spTgt spid="24"/>
                                        </p:tgtEl>
                                        <p:attrNameLst>
                                          <p:attrName>ppt_x</p:attrName>
                                        </p:attrNameLst>
                                      </p:cBhvr>
                                      <p:tavLst>
                                        <p:tav tm="0">
                                          <p:val>
                                            <p:strVal val="#ppt_x"/>
                                          </p:val>
                                        </p:tav>
                                        <p:tav tm="100000">
                                          <p:val>
                                            <p:strVal val="#ppt_x"/>
                                          </p:val>
                                        </p:tav>
                                      </p:tavLst>
                                    </p:anim>
                                    <p:anim calcmode="lin" valueType="num">
                                      <p:cBhvr>
                                        <p:cTn id="33" dur="1000" fill="hold"/>
                                        <p:tgtEl>
                                          <p:spTgt spid="24"/>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1000"/>
                                        <p:tgtEl>
                                          <p:spTgt spid="29"/>
                                        </p:tgtEl>
                                      </p:cBhvr>
                                    </p:animEffect>
                                    <p:anim calcmode="lin" valueType="num">
                                      <p:cBhvr>
                                        <p:cTn id="37" dur="1000" fill="hold"/>
                                        <p:tgtEl>
                                          <p:spTgt spid="29"/>
                                        </p:tgtEl>
                                        <p:attrNameLst>
                                          <p:attrName>ppt_x</p:attrName>
                                        </p:attrNameLst>
                                      </p:cBhvr>
                                      <p:tavLst>
                                        <p:tav tm="0">
                                          <p:val>
                                            <p:strVal val="#ppt_x"/>
                                          </p:val>
                                        </p:tav>
                                        <p:tav tm="100000">
                                          <p:val>
                                            <p:strVal val="#ppt_x"/>
                                          </p:val>
                                        </p:tav>
                                      </p:tavLst>
                                    </p:anim>
                                    <p:anim calcmode="lin" valueType="num">
                                      <p:cBhvr>
                                        <p:cTn id="38"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5" grpId="0"/>
      <p:bldP spid="2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0" y="381000"/>
            <a:ext cx="9144000" cy="584775"/>
          </a:xfrm>
          <a:prstGeom prst="rect">
            <a:avLst/>
          </a:prstGeom>
          <a:noFill/>
          <a:ln w="9525">
            <a:noFill/>
            <a:miter lim="800000"/>
            <a:headEnd/>
            <a:tailEnd/>
          </a:ln>
        </p:spPr>
        <p:txBody>
          <a:bodyPr wrap="square">
            <a:spAutoFit/>
          </a:bodyPr>
          <a:lstStyle/>
          <a:p>
            <a:pPr algn="ctr"/>
            <a:r>
              <a:rPr lang="en-US" sz="3200" b="1" dirty="0">
                <a:solidFill>
                  <a:srgbClr val="000066"/>
                </a:solidFill>
                <a:cs typeface="Times New Roman" charset="0"/>
              </a:rPr>
              <a:t>Georgia’s Economic Development Needs</a:t>
            </a:r>
          </a:p>
        </p:txBody>
      </p:sp>
      <p:sp>
        <p:nvSpPr>
          <p:cNvPr id="5" name="Rectangle 4">
            <a:extLst>
              <a:ext uri="{FF2B5EF4-FFF2-40B4-BE49-F238E27FC236}">
                <a16:creationId xmlns:a16="http://schemas.microsoft.com/office/drawing/2014/main" id="{2630C00C-04FA-404F-B9A7-C9532B8A3EF7}"/>
              </a:ext>
            </a:extLst>
          </p:cNvPr>
          <p:cNvSpPr/>
          <p:nvPr/>
        </p:nvSpPr>
        <p:spPr>
          <a:xfrm>
            <a:off x="152400" y="5577245"/>
            <a:ext cx="8991599" cy="707886"/>
          </a:xfrm>
          <a:prstGeom prst="rect">
            <a:avLst/>
          </a:prstGeom>
        </p:spPr>
        <p:txBody>
          <a:bodyPr wrap="square">
            <a:spAutoFit/>
          </a:bodyPr>
          <a:lstStyle/>
          <a:p>
            <a:r>
              <a:rPr lang="en-US" sz="2000" b="1" dirty="0">
                <a:solidFill>
                  <a:srgbClr val="00B050"/>
                </a:solidFill>
              </a:rPr>
              <a:t>Georgia is experiencing a talent gap. This talent gap is a mismatch between degrees and skills needed by employers versus the degrees and skills of the population</a:t>
            </a:r>
            <a:r>
              <a:rPr lang="en-US" b="1" dirty="0">
                <a:solidFill>
                  <a:srgbClr val="00B050"/>
                </a:solidFill>
                <a:latin typeface="Avenir-Black"/>
              </a:rPr>
              <a:t>.</a:t>
            </a:r>
            <a:endParaRPr lang="en-US" b="1" dirty="0">
              <a:solidFill>
                <a:srgbClr val="00B050"/>
              </a:solidFill>
            </a:endParaRPr>
          </a:p>
        </p:txBody>
      </p:sp>
      <p:graphicFrame>
        <p:nvGraphicFramePr>
          <p:cNvPr id="16" name="Chart 15">
            <a:extLst>
              <a:ext uri="{FF2B5EF4-FFF2-40B4-BE49-F238E27FC236}">
                <a16:creationId xmlns:a16="http://schemas.microsoft.com/office/drawing/2014/main" id="{2FB5F0DB-5DE4-4195-8233-9565974DCCCD}"/>
              </a:ext>
            </a:extLst>
          </p:cNvPr>
          <p:cNvGraphicFramePr/>
          <p:nvPr>
            <p:extLst>
              <p:ext uri="{D42A27DB-BD31-4B8C-83A1-F6EECF244321}">
                <p14:modId xmlns:p14="http://schemas.microsoft.com/office/powerpoint/2010/main" val="1327217897"/>
              </p:ext>
            </p:extLst>
          </p:nvPr>
        </p:nvGraphicFramePr>
        <p:xfrm>
          <a:off x="199292" y="1219200"/>
          <a:ext cx="4982308"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38E25C54-A628-4857-B53E-8176404E9F61}"/>
              </a:ext>
            </a:extLst>
          </p:cNvPr>
          <p:cNvSpPr txBox="1"/>
          <p:nvPr/>
        </p:nvSpPr>
        <p:spPr>
          <a:xfrm>
            <a:off x="3278459" y="4100980"/>
            <a:ext cx="1219200" cy="369332"/>
          </a:xfrm>
          <a:prstGeom prst="rect">
            <a:avLst/>
          </a:prstGeom>
          <a:noFill/>
        </p:spPr>
        <p:txBody>
          <a:bodyPr wrap="square" rtlCol="0">
            <a:spAutoFit/>
          </a:bodyPr>
          <a:lstStyle/>
          <a:p>
            <a:r>
              <a:rPr lang="en-US" dirty="0">
                <a:solidFill>
                  <a:schemeClr val="bg1"/>
                </a:solidFill>
              </a:rPr>
              <a:t>4,956,144</a:t>
            </a:r>
          </a:p>
        </p:txBody>
      </p:sp>
      <p:sp>
        <p:nvSpPr>
          <p:cNvPr id="20" name="TextBox 19">
            <a:extLst>
              <a:ext uri="{FF2B5EF4-FFF2-40B4-BE49-F238E27FC236}">
                <a16:creationId xmlns:a16="http://schemas.microsoft.com/office/drawing/2014/main" id="{95893DED-6E77-4398-A51C-33264E28F223}"/>
              </a:ext>
            </a:extLst>
          </p:cNvPr>
          <p:cNvSpPr txBox="1"/>
          <p:nvPr/>
        </p:nvSpPr>
        <p:spPr>
          <a:xfrm>
            <a:off x="3200400" y="2438400"/>
            <a:ext cx="1371600" cy="584775"/>
          </a:xfrm>
          <a:prstGeom prst="rect">
            <a:avLst/>
          </a:prstGeom>
          <a:solidFill>
            <a:srgbClr val="D70E2B"/>
          </a:solidFill>
        </p:spPr>
        <p:txBody>
          <a:bodyPr wrap="square" rtlCol="0">
            <a:spAutoFit/>
          </a:bodyPr>
          <a:lstStyle/>
          <a:p>
            <a:pPr algn="ctr"/>
            <a:r>
              <a:rPr lang="en-US" sz="1600" dirty="0">
                <a:solidFill>
                  <a:schemeClr val="bg1"/>
                </a:solidFill>
              </a:rPr>
              <a:t>Replacement</a:t>
            </a:r>
          </a:p>
          <a:p>
            <a:pPr algn="ctr"/>
            <a:r>
              <a:rPr lang="en-US" sz="1600" dirty="0">
                <a:solidFill>
                  <a:schemeClr val="bg1"/>
                </a:solidFill>
              </a:rPr>
              <a:t>1,151,228</a:t>
            </a:r>
          </a:p>
        </p:txBody>
      </p:sp>
      <p:grpSp>
        <p:nvGrpSpPr>
          <p:cNvPr id="24" name="Group 23">
            <a:extLst>
              <a:ext uri="{FF2B5EF4-FFF2-40B4-BE49-F238E27FC236}">
                <a16:creationId xmlns:a16="http://schemas.microsoft.com/office/drawing/2014/main" id="{134BF7DB-CF4D-40DB-A527-10DB5960DFFF}"/>
              </a:ext>
            </a:extLst>
          </p:cNvPr>
          <p:cNvGrpSpPr/>
          <p:nvPr/>
        </p:nvGrpSpPr>
        <p:grpSpPr>
          <a:xfrm>
            <a:off x="5257800" y="2133600"/>
            <a:ext cx="3783852" cy="2398931"/>
            <a:chOff x="5257800" y="2133600"/>
            <a:chExt cx="3783852" cy="2398931"/>
          </a:xfrm>
        </p:grpSpPr>
        <p:pic>
          <p:nvPicPr>
            <p:cNvPr id="22" name="Picture 21">
              <a:extLst>
                <a:ext uri="{FF2B5EF4-FFF2-40B4-BE49-F238E27FC236}">
                  <a16:creationId xmlns:a16="http://schemas.microsoft.com/office/drawing/2014/main" id="{F2C0920E-1F7E-42E9-BFE0-EAC9D2DABC70}"/>
                </a:ext>
              </a:extLst>
            </p:cNvPr>
            <p:cNvPicPr>
              <a:picLocks noChangeAspect="1"/>
            </p:cNvPicPr>
            <p:nvPr/>
          </p:nvPicPr>
          <p:blipFill>
            <a:blip r:embed="rId4"/>
            <a:stretch>
              <a:fillRect/>
            </a:stretch>
          </p:blipFill>
          <p:spPr>
            <a:xfrm>
              <a:off x="5257800" y="2133600"/>
              <a:ext cx="3783852" cy="1776968"/>
            </a:xfrm>
            <a:prstGeom prst="rect">
              <a:avLst/>
            </a:prstGeom>
          </p:spPr>
        </p:pic>
        <p:sp>
          <p:nvSpPr>
            <p:cNvPr id="23" name="TextBox 22">
              <a:extLst>
                <a:ext uri="{FF2B5EF4-FFF2-40B4-BE49-F238E27FC236}">
                  <a16:creationId xmlns:a16="http://schemas.microsoft.com/office/drawing/2014/main" id="{A835F78B-D3F0-4751-84C1-49E91CB5D040}"/>
                </a:ext>
              </a:extLst>
            </p:cNvPr>
            <p:cNvSpPr txBox="1"/>
            <p:nvPr/>
          </p:nvSpPr>
          <p:spPr>
            <a:xfrm>
              <a:off x="5410200" y="3886200"/>
              <a:ext cx="3479052" cy="646331"/>
            </a:xfrm>
            <a:prstGeom prst="rect">
              <a:avLst/>
            </a:prstGeom>
            <a:noFill/>
          </p:spPr>
          <p:txBody>
            <a:bodyPr wrap="square" rtlCol="0">
              <a:spAutoFit/>
            </a:bodyPr>
            <a:lstStyle/>
            <a:p>
              <a:r>
                <a:rPr lang="en-US" dirty="0"/>
                <a:t>TOP GROWING INDUSTRY SECTORS</a:t>
              </a:r>
            </a:p>
            <a:p>
              <a:pPr algn="ctr"/>
              <a:r>
                <a:rPr lang="en-US" dirty="0"/>
                <a:t>2015-2025 PROJECTIONS</a:t>
              </a:r>
            </a:p>
          </p:txBody>
        </p:sp>
      </p:grpSp>
      <p:sp>
        <p:nvSpPr>
          <p:cNvPr id="25" name="Rectangle 24">
            <a:extLst>
              <a:ext uri="{FF2B5EF4-FFF2-40B4-BE49-F238E27FC236}">
                <a16:creationId xmlns:a16="http://schemas.microsoft.com/office/drawing/2014/main" id="{1DFD5831-85EC-49D4-9785-01CA29054F2C}"/>
              </a:ext>
            </a:extLst>
          </p:cNvPr>
          <p:cNvSpPr/>
          <p:nvPr/>
        </p:nvSpPr>
        <p:spPr>
          <a:xfrm>
            <a:off x="228600" y="6474023"/>
            <a:ext cx="7924800" cy="307777"/>
          </a:xfrm>
          <a:prstGeom prst="rect">
            <a:avLst/>
          </a:prstGeom>
        </p:spPr>
        <p:txBody>
          <a:bodyPr wrap="square">
            <a:spAutoFit/>
          </a:bodyPr>
          <a:lstStyle/>
          <a:p>
            <a:r>
              <a:rPr lang="en-US" sz="1400" u="sng" dirty="0"/>
              <a:t>Source</a:t>
            </a:r>
            <a:r>
              <a:rPr lang="en-US" sz="1400" dirty="0"/>
              <a:t>: Compiled by Georgia Chamber of Commerce 2030, </a:t>
            </a:r>
            <a:r>
              <a:rPr lang="en-US" sz="1400" i="1" dirty="0" err="1"/>
              <a:t>JobsEQ</a:t>
            </a:r>
            <a:r>
              <a:rPr lang="en-US" sz="1400" i="1" dirty="0"/>
              <a:t> Analysis</a:t>
            </a:r>
          </a:p>
        </p:txBody>
      </p:sp>
    </p:spTree>
    <p:extLst>
      <p:ext uri="{BB962C8B-B14F-4D97-AF65-F5344CB8AC3E}">
        <p14:creationId xmlns:p14="http://schemas.microsoft.com/office/powerpoint/2010/main" val="1002734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graphicEl>
                                              <a:chart seriesIdx="0" categoryIdx="0" bldStep="ptIn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graphicEl>
                                              <a:chart seriesIdx="1" categoryIdx="0" bldStep="ptIn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graphicEl>
                                              <a:chart seriesIdx="0" categoryIdx="1" bldStep="ptInCategory"/>
                                            </p:graphic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16">
                                            <p:graphicEl>
                                              <a:chart seriesIdx="1" categoryIdx="1" bldStep="ptInCategory"/>
                                            </p:graphic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16" grpId="0" uiExpand="1">
        <p:bldSub>
          <a:bldChart bld="categoryEl"/>
        </p:bldSub>
      </p:bldGraphic>
      <p:bldP spid="19" grpId="0"/>
      <p:bldP spid="20" grpId="0" animBg="1"/>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81000" y="381000"/>
            <a:ext cx="8153400" cy="1143000"/>
          </a:xfrm>
        </p:spPr>
        <p:txBody>
          <a:bodyPr>
            <a:normAutofit fontScale="90000"/>
          </a:bodyPr>
          <a:lstStyle/>
          <a:p>
            <a:r>
              <a:rPr lang="en-US" sz="3600" b="1" dirty="0">
                <a:solidFill>
                  <a:srgbClr val="000066"/>
                </a:solidFill>
              </a:rPr>
              <a:t>Georgia Needs:</a:t>
            </a:r>
            <a:br>
              <a:rPr lang="en-US" sz="3600" b="1" dirty="0">
                <a:solidFill>
                  <a:srgbClr val="000066"/>
                </a:solidFill>
              </a:rPr>
            </a:br>
            <a:r>
              <a:rPr lang="en-US" sz="3600" b="1" dirty="0">
                <a:solidFill>
                  <a:srgbClr val="000066"/>
                </a:solidFill>
              </a:rPr>
              <a:t>The Economic Development Pipeline</a:t>
            </a:r>
            <a:br>
              <a:rPr lang="en-US" sz="3600" dirty="0">
                <a:solidFill>
                  <a:srgbClr val="000066"/>
                </a:solidFill>
              </a:rPr>
            </a:br>
            <a:endParaRPr lang="en-US" sz="3600" dirty="0">
              <a:solidFill>
                <a:srgbClr val="000066"/>
              </a:solidFill>
            </a:endParaRPr>
          </a:p>
        </p:txBody>
      </p:sp>
      <p:sp>
        <p:nvSpPr>
          <p:cNvPr id="9" name="Text Box 24"/>
          <p:cNvSpPr txBox="1">
            <a:spLocks noChangeArrowheads="1"/>
          </p:cNvSpPr>
          <p:nvPr/>
        </p:nvSpPr>
        <p:spPr bwMode="auto">
          <a:xfrm>
            <a:off x="1447800" y="5105400"/>
            <a:ext cx="5943600" cy="1077218"/>
          </a:xfrm>
          <a:prstGeom prst="rect">
            <a:avLst/>
          </a:prstGeom>
          <a:noFill/>
          <a:ln w="9525">
            <a:noFill/>
            <a:miter lim="800000"/>
            <a:headEnd/>
            <a:tailEnd/>
          </a:ln>
        </p:spPr>
        <p:txBody>
          <a:bodyPr wrap="square">
            <a:spAutoFit/>
          </a:bodyPr>
          <a:lstStyle/>
          <a:p>
            <a:pPr algn="ctr"/>
            <a:r>
              <a:rPr lang="en-US" sz="3200" b="1" dirty="0">
                <a:solidFill>
                  <a:srgbClr val="E11148"/>
                </a:solidFill>
                <a:latin typeface="Calibri" pitchFamily="34" charset="0"/>
                <a:cs typeface="Arial" charset="0"/>
              </a:rPr>
              <a:t>Goal: </a:t>
            </a:r>
          </a:p>
          <a:p>
            <a:pPr algn="ctr"/>
            <a:r>
              <a:rPr lang="en-US" sz="3200" b="1" dirty="0">
                <a:solidFill>
                  <a:srgbClr val="E11148"/>
                </a:solidFill>
                <a:latin typeface="Calibri" pitchFamily="34" charset="0"/>
                <a:cs typeface="Arial" charset="0"/>
              </a:rPr>
              <a:t>250,000 new graduates by 2025</a:t>
            </a:r>
          </a:p>
        </p:txBody>
      </p:sp>
      <p:sp>
        <p:nvSpPr>
          <p:cNvPr id="6" name="TextBox 5"/>
          <p:cNvSpPr txBox="1"/>
          <p:nvPr/>
        </p:nvSpPr>
        <p:spPr>
          <a:xfrm>
            <a:off x="533400" y="2057400"/>
            <a:ext cx="7315200" cy="954107"/>
          </a:xfrm>
          <a:prstGeom prst="rect">
            <a:avLst/>
          </a:prstGeom>
          <a:noFill/>
        </p:spPr>
        <p:txBody>
          <a:bodyPr wrap="square" rtlCol="0">
            <a:spAutoFit/>
          </a:bodyPr>
          <a:lstStyle/>
          <a:p>
            <a:pPr algn="ctr">
              <a:spcBef>
                <a:spcPct val="50000"/>
              </a:spcBef>
            </a:pPr>
            <a:r>
              <a:rPr lang="en-US" sz="2800" b="1" dirty="0">
                <a:solidFill>
                  <a:srgbClr val="E11148"/>
                </a:solidFill>
                <a:latin typeface="Calibri" pitchFamily="34" charset="0"/>
                <a:cs typeface="Arial" charset="0"/>
              </a:rPr>
              <a:t>60% </a:t>
            </a:r>
            <a:r>
              <a:rPr lang="en-US" sz="2800" b="1" dirty="0">
                <a:latin typeface="Calibri" pitchFamily="34" charset="0"/>
                <a:cs typeface="Arial" charset="0"/>
              </a:rPr>
              <a:t>of jobs in 2020 will require some higher education</a:t>
            </a:r>
          </a:p>
        </p:txBody>
      </p:sp>
      <p:sp>
        <p:nvSpPr>
          <p:cNvPr id="10" name="Rectangle 9"/>
          <p:cNvSpPr/>
          <p:nvPr/>
        </p:nvSpPr>
        <p:spPr>
          <a:xfrm>
            <a:off x="914400" y="3581400"/>
            <a:ext cx="6934200" cy="954107"/>
          </a:xfrm>
          <a:prstGeom prst="rect">
            <a:avLst/>
          </a:prstGeom>
        </p:spPr>
        <p:txBody>
          <a:bodyPr wrap="square">
            <a:spAutoFit/>
          </a:bodyPr>
          <a:lstStyle/>
          <a:p>
            <a:pPr algn="ctr">
              <a:spcBef>
                <a:spcPct val="50000"/>
              </a:spcBef>
            </a:pPr>
            <a:r>
              <a:rPr lang="en-US" sz="2800" b="1" dirty="0">
                <a:solidFill>
                  <a:srgbClr val="E11148"/>
                </a:solidFill>
                <a:latin typeface="Calibri" pitchFamily="34" charset="0"/>
                <a:cs typeface="Arial" charset="0"/>
              </a:rPr>
              <a:t>48% </a:t>
            </a:r>
            <a:r>
              <a:rPr lang="en-US" sz="2800" b="1" dirty="0">
                <a:latin typeface="Calibri" pitchFamily="34" charset="0"/>
                <a:cs typeface="Arial" charset="0"/>
              </a:rPr>
              <a:t>of Georgians currently have a post-secondary degree</a:t>
            </a:r>
          </a:p>
        </p:txBody>
      </p:sp>
      <p:sp>
        <p:nvSpPr>
          <p:cNvPr id="7" name="Text Box 4"/>
          <p:cNvSpPr txBox="1">
            <a:spLocks noChangeArrowheads="1"/>
          </p:cNvSpPr>
          <p:nvPr/>
        </p:nvSpPr>
        <p:spPr bwMode="auto">
          <a:xfrm>
            <a:off x="152400" y="6324600"/>
            <a:ext cx="6172200" cy="290513"/>
          </a:xfrm>
          <a:prstGeom prst="rect">
            <a:avLst/>
          </a:prstGeom>
          <a:noFill/>
          <a:ln w="9525">
            <a:noFill/>
            <a:miter lim="800000"/>
            <a:headEnd/>
            <a:tailEnd/>
          </a:ln>
        </p:spPr>
        <p:txBody>
          <a:bodyPr>
            <a:spAutoFit/>
          </a:bodyPr>
          <a:lstStyle/>
          <a:p>
            <a:pPr eaLnBrk="0" hangingPunct="0">
              <a:spcBef>
                <a:spcPct val="50000"/>
              </a:spcBef>
            </a:pPr>
            <a:r>
              <a:rPr lang="en-US" sz="1300" u="sng" dirty="0">
                <a:cs typeface="Times New Roman" charset="0"/>
              </a:rPr>
              <a:t>Source</a:t>
            </a:r>
            <a:r>
              <a:rPr lang="en-US" sz="1300" dirty="0">
                <a:cs typeface="Times New Roman" charset="0"/>
              </a:rPr>
              <a:t>: Complete College Georgia, https://completega.org/</a:t>
            </a:r>
            <a:endParaRPr lang="en-US" sz="1300" dirty="0">
              <a:latin typeface="Times New Roman" charset="0"/>
              <a:cs typeface="Times New Roman" charset="0"/>
            </a:endParaRPr>
          </a:p>
        </p:txBody>
      </p:sp>
    </p:spTree>
    <p:extLst>
      <p:ext uri="{BB962C8B-B14F-4D97-AF65-F5344CB8AC3E}">
        <p14:creationId xmlns:p14="http://schemas.microsoft.com/office/powerpoint/2010/main" val="2398112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creenshot&#10;&#10;Description generated with high confidence">
            <a:extLst>
              <a:ext uri="{FF2B5EF4-FFF2-40B4-BE49-F238E27FC236}">
                <a16:creationId xmlns:a16="http://schemas.microsoft.com/office/drawing/2014/main" id="{D0C704F6-C8CA-45F7-9C3C-DDF97244BFB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913"/>
          <a:stretch/>
        </p:blipFill>
        <p:spPr>
          <a:xfrm>
            <a:off x="20" y="21275"/>
            <a:ext cx="9143980" cy="6857990"/>
          </a:xfrm>
          <a:prstGeom prst="rect">
            <a:avLst/>
          </a:prstGeom>
        </p:spPr>
      </p:pic>
      <p:sp>
        <p:nvSpPr>
          <p:cNvPr id="5" name="Line 4"/>
          <p:cNvSpPr>
            <a:spLocks noChangeShapeType="1"/>
          </p:cNvSpPr>
          <p:nvPr/>
        </p:nvSpPr>
        <p:spPr bwMode="auto">
          <a:xfrm>
            <a:off x="609600" y="2133600"/>
            <a:ext cx="8153400" cy="0"/>
          </a:xfrm>
          <a:prstGeom prst="line">
            <a:avLst/>
          </a:prstGeom>
          <a:noFill/>
          <a:ln w="44450">
            <a:solidFill>
              <a:srgbClr val="000066"/>
            </a:solidFill>
            <a:round/>
            <a:headEnd/>
            <a:tailEnd/>
          </a:ln>
        </p:spPr>
        <p:txBody>
          <a:bodyPr anchor="ctr" anchorCtr="1"/>
          <a:lstStyle/>
          <a:p>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69969078"/>
              </p:ext>
            </p:extLst>
          </p:nvPr>
        </p:nvGraphicFramePr>
        <p:xfrm>
          <a:off x="1219200" y="2133600"/>
          <a:ext cx="6781800" cy="3352038"/>
        </p:xfrm>
        <a:graphic>
          <a:graphicData uri="http://schemas.openxmlformats.org/drawingml/2006/table">
            <a:tbl>
              <a:tblPr/>
              <a:tblGrid>
                <a:gridCol w="6781800">
                  <a:extLst>
                    <a:ext uri="{9D8B030D-6E8A-4147-A177-3AD203B41FA5}">
                      <a16:colId xmlns:a16="http://schemas.microsoft.com/office/drawing/2014/main" val="20000"/>
                    </a:ext>
                  </a:extLst>
                </a:gridCol>
              </a:tblGrid>
              <a:tr h="3123438">
                <a:tc>
                  <a:txBody>
                    <a:bodyPr/>
                    <a:lstStyle/>
                    <a:p>
                      <a:pPr marL="457200" marR="0" lvl="0" indent="-457200" algn="l" defTabSz="914400" rtl="0" eaLnBrk="0" fontAlgn="base" latinLnBrk="0" hangingPunct="0">
                        <a:lnSpc>
                          <a:spcPct val="200000"/>
                        </a:lnSpc>
                        <a:spcBef>
                          <a:spcPct val="20000"/>
                        </a:spcBef>
                        <a:spcAft>
                          <a:spcPct val="0"/>
                        </a:spcAft>
                        <a:buClrTx/>
                        <a:buSzTx/>
                        <a:buFont typeface="+mj-lt"/>
                        <a:buAutoNum type="arabicPeriod"/>
                        <a:tabLst/>
                      </a:pPr>
                      <a:r>
                        <a:rPr kumimoji="0" lang="en-US" sz="2200" b="0" i="0" u="none" strike="noStrike" cap="none" normalizeH="0" baseline="0" dirty="0">
                          <a:ln>
                            <a:noFill/>
                          </a:ln>
                          <a:solidFill>
                            <a:schemeClr val="tx1"/>
                          </a:solidFill>
                          <a:effectLst/>
                          <a:latin typeface="Century" pitchFamily="18" charset="0"/>
                        </a:rPr>
                        <a:t>Examine the Data for Education in Georgia</a:t>
                      </a:r>
                    </a:p>
                    <a:p>
                      <a:pPr marL="457200" marR="0" lvl="0" indent="-457200" algn="l" defTabSz="914400" rtl="0" eaLnBrk="0" fontAlgn="base" latinLnBrk="0" hangingPunct="0">
                        <a:lnSpc>
                          <a:spcPct val="200000"/>
                        </a:lnSpc>
                        <a:spcBef>
                          <a:spcPct val="20000"/>
                        </a:spcBef>
                        <a:spcAft>
                          <a:spcPct val="0"/>
                        </a:spcAft>
                        <a:buClrTx/>
                        <a:buSzTx/>
                        <a:buFont typeface="+mj-lt"/>
                        <a:buAutoNum type="arabicPeriod"/>
                        <a:tabLst/>
                      </a:pPr>
                      <a:r>
                        <a:rPr kumimoji="0" lang="en-US" sz="2200" b="0" i="0" u="none" strike="noStrike" cap="none" normalizeH="0" baseline="0" dirty="0">
                          <a:ln>
                            <a:noFill/>
                          </a:ln>
                          <a:solidFill>
                            <a:schemeClr val="tx1"/>
                          </a:solidFill>
                          <a:effectLst/>
                          <a:latin typeface="Century" pitchFamily="18" charset="0"/>
                        </a:rPr>
                        <a:t>Economic Impact of Georgia Non-Graduates</a:t>
                      </a:r>
                    </a:p>
                    <a:p>
                      <a:pPr marL="457200" marR="0" lvl="0" indent="-457200" algn="l" defTabSz="914400" rtl="0" eaLnBrk="0" fontAlgn="base" latinLnBrk="0" hangingPunct="0">
                        <a:lnSpc>
                          <a:spcPct val="200000"/>
                        </a:lnSpc>
                        <a:spcBef>
                          <a:spcPct val="20000"/>
                        </a:spcBef>
                        <a:spcAft>
                          <a:spcPct val="0"/>
                        </a:spcAft>
                        <a:buClrTx/>
                        <a:buSzTx/>
                        <a:buFont typeface="+mj-lt"/>
                        <a:buAutoNum type="arabicPeriod"/>
                        <a:tabLst/>
                        <a:defRPr/>
                      </a:pPr>
                      <a:r>
                        <a:rPr kumimoji="0" lang="en-US" sz="2200" b="0" i="0" u="none" strike="noStrike" cap="none" normalizeH="0" baseline="0" dirty="0">
                          <a:ln>
                            <a:noFill/>
                          </a:ln>
                          <a:solidFill>
                            <a:schemeClr val="tx1"/>
                          </a:solidFill>
                          <a:effectLst/>
                          <a:latin typeface="Century" pitchFamily="18" charset="0"/>
                        </a:rPr>
                        <a:t>Strengthening the Birth to Work Pipeline</a:t>
                      </a:r>
                    </a:p>
                    <a:p>
                      <a:pPr marL="457200" marR="0" lvl="0" indent="-457200" algn="l" defTabSz="914400" rtl="0" eaLnBrk="0" fontAlgn="base" latinLnBrk="0" hangingPunct="0">
                        <a:lnSpc>
                          <a:spcPct val="200000"/>
                        </a:lnSpc>
                        <a:spcBef>
                          <a:spcPct val="20000"/>
                        </a:spcBef>
                        <a:spcAft>
                          <a:spcPct val="0"/>
                        </a:spcAft>
                        <a:buClrTx/>
                        <a:buSzTx/>
                        <a:buFont typeface="+mj-lt"/>
                        <a:buAutoNum type="arabicPeriod"/>
                        <a:tabLst/>
                        <a:defRPr/>
                      </a:pPr>
                      <a:r>
                        <a:rPr kumimoji="0" lang="en-US" sz="2200" b="0" i="0" u="none" strike="noStrike" cap="none" normalizeH="0" baseline="0" dirty="0">
                          <a:ln>
                            <a:noFill/>
                          </a:ln>
                          <a:solidFill>
                            <a:schemeClr val="tx1"/>
                          </a:solidFill>
                          <a:effectLst/>
                          <a:latin typeface="Century" pitchFamily="18" charset="0"/>
                        </a:rPr>
                        <a:t>What Can We Do?</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0"/>
                  </a:ext>
                </a:extLst>
              </a:tr>
              <a:tr h="228600">
                <a:tc>
                  <a:txBody>
                    <a:bodyPr/>
                    <a:lstStyle/>
                    <a:p>
                      <a:pPr marL="228600" marR="0" lvl="0" indent="-228600" algn="l" defTabSz="914400" rtl="0" eaLnBrk="0" fontAlgn="base" latinLnBrk="0" hangingPunct="0">
                        <a:lnSpc>
                          <a:spcPct val="100000"/>
                        </a:lnSpc>
                        <a:spcBef>
                          <a:spcPct val="20000"/>
                        </a:spcBef>
                        <a:spcAft>
                          <a:spcPct val="0"/>
                        </a:spcAft>
                        <a:buClrTx/>
                        <a:buSzTx/>
                        <a:buFont typeface="+mj-lt"/>
                        <a:buAutoNum type="arabicPeriod"/>
                        <a:tabLst/>
                      </a:pPr>
                      <a:endParaRPr kumimoji="0" lang="en-US" sz="900" b="0" i="0" u="none" strike="noStrike" cap="none" normalizeH="0" baseline="0" dirty="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9" name="Text Box 3">
            <a:extLst>
              <a:ext uri="{FF2B5EF4-FFF2-40B4-BE49-F238E27FC236}">
                <a16:creationId xmlns:a16="http://schemas.microsoft.com/office/drawing/2014/main" id="{8AA44FA7-0BB5-4D17-99FB-251F45160601}"/>
              </a:ext>
            </a:extLst>
          </p:cNvPr>
          <p:cNvSpPr txBox="1">
            <a:spLocks noChangeArrowheads="1"/>
          </p:cNvSpPr>
          <p:nvPr/>
        </p:nvSpPr>
        <p:spPr bwMode="auto">
          <a:xfrm>
            <a:off x="533400" y="443805"/>
            <a:ext cx="8077200" cy="1508105"/>
          </a:xfrm>
          <a:prstGeom prst="rect">
            <a:avLst/>
          </a:prstGeom>
          <a:noFill/>
          <a:ln w="22225">
            <a:noFill/>
            <a:miter lim="800000"/>
            <a:headEnd/>
            <a:tailEnd/>
          </a:ln>
        </p:spPr>
        <p:txBody>
          <a:bodyPr wrap="square" anchorCtr="1">
            <a:spAutoFit/>
          </a:bodyPr>
          <a:lstStyle/>
          <a:p>
            <a:pPr algn="ctr"/>
            <a:r>
              <a:rPr lang="en-US" sz="2400" b="1" dirty="0">
                <a:solidFill>
                  <a:srgbClr val="C00000"/>
                </a:solidFill>
                <a:latin typeface="Century" pitchFamily="18" charset="0"/>
                <a:cs typeface="Times New Roman" pitchFamily="18" charset="0"/>
              </a:rPr>
              <a:t>Education and Workforce Pipeline</a:t>
            </a:r>
          </a:p>
          <a:p>
            <a:pPr algn="ctr"/>
            <a:r>
              <a:rPr lang="en-US" sz="2400" b="1" dirty="0">
                <a:solidFill>
                  <a:srgbClr val="C00000"/>
                </a:solidFill>
                <a:latin typeface="Century" pitchFamily="18" charset="0"/>
                <a:cs typeface="Times New Roman" pitchFamily="18" charset="0"/>
              </a:rPr>
              <a:t>Regional Summit – Metro Atlanta</a:t>
            </a:r>
          </a:p>
          <a:p>
            <a:pPr algn="ctr"/>
            <a:endParaRPr lang="en-US" sz="2400" b="1" dirty="0">
              <a:solidFill>
                <a:srgbClr val="C00000"/>
              </a:solidFill>
              <a:latin typeface="Century" pitchFamily="18" charset="0"/>
              <a:cs typeface="Times New Roman" pitchFamily="18" charset="0"/>
            </a:endParaRPr>
          </a:p>
          <a:p>
            <a:pPr algn="ctr"/>
            <a:r>
              <a:rPr lang="en-US" sz="2000" b="1" dirty="0">
                <a:solidFill>
                  <a:srgbClr val="C00000"/>
                </a:solidFill>
                <a:latin typeface="Century" pitchFamily="18" charset="0"/>
                <a:cs typeface="Times New Roman" pitchFamily="18" charset="0"/>
              </a:rPr>
              <a:t>April 17, 2018</a:t>
            </a:r>
          </a:p>
        </p:txBody>
      </p:sp>
    </p:spTree>
    <p:extLst>
      <p:ext uri="{BB962C8B-B14F-4D97-AF65-F5344CB8AC3E}">
        <p14:creationId xmlns:p14="http://schemas.microsoft.com/office/powerpoint/2010/main" val="6395864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82425"/>
            <a:ext cx="8229600" cy="609600"/>
          </a:xfrm>
        </p:spPr>
        <p:txBody>
          <a:bodyPr>
            <a:normAutofit/>
          </a:bodyPr>
          <a:lstStyle/>
          <a:p>
            <a:pPr marL="514350" indent="-514350">
              <a:buNone/>
            </a:pPr>
            <a:r>
              <a:rPr lang="en-US" sz="2800" dirty="0"/>
              <a:t>3.	 Increasing demand for highly skilled labor force</a:t>
            </a:r>
          </a:p>
        </p:txBody>
      </p:sp>
      <p:sp>
        <p:nvSpPr>
          <p:cNvPr id="5" name="Rectangle 2"/>
          <p:cNvSpPr>
            <a:spLocks noGrp="1" noChangeArrowheads="1"/>
          </p:cNvSpPr>
          <p:nvPr>
            <p:ph type="title"/>
          </p:nvPr>
        </p:nvSpPr>
        <p:spPr bwMode="auto">
          <a:xfrm>
            <a:off x="0" y="457200"/>
            <a:ext cx="9144000" cy="584775"/>
          </a:xfrm>
          <a:prstGeom prst="rect">
            <a:avLst/>
          </a:prstGeom>
          <a:noFill/>
          <a:ln w="9525">
            <a:noFill/>
            <a:miter lim="800000"/>
            <a:headEnd/>
            <a:tailEnd/>
          </a:ln>
        </p:spPr>
        <p:txBody>
          <a:bodyPr wrap="square">
            <a:spAutoFit/>
          </a:bodyPr>
          <a:lstStyle/>
          <a:p>
            <a:pPr algn="ctr"/>
            <a:r>
              <a:rPr lang="en-US" sz="3200" b="1" dirty="0">
                <a:solidFill>
                  <a:srgbClr val="000066"/>
                </a:solidFill>
                <a:cs typeface="Times New Roman" charset="0"/>
              </a:rPr>
              <a:t>Georgia’s Future Workforce</a:t>
            </a:r>
          </a:p>
        </p:txBody>
      </p:sp>
      <p:sp>
        <p:nvSpPr>
          <p:cNvPr id="6" name="Rectangle 5"/>
          <p:cNvSpPr/>
          <p:nvPr/>
        </p:nvSpPr>
        <p:spPr>
          <a:xfrm>
            <a:off x="457200" y="1625025"/>
            <a:ext cx="8077200" cy="523220"/>
          </a:xfrm>
          <a:prstGeom prst="rect">
            <a:avLst/>
          </a:prstGeom>
        </p:spPr>
        <p:txBody>
          <a:bodyPr wrap="square">
            <a:spAutoFit/>
          </a:bodyPr>
          <a:lstStyle/>
          <a:p>
            <a:pPr marL="514350" indent="-514350"/>
            <a:r>
              <a:rPr lang="en-US" sz="2800" dirty="0"/>
              <a:t>1.	 Increasing academic rigor and expectations</a:t>
            </a:r>
          </a:p>
        </p:txBody>
      </p:sp>
      <p:sp>
        <p:nvSpPr>
          <p:cNvPr id="7" name="Rectangle 6"/>
          <p:cNvSpPr/>
          <p:nvPr/>
        </p:nvSpPr>
        <p:spPr>
          <a:xfrm>
            <a:off x="457200" y="2702005"/>
            <a:ext cx="8382000" cy="523220"/>
          </a:xfrm>
          <a:prstGeom prst="rect">
            <a:avLst/>
          </a:prstGeom>
        </p:spPr>
        <p:txBody>
          <a:bodyPr wrap="square">
            <a:spAutoFit/>
          </a:bodyPr>
          <a:lstStyle/>
          <a:p>
            <a:pPr marL="514350" indent="-514350"/>
            <a:r>
              <a:rPr lang="en-US" sz="2800" dirty="0"/>
              <a:t>2.	Changing demographics</a:t>
            </a:r>
          </a:p>
        </p:txBody>
      </p:sp>
      <p:sp>
        <p:nvSpPr>
          <p:cNvPr id="8" name="Rectangle 7"/>
          <p:cNvSpPr/>
          <p:nvPr/>
        </p:nvSpPr>
        <p:spPr>
          <a:xfrm>
            <a:off x="4114800" y="1929825"/>
            <a:ext cx="528682" cy="646331"/>
          </a:xfrm>
          <a:prstGeom prst="rect">
            <a:avLst/>
          </a:prstGeom>
        </p:spPr>
        <p:txBody>
          <a:bodyPr wrap="square">
            <a:spAutoFit/>
          </a:bodyPr>
          <a:lstStyle/>
          <a:p>
            <a:pPr algn="ctr">
              <a:spcBef>
                <a:spcPct val="50000"/>
              </a:spcBef>
            </a:pPr>
            <a:r>
              <a:rPr lang="en-US" sz="3600" b="1" dirty="0">
                <a:solidFill>
                  <a:schemeClr val="tx1">
                    <a:lumMod val="95000"/>
                    <a:lumOff val="5000"/>
                  </a:schemeClr>
                </a:solidFill>
                <a:latin typeface="Calibri" pitchFamily="34" charset="0"/>
                <a:cs typeface="Arial" charset="0"/>
              </a:rPr>
              <a:t>+</a:t>
            </a:r>
          </a:p>
        </p:txBody>
      </p:sp>
      <p:sp>
        <p:nvSpPr>
          <p:cNvPr id="9" name="Rectangle 8"/>
          <p:cNvSpPr/>
          <p:nvPr/>
        </p:nvSpPr>
        <p:spPr>
          <a:xfrm>
            <a:off x="4210293" y="3160693"/>
            <a:ext cx="413896" cy="646331"/>
          </a:xfrm>
          <a:prstGeom prst="rect">
            <a:avLst/>
          </a:prstGeom>
        </p:spPr>
        <p:txBody>
          <a:bodyPr wrap="none">
            <a:spAutoFit/>
          </a:bodyPr>
          <a:lstStyle/>
          <a:p>
            <a:pPr algn="ctr">
              <a:spcBef>
                <a:spcPct val="50000"/>
              </a:spcBef>
            </a:pPr>
            <a:r>
              <a:rPr lang="en-US" sz="3600" b="1" dirty="0">
                <a:solidFill>
                  <a:schemeClr val="tx1">
                    <a:lumMod val="95000"/>
                    <a:lumOff val="5000"/>
                  </a:schemeClr>
                </a:solidFill>
                <a:latin typeface="Calibri" pitchFamily="34" charset="0"/>
                <a:cs typeface="Arial" charset="0"/>
              </a:rPr>
              <a:t>+</a:t>
            </a:r>
          </a:p>
        </p:txBody>
      </p:sp>
      <p:sp>
        <p:nvSpPr>
          <p:cNvPr id="10" name="Rectangle 9"/>
          <p:cNvSpPr/>
          <p:nvPr/>
        </p:nvSpPr>
        <p:spPr>
          <a:xfrm>
            <a:off x="4210293" y="4227493"/>
            <a:ext cx="413896" cy="646331"/>
          </a:xfrm>
          <a:prstGeom prst="rect">
            <a:avLst/>
          </a:prstGeom>
        </p:spPr>
        <p:txBody>
          <a:bodyPr wrap="none">
            <a:spAutoFit/>
          </a:bodyPr>
          <a:lstStyle/>
          <a:p>
            <a:pPr algn="ctr">
              <a:spcBef>
                <a:spcPct val="50000"/>
              </a:spcBef>
            </a:pPr>
            <a:r>
              <a:rPr lang="en-US" sz="3600" b="1" dirty="0">
                <a:solidFill>
                  <a:schemeClr val="tx1">
                    <a:lumMod val="95000"/>
                    <a:lumOff val="5000"/>
                  </a:schemeClr>
                </a:solidFill>
                <a:latin typeface="Calibri" pitchFamily="34" charset="0"/>
                <a:cs typeface="Arial" charset="0"/>
              </a:rPr>
              <a:t>=</a:t>
            </a:r>
          </a:p>
        </p:txBody>
      </p:sp>
      <p:cxnSp>
        <p:nvCxnSpPr>
          <p:cNvPr id="12" name="Straight Arrow Connector 11"/>
          <p:cNvCxnSpPr/>
          <p:nvPr/>
        </p:nvCxnSpPr>
        <p:spPr>
          <a:xfrm flipH="1">
            <a:off x="2438400" y="4673025"/>
            <a:ext cx="1752600" cy="609600"/>
          </a:xfrm>
          <a:prstGeom prst="straightConnector1">
            <a:avLst/>
          </a:prstGeom>
          <a:ln w="158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648200" y="4673025"/>
            <a:ext cx="1676400" cy="609600"/>
          </a:xfrm>
          <a:prstGeom prst="straightConnector1">
            <a:avLst/>
          </a:prstGeom>
          <a:ln w="15875">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92369" y="5486400"/>
            <a:ext cx="2895600" cy="584775"/>
          </a:xfrm>
          <a:prstGeom prst="rect">
            <a:avLst/>
          </a:prstGeom>
          <a:noFill/>
        </p:spPr>
        <p:txBody>
          <a:bodyPr wrap="square" rtlCol="0">
            <a:spAutoFit/>
          </a:bodyPr>
          <a:lstStyle/>
          <a:p>
            <a:r>
              <a:rPr lang="en-US" sz="3200" b="1" dirty="0">
                <a:solidFill>
                  <a:srgbClr val="E11148"/>
                </a:solidFill>
              </a:rPr>
              <a:t>Perfect Storm?</a:t>
            </a:r>
          </a:p>
        </p:txBody>
      </p:sp>
      <p:sp>
        <p:nvSpPr>
          <p:cNvPr id="18" name="TextBox 17"/>
          <p:cNvSpPr txBox="1"/>
          <p:nvPr/>
        </p:nvSpPr>
        <p:spPr>
          <a:xfrm>
            <a:off x="3886200" y="5329517"/>
            <a:ext cx="5410200" cy="1077218"/>
          </a:xfrm>
          <a:prstGeom prst="rect">
            <a:avLst/>
          </a:prstGeom>
          <a:noFill/>
        </p:spPr>
        <p:txBody>
          <a:bodyPr wrap="square" rtlCol="0">
            <a:spAutoFit/>
          </a:bodyPr>
          <a:lstStyle/>
          <a:p>
            <a:pPr algn="ctr"/>
            <a:r>
              <a:rPr lang="en-US" sz="3200" b="1" dirty="0">
                <a:solidFill>
                  <a:srgbClr val="E11148"/>
                </a:solidFill>
              </a:rPr>
              <a:t>Positive Collective </a:t>
            </a:r>
          </a:p>
          <a:p>
            <a:pPr algn="ctr"/>
            <a:r>
              <a:rPr lang="en-US" sz="3200" b="1" dirty="0">
                <a:solidFill>
                  <a:srgbClr val="E11148"/>
                </a:solidFill>
              </a:rPr>
              <a:t>Impact?</a:t>
            </a:r>
          </a:p>
        </p:txBody>
      </p:sp>
    </p:spTree>
    <p:extLst>
      <p:ext uri="{BB962C8B-B14F-4D97-AF65-F5344CB8AC3E}">
        <p14:creationId xmlns:p14="http://schemas.microsoft.com/office/powerpoint/2010/main" val="689958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blinds(horizontal)">
                                      <p:cBhvr>
                                        <p:cTn id="20" dur="500"/>
                                        <p:tgtEl>
                                          <p:spTgt spid="9">
                                            <p:txEl>
                                              <p:pRg st="0" end="0"/>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blinds(horizontal)">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iterate type="lt">
                                    <p:tmPct val="5000"/>
                                  </p:iterate>
                                  <p:childTnLst>
                                    <p:set>
                                      <p:cBhvr>
                                        <p:cTn id="27" dur="1" fill="hold">
                                          <p:stCondLst>
                                            <p:cond delay="0"/>
                                          </p:stCondLst>
                                        </p:cTn>
                                        <p:tgtEl>
                                          <p:spTgt spid="10"/>
                                        </p:tgtEl>
                                        <p:attrNameLst>
                                          <p:attrName>style.visibility</p:attrName>
                                        </p:attrNameLst>
                                      </p:cBhvr>
                                      <p:to>
                                        <p:strVal val="visible"/>
                                      </p:to>
                                    </p:set>
                                    <p:anim calcmode="lin" valueType="num">
                                      <p:cBhvr>
                                        <p:cTn id="28" dur="1000" fill="hold"/>
                                        <p:tgtEl>
                                          <p:spTgt spid="10"/>
                                        </p:tgtEl>
                                        <p:attrNameLst>
                                          <p:attrName>ppt_w</p:attrName>
                                        </p:attrNameLst>
                                      </p:cBhvr>
                                      <p:tavLst>
                                        <p:tav tm="0">
                                          <p:val>
                                            <p:fltVal val="0"/>
                                          </p:val>
                                        </p:tav>
                                        <p:tav tm="100000">
                                          <p:val>
                                            <p:strVal val="#ppt_w"/>
                                          </p:val>
                                        </p:tav>
                                      </p:tavLst>
                                    </p:anim>
                                    <p:anim calcmode="lin" valueType="num">
                                      <p:cBhvr>
                                        <p:cTn id="29" dur="1000" fill="hold"/>
                                        <p:tgtEl>
                                          <p:spTgt spid="10"/>
                                        </p:tgtEl>
                                        <p:attrNameLst>
                                          <p:attrName>ppt_h</p:attrName>
                                        </p:attrNameLst>
                                      </p:cBhvr>
                                      <p:tavLst>
                                        <p:tav tm="0">
                                          <p:val>
                                            <p:fltVal val="0"/>
                                          </p:val>
                                        </p:tav>
                                        <p:tav tm="100000">
                                          <p:val>
                                            <p:strVal val="#ppt_h"/>
                                          </p:val>
                                        </p:tav>
                                      </p:tavLst>
                                    </p:anim>
                                    <p:anim calcmode="lin" valueType="num">
                                      <p:cBhvr>
                                        <p:cTn id="30" dur="1000" fill="hold"/>
                                        <p:tgtEl>
                                          <p:spTgt spid="10"/>
                                        </p:tgtEl>
                                        <p:attrNameLst>
                                          <p:attrName>style.rotation</p:attrName>
                                        </p:attrNameLst>
                                      </p:cBhvr>
                                      <p:tavLst>
                                        <p:tav tm="0">
                                          <p:val>
                                            <p:fltVal val="90"/>
                                          </p:val>
                                        </p:tav>
                                        <p:tav tm="100000">
                                          <p:val>
                                            <p:fltVal val="0"/>
                                          </p:val>
                                        </p:tav>
                                      </p:tavLst>
                                    </p:anim>
                                    <p:animEffect transition="in" filter="fade">
                                      <p:cBhvr>
                                        <p:cTn id="31" dur="1000"/>
                                        <p:tgtEl>
                                          <p:spTgt spid="10"/>
                                        </p:tgtEl>
                                      </p:cBhvr>
                                    </p:animEffect>
                                  </p:childTnLst>
                                </p:cTn>
                              </p:par>
                              <p:par>
                                <p:cTn id="32" presetID="31" presetClass="entr" presetSubtype="0" fill="hold" nodeType="withEffect">
                                  <p:stCondLst>
                                    <p:cond delay="0"/>
                                  </p:stCondLst>
                                  <p:iterate type="lt">
                                    <p:tmPct val="5000"/>
                                  </p:iterate>
                                  <p:childTnLst>
                                    <p:set>
                                      <p:cBhvr>
                                        <p:cTn id="33" dur="1" fill="hold">
                                          <p:stCondLst>
                                            <p:cond delay="0"/>
                                          </p:stCondLst>
                                        </p:cTn>
                                        <p:tgtEl>
                                          <p:spTgt spid="12"/>
                                        </p:tgtEl>
                                        <p:attrNameLst>
                                          <p:attrName>style.visibility</p:attrName>
                                        </p:attrNameLst>
                                      </p:cBhvr>
                                      <p:to>
                                        <p:strVal val="visible"/>
                                      </p:to>
                                    </p:set>
                                    <p:anim calcmode="lin" valueType="num">
                                      <p:cBhvr>
                                        <p:cTn id="34" dur="1000" fill="hold"/>
                                        <p:tgtEl>
                                          <p:spTgt spid="12"/>
                                        </p:tgtEl>
                                        <p:attrNameLst>
                                          <p:attrName>ppt_w</p:attrName>
                                        </p:attrNameLst>
                                      </p:cBhvr>
                                      <p:tavLst>
                                        <p:tav tm="0">
                                          <p:val>
                                            <p:fltVal val="0"/>
                                          </p:val>
                                        </p:tav>
                                        <p:tav tm="100000">
                                          <p:val>
                                            <p:strVal val="#ppt_w"/>
                                          </p:val>
                                        </p:tav>
                                      </p:tavLst>
                                    </p:anim>
                                    <p:anim calcmode="lin" valueType="num">
                                      <p:cBhvr>
                                        <p:cTn id="35" dur="1000" fill="hold"/>
                                        <p:tgtEl>
                                          <p:spTgt spid="12"/>
                                        </p:tgtEl>
                                        <p:attrNameLst>
                                          <p:attrName>ppt_h</p:attrName>
                                        </p:attrNameLst>
                                      </p:cBhvr>
                                      <p:tavLst>
                                        <p:tav tm="0">
                                          <p:val>
                                            <p:fltVal val="0"/>
                                          </p:val>
                                        </p:tav>
                                        <p:tav tm="100000">
                                          <p:val>
                                            <p:strVal val="#ppt_h"/>
                                          </p:val>
                                        </p:tav>
                                      </p:tavLst>
                                    </p:anim>
                                    <p:anim calcmode="lin" valueType="num">
                                      <p:cBhvr>
                                        <p:cTn id="36" dur="1000" fill="hold"/>
                                        <p:tgtEl>
                                          <p:spTgt spid="12"/>
                                        </p:tgtEl>
                                        <p:attrNameLst>
                                          <p:attrName>style.rotation</p:attrName>
                                        </p:attrNameLst>
                                      </p:cBhvr>
                                      <p:tavLst>
                                        <p:tav tm="0">
                                          <p:val>
                                            <p:fltVal val="90"/>
                                          </p:val>
                                        </p:tav>
                                        <p:tav tm="100000">
                                          <p:val>
                                            <p:fltVal val="0"/>
                                          </p:val>
                                        </p:tav>
                                      </p:tavLst>
                                    </p:anim>
                                    <p:animEffect transition="in" filter="fade">
                                      <p:cBhvr>
                                        <p:cTn id="37" dur="1000"/>
                                        <p:tgtEl>
                                          <p:spTgt spid="12"/>
                                        </p:tgtEl>
                                      </p:cBhvr>
                                    </p:animEffect>
                                  </p:childTnLst>
                                </p:cTn>
                              </p:par>
                              <p:par>
                                <p:cTn id="38" presetID="31" presetClass="entr" presetSubtype="0" fill="hold" grpId="0" nodeType="withEffect">
                                  <p:stCondLst>
                                    <p:cond delay="0"/>
                                  </p:stCondLst>
                                  <p:iterate type="lt">
                                    <p:tmPct val="5000"/>
                                  </p:iterate>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fltVal val="0"/>
                                          </p:val>
                                        </p:tav>
                                        <p:tav tm="100000">
                                          <p:val>
                                            <p:strVal val="#ppt_w"/>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style.rotation</p:attrName>
                                        </p:attrNameLst>
                                      </p:cBhvr>
                                      <p:tavLst>
                                        <p:tav tm="0">
                                          <p:val>
                                            <p:fltVal val="90"/>
                                          </p:val>
                                        </p:tav>
                                        <p:tav tm="100000">
                                          <p:val>
                                            <p:fltVal val="0"/>
                                          </p:val>
                                        </p:tav>
                                      </p:tavLst>
                                    </p:anim>
                                    <p:animEffect transition="in" filter="fade">
                                      <p:cBhvr>
                                        <p:cTn id="43" dur="10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nodeType="clickEffect">
                                  <p:stCondLst>
                                    <p:cond delay="0"/>
                                  </p:stCondLst>
                                  <p:iterate type="lt">
                                    <p:tmPct val="5000"/>
                                  </p:iterate>
                                  <p:childTnLst>
                                    <p:set>
                                      <p:cBhvr>
                                        <p:cTn id="47" dur="1" fill="hold">
                                          <p:stCondLst>
                                            <p:cond delay="0"/>
                                          </p:stCondLst>
                                        </p:cTn>
                                        <p:tgtEl>
                                          <p:spTgt spid="14"/>
                                        </p:tgtEl>
                                        <p:attrNameLst>
                                          <p:attrName>style.visibility</p:attrName>
                                        </p:attrNameLst>
                                      </p:cBhvr>
                                      <p:to>
                                        <p:strVal val="visible"/>
                                      </p:to>
                                    </p:set>
                                    <p:anim calcmode="lin" valueType="num">
                                      <p:cBhvr>
                                        <p:cTn id="48" dur="1000" fill="hold"/>
                                        <p:tgtEl>
                                          <p:spTgt spid="14"/>
                                        </p:tgtEl>
                                        <p:attrNameLst>
                                          <p:attrName>ppt_w</p:attrName>
                                        </p:attrNameLst>
                                      </p:cBhvr>
                                      <p:tavLst>
                                        <p:tav tm="0">
                                          <p:val>
                                            <p:fltVal val="0"/>
                                          </p:val>
                                        </p:tav>
                                        <p:tav tm="100000">
                                          <p:val>
                                            <p:strVal val="#ppt_w"/>
                                          </p:val>
                                        </p:tav>
                                      </p:tavLst>
                                    </p:anim>
                                    <p:anim calcmode="lin" valueType="num">
                                      <p:cBhvr>
                                        <p:cTn id="49" dur="1000" fill="hold"/>
                                        <p:tgtEl>
                                          <p:spTgt spid="14"/>
                                        </p:tgtEl>
                                        <p:attrNameLst>
                                          <p:attrName>ppt_h</p:attrName>
                                        </p:attrNameLst>
                                      </p:cBhvr>
                                      <p:tavLst>
                                        <p:tav tm="0">
                                          <p:val>
                                            <p:fltVal val="0"/>
                                          </p:val>
                                        </p:tav>
                                        <p:tav tm="100000">
                                          <p:val>
                                            <p:strVal val="#ppt_h"/>
                                          </p:val>
                                        </p:tav>
                                      </p:tavLst>
                                    </p:anim>
                                    <p:anim calcmode="lin" valueType="num">
                                      <p:cBhvr>
                                        <p:cTn id="50" dur="1000" fill="hold"/>
                                        <p:tgtEl>
                                          <p:spTgt spid="14"/>
                                        </p:tgtEl>
                                        <p:attrNameLst>
                                          <p:attrName>style.rotation</p:attrName>
                                        </p:attrNameLst>
                                      </p:cBhvr>
                                      <p:tavLst>
                                        <p:tav tm="0">
                                          <p:val>
                                            <p:fltVal val="90"/>
                                          </p:val>
                                        </p:tav>
                                        <p:tav tm="100000">
                                          <p:val>
                                            <p:fltVal val="0"/>
                                          </p:val>
                                        </p:tav>
                                      </p:tavLst>
                                    </p:anim>
                                    <p:animEffect transition="in" filter="fade">
                                      <p:cBhvr>
                                        <p:cTn id="51" dur="1000"/>
                                        <p:tgtEl>
                                          <p:spTgt spid="14"/>
                                        </p:tgtEl>
                                      </p:cBhvr>
                                    </p:animEffect>
                                  </p:childTnLst>
                                </p:cTn>
                              </p:par>
                              <p:par>
                                <p:cTn id="52" presetID="31" presetClass="entr" presetSubtype="0" fill="hold" grpId="0" nodeType="withEffect">
                                  <p:stCondLst>
                                    <p:cond delay="0"/>
                                  </p:stCondLst>
                                  <p:iterate type="lt">
                                    <p:tmPct val="5000"/>
                                  </p:iterate>
                                  <p:childTnLst>
                                    <p:set>
                                      <p:cBhvr>
                                        <p:cTn id="53" dur="1" fill="hold">
                                          <p:stCondLst>
                                            <p:cond delay="0"/>
                                          </p:stCondLst>
                                        </p:cTn>
                                        <p:tgtEl>
                                          <p:spTgt spid="18"/>
                                        </p:tgtEl>
                                        <p:attrNameLst>
                                          <p:attrName>style.visibility</p:attrName>
                                        </p:attrNameLst>
                                      </p:cBhvr>
                                      <p:to>
                                        <p:strVal val="visible"/>
                                      </p:to>
                                    </p:set>
                                    <p:anim calcmode="lin" valueType="num">
                                      <p:cBhvr>
                                        <p:cTn id="54" dur="1000" fill="hold"/>
                                        <p:tgtEl>
                                          <p:spTgt spid="18"/>
                                        </p:tgtEl>
                                        <p:attrNameLst>
                                          <p:attrName>ppt_w</p:attrName>
                                        </p:attrNameLst>
                                      </p:cBhvr>
                                      <p:tavLst>
                                        <p:tav tm="0">
                                          <p:val>
                                            <p:fltVal val="0"/>
                                          </p:val>
                                        </p:tav>
                                        <p:tav tm="100000">
                                          <p:val>
                                            <p:strVal val="#ppt_w"/>
                                          </p:val>
                                        </p:tav>
                                      </p:tavLst>
                                    </p:anim>
                                    <p:anim calcmode="lin" valueType="num">
                                      <p:cBhvr>
                                        <p:cTn id="55" dur="1000" fill="hold"/>
                                        <p:tgtEl>
                                          <p:spTgt spid="18"/>
                                        </p:tgtEl>
                                        <p:attrNameLst>
                                          <p:attrName>ppt_h</p:attrName>
                                        </p:attrNameLst>
                                      </p:cBhvr>
                                      <p:tavLst>
                                        <p:tav tm="0">
                                          <p:val>
                                            <p:fltVal val="0"/>
                                          </p:val>
                                        </p:tav>
                                        <p:tav tm="100000">
                                          <p:val>
                                            <p:strVal val="#ppt_h"/>
                                          </p:val>
                                        </p:tav>
                                      </p:tavLst>
                                    </p:anim>
                                    <p:anim calcmode="lin" valueType="num">
                                      <p:cBhvr>
                                        <p:cTn id="56" dur="1000" fill="hold"/>
                                        <p:tgtEl>
                                          <p:spTgt spid="18"/>
                                        </p:tgtEl>
                                        <p:attrNameLst>
                                          <p:attrName>style.rotation</p:attrName>
                                        </p:attrNameLst>
                                      </p:cBhvr>
                                      <p:tavLst>
                                        <p:tav tm="0">
                                          <p:val>
                                            <p:fltVal val="90"/>
                                          </p:val>
                                        </p:tav>
                                        <p:tav tm="100000">
                                          <p:val>
                                            <p:fltVal val="0"/>
                                          </p:val>
                                        </p:tav>
                                      </p:tavLst>
                                    </p:anim>
                                    <p:animEffect transition="in" filter="fade">
                                      <p:cBhvr>
                                        <p:cTn id="5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P spid="8" grpId="0"/>
      <p:bldP spid="9" grpId="0" build="allAtOnce"/>
      <p:bldP spid="10" grpId="0"/>
      <p:bldP spid="17"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creenshot&#10;&#10;Description generated with high confidence">
            <a:extLst>
              <a:ext uri="{FF2B5EF4-FFF2-40B4-BE49-F238E27FC236}">
                <a16:creationId xmlns:a16="http://schemas.microsoft.com/office/drawing/2014/main" id="{D0C704F6-C8CA-45F7-9C3C-DDF97244BFB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913"/>
          <a:stretch/>
        </p:blipFill>
        <p:spPr>
          <a:xfrm>
            <a:off x="20" y="152400"/>
            <a:ext cx="9143980" cy="6857990"/>
          </a:xfrm>
          <a:prstGeom prst="rect">
            <a:avLst/>
          </a:prstGeom>
        </p:spPr>
      </p:pic>
      <p:sp>
        <p:nvSpPr>
          <p:cNvPr id="9" name="Rectangle 3">
            <a:extLst>
              <a:ext uri="{FF2B5EF4-FFF2-40B4-BE49-F238E27FC236}">
                <a16:creationId xmlns:a16="http://schemas.microsoft.com/office/drawing/2014/main" id="{62575BDB-1696-4EC9-B582-468CA16D1094}"/>
              </a:ext>
            </a:extLst>
          </p:cNvPr>
          <p:cNvSpPr txBox="1">
            <a:spLocks noChangeArrowheads="1"/>
          </p:cNvSpPr>
          <p:nvPr/>
        </p:nvSpPr>
        <p:spPr>
          <a:xfrm>
            <a:off x="0" y="2057400"/>
            <a:ext cx="9144000" cy="1676400"/>
          </a:xfrm>
          <a:prstGeom prst="rect">
            <a:avLst/>
          </a:prstGeom>
          <a:solidFill>
            <a:srgbClr val="0070C0"/>
          </a:solidFill>
          <a:ln w="57150" cmpd="thinThick">
            <a:noFill/>
          </a:ln>
          <a:effectLst/>
        </p:spPr>
        <p:txBody>
          <a:bodyPr vert="horz" lIns="91440" tIns="45720" rIns="91440" bIns="45720" rtlCol="0" anchor="ctr" anchorCtr="1">
            <a:normAutofit/>
          </a:bodyPr>
          <a:lstStyle/>
          <a:p>
            <a:r>
              <a:rPr lang="en-US" sz="3200" b="1" dirty="0">
                <a:solidFill>
                  <a:schemeClr val="bg1"/>
                </a:solidFill>
              </a:rPr>
              <a:t>What Can We Do?</a:t>
            </a:r>
          </a:p>
        </p:txBody>
      </p:sp>
    </p:spTree>
    <p:extLst>
      <p:ext uri="{BB962C8B-B14F-4D97-AF65-F5344CB8AC3E}">
        <p14:creationId xmlns:p14="http://schemas.microsoft.com/office/powerpoint/2010/main" val="10287205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p:cNvPicPr>
            <a:picLocks noChangeAspect="1"/>
          </p:cNvPicPr>
          <p:nvPr/>
        </p:nvPicPr>
        <p:blipFill rotWithShape="1">
          <a:blip r:embed="rId2" cstate="print">
            <a:extLst>
              <a:ext uri="{28A0092B-C50C-407E-A947-70E740481C1C}">
                <a14:useLocalDpi xmlns:a14="http://schemas.microsoft.com/office/drawing/2010/main" val="0"/>
              </a:ext>
            </a:extLst>
          </a:blip>
          <a:srcRect l="57025" t="39304" r="11810" b="41541"/>
          <a:stretch/>
        </p:blipFill>
        <p:spPr>
          <a:xfrm>
            <a:off x="4722878" y="2950127"/>
            <a:ext cx="2459149" cy="1203414"/>
          </a:xfrm>
          <a:prstGeom prst="rect">
            <a:avLst/>
          </a:prstGeom>
        </p:spPr>
      </p:pic>
      <p:pic>
        <p:nvPicPr>
          <p:cNvPr id="49" name="Picture 48"/>
          <p:cNvPicPr>
            <a:picLocks noChangeAspect="1"/>
          </p:cNvPicPr>
          <p:nvPr/>
        </p:nvPicPr>
        <p:blipFill rotWithShape="1">
          <a:blip r:embed="rId3" cstate="print">
            <a:extLst>
              <a:ext uri="{28A0092B-C50C-407E-A947-70E740481C1C}">
                <a14:useLocalDpi xmlns:a14="http://schemas.microsoft.com/office/drawing/2010/main" val="0"/>
              </a:ext>
            </a:extLst>
          </a:blip>
          <a:srcRect l="20930" t="46270" r="21366" b="45316"/>
          <a:stretch/>
        </p:blipFill>
        <p:spPr>
          <a:xfrm>
            <a:off x="2116135" y="3364908"/>
            <a:ext cx="4970465" cy="400643"/>
          </a:xfrm>
          <a:prstGeom prst="rect">
            <a:avLst/>
          </a:prstGeom>
        </p:spPr>
      </p:pic>
      <p:sp>
        <p:nvSpPr>
          <p:cNvPr id="26" name="Can 25"/>
          <p:cNvSpPr/>
          <p:nvPr/>
        </p:nvSpPr>
        <p:spPr>
          <a:xfrm rot="5400000">
            <a:off x="3860039" y="1934596"/>
            <a:ext cx="1456365" cy="5761547"/>
          </a:xfrm>
          <a:prstGeom prst="can">
            <a:avLst/>
          </a:prstGeom>
          <a:solidFill>
            <a:schemeClr val="bg1"/>
          </a:solidFill>
          <a:ln w="25400">
            <a:solidFill>
              <a:srgbClr val="C822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 name="Rectangle 43"/>
          <p:cNvSpPr/>
          <p:nvPr/>
        </p:nvSpPr>
        <p:spPr>
          <a:xfrm rot="19188429">
            <a:off x="6830029" y="3635513"/>
            <a:ext cx="209383" cy="201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0" name="Picture 49"/>
          <p:cNvPicPr>
            <a:picLocks noChangeAspect="1"/>
          </p:cNvPicPr>
          <p:nvPr/>
        </p:nvPicPr>
        <p:blipFill rotWithShape="1">
          <a:blip r:embed="rId4" cstate="print">
            <a:extLst>
              <a:ext uri="{28A0092B-C50C-407E-A947-70E740481C1C}">
                <a14:useLocalDpi xmlns:a14="http://schemas.microsoft.com/office/drawing/2010/main" val="0"/>
              </a:ext>
            </a:extLst>
          </a:blip>
          <a:srcRect l="25282" t="54893" r="50349"/>
          <a:stretch/>
        </p:blipFill>
        <p:spPr>
          <a:xfrm>
            <a:off x="3375019" y="4254348"/>
            <a:ext cx="1180654" cy="1207983"/>
          </a:xfrm>
          <a:prstGeom prst="rect">
            <a:avLst/>
          </a:prstGeom>
        </p:spPr>
      </p:pic>
      <p:pic>
        <p:nvPicPr>
          <p:cNvPr id="51" name="Picture 50"/>
          <p:cNvPicPr>
            <a:picLocks noChangeAspect="1"/>
          </p:cNvPicPr>
          <p:nvPr/>
        </p:nvPicPr>
        <p:blipFill rotWithShape="1">
          <a:blip r:embed="rId4" cstate="print">
            <a:extLst>
              <a:ext uri="{28A0092B-C50C-407E-A947-70E740481C1C}">
                <a14:useLocalDpi xmlns:a14="http://schemas.microsoft.com/office/drawing/2010/main" val="0"/>
              </a:ext>
            </a:extLst>
          </a:blip>
          <a:srcRect l="49651" t="54893" r="25847"/>
          <a:stretch/>
        </p:blipFill>
        <p:spPr>
          <a:xfrm>
            <a:off x="4585140" y="4243475"/>
            <a:ext cx="1187071" cy="1207983"/>
          </a:xfrm>
          <a:prstGeom prst="rect">
            <a:avLst/>
          </a:prstGeom>
        </p:spPr>
      </p:pic>
      <p:pic>
        <p:nvPicPr>
          <p:cNvPr id="52" name="Picture 5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24133" y="4254348"/>
            <a:ext cx="1201259" cy="1207983"/>
          </a:xfrm>
          <a:prstGeom prst="rect">
            <a:avLst/>
          </a:prstGeom>
        </p:spPr>
      </p:pic>
      <p:pic>
        <p:nvPicPr>
          <p:cNvPr id="53" name="Picture 5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84388" y="3723625"/>
            <a:ext cx="1194872" cy="1701597"/>
          </a:xfrm>
          <a:prstGeom prst="rect">
            <a:avLst/>
          </a:prstGeom>
        </p:spPr>
      </p:pic>
      <p:sp>
        <p:nvSpPr>
          <p:cNvPr id="63" name="Freeform 62"/>
          <p:cNvSpPr/>
          <p:nvPr/>
        </p:nvSpPr>
        <p:spPr>
          <a:xfrm>
            <a:off x="4356627" y="1655008"/>
            <a:ext cx="158440" cy="303636"/>
          </a:xfrm>
          <a:custGeom>
            <a:avLst/>
            <a:gdLst>
              <a:gd name="connsiteX0" fmla="*/ 0 w 211253"/>
              <a:gd name="connsiteY0" fmla="*/ 0 h 404848"/>
              <a:gd name="connsiteX1" fmla="*/ 111682 w 211253"/>
              <a:gd name="connsiteY1" fmla="*/ 139603 h 404848"/>
              <a:gd name="connsiteX2" fmla="*/ 97722 w 211253"/>
              <a:gd name="connsiteY2" fmla="*/ 181484 h 404848"/>
              <a:gd name="connsiteX3" fmla="*/ 90742 w 211253"/>
              <a:gd name="connsiteY3" fmla="*/ 202424 h 404848"/>
              <a:gd name="connsiteX4" fmla="*/ 111682 w 211253"/>
              <a:gd name="connsiteY4" fmla="*/ 216384 h 404848"/>
              <a:gd name="connsiteX5" fmla="*/ 132623 w 211253"/>
              <a:gd name="connsiteY5" fmla="*/ 223364 h 404848"/>
              <a:gd name="connsiteX6" fmla="*/ 146583 w 211253"/>
              <a:gd name="connsiteY6" fmla="*/ 237325 h 404848"/>
              <a:gd name="connsiteX7" fmla="*/ 153563 w 211253"/>
              <a:gd name="connsiteY7" fmla="*/ 258265 h 404848"/>
              <a:gd name="connsiteX8" fmla="*/ 153563 w 211253"/>
              <a:gd name="connsiteY8" fmla="*/ 342027 h 404848"/>
              <a:gd name="connsiteX9" fmla="*/ 174503 w 211253"/>
              <a:gd name="connsiteY9" fmla="*/ 349007 h 404848"/>
              <a:gd name="connsiteX10" fmla="*/ 188464 w 211253"/>
              <a:gd name="connsiteY10" fmla="*/ 362968 h 404848"/>
              <a:gd name="connsiteX11" fmla="*/ 209404 w 211253"/>
              <a:gd name="connsiteY11" fmla="*/ 376928 h 404848"/>
              <a:gd name="connsiteX12" fmla="*/ 209404 w 211253"/>
              <a:gd name="connsiteY12" fmla="*/ 404848 h 40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1253" h="404848">
                <a:moveTo>
                  <a:pt x="0" y="0"/>
                </a:moveTo>
                <a:cubicBezTo>
                  <a:pt x="37227" y="46534"/>
                  <a:pt x="83429" y="87133"/>
                  <a:pt x="111682" y="139603"/>
                </a:cubicBezTo>
                <a:cubicBezTo>
                  <a:pt x="118659" y="152560"/>
                  <a:pt x="102375" y="167524"/>
                  <a:pt x="97722" y="181484"/>
                </a:cubicBezTo>
                <a:lnTo>
                  <a:pt x="90742" y="202424"/>
                </a:lnTo>
                <a:cubicBezTo>
                  <a:pt x="97722" y="207077"/>
                  <a:pt x="104179" y="212632"/>
                  <a:pt x="111682" y="216384"/>
                </a:cubicBezTo>
                <a:cubicBezTo>
                  <a:pt x="118263" y="219674"/>
                  <a:pt x="126314" y="219578"/>
                  <a:pt x="132623" y="223364"/>
                </a:cubicBezTo>
                <a:cubicBezTo>
                  <a:pt x="138266" y="226750"/>
                  <a:pt x="141930" y="232671"/>
                  <a:pt x="146583" y="237325"/>
                </a:cubicBezTo>
                <a:cubicBezTo>
                  <a:pt x="148910" y="244305"/>
                  <a:pt x="153563" y="250907"/>
                  <a:pt x="153563" y="258265"/>
                </a:cubicBezTo>
                <a:cubicBezTo>
                  <a:pt x="153563" y="315611"/>
                  <a:pt x="106706" y="224882"/>
                  <a:pt x="153563" y="342027"/>
                </a:cubicBezTo>
                <a:cubicBezTo>
                  <a:pt x="156295" y="348858"/>
                  <a:pt x="167523" y="346680"/>
                  <a:pt x="174503" y="349007"/>
                </a:cubicBezTo>
                <a:cubicBezTo>
                  <a:pt x="179157" y="353661"/>
                  <a:pt x="183325" y="358857"/>
                  <a:pt x="188464" y="362968"/>
                </a:cubicBezTo>
                <a:cubicBezTo>
                  <a:pt x="195015" y="368209"/>
                  <a:pt x="205652" y="369425"/>
                  <a:pt x="209404" y="376928"/>
                </a:cubicBezTo>
                <a:cubicBezTo>
                  <a:pt x="213566" y="385252"/>
                  <a:pt x="209404" y="395541"/>
                  <a:pt x="209404" y="404848"/>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Can 19"/>
          <p:cNvSpPr/>
          <p:nvPr/>
        </p:nvSpPr>
        <p:spPr>
          <a:xfrm rot="5400000">
            <a:off x="3843780" y="-602580"/>
            <a:ext cx="1456370" cy="5761547"/>
          </a:xfrm>
          <a:prstGeom prst="can">
            <a:avLst/>
          </a:prstGeom>
          <a:solidFill>
            <a:schemeClr val="bg1"/>
          </a:solidFill>
          <a:ln w="25400">
            <a:solidFill>
              <a:srgbClr val="C822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5" name="Picture 44"/>
          <p:cNvPicPr>
            <a:picLocks noChangeAspect="1"/>
          </p:cNvPicPr>
          <p:nvPr/>
        </p:nvPicPr>
        <p:blipFill rotWithShape="1">
          <a:blip r:embed="rId4" cstate="print">
            <a:extLst>
              <a:ext uri="{28A0092B-C50C-407E-A947-70E740481C1C}">
                <a14:useLocalDpi xmlns:a14="http://schemas.microsoft.com/office/drawing/2010/main" val="0"/>
              </a:ext>
            </a:extLst>
          </a:blip>
          <a:srcRect l="25283" r="50347" b="53972"/>
          <a:stretch/>
        </p:blipFill>
        <p:spPr>
          <a:xfrm>
            <a:off x="3388019" y="1634378"/>
            <a:ext cx="1227216" cy="1281248"/>
          </a:xfrm>
          <a:prstGeom prst="rect">
            <a:avLst/>
          </a:prstGeom>
        </p:spPr>
      </p:pic>
      <p:pic>
        <p:nvPicPr>
          <p:cNvPr id="46" name="Picture 45"/>
          <p:cNvPicPr>
            <a:picLocks noChangeAspect="1"/>
          </p:cNvPicPr>
          <p:nvPr/>
        </p:nvPicPr>
        <p:blipFill rotWithShape="1">
          <a:blip r:embed="rId4" cstate="print">
            <a:extLst>
              <a:ext uri="{28A0092B-C50C-407E-A947-70E740481C1C}">
                <a14:useLocalDpi xmlns:a14="http://schemas.microsoft.com/office/drawing/2010/main" val="0"/>
              </a:ext>
            </a:extLst>
          </a:blip>
          <a:srcRect l="49651" r="25847" b="53972"/>
          <a:stretch/>
        </p:blipFill>
        <p:spPr>
          <a:xfrm>
            <a:off x="4636938" y="1642397"/>
            <a:ext cx="1233886" cy="1281249"/>
          </a:xfrm>
          <a:prstGeom prst="rect">
            <a:avLst/>
          </a:prstGeom>
        </p:spPr>
      </p:pic>
      <p:pic>
        <p:nvPicPr>
          <p:cNvPr id="47" name="Picture 46"/>
          <p:cNvPicPr>
            <a:picLocks noChangeAspect="1"/>
          </p:cNvPicPr>
          <p:nvPr/>
        </p:nvPicPr>
        <p:blipFill rotWithShape="1">
          <a:blip r:embed="rId4" cstate="print">
            <a:extLst>
              <a:ext uri="{28A0092B-C50C-407E-A947-70E740481C1C}">
                <a14:useLocalDpi xmlns:a14="http://schemas.microsoft.com/office/drawing/2010/main" val="0"/>
              </a:ext>
            </a:extLst>
          </a:blip>
          <a:srcRect r="74718" b="53972"/>
          <a:stretch/>
        </p:blipFill>
        <p:spPr>
          <a:xfrm>
            <a:off x="2106711" y="1636457"/>
            <a:ext cx="1273162" cy="1281249"/>
          </a:xfrm>
          <a:prstGeom prst="octagon">
            <a:avLst>
              <a:gd name="adj" fmla="val 32956"/>
            </a:avLst>
          </a:prstGeom>
        </p:spPr>
      </p:pic>
      <p:pic>
        <p:nvPicPr>
          <p:cNvPr id="48" name="Picture 4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51453" y="1702354"/>
            <a:ext cx="1256341" cy="1765321"/>
          </a:xfrm>
          <a:prstGeom prst="rect">
            <a:avLst/>
          </a:prstGeom>
        </p:spPr>
      </p:pic>
      <p:sp>
        <p:nvSpPr>
          <p:cNvPr id="61" name="Freeform 60"/>
          <p:cNvSpPr/>
          <p:nvPr/>
        </p:nvSpPr>
        <p:spPr>
          <a:xfrm>
            <a:off x="3203890" y="2627823"/>
            <a:ext cx="298502" cy="303637"/>
          </a:xfrm>
          <a:custGeom>
            <a:avLst/>
            <a:gdLst>
              <a:gd name="connsiteX0" fmla="*/ 0 w 398002"/>
              <a:gd name="connsiteY0" fmla="*/ 404849 h 404849"/>
              <a:gd name="connsiteX1" fmla="*/ 6981 w 398002"/>
              <a:gd name="connsiteY1" fmla="*/ 293166 h 404849"/>
              <a:gd name="connsiteX2" fmla="*/ 69802 w 398002"/>
              <a:gd name="connsiteY2" fmla="*/ 258265 h 404849"/>
              <a:gd name="connsiteX3" fmla="*/ 286187 w 398002"/>
              <a:gd name="connsiteY3" fmla="*/ 237325 h 404849"/>
              <a:gd name="connsiteX4" fmla="*/ 307127 w 398002"/>
              <a:gd name="connsiteY4" fmla="*/ 223365 h 404849"/>
              <a:gd name="connsiteX5" fmla="*/ 314107 w 398002"/>
              <a:gd name="connsiteY5" fmla="*/ 202424 h 404849"/>
              <a:gd name="connsiteX6" fmla="*/ 293167 w 398002"/>
              <a:gd name="connsiteY6" fmla="*/ 69801 h 404849"/>
              <a:gd name="connsiteX7" fmla="*/ 321087 w 398002"/>
              <a:gd name="connsiteY7" fmla="*/ 55841 h 404849"/>
              <a:gd name="connsiteX8" fmla="*/ 390889 w 398002"/>
              <a:gd name="connsiteY8" fmla="*/ 48861 h 404849"/>
              <a:gd name="connsiteX9" fmla="*/ 397869 w 398002"/>
              <a:gd name="connsiteY9" fmla="*/ 0 h 40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8002" h="404849">
                <a:moveTo>
                  <a:pt x="0" y="404849"/>
                </a:moveTo>
                <a:cubicBezTo>
                  <a:pt x="2327" y="367621"/>
                  <a:pt x="-334" y="329742"/>
                  <a:pt x="6981" y="293166"/>
                </a:cubicBezTo>
                <a:cubicBezTo>
                  <a:pt x="13980" y="258173"/>
                  <a:pt x="43738" y="261989"/>
                  <a:pt x="69802" y="258265"/>
                </a:cubicBezTo>
                <a:cubicBezTo>
                  <a:pt x="141607" y="248007"/>
                  <a:pt x="213914" y="242884"/>
                  <a:pt x="286187" y="237325"/>
                </a:cubicBezTo>
                <a:cubicBezTo>
                  <a:pt x="293167" y="232672"/>
                  <a:pt x="301887" y="229916"/>
                  <a:pt x="307127" y="223365"/>
                </a:cubicBezTo>
                <a:cubicBezTo>
                  <a:pt x="311723" y="217619"/>
                  <a:pt x="314515" y="209771"/>
                  <a:pt x="314107" y="202424"/>
                </a:cubicBezTo>
                <a:cubicBezTo>
                  <a:pt x="310300" y="133898"/>
                  <a:pt x="305574" y="119433"/>
                  <a:pt x="293167" y="69801"/>
                </a:cubicBezTo>
                <a:cubicBezTo>
                  <a:pt x="302474" y="65148"/>
                  <a:pt x="310913" y="58021"/>
                  <a:pt x="321087" y="55841"/>
                </a:cubicBezTo>
                <a:cubicBezTo>
                  <a:pt x="343951" y="50942"/>
                  <a:pt x="369602" y="58537"/>
                  <a:pt x="390889" y="48861"/>
                </a:cubicBezTo>
                <a:cubicBezTo>
                  <a:pt x="399562" y="44919"/>
                  <a:pt x="397869" y="8160"/>
                  <a:pt x="397869" y="0"/>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 name="Freeform 61"/>
          <p:cNvSpPr/>
          <p:nvPr/>
        </p:nvSpPr>
        <p:spPr>
          <a:xfrm>
            <a:off x="4643504" y="2619408"/>
            <a:ext cx="188507" cy="306815"/>
          </a:xfrm>
          <a:custGeom>
            <a:avLst/>
            <a:gdLst>
              <a:gd name="connsiteX0" fmla="*/ 251342 w 251342"/>
              <a:gd name="connsiteY0" fmla="*/ 409086 h 409086"/>
              <a:gd name="connsiteX1" fmla="*/ 209461 w 251342"/>
              <a:gd name="connsiteY1" fmla="*/ 164781 h 409086"/>
              <a:gd name="connsiteX2" fmla="*/ 167580 w 251342"/>
              <a:gd name="connsiteY2" fmla="*/ 143841 h 409086"/>
              <a:gd name="connsiteX3" fmla="*/ 118719 w 251342"/>
              <a:gd name="connsiteY3" fmla="*/ 129880 h 409086"/>
              <a:gd name="connsiteX4" fmla="*/ 97779 w 251342"/>
              <a:gd name="connsiteY4" fmla="*/ 122900 h 409086"/>
              <a:gd name="connsiteX5" fmla="*/ 62878 w 251342"/>
              <a:gd name="connsiteY5" fmla="*/ 60079 h 409086"/>
              <a:gd name="connsiteX6" fmla="*/ 34957 w 251342"/>
              <a:gd name="connsiteY6" fmla="*/ 32158 h 409086"/>
              <a:gd name="connsiteX7" fmla="*/ 20997 w 251342"/>
              <a:gd name="connsiteY7" fmla="*/ 11218 h 409086"/>
              <a:gd name="connsiteX8" fmla="*/ 56 w 251342"/>
              <a:gd name="connsiteY8" fmla="*/ 11218 h 40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342" h="409086">
                <a:moveTo>
                  <a:pt x="251342" y="409086"/>
                </a:moveTo>
                <a:cubicBezTo>
                  <a:pt x="237382" y="327651"/>
                  <a:pt x="234341" y="243569"/>
                  <a:pt x="209461" y="164781"/>
                </a:cubicBezTo>
                <a:cubicBezTo>
                  <a:pt x="204761" y="149897"/>
                  <a:pt x="181843" y="150180"/>
                  <a:pt x="167580" y="143841"/>
                </a:cubicBezTo>
                <a:cubicBezTo>
                  <a:pt x="152509" y="137142"/>
                  <a:pt x="134260" y="134320"/>
                  <a:pt x="118719" y="129880"/>
                </a:cubicBezTo>
                <a:cubicBezTo>
                  <a:pt x="111645" y="127859"/>
                  <a:pt x="104759" y="125227"/>
                  <a:pt x="97779" y="122900"/>
                </a:cubicBezTo>
                <a:cubicBezTo>
                  <a:pt x="89001" y="96570"/>
                  <a:pt x="86877" y="84078"/>
                  <a:pt x="62878" y="60079"/>
                </a:cubicBezTo>
                <a:cubicBezTo>
                  <a:pt x="53571" y="50772"/>
                  <a:pt x="42258" y="43110"/>
                  <a:pt x="34957" y="32158"/>
                </a:cubicBezTo>
                <a:cubicBezTo>
                  <a:pt x="30304" y="25178"/>
                  <a:pt x="27548" y="16458"/>
                  <a:pt x="20997" y="11218"/>
                </a:cubicBezTo>
                <a:cubicBezTo>
                  <a:pt x="-2151" y="-7300"/>
                  <a:pt x="56" y="296"/>
                  <a:pt x="56" y="11218"/>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 name="Freeform 63"/>
          <p:cNvSpPr/>
          <p:nvPr/>
        </p:nvSpPr>
        <p:spPr>
          <a:xfrm>
            <a:off x="3087506" y="1624148"/>
            <a:ext cx="262398" cy="235580"/>
          </a:xfrm>
          <a:custGeom>
            <a:avLst/>
            <a:gdLst>
              <a:gd name="connsiteX0" fmla="*/ 42638 w 349864"/>
              <a:gd name="connsiteY0" fmla="*/ 0 h 314106"/>
              <a:gd name="connsiteX1" fmla="*/ 56599 w 349864"/>
              <a:gd name="connsiteY1" fmla="*/ 97722 h 314106"/>
              <a:gd name="connsiteX2" fmla="*/ 757 w 349864"/>
              <a:gd name="connsiteY2" fmla="*/ 146583 h 314106"/>
              <a:gd name="connsiteX3" fmla="*/ 21698 w 349864"/>
              <a:gd name="connsiteY3" fmla="*/ 139603 h 314106"/>
              <a:gd name="connsiteX4" fmla="*/ 56599 w 349864"/>
              <a:gd name="connsiteY4" fmla="*/ 132623 h 314106"/>
              <a:gd name="connsiteX5" fmla="*/ 140361 w 349864"/>
              <a:gd name="connsiteY5" fmla="*/ 139603 h 314106"/>
              <a:gd name="connsiteX6" fmla="*/ 182241 w 349864"/>
              <a:gd name="connsiteY6" fmla="*/ 153563 h 314106"/>
              <a:gd name="connsiteX7" fmla="*/ 203182 w 349864"/>
              <a:gd name="connsiteY7" fmla="*/ 216384 h 314106"/>
              <a:gd name="connsiteX8" fmla="*/ 210162 w 349864"/>
              <a:gd name="connsiteY8" fmla="*/ 237325 h 314106"/>
              <a:gd name="connsiteX9" fmla="*/ 217142 w 349864"/>
              <a:gd name="connsiteY9" fmla="*/ 265245 h 314106"/>
              <a:gd name="connsiteX10" fmla="*/ 266003 w 349864"/>
              <a:gd name="connsiteY10" fmla="*/ 265245 h 314106"/>
              <a:gd name="connsiteX11" fmla="*/ 300904 w 349864"/>
              <a:gd name="connsiteY11" fmla="*/ 314106 h 314106"/>
              <a:gd name="connsiteX12" fmla="*/ 349765 w 349864"/>
              <a:gd name="connsiteY12" fmla="*/ 293166 h 314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9864" h="314106">
                <a:moveTo>
                  <a:pt x="42638" y="0"/>
                </a:moveTo>
                <a:cubicBezTo>
                  <a:pt x="47292" y="32574"/>
                  <a:pt x="65639" y="66083"/>
                  <a:pt x="56599" y="97722"/>
                </a:cubicBezTo>
                <a:cubicBezTo>
                  <a:pt x="49804" y="121504"/>
                  <a:pt x="16591" y="127582"/>
                  <a:pt x="757" y="146583"/>
                </a:cubicBezTo>
                <a:cubicBezTo>
                  <a:pt x="-3953" y="152235"/>
                  <a:pt x="14560" y="141387"/>
                  <a:pt x="21698" y="139603"/>
                </a:cubicBezTo>
                <a:cubicBezTo>
                  <a:pt x="33208" y="136726"/>
                  <a:pt x="44965" y="134950"/>
                  <a:pt x="56599" y="132623"/>
                </a:cubicBezTo>
                <a:cubicBezTo>
                  <a:pt x="84520" y="134950"/>
                  <a:pt x="112725" y="134997"/>
                  <a:pt x="140361" y="139603"/>
                </a:cubicBezTo>
                <a:cubicBezTo>
                  <a:pt x="154876" y="142022"/>
                  <a:pt x="182241" y="153563"/>
                  <a:pt x="182241" y="153563"/>
                </a:cubicBezTo>
                <a:lnTo>
                  <a:pt x="203182" y="216384"/>
                </a:lnTo>
                <a:cubicBezTo>
                  <a:pt x="205509" y="223364"/>
                  <a:pt x="208377" y="230187"/>
                  <a:pt x="210162" y="237325"/>
                </a:cubicBezTo>
                <a:lnTo>
                  <a:pt x="217142" y="265245"/>
                </a:lnTo>
                <a:cubicBezTo>
                  <a:pt x="230751" y="260709"/>
                  <a:pt x="252369" y="249339"/>
                  <a:pt x="266003" y="265245"/>
                </a:cubicBezTo>
                <a:cubicBezTo>
                  <a:pt x="318121" y="326049"/>
                  <a:pt x="248089" y="296501"/>
                  <a:pt x="300904" y="314106"/>
                </a:cubicBezTo>
                <a:cubicBezTo>
                  <a:pt x="354372" y="306468"/>
                  <a:pt x="349765" y="323578"/>
                  <a:pt x="349765" y="293166"/>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6" name="Freeform 65"/>
          <p:cNvSpPr/>
          <p:nvPr/>
        </p:nvSpPr>
        <p:spPr>
          <a:xfrm>
            <a:off x="5740901" y="1642978"/>
            <a:ext cx="533982" cy="288152"/>
          </a:xfrm>
          <a:custGeom>
            <a:avLst/>
            <a:gdLst>
              <a:gd name="connsiteX0" fmla="*/ 711976 w 711976"/>
              <a:gd name="connsiteY0" fmla="*/ 0 h 384203"/>
              <a:gd name="connsiteX1" fmla="*/ 649154 w 711976"/>
              <a:gd name="connsiteY1" fmla="*/ 6981 h 384203"/>
              <a:gd name="connsiteX2" fmla="*/ 572373 w 711976"/>
              <a:gd name="connsiteY2" fmla="*/ 13961 h 384203"/>
              <a:gd name="connsiteX3" fmla="*/ 523512 w 711976"/>
              <a:gd name="connsiteY3" fmla="*/ 27921 h 384203"/>
              <a:gd name="connsiteX4" fmla="*/ 502571 w 711976"/>
              <a:gd name="connsiteY4" fmla="*/ 55842 h 384203"/>
              <a:gd name="connsiteX5" fmla="*/ 474651 w 711976"/>
              <a:gd name="connsiteY5" fmla="*/ 97723 h 384203"/>
              <a:gd name="connsiteX6" fmla="*/ 453710 w 711976"/>
              <a:gd name="connsiteY6" fmla="*/ 111683 h 384203"/>
              <a:gd name="connsiteX7" fmla="*/ 383909 w 711976"/>
              <a:gd name="connsiteY7" fmla="*/ 174504 h 384203"/>
              <a:gd name="connsiteX8" fmla="*/ 349008 w 711976"/>
              <a:gd name="connsiteY8" fmla="*/ 188465 h 384203"/>
              <a:gd name="connsiteX9" fmla="*/ 265246 w 711976"/>
              <a:gd name="connsiteY9" fmla="*/ 195445 h 384203"/>
              <a:gd name="connsiteX10" fmla="*/ 251286 w 711976"/>
              <a:gd name="connsiteY10" fmla="*/ 265246 h 384203"/>
              <a:gd name="connsiteX11" fmla="*/ 181484 w 711976"/>
              <a:gd name="connsiteY11" fmla="*/ 272226 h 384203"/>
              <a:gd name="connsiteX12" fmla="*/ 167524 w 711976"/>
              <a:gd name="connsiteY12" fmla="*/ 286187 h 384203"/>
              <a:gd name="connsiteX13" fmla="*/ 160544 w 711976"/>
              <a:gd name="connsiteY13" fmla="*/ 314107 h 384203"/>
              <a:gd name="connsiteX14" fmla="*/ 167524 w 711976"/>
              <a:gd name="connsiteY14" fmla="*/ 335048 h 384203"/>
              <a:gd name="connsiteX15" fmla="*/ 153564 w 711976"/>
              <a:gd name="connsiteY15" fmla="*/ 355988 h 384203"/>
              <a:gd name="connsiteX16" fmla="*/ 0 w 711976"/>
              <a:gd name="connsiteY16" fmla="*/ 362968 h 384203"/>
              <a:gd name="connsiteX17" fmla="*/ 20941 w 711976"/>
              <a:gd name="connsiteY17" fmla="*/ 383909 h 384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11976" h="384203">
                <a:moveTo>
                  <a:pt x="711976" y="0"/>
                </a:moveTo>
                <a:lnTo>
                  <a:pt x="649154" y="6981"/>
                </a:lnTo>
                <a:cubicBezTo>
                  <a:pt x="623582" y="9538"/>
                  <a:pt x="597723" y="9736"/>
                  <a:pt x="572373" y="13961"/>
                </a:cubicBezTo>
                <a:cubicBezTo>
                  <a:pt x="555665" y="16746"/>
                  <a:pt x="539799" y="23268"/>
                  <a:pt x="523512" y="27921"/>
                </a:cubicBezTo>
                <a:cubicBezTo>
                  <a:pt x="516532" y="37228"/>
                  <a:pt x="509243" y="46311"/>
                  <a:pt x="502571" y="55842"/>
                </a:cubicBezTo>
                <a:cubicBezTo>
                  <a:pt x="492949" y="69587"/>
                  <a:pt x="488611" y="88416"/>
                  <a:pt x="474651" y="97723"/>
                </a:cubicBezTo>
                <a:cubicBezTo>
                  <a:pt x="467671" y="102376"/>
                  <a:pt x="459946" y="106071"/>
                  <a:pt x="453710" y="111683"/>
                </a:cubicBezTo>
                <a:cubicBezTo>
                  <a:pt x="431098" y="132034"/>
                  <a:pt x="412293" y="160312"/>
                  <a:pt x="383909" y="174504"/>
                </a:cubicBezTo>
                <a:cubicBezTo>
                  <a:pt x="372702" y="180108"/>
                  <a:pt x="361347" y="186287"/>
                  <a:pt x="349008" y="188465"/>
                </a:cubicBezTo>
                <a:cubicBezTo>
                  <a:pt x="321417" y="193334"/>
                  <a:pt x="293167" y="193118"/>
                  <a:pt x="265246" y="195445"/>
                </a:cubicBezTo>
                <a:cubicBezTo>
                  <a:pt x="260593" y="218712"/>
                  <a:pt x="268777" y="249213"/>
                  <a:pt x="251286" y="265246"/>
                </a:cubicBezTo>
                <a:cubicBezTo>
                  <a:pt x="234049" y="281047"/>
                  <a:pt x="204169" y="266555"/>
                  <a:pt x="181484" y="272226"/>
                </a:cubicBezTo>
                <a:cubicBezTo>
                  <a:pt x="175099" y="273822"/>
                  <a:pt x="172177" y="281533"/>
                  <a:pt x="167524" y="286187"/>
                </a:cubicBezTo>
                <a:cubicBezTo>
                  <a:pt x="165197" y="295494"/>
                  <a:pt x="160544" y="304514"/>
                  <a:pt x="160544" y="314107"/>
                </a:cubicBezTo>
                <a:cubicBezTo>
                  <a:pt x="160544" y="321465"/>
                  <a:pt x="168734" y="327790"/>
                  <a:pt x="167524" y="335048"/>
                </a:cubicBezTo>
                <a:cubicBezTo>
                  <a:pt x="166145" y="343323"/>
                  <a:pt x="161839" y="354609"/>
                  <a:pt x="153564" y="355988"/>
                </a:cubicBezTo>
                <a:cubicBezTo>
                  <a:pt x="103020" y="364412"/>
                  <a:pt x="51188" y="360641"/>
                  <a:pt x="0" y="362968"/>
                </a:cubicBezTo>
                <a:cubicBezTo>
                  <a:pt x="8452" y="388324"/>
                  <a:pt x="-378" y="383909"/>
                  <a:pt x="20941" y="383909"/>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 name="Freeform 67"/>
          <p:cNvSpPr/>
          <p:nvPr/>
        </p:nvSpPr>
        <p:spPr>
          <a:xfrm>
            <a:off x="5684970" y="2737761"/>
            <a:ext cx="331969" cy="188464"/>
          </a:xfrm>
          <a:custGeom>
            <a:avLst/>
            <a:gdLst>
              <a:gd name="connsiteX0" fmla="*/ 0 w 442625"/>
              <a:gd name="connsiteY0" fmla="*/ 251285 h 251285"/>
              <a:gd name="connsiteX1" fmla="*/ 48861 w 442625"/>
              <a:gd name="connsiteY1" fmla="*/ 160543 h 251285"/>
              <a:gd name="connsiteX2" fmla="*/ 90742 w 442625"/>
              <a:gd name="connsiteY2" fmla="*/ 118663 h 251285"/>
              <a:gd name="connsiteX3" fmla="*/ 167523 w 442625"/>
              <a:gd name="connsiteY3" fmla="*/ 139603 h 251285"/>
              <a:gd name="connsiteX4" fmla="*/ 230345 w 442625"/>
              <a:gd name="connsiteY4" fmla="*/ 181484 h 251285"/>
              <a:gd name="connsiteX5" fmla="*/ 251285 w 442625"/>
              <a:gd name="connsiteY5" fmla="*/ 188464 h 251285"/>
              <a:gd name="connsiteX6" fmla="*/ 300146 w 442625"/>
              <a:gd name="connsiteY6" fmla="*/ 181484 h 251285"/>
              <a:gd name="connsiteX7" fmla="*/ 328067 w 442625"/>
              <a:gd name="connsiteY7" fmla="*/ 160543 h 251285"/>
              <a:gd name="connsiteX8" fmla="*/ 362968 w 442625"/>
              <a:gd name="connsiteY8" fmla="*/ 139603 h 251285"/>
              <a:gd name="connsiteX9" fmla="*/ 390888 w 442625"/>
              <a:gd name="connsiteY9" fmla="*/ 132623 h 251285"/>
              <a:gd name="connsiteX10" fmla="*/ 411829 w 442625"/>
              <a:gd name="connsiteY10" fmla="*/ 125643 h 251285"/>
              <a:gd name="connsiteX11" fmla="*/ 439749 w 442625"/>
              <a:gd name="connsiteY11" fmla="*/ 132623 h 251285"/>
              <a:gd name="connsiteX12" fmla="*/ 432769 w 442625"/>
              <a:gd name="connsiteY12" fmla="*/ 104702 h 251285"/>
              <a:gd name="connsiteX13" fmla="*/ 397868 w 442625"/>
              <a:gd name="connsiteY13" fmla="*/ 97722 h 251285"/>
              <a:gd name="connsiteX14" fmla="*/ 369948 w 442625"/>
              <a:gd name="connsiteY14" fmla="*/ 48861 h 251285"/>
              <a:gd name="connsiteX15" fmla="*/ 376928 w 442625"/>
              <a:gd name="connsiteY15" fmla="*/ 6980 h 251285"/>
              <a:gd name="connsiteX16" fmla="*/ 376928 w 442625"/>
              <a:gd name="connsiteY16" fmla="*/ 0 h 251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2625" h="251285">
                <a:moveTo>
                  <a:pt x="0" y="251285"/>
                </a:moveTo>
                <a:cubicBezTo>
                  <a:pt x="6250" y="238785"/>
                  <a:pt x="35296" y="177122"/>
                  <a:pt x="48861" y="160543"/>
                </a:cubicBezTo>
                <a:cubicBezTo>
                  <a:pt x="61363" y="145263"/>
                  <a:pt x="90742" y="118663"/>
                  <a:pt x="90742" y="118663"/>
                </a:cubicBezTo>
                <a:cubicBezTo>
                  <a:pt x="116336" y="125643"/>
                  <a:pt x="143331" y="128717"/>
                  <a:pt x="167523" y="139603"/>
                </a:cubicBezTo>
                <a:cubicBezTo>
                  <a:pt x="190474" y="149931"/>
                  <a:pt x="206469" y="173525"/>
                  <a:pt x="230345" y="181484"/>
                </a:cubicBezTo>
                <a:lnTo>
                  <a:pt x="251285" y="188464"/>
                </a:lnTo>
                <a:cubicBezTo>
                  <a:pt x="267572" y="186137"/>
                  <a:pt x="284684" y="187107"/>
                  <a:pt x="300146" y="181484"/>
                </a:cubicBezTo>
                <a:cubicBezTo>
                  <a:pt x="311079" y="177508"/>
                  <a:pt x="318387" y="166996"/>
                  <a:pt x="328067" y="160543"/>
                </a:cubicBezTo>
                <a:cubicBezTo>
                  <a:pt x="339355" y="153017"/>
                  <a:pt x="350570" y="145113"/>
                  <a:pt x="362968" y="139603"/>
                </a:cubicBezTo>
                <a:cubicBezTo>
                  <a:pt x="371734" y="135707"/>
                  <a:pt x="381664" y="135258"/>
                  <a:pt x="390888" y="132623"/>
                </a:cubicBezTo>
                <a:cubicBezTo>
                  <a:pt x="397963" y="130602"/>
                  <a:pt x="404849" y="127970"/>
                  <a:pt x="411829" y="125643"/>
                </a:cubicBezTo>
                <a:cubicBezTo>
                  <a:pt x="421136" y="127970"/>
                  <a:pt x="432966" y="139407"/>
                  <a:pt x="439749" y="132623"/>
                </a:cubicBezTo>
                <a:cubicBezTo>
                  <a:pt x="446532" y="125839"/>
                  <a:pt x="440139" y="110844"/>
                  <a:pt x="432769" y="104702"/>
                </a:cubicBezTo>
                <a:cubicBezTo>
                  <a:pt x="423655" y="97107"/>
                  <a:pt x="409502" y="100049"/>
                  <a:pt x="397868" y="97722"/>
                </a:cubicBezTo>
                <a:cubicBezTo>
                  <a:pt x="391575" y="88283"/>
                  <a:pt x="370990" y="59281"/>
                  <a:pt x="369948" y="48861"/>
                </a:cubicBezTo>
                <a:cubicBezTo>
                  <a:pt x="368540" y="34778"/>
                  <a:pt x="374927" y="20991"/>
                  <a:pt x="376928" y="6980"/>
                </a:cubicBezTo>
                <a:cubicBezTo>
                  <a:pt x="377257" y="4677"/>
                  <a:pt x="376928" y="2327"/>
                  <a:pt x="376928" y="0"/>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3" name="Picture 7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31278" y="884550"/>
            <a:ext cx="5716912" cy="2562585"/>
          </a:xfrm>
          <a:prstGeom prst="rect">
            <a:avLst/>
          </a:prstGeom>
        </p:spPr>
      </p:pic>
      <p:grpSp>
        <p:nvGrpSpPr>
          <p:cNvPr id="39" name="Group 38"/>
          <p:cNvGrpSpPr/>
          <p:nvPr/>
        </p:nvGrpSpPr>
        <p:grpSpPr>
          <a:xfrm>
            <a:off x="330613" y="1394432"/>
            <a:ext cx="3397745" cy="4278182"/>
            <a:chOff x="440817" y="716242"/>
            <a:chExt cx="4530326" cy="5704243"/>
          </a:xfrm>
        </p:grpSpPr>
        <p:sp>
          <p:nvSpPr>
            <p:cNvPr id="31" name="Block Arc 30"/>
            <p:cNvSpPr/>
            <p:nvPr/>
          </p:nvSpPr>
          <p:spPr>
            <a:xfrm rot="16200000">
              <a:off x="42880" y="1320134"/>
              <a:ext cx="5326200" cy="4530326"/>
            </a:xfrm>
            <a:prstGeom prst="blockArc">
              <a:avLst>
                <a:gd name="adj1" fmla="val 10798019"/>
                <a:gd name="adj2" fmla="val 39671"/>
                <a:gd name="adj3" fmla="val 42399"/>
              </a:avLst>
            </a:prstGeom>
            <a:solidFill>
              <a:schemeClr val="bg1"/>
            </a:solidFill>
            <a:ln w="25400">
              <a:solidFill>
                <a:srgbClr val="C822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Rounded Rectangle 34"/>
            <p:cNvSpPr/>
            <p:nvPr/>
          </p:nvSpPr>
          <p:spPr>
            <a:xfrm>
              <a:off x="2502247" y="4066752"/>
              <a:ext cx="333554" cy="2353733"/>
            </a:xfrm>
            <a:prstGeom prst="roundRect">
              <a:avLst/>
            </a:prstGeom>
            <a:solidFill>
              <a:srgbClr val="C82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Rounded Rectangle 35"/>
            <p:cNvSpPr/>
            <p:nvPr/>
          </p:nvSpPr>
          <p:spPr>
            <a:xfrm>
              <a:off x="2487959" y="716242"/>
              <a:ext cx="333554" cy="2353733"/>
            </a:xfrm>
            <a:prstGeom prst="roundRect">
              <a:avLst/>
            </a:prstGeom>
            <a:solidFill>
              <a:srgbClr val="C82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60" name="Curved Left Arrow 59"/>
          <p:cNvSpPr/>
          <p:nvPr/>
        </p:nvSpPr>
        <p:spPr>
          <a:xfrm rot="10800000">
            <a:off x="827232" y="2245243"/>
            <a:ext cx="862207" cy="25908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nvGrpSpPr>
          <p:cNvPr id="40" name="Group 39"/>
          <p:cNvGrpSpPr/>
          <p:nvPr/>
        </p:nvGrpSpPr>
        <p:grpSpPr>
          <a:xfrm>
            <a:off x="5369025" y="1429785"/>
            <a:ext cx="3455180" cy="4265130"/>
            <a:chOff x="7153668" y="733644"/>
            <a:chExt cx="4606907" cy="5686840"/>
          </a:xfrm>
        </p:grpSpPr>
        <p:sp>
          <p:nvSpPr>
            <p:cNvPr id="29" name="Block Arc 28"/>
            <p:cNvSpPr/>
            <p:nvPr/>
          </p:nvSpPr>
          <p:spPr>
            <a:xfrm rot="5400000">
              <a:off x="6794022" y="1281845"/>
              <a:ext cx="5326200" cy="4606907"/>
            </a:xfrm>
            <a:prstGeom prst="blockArc">
              <a:avLst>
                <a:gd name="adj1" fmla="val 10798019"/>
                <a:gd name="adj2" fmla="val 39671"/>
                <a:gd name="adj3" fmla="val 42399"/>
              </a:avLst>
            </a:prstGeom>
            <a:solidFill>
              <a:schemeClr val="bg1"/>
            </a:solidFill>
            <a:ln w="25400">
              <a:solidFill>
                <a:srgbClr val="C822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8" name="Rounded Rectangle 37"/>
            <p:cNvSpPr/>
            <p:nvPr/>
          </p:nvSpPr>
          <p:spPr>
            <a:xfrm>
              <a:off x="9408968" y="4066751"/>
              <a:ext cx="333554" cy="2353733"/>
            </a:xfrm>
            <a:prstGeom prst="roundRect">
              <a:avLst/>
            </a:prstGeom>
            <a:solidFill>
              <a:srgbClr val="C82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Rounded Rectangle 36"/>
            <p:cNvSpPr/>
            <p:nvPr/>
          </p:nvSpPr>
          <p:spPr>
            <a:xfrm>
              <a:off x="9442834" y="733644"/>
              <a:ext cx="333554" cy="2353733"/>
            </a:xfrm>
            <a:prstGeom prst="roundRect">
              <a:avLst/>
            </a:prstGeom>
            <a:solidFill>
              <a:srgbClr val="C82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55" name="Curved Left Arrow 54"/>
          <p:cNvSpPr/>
          <p:nvPr/>
        </p:nvSpPr>
        <p:spPr>
          <a:xfrm>
            <a:off x="7468995" y="2266950"/>
            <a:ext cx="862207" cy="25908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pic>
        <p:nvPicPr>
          <p:cNvPr id="72" name="Picture 71"/>
          <p:cNvPicPr>
            <a:picLocks noChangeAspect="1"/>
          </p:cNvPicPr>
          <p:nvPr/>
        </p:nvPicPr>
        <p:blipFill rotWithShape="1">
          <a:blip r:embed="rId9" cstate="print">
            <a:extLst>
              <a:ext uri="{28A0092B-C50C-407E-A947-70E740481C1C}">
                <a14:useLocalDpi xmlns:a14="http://schemas.microsoft.com/office/drawing/2010/main" val="0"/>
              </a:ext>
            </a:extLst>
          </a:blip>
          <a:srcRect l="3427" t="31077" r="53615" b="31990"/>
          <a:stretch/>
        </p:blipFill>
        <p:spPr>
          <a:xfrm>
            <a:off x="1976408" y="2929470"/>
            <a:ext cx="2694546" cy="1844480"/>
          </a:xfrm>
          <a:prstGeom prst="rect">
            <a:avLst/>
          </a:prstGeom>
        </p:spPr>
      </p:pic>
      <p:sp>
        <p:nvSpPr>
          <p:cNvPr id="74" name="TextBox 73"/>
          <p:cNvSpPr txBox="1"/>
          <p:nvPr/>
        </p:nvSpPr>
        <p:spPr>
          <a:xfrm>
            <a:off x="5122837" y="3161101"/>
            <a:ext cx="2346158" cy="923330"/>
          </a:xfrm>
          <a:prstGeom prst="rect">
            <a:avLst/>
          </a:prstGeom>
          <a:noFill/>
        </p:spPr>
        <p:txBody>
          <a:bodyPr wrap="square" rtlCol="0">
            <a:spAutoFit/>
          </a:bodyPr>
          <a:lstStyle/>
          <a:p>
            <a:pPr algn="ctr"/>
            <a:r>
              <a:rPr lang="en-US" dirty="0">
                <a:solidFill>
                  <a:schemeClr val="tx1">
                    <a:lumMod val="75000"/>
                    <a:lumOff val="25000"/>
                  </a:schemeClr>
                </a:solidFill>
                <a:latin typeface="Century Gothic" charset="0"/>
                <a:ea typeface="Century Gothic" charset="0"/>
                <a:cs typeface="Century Gothic" charset="0"/>
              </a:rPr>
              <a:t>HOW DO WE MAINTAIN THE PIPELINE</a:t>
            </a:r>
            <a:r>
              <a:rPr lang="en-US" dirty="0">
                <a:solidFill>
                  <a:schemeClr val="tx1">
                    <a:lumMod val="75000"/>
                    <a:lumOff val="25000"/>
                  </a:schemeClr>
                </a:solidFill>
                <a:latin typeface="Arial" charset="0"/>
                <a:ea typeface="Arial" charset="0"/>
                <a:cs typeface="Arial" charset="0"/>
              </a:rPr>
              <a:t>?</a:t>
            </a:r>
          </a:p>
        </p:txBody>
      </p:sp>
      <p:sp>
        <p:nvSpPr>
          <p:cNvPr id="75" name="TextBox 74"/>
          <p:cNvSpPr txBox="1"/>
          <p:nvPr/>
        </p:nvSpPr>
        <p:spPr>
          <a:xfrm>
            <a:off x="2857987" y="3455560"/>
            <a:ext cx="3611529" cy="369332"/>
          </a:xfrm>
          <a:prstGeom prst="rect">
            <a:avLst/>
          </a:prstGeom>
          <a:noFill/>
        </p:spPr>
        <p:txBody>
          <a:bodyPr wrap="square" rtlCol="0">
            <a:spAutoFit/>
          </a:bodyPr>
          <a:lstStyle/>
          <a:p>
            <a:pPr algn="ctr"/>
            <a:r>
              <a:rPr lang="en-US" spc="150" dirty="0">
                <a:solidFill>
                  <a:schemeClr val="tx1">
                    <a:lumMod val="75000"/>
                    <a:lumOff val="25000"/>
                  </a:schemeClr>
                </a:solidFill>
                <a:latin typeface="Century Gothic" charset="0"/>
                <a:ea typeface="Century Gothic" charset="0"/>
                <a:cs typeface="Century Gothic" charset="0"/>
              </a:rPr>
              <a:t>INSULATE THE PIPELINE!</a:t>
            </a:r>
            <a:endParaRPr lang="en-US" spc="150" dirty="0">
              <a:solidFill>
                <a:schemeClr val="tx1">
                  <a:lumMod val="75000"/>
                  <a:lumOff val="25000"/>
                </a:schemeClr>
              </a:solidFill>
              <a:latin typeface="Arial" charset="0"/>
              <a:ea typeface="Arial" charset="0"/>
              <a:cs typeface="Arial" charset="0"/>
            </a:endParaRPr>
          </a:p>
        </p:txBody>
      </p:sp>
      <p:sp>
        <p:nvSpPr>
          <p:cNvPr id="41" name="Rectangle 2">
            <a:extLst>
              <a:ext uri="{FF2B5EF4-FFF2-40B4-BE49-F238E27FC236}">
                <a16:creationId xmlns:a16="http://schemas.microsoft.com/office/drawing/2014/main" id="{108998E9-9491-4879-8D26-E47EB3935A6C}"/>
              </a:ext>
            </a:extLst>
          </p:cNvPr>
          <p:cNvSpPr>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lgn="ctr"/>
            <a:r>
              <a:rPr lang="en-US" sz="3200" b="1" dirty="0">
                <a:solidFill>
                  <a:srgbClr val="000066"/>
                </a:solidFill>
                <a:latin typeface="+mj-lt"/>
                <a:cs typeface="Times New Roman" charset="0"/>
              </a:rPr>
              <a:t>Economic Lifecycles</a:t>
            </a:r>
          </a:p>
        </p:txBody>
      </p:sp>
    </p:spTree>
    <p:extLst>
      <p:ext uri="{BB962C8B-B14F-4D97-AF65-F5344CB8AC3E}">
        <p14:creationId xmlns:p14="http://schemas.microsoft.com/office/powerpoint/2010/main" val="76914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strVal val="#ppt_w*0.70"/>
                                          </p:val>
                                        </p:tav>
                                        <p:tav tm="100000">
                                          <p:val>
                                            <p:strVal val="#ppt_w"/>
                                          </p:val>
                                        </p:tav>
                                      </p:tavLst>
                                    </p:anim>
                                    <p:anim calcmode="lin" valueType="num">
                                      <p:cBhvr>
                                        <p:cTn id="8" dur="1000" fill="hold"/>
                                        <p:tgtEl>
                                          <p:spTgt spid="26"/>
                                        </p:tgtEl>
                                        <p:attrNameLst>
                                          <p:attrName>ppt_h</p:attrName>
                                        </p:attrNameLst>
                                      </p:cBhvr>
                                      <p:tavLst>
                                        <p:tav tm="0">
                                          <p:val>
                                            <p:strVal val="#ppt_h"/>
                                          </p:val>
                                        </p:tav>
                                        <p:tav tm="100000">
                                          <p:val>
                                            <p:strVal val="#ppt_h"/>
                                          </p:val>
                                        </p:tav>
                                      </p:tavLst>
                                    </p:anim>
                                    <p:animEffect transition="in" filter="fade">
                                      <p:cBhvr>
                                        <p:cTn id="9" dur="1000"/>
                                        <p:tgtEl>
                                          <p:spTgt spid="26"/>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1000" fill="hold"/>
                                        <p:tgtEl>
                                          <p:spTgt spid="20"/>
                                        </p:tgtEl>
                                        <p:attrNameLst>
                                          <p:attrName>ppt_w</p:attrName>
                                        </p:attrNameLst>
                                      </p:cBhvr>
                                      <p:tavLst>
                                        <p:tav tm="0">
                                          <p:val>
                                            <p:strVal val="#ppt_w*0.70"/>
                                          </p:val>
                                        </p:tav>
                                        <p:tav tm="100000">
                                          <p:val>
                                            <p:strVal val="#ppt_w"/>
                                          </p:val>
                                        </p:tav>
                                      </p:tavLst>
                                    </p:anim>
                                    <p:anim calcmode="lin" valueType="num">
                                      <p:cBhvr>
                                        <p:cTn id="13" dur="1000" fill="hold"/>
                                        <p:tgtEl>
                                          <p:spTgt spid="20"/>
                                        </p:tgtEl>
                                        <p:attrNameLst>
                                          <p:attrName>ppt_h</p:attrName>
                                        </p:attrNameLst>
                                      </p:cBhvr>
                                      <p:tavLst>
                                        <p:tav tm="0">
                                          <p:val>
                                            <p:strVal val="#ppt_h"/>
                                          </p:val>
                                        </p:tav>
                                        <p:tav tm="100000">
                                          <p:val>
                                            <p:strVal val="#ppt_h"/>
                                          </p:val>
                                        </p:tav>
                                      </p:tavLst>
                                    </p:anim>
                                    <p:animEffect transition="in" filter="fade">
                                      <p:cBhvr>
                                        <p:cTn id="14" dur="1000"/>
                                        <p:tgtEl>
                                          <p:spTgt spid="20"/>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49"/>
                                        </p:tgtEl>
                                        <p:attrNameLst>
                                          <p:attrName>style.visibility</p:attrName>
                                        </p:attrNameLst>
                                      </p:cBhvr>
                                      <p:to>
                                        <p:strVal val="visible"/>
                                      </p:to>
                                    </p:set>
                                    <p:anim calcmode="lin" valueType="num">
                                      <p:cBhvr>
                                        <p:cTn id="18" dur="2000" fill="hold"/>
                                        <p:tgtEl>
                                          <p:spTgt spid="49"/>
                                        </p:tgtEl>
                                        <p:attrNameLst>
                                          <p:attrName>ppt_w</p:attrName>
                                        </p:attrNameLst>
                                      </p:cBhvr>
                                      <p:tavLst>
                                        <p:tav tm="0">
                                          <p:val>
                                            <p:fltVal val="0"/>
                                          </p:val>
                                        </p:tav>
                                        <p:tav tm="100000">
                                          <p:val>
                                            <p:strVal val="#ppt_w"/>
                                          </p:val>
                                        </p:tav>
                                      </p:tavLst>
                                    </p:anim>
                                    <p:anim calcmode="lin" valueType="num">
                                      <p:cBhvr>
                                        <p:cTn id="19" dur="2000" fill="hold"/>
                                        <p:tgtEl>
                                          <p:spTgt spid="49"/>
                                        </p:tgtEl>
                                        <p:attrNameLst>
                                          <p:attrName>ppt_h</p:attrName>
                                        </p:attrNameLst>
                                      </p:cBhvr>
                                      <p:tavLst>
                                        <p:tav tm="0">
                                          <p:val>
                                            <p:fltVal val="0"/>
                                          </p:val>
                                        </p:tav>
                                        <p:tav tm="100000">
                                          <p:val>
                                            <p:strVal val="#ppt_h"/>
                                          </p:val>
                                        </p:tav>
                                      </p:tavLst>
                                    </p:anim>
                                    <p:animEffect transition="in" filter="fade">
                                      <p:cBhvr>
                                        <p:cTn id="20" dur="2000"/>
                                        <p:tgtEl>
                                          <p:spTgt spid="49"/>
                                        </p:tgtEl>
                                      </p:cBhvr>
                                    </p:animEffect>
                                  </p:childTnLst>
                                </p:cTn>
                              </p:par>
                            </p:childTnLst>
                          </p:cTn>
                        </p:par>
                        <p:par>
                          <p:cTn id="21" fill="hold">
                            <p:stCondLst>
                              <p:cond delay="3000"/>
                            </p:stCondLst>
                            <p:childTnLst>
                              <p:par>
                                <p:cTn id="22" presetID="2" presetClass="entr" presetSubtype="8"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additive="base">
                                        <p:cTn id="24" dur="1000" fill="hold"/>
                                        <p:tgtEl>
                                          <p:spTgt spid="39"/>
                                        </p:tgtEl>
                                        <p:attrNameLst>
                                          <p:attrName>ppt_x</p:attrName>
                                        </p:attrNameLst>
                                      </p:cBhvr>
                                      <p:tavLst>
                                        <p:tav tm="0">
                                          <p:val>
                                            <p:strVal val="0-#ppt_w/2"/>
                                          </p:val>
                                        </p:tav>
                                        <p:tav tm="100000">
                                          <p:val>
                                            <p:strVal val="#ppt_x"/>
                                          </p:val>
                                        </p:tav>
                                      </p:tavLst>
                                    </p:anim>
                                    <p:anim calcmode="lin" valueType="num">
                                      <p:cBhvr additive="base">
                                        <p:cTn id="25" dur="1000" fill="hold"/>
                                        <p:tgtEl>
                                          <p:spTgt spid="3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additive="base">
                                        <p:cTn id="28" dur="1000" fill="hold"/>
                                        <p:tgtEl>
                                          <p:spTgt spid="40"/>
                                        </p:tgtEl>
                                        <p:attrNameLst>
                                          <p:attrName>ppt_x</p:attrName>
                                        </p:attrNameLst>
                                      </p:cBhvr>
                                      <p:tavLst>
                                        <p:tav tm="0">
                                          <p:val>
                                            <p:strVal val="1+#ppt_w/2"/>
                                          </p:val>
                                        </p:tav>
                                        <p:tav tm="100000">
                                          <p:val>
                                            <p:strVal val="#ppt_x"/>
                                          </p:val>
                                        </p:tav>
                                      </p:tavLst>
                                    </p:anim>
                                    <p:anim calcmode="lin" valueType="num">
                                      <p:cBhvr additive="base">
                                        <p:cTn id="29" dur="1000" fill="hold"/>
                                        <p:tgtEl>
                                          <p:spTgt spid="40"/>
                                        </p:tgtEl>
                                        <p:attrNameLst>
                                          <p:attrName>ppt_y</p:attrName>
                                        </p:attrNameLst>
                                      </p:cBhvr>
                                      <p:tavLst>
                                        <p:tav tm="0">
                                          <p:val>
                                            <p:strVal val="#ppt_y"/>
                                          </p:val>
                                        </p:tav>
                                        <p:tav tm="100000">
                                          <p:val>
                                            <p:strVal val="#ppt_y"/>
                                          </p:val>
                                        </p:tav>
                                      </p:tavLst>
                                    </p:anim>
                                  </p:childTnLst>
                                </p:cTn>
                              </p:par>
                            </p:childTnLst>
                          </p:cTn>
                        </p:par>
                        <p:par>
                          <p:cTn id="30" fill="hold">
                            <p:stCondLst>
                              <p:cond delay="4000"/>
                            </p:stCondLst>
                            <p:childTnLst>
                              <p:par>
                                <p:cTn id="31" presetID="22" presetClass="entr" presetSubtype="8" fill="hold"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1000"/>
                                        <p:tgtEl>
                                          <p:spTgt spid="47"/>
                                        </p:tgtEl>
                                      </p:cBhvr>
                                    </p:animEffect>
                                  </p:childTnLst>
                                </p:cTn>
                              </p:par>
                            </p:childTnLst>
                          </p:cTn>
                        </p:par>
                        <p:par>
                          <p:cTn id="34" fill="hold">
                            <p:stCondLst>
                              <p:cond delay="5000"/>
                            </p:stCondLst>
                            <p:childTnLst>
                              <p:par>
                                <p:cTn id="35" presetID="22" presetClass="entr" presetSubtype="8"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wipe(left)">
                                      <p:cBhvr>
                                        <p:cTn id="37" dur="1000"/>
                                        <p:tgtEl>
                                          <p:spTgt spid="45"/>
                                        </p:tgtEl>
                                      </p:cBhvr>
                                    </p:animEffect>
                                  </p:childTnLst>
                                </p:cTn>
                              </p:par>
                            </p:childTnLst>
                          </p:cTn>
                        </p:par>
                        <p:par>
                          <p:cTn id="38" fill="hold">
                            <p:stCondLst>
                              <p:cond delay="6000"/>
                            </p:stCondLst>
                            <p:childTnLst>
                              <p:par>
                                <p:cTn id="39" presetID="22" presetClass="entr" presetSubtype="8" fill="hold"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left)">
                                      <p:cBhvr>
                                        <p:cTn id="41" dur="1000"/>
                                        <p:tgtEl>
                                          <p:spTgt spid="46"/>
                                        </p:tgtEl>
                                      </p:cBhvr>
                                    </p:animEffect>
                                  </p:childTnLst>
                                </p:cTn>
                              </p:par>
                            </p:childTnLst>
                          </p:cTn>
                        </p:par>
                        <p:par>
                          <p:cTn id="42" fill="hold">
                            <p:stCondLst>
                              <p:cond delay="7000"/>
                            </p:stCondLst>
                            <p:childTnLst>
                              <p:par>
                                <p:cTn id="43" presetID="22" presetClass="entr" presetSubtype="1" fill="hold"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1000"/>
                                        <p:tgtEl>
                                          <p:spTgt spid="48"/>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2000"/>
                                        <p:tgtEl>
                                          <p:spTgt spid="55"/>
                                        </p:tgtEl>
                                      </p:cBhvr>
                                    </p:animEffect>
                                  </p:childTnLst>
                                </p:cTn>
                              </p:par>
                            </p:childTnLst>
                          </p:cTn>
                        </p:par>
                        <p:par>
                          <p:cTn id="49" fill="hold">
                            <p:stCondLst>
                              <p:cond delay="9000"/>
                            </p:stCondLst>
                            <p:childTnLst>
                              <p:par>
                                <p:cTn id="50" presetID="22" presetClass="entr" presetSubtype="2" fill="hold"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wipe(right)">
                                      <p:cBhvr>
                                        <p:cTn id="52" dur="1000"/>
                                        <p:tgtEl>
                                          <p:spTgt spid="52"/>
                                        </p:tgtEl>
                                      </p:cBhvr>
                                    </p:animEffect>
                                  </p:childTnLst>
                                </p:cTn>
                              </p:par>
                            </p:childTnLst>
                          </p:cTn>
                        </p:par>
                        <p:par>
                          <p:cTn id="53" fill="hold">
                            <p:stCondLst>
                              <p:cond delay="10000"/>
                            </p:stCondLst>
                            <p:childTnLst>
                              <p:par>
                                <p:cTn id="54" presetID="22" presetClass="entr" presetSubtype="2" fill="hold" nodeType="after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wipe(right)">
                                      <p:cBhvr>
                                        <p:cTn id="56" dur="1000"/>
                                        <p:tgtEl>
                                          <p:spTgt spid="51"/>
                                        </p:tgtEl>
                                      </p:cBhvr>
                                    </p:animEffect>
                                  </p:childTnLst>
                                </p:cTn>
                              </p:par>
                            </p:childTnLst>
                          </p:cTn>
                        </p:par>
                        <p:par>
                          <p:cTn id="57" fill="hold">
                            <p:stCondLst>
                              <p:cond delay="11000"/>
                            </p:stCondLst>
                            <p:childTnLst>
                              <p:par>
                                <p:cTn id="58" presetID="22" presetClass="entr" presetSubtype="2" fill="hold" nodeType="after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wipe(right)">
                                      <p:cBhvr>
                                        <p:cTn id="60" dur="1000"/>
                                        <p:tgtEl>
                                          <p:spTgt spid="50"/>
                                        </p:tgtEl>
                                      </p:cBhvr>
                                    </p:animEffect>
                                  </p:childTnLst>
                                </p:cTn>
                              </p:par>
                            </p:childTnLst>
                          </p:cTn>
                        </p:par>
                        <p:par>
                          <p:cTn id="61" fill="hold">
                            <p:stCondLst>
                              <p:cond delay="12000"/>
                            </p:stCondLst>
                            <p:childTnLst>
                              <p:par>
                                <p:cTn id="62" presetID="22" presetClass="entr" presetSubtype="4"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down)">
                                      <p:cBhvr>
                                        <p:cTn id="64" dur="1000"/>
                                        <p:tgtEl>
                                          <p:spTgt spid="53"/>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wipe(down)">
                                      <p:cBhvr>
                                        <p:cTn id="67" dur="2000"/>
                                        <p:tgtEl>
                                          <p:spTgt spid="60"/>
                                        </p:tgtEl>
                                      </p:cBhvr>
                                    </p:animEffect>
                                  </p:childTnLst>
                                </p:cTn>
                              </p:par>
                            </p:childTnLst>
                          </p:cTn>
                        </p:par>
                        <p:par>
                          <p:cTn id="68" fill="hold">
                            <p:stCondLst>
                              <p:cond delay="14000"/>
                            </p:stCondLst>
                            <p:childTnLst>
                              <p:par>
                                <p:cTn id="69" presetID="26" presetClass="emph" presetSubtype="0" fill="hold" nodeType="afterEffect">
                                  <p:stCondLst>
                                    <p:cond delay="0"/>
                                  </p:stCondLst>
                                  <p:childTnLst>
                                    <p:animEffect transition="out" filter="fade">
                                      <p:cBhvr>
                                        <p:cTn id="70" dur="500" tmFilter="0, 0; .2, .5; .8, .5; 1, 0"/>
                                        <p:tgtEl>
                                          <p:spTgt spid="47"/>
                                        </p:tgtEl>
                                      </p:cBhvr>
                                    </p:animEffect>
                                    <p:animScale>
                                      <p:cBhvr>
                                        <p:cTn id="71" dur="250" autoRev="1" fill="hold"/>
                                        <p:tgtEl>
                                          <p:spTgt spid="47"/>
                                        </p:tgtEl>
                                      </p:cBhvr>
                                      <p:by x="105000" y="105000"/>
                                    </p:animScale>
                                  </p:childTnLst>
                                </p:cTn>
                              </p:par>
                            </p:childTnLst>
                          </p:cTn>
                        </p:par>
                        <p:par>
                          <p:cTn id="72" fill="hold">
                            <p:stCondLst>
                              <p:cond delay="14500"/>
                            </p:stCondLst>
                            <p:childTnLst>
                              <p:par>
                                <p:cTn id="73" presetID="26" presetClass="emph" presetSubtype="0" fill="hold" nodeType="afterEffect">
                                  <p:stCondLst>
                                    <p:cond delay="0"/>
                                  </p:stCondLst>
                                  <p:childTnLst>
                                    <p:animEffect transition="out" filter="fade">
                                      <p:cBhvr>
                                        <p:cTn id="74" dur="500" tmFilter="0, 0; .2, .5; .8, .5; 1, 0"/>
                                        <p:tgtEl>
                                          <p:spTgt spid="45"/>
                                        </p:tgtEl>
                                      </p:cBhvr>
                                    </p:animEffect>
                                    <p:animScale>
                                      <p:cBhvr>
                                        <p:cTn id="75" dur="250" autoRev="1" fill="hold"/>
                                        <p:tgtEl>
                                          <p:spTgt spid="45"/>
                                        </p:tgtEl>
                                      </p:cBhvr>
                                      <p:by x="105000" y="105000"/>
                                    </p:animScale>
                                  </p:childTnLst>
                                </p:cTn>
                              </p:par>
                            </p:childTnLst>
                          </p:cTn>
                        </p:par>
                        <p:par>
                          <p:cTn id="76" fill="hold">
                            <p:stCondLst>
                              <p:cond delay="15000"/>
                            </p:stCondLst>
                            <p:childTnLst>
                              <p:par>
                                <p:cTn id="77" presetID="26" presetClass="emph" presetSubtype="0" fill="hold" nodeType="afterEffect">
                                  <p:stCondLst>
                                    <p:cond delay="0"/>
                                  </p:stCondLst>
                                  <p:childTnLst>
                                    <p:animEffect transition="out" filter="fade">
                                      <p:cBhvr>
                                        <p:cTn id="78" dur="500" tmFilter="0, 0; .2, .5; .8, .5; 1, 0"/>
                                        <p:tgtEl>
                                          <p:spTgt spid="46"/>
                                        </p:tgtEl>
                                      </p:cBhvr>
                                    </p:animEffect>
                                    <p:animScale>
                                      <p:cBhvr>
                                        <p:cTn id="79" dur="250" autoRev="1" fill="hold"/>
                                        <p:tgtEl>
                                          <p:spTgt spid="46"/>
                                        </p:tgtEl>
                                      </p:cBhvr>
                                      <p:by x="105000" y="105000"/>
                                    </p:animScale>
                                  </p:childTnLst>
                                </p:cTn>
                              </p:par>
                            </p:childTnLst>
                          </p:cTn>
                        </p:par>
                        <p:par>
                          <p:cTn id="80" fill="hold">
                            <p:stCondLst>
                              <p:cond delay="15500"/>
                            </p:stCondLst>
                            <p:childTnLst>
                              <p:par>
                                <p:cTn id="81" presetID="26" presetClass="emph" presetSubtype="0" fill="hold" nodeType="afterEffect">
                                  <p:stCondLst>
                                    <p:cond delay="0"/>
                                  </p:stCondLst>
                                  <p:childTnLst>
                                    <p:animEffect transition="out" filter="fade">
                                      <p:cBhvr>
                                        <p:cTn id="82" dur="500" tmFilter="0, 0; .2, .5; .8, .5; 1, 0"/>
                                        <p:tgtEl>
                                          <p:spTgt spid="48"/>
                                        </p:tgtEl>
                                      </p:cBhvr>
                                    </p:animEffect>
                                    <p:animScale>
                                      <p:cBhvr>
                                        <p:cTn id="83" dur="250" autoRev="1" fill="hold"/>
                                        <p:tgtEl>
                                          <p:spTgt spid="48"/>
                                        </p:tgtEl>
                                      </p:cBhvr>
                                      <p:by x="105000" y="105000"/>
                                    </p:animScale>
                                  </p:childTnLst>
                                </p:cTn>
                              </p:par>
                              <p:par>
                                <p:cTn id="84" presetID="26" presetClass="emph" presetSubtype="0" fill="hold" grpId="4" nodeType="withEffect">
                                  <p:stCondLst>
                                    <p:cond delay="0"/>
                                  </p:stCondLst>
                                  <p:childTnLst>
                                    <p:animEffect transition="out" filter="fade">
                                      <p:cBhvr>
                                        <p:cTn id="85" dur="500" tmFilter="0, 0; .2, .5; .8, .5; 1, 0"/>
                                        <p:tgtEl>
                                          <p:spTgt spid="55"/>
                                        </p:tgtEl>
                                      </p:cBhvr>
                                    </p:animEffect>
                                    <p:animScale>
                                      <p:cBhvr>
                                        <p:cTn id="86" dur="250" autoRev="1" fill="hold"/>
                                        <p:tgtEl>
                                          <p:spTgt spid="55"/>
                                        </p:tgtEl>
                                      </p:cBhvr>
                                      <p:by x="105000" y="105000"/>
                                    </p:animScale>
                                  </p:childTnLst>
                                </p:cTn>
                              </p:par>
                            </p:childTnLst>
                          </p:cTn>
                        </p:par>
                        <p:par>
                          <p:cTn id="87" fill="hold">
                            <p:stCondLst>
                              <p:cond delay="16000"/>
                            </p:stCondLst>
                            <p:childTnLst>
                              <p:par>
                                <p:cTn id="88" presetID="26" presetClass="emph" presetSubtype="0" fill="hold" nodeType="afterEffect">
                                  <p:stCondLst>
                                    <p:cond delay="0"/>
                                  </p:stCondLst>
                                  <p:childTnLst>
                                    <p:animEffect transition="out" filter="fade">
                                      <p:cBhvr>
                                        <p:cTn id="89" dur="500" tmFilter="0, 0; .2, .5; .8, .5; 1, 0"/>
                                        <p:tgtEl>
                                          <p:spTgt spid="52"/>
                                        </p:tgtEl>
                                      </p:cBhvr>
                                    </p:animEffect>
                                    <p:animScale>
                                      <p:cBhvr>
                                        <p:cTn id="90" dur="250" autoRev="1" fill="hold"/>
                                        <p:tgtEl>
                                          <p:spTgt spid="52"/>
                                        </p:tgtEl>
                                      </p:cBhvr>
                                      <p:by x="105000" y="105000"/>
                                    </p:animScale>
                                  </p:childTnLst>
                                </p:cTn>
                              </p:par>
                            </p:childTnLst>
                          </p:cTn>
                        </p:par>
                        <p:par>
                          <p:cTn id="91" fill="hold">
                            <p:stCondLst>
                              <p:cond delay="16500"/>
                            </p:stCondLst>
                            <p:childTnLst>
                              <p:par>
                                <p:cTn id="92" presetID="26" presetClass="emph" presetSubtype="0" fill="hold" nodeType="afterEffect">
                                  <p:stCondLst>
                                    <p:cond delay="0"/>
                                  </p:stCondLst>
                                  <p:childTnLst>
                                    <p:animEffect transition="out" filter="fade">
                                      <p:cBhvr>
                                        <p:cTn id="93" dur="500" tmFilter="0, 0; .2, .5; .8, .5; 1, 0"/>
                                        <p:tgtEl>
                                          <p:spTgt spid="51"/>
                                        </p:tgtEl>
                                      </p:cBhvr>
                                    </p:animEffect>
                                    <p:animScale>
                                      <p:cBhvr>
                                        <p:cTn id="94" dur="250" autoRev="1" fill="hold"/>
                                        <p:tgtEl>
                                          <p:spTgt spid="51"/>
                                        </p:tgtEl>
                                      </p:cBhvr>
                                      <p:by x="105000" y="105000"/>
                                    </p:animScale>
                                  </p:childTnLst>
                                </p:cTn>
                              </p:par>
                            </p:childTnLst>
                          </p:cTn>
                        </p:par>
                        <p:par>
                          <p:cTn id="95" fill="hold">
                            <p:stCondLst>
                              <p:cond delay="17000"/>
                            </p:stCondLst>
                            <p:childTnLst>
                              <p:par>
                                <p:cTn id="96" presetID="26" presetClass="emph" presetSubtype="0" fill="hold" nodeType="afterEffect">
                                  <p:stCondLst>
                                    <p:cond delay="0"/>
                                  </p:stCondLst>
                                  <p:childTnLst>
                                    <p:animEffect transition="out" filter="fade">
                                      <p:cBhvr>
                                        <p:cTn id="97" dur="500" tmFilter="0, 0; .2, .5; .8, .5; 1, 0"/>
                                        <p:tgtEl>
                                          <p:spTgt spid="50"/>
                                        </p:tgtEl>
                                      </p:cBhvr>
                                    </p:animEffect>
                                    <p:animScale>
                                      <p:cBhvr>
                                        <p:cTn id="98" dur="250" autoRev="1" fill="hold"/>
                                        <p:tgtEl>
                                          <p:spTgt spid="50"/>
                                        </p:tgtEl>
                                      </p:cBhvr>
                                      <p:by x="105000" y="105000"/>
                                    </p:animScale>
                                  </p:childTnLst>
                                </p:cTn>
                              </p:par>
                            </p:childTnLst>
                          </p:cTn>
                        </p:par>
                        <p:par>
                          <p:cTn id="99" fill="hold">
                            <p:stCondLst>
                              <p:cond delay="17500"/>
                            </p:stCondLst>
                            <p:childTnLst>
                              <p:par>
                                <p:cTn id="100" presetID="26" presetClass="emph" presetSubtype="0" fill="hold" nodeType="afterEffect">
                                  <p:stCondLst>
                                    <p:cond delay="0"/>
                                  </p:stCondLst>
                                  <p:childTnLst>
                                    <p:animEffect transition="out" filter="fade">
                                      <p:cBhvr>
                                        <p:cTn id="101" dur="500" tmFilter="0, 0; .2, .5; .8, .5; 1, 0"/>
                                        <p:tgtEl>
                                          <p:spTgt spid="53"/>
                                        </p:tgtEl>
                                      </p:cBhvr>
                                    </p:animEffect>
                                    <p:animScale>
                                      <p:cBhvr>
                                        <p:cTn id="102" dur="250" autoRev="1" fill="hold"/>
                                        <p:tgtEl>
                                          <p:spTgt spid="53"/>
                                        </p:tgtEl>
                                      </p:cBhvr>
                                      <p:by x="105000" y="105000"/>
                                    </p:animScale>
                                  </p:childTnLst>
                                </p:cTn>
                              </p:par>
                              <p:par>
                                <p:cTn id="103" presetID="26" presetClass="emph" presetSubtype="0" fill="hold" grpId="1" nodeType="withEffect">
                                  <p:stCondLst>
                                    <p:cond delay="0"/>
                                  </p:stCondLst>
                                  <p:childTnLst>
                                    <p:animEffect transition="out" filter="fade">
                                      <p:cBhvr>
                                        <p:cTn id="104" dur="500" tmFilter="0, 0; .2, .5; .8, .5; 1, 0"/>
                                        <p:tgtEl>
                                          <p:spTgt spid="60"/>
                                        </p:tgtEl>
                                      </p:cBhvr>
                                    </p:animEffect>
                                    <p:animScale>
                                      <p:cBhvr>
                                        <p:cTn id="105" dur="250" autoRev="1" fill="hold"/>
                                        <p:tgtEl>
                                          <p:spTgt spid="60"/>
                                        </p:tgtEl>
                                      </p:cBhvr>
                                      <p:by x="105000" y="105000"/>
                                    </p:animScale>
                                  </p:childTnLst>
                                </p:cTn>
                              </p:par>
                            </p:childTnLst>
                          </p:cTn>
                        </p:par>
                      </p:childTnLst>
                    </p:cTn>
                  </p:par>
                  <p:par>
                    <p:cTn id="106" fill="hold">
                      <p:stCondLst>
                        <p:cond delay="indefinite"/>
                      </p:stCondLst>
                      <p:childTnLst>
                        <p:par>
                          <p:cTn id="107" fill="hold">
                            <p:stCondLst>
                              <p:cond delay="0"/>
                            </p:stCondLst>
                            <p:childTnLst>
                              <p:par>
                                <p:cTn id="108" presetID="42" presetClass="exit" presetSubtype="0" fill="hold" nodeType="clickEffect">
                                  <p:stCondLst>
                                    <p:cond delay="0"/>
                                  </p:stCondLst>
                                  <p:childTnLst>
                                    <p:animEffect transition="out" filter="fade">
                                      <p:cBhvr>
                                        <p:cTn id="109" dur="1000"/>
                                        <p:tgtEl>
                                          <p:spTgt spid="49"/>
                                        </p:tgtEl>
                                      </p:cBhvr>
                                    </p:animEffect>
                                    <p:anim calcmode="lin" valueType="num">
                                      <p:cBhvr>
                                        <p:cTn id="110" dur="1000"/>
                                        <p:tgtEl>
                                          <p:spTgt spid="49"/>
                                        </p:tgtEl>
                                        <p:attrNameLst>
                                          <p:attrName>ppt_x</p:attrName>
                                        </p:attrNameLst>
                                      </p:cBhvr>
                                      <p:tavLst>
                                        <p:tav tm="0">
                                          <p:val>
                                            <p:strVal val="ppt_x"/>
                                          </p:val>
                                        </p:tav>
                                        <p:tav tm="100000">
                                          <p:val>
                                            <p:strVal val="ppt_x"/>
                                          </p:val>
                                        </p:tav>
                                      </p:tavLst>
                                    </p:anim>
                                    <p:anim calcmode="lin" valueType="num">
                                      <p:cBhvr>
                                        <p:cTn id="111" dur="1000"/>
                                        <p:tgtEl>
                                          <p:spTgt spid="49"/>
                                        </p:tgtEl>
                                        <p:attrNameLst>
                                          <p:attrName>ppt_y</p:attrName>
                                        </p:attrNameLst>
                                      </p:cBhvr>
                                      <p:tavLst>
                                        <p:tav tm="0">
                                          <p:val>
                                            <p:strVal val="ppt_y"/>
                                          </p:val>
                                        </p:tav>
                                        <p:tav tm="100000">
                                          <p:val>
                                            <p:strVal val="ppt_y+.1"/>
                                          </p:val>
                                        </p:tav>
                                      </p:tavLst>
                                    </p:anim>
                                    <p:set>
                                      <p:cBhvr>
                                        <p:cTn id="112" dur="1" fill="hold">
                                          <p:stCondLst>
                                            <p:cond delay="999"/>
                                          </p:stCondLst>
                                        </p:cTn>
                                        <p:tgtEl>
                                          <p:spTgt spid="49"/>
                                        </p:tgtEl>
                                        <p:attrNameLst>
                                          <p:attrName>style.visibility</p:attrName>
                                        </p:attrNameLst>
                                      </p:cBhvr>
                                      <p:to>
                                        <p:strVal val="hidden"/>
                                      </p:to>
                                    </p:set>
                                  </p:childTnLst>
                                </p:cTn>
                              </p:par>
                            </p:childTnLst>
                          </p:cTn>
                        </p:par>
                        <p:par>
                          <p:cTn id="113" fill="hold">
                            <p:stCondLst>
                              <p:cond delay="1000"/>
                            </p:stCondLst>
                            <p:childTnLst>
                              <p:par>
                                <p:cTn id="114" presetID="9" presetClass="entr" presetSubtype="0" fill="hold" grpId="0" nodeType="afterEffect">
                                  <p:stCondLst>
                                    <p:cond delay="0"/>
                                  </p:stCondLst>
                                  <p:childTnLst>
                                    <p:set>
                                      <p:cBhvr>
                                        <p:cTn id="115" dur="1" fill="hold">
                                          <p:stCondLst>
                                            <p:cond delay="0"/>
                                          </p:stCondLst>
                                        </p:cTn>
                                        <p:tgtEl>
                                          <p:spTgt spid="68"/>
                                        </p:tgtEl>
                                        <p:attrNameLst>
                                          <p:attrName>style.visibility</p:attrName>
                                        </p:attrNameLst>
                                      </p:cBhvr>
                                      <p:to>
                                        <p:strVal val="visible"/>
                                      </p:to>
                                    </p:set>
                                    <p:animEffect transition="in" filter="dissolve">
                                      <p:cBhvr>
                                        <p:cTn id="116" dur="1000"/>
                                        <p:tgtEl>
                                          <p:spTgt spid="68"/>
                                        </p:tgtEl>
                                      </p:cBhvr>
                                    </p:animEffect>
                                  </p:childTnLst>
                                </p:cTn>
                              </p:par>
                              <p:par>
                                <p:cTn id="117" presetID="9" presetClass="entr" presetSubtype="0" fill="hold" grpId="0" nodeType="withEffect">
                                  <p:stCondLst>
                                    <p:cond delay="0"/>
                                  </p:stCondLst>
                                  <p:childTnLst>
                                    <p:set>
                                      <p:cBhvr>
                                        <p:cTn id="118" dur="1" fill="hold">
                                          <p:stCondLst>
                                            <p:cond delay="0"/>
                                          </p:stCondLst>
                                        </p:cTn>
                                        <p:tgtEl>
                                          <p:spTgt spid="66"/>
                                        </p:tgtEl>
                                        <p:attrNameLst>
                                          <p:attrName>style.visibility</p:attrName>
                                        </p:attrNameLst>
                                      </p:cBhvr>
                                      <p:to>
                                        <p:strVal val="visible"/>
                                      </p:to>
                                    </p:set>
                                    <p:animEffect transition="in" filter="dissolve">
                                      <p:cBhvr>
                                        <p:cTn id="119" dur="1000"/>
                                        <p:tgtEl>
                                          <p:spTgt spid="66"/>
                                        </p:tgtEl>
                                      </p:cBhvr>
                                    </p:animEffect>
                                  </p:childTnLst>
                                </p:cTn>
                              </p:par>
                              <p:par>
                                <p:cTn id="120" presetID="9" presetClass="entr" presetSubtype="0" fill="hold" grpId="0" nodeType="with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dissolve">
                                      <p:cBhvr>
                                        <p:cTn id="122" dur="1000"/>
                                        <p:tgtEl>
                                          <p:spTgt spid="62"/>
                                        </p:tgtEl>
                                      </p:cBhvr>
                                    </p:animEffect>
                                  </p:childTnLst>
                                </p:cTn>
                              </p:par>
                              <p:par>
                                <p:cTn id="123" presetID="9"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dissolve">
                                      <p:cBhvr>
                                        <p:cTn id="125" dur="1000"/>
                                        <p:tgtEl>
                                          <p:spTgt spid="63"/>
                                        </p:tgtEl>
                                      </p:cBhvr>
                                    </p:animEffect>
                                  </p:childTnLst>
                                </p:cTn>
                              </p:par>
                              <p:par>
                                <p:cTn id="126" presetID="9" presetClass="entr" presetSubtype="0" fill="hold" grpId="0" nodeType="withEffect">
                                  <p:stCondLst>
                                    <p:cond delay="0"/>
                                  </p:stCondLst>
                                  <p:childTnLst>
                                    <p:set>
                                      <p:cBhvr>
                                        <p:cTn id="127" dur="1" fill="hold">
                                          <p:stCondLst>
                                            <p:cond delay="0"/>
                                          </p:stCondLst>
                                        </p:cTn>
                                        <p:tgtEl>
                                          <p:spTgt spid="64"/>
                                        </p:tgtEl>
                                        <p:attrNameLst>
                                          <p:attrName>style.visibility</p:attrName>
                                        </p:attrNameLst>
                                      </p:cBhvr>
                                      <p:to>
                                        <p:strVal val="visible"/>
                                      </p:to>
                                    </p:set>
                                    <p:animEffect transition="in" filter="dissolve">
                                      <p:cBhvr>
                                        <p:cTn id="128" dur="1000"/>
                                        <p:tgtEl>
                                          <p:spTgt spid="64"/>
                                        </p:tgtEl>
                                      </p:cBhvr>
                                    </p:animEffect>
                                  </p:childTnLst>
                                </p:cTn>
                              </p:par>
                              <p:par>
                                <p:cTn id="129" presetID="9" presetClass="entr" presetSubtype="0" fill="hold" grpId="0" nodeType="withEffect">
                                  <p:stCondLst>
                                    <p:cond delay="0"/>
                                  </p:stCondLst>
                                  <p:childTnLst>
                                    <p:set>
                                      <p:cBhvr>
                                        <p:cTn id="130" dur="1" fill="hold">
                                          <p:stCondLst>
                                            <p:cond delay="0"/>
                                          </p:stCondLst>
                                        </p:cTn>
                                        <p:tgtEl>
                                          <p:spTgt spid="61"/>
                                        </p:tgtEl>
                                        <p:attrNameLst>
                                          <p:attrName>style.visibility</p:attrName>
                                        </p:attrNameLst>
                                      </p:cBhvr>
                                      <p:to>
                                        <p:strVal val="visible"/>
                                      </p:to>
                                    </p:set>
                                    <p:animEffect transition="in" filter="dissolve">
                                      <p:cBhvr>
                                        <p:cTn id="131" dur="1000"/>
                                        <p:tgtEl>
                                          <p:spTgt spid="61"/>
                                        </p:tgtEl>
                                      </p:cBhvr>
                                    </p:animEffect>
                                  </p:childTnLst>
                                </p:cTn>
                              </p:par>
                            </p:childTnLst>
                          </p:cTn>
                        </p:par>
                        <p:par>
                          <p:cTn id="132" fill="hold">
                            <p:stCondLst>
                              <p:cond delay="2000"/>
                            </p:stCondLst>
                            <p:childTnLst>
                              <p:par>
                                <p:cTn id="133" presetID="6" presetClass="emph" presetSubtype="0" fill="hold" grpId="1" nodeType="afterEffect">
                                  <p:stCondLst>
                                    <p:cond delay="0"/>
                                  </p:stCondLst>
                                  <p:childTnLst>
                                    <p:animScale>
                                      <p:cBhvr>
                                        <p:cTn id="134" dur="2000" fill="hold"/>
                                        <p:tgtEl>
                                          <p:spTgt spid="64"/>
                                        </p:tgtEl>
                                      </p:cBhvr>
                                      <p:by x="150000" y="150000"/>
                                    </p:animScale>
                                  </p:childTnLst>
                                </p:cTn>
                              </p:par>
                            </p:childTnLst>
                          </p:cTn>
                        </p:par>
                        <p:par>
                          <p:cTn id="135" fill="hold">
                            <p:stCondLst>
                              <p:cond delay="4000"/>
                            </p:stCondLst>
                            <p:childTnLst>
                              <p:par>
                                <p:cTn id="136" presetID="6" presetClass="emph" presetSubtype="0" fill="hold" grpId="1" nodeType="afterEffect">
                                  <p:stCondLst>
                                    <p:cond delay="0"/>
                                  </p:stCondLst>
                                  <p:childTnLst>
                                    <p:animScale>
                                      <p:cBhvr>
                                        <p:cTn id="137" dur="2000" fill="hold"/>
                                        <p:tgtEl>
                                          <p:spTgt spid="61"/>
                                        </p:tgtEl>
                                      </p:cBhvr>
                                      <p:by x="150000" y="150000"/>
                                    </p:animScale>
                                  </p:childTnLst>
                                </p:cTn>
                              </p:par>
                              <p:par>
                                <p:cTn id="138" presetID="6" presetClass="emph" presetSubtype="0" fill="hold" grpId="1" nodeType="withEffect">
                                  <p:stCondLst>
                                    <p:cond delay="0"/>
                                  </p:stCondLst>
                                  <p:childTnLst>
                                    <p:animScale>
                                      <p:cBhvr>
                                        <p:cTn id="139" dur="2000" fill="hold"/>
                                        <p:tgtEl>
                                          <p:spTgt spid="62"/>
                                        </p:tgtEl>
                                      </p:cBhvr>
                                      <p:by x="150000" y="150000"/>
                                    </p:animScale>
                                  </p:childTnLst>
                                </p:cTn>
                              </p:par>
                              <p:par>
                                <p:cTn id="140" presetID="6" presetClass="emph" presetSubtype="0" fill="hold" grpId="1" nodeType="withEffect">
                                  <p:stCondLst>
                                    <p:cond delay="0"/>
                                  </p:stCondLst>
                                  <p:childTnLst>
                                    <p:animScale>
                                      <p:cBhvr>
                                        <p:cTn id="141" dur="2000" fill="hold"/>
                                        <p:tgtEl>
                                          <p:spTgt spid="68"/>
                                        </p:tgtEl>
                                      </p:cBhvr>
                                      <p:by x="150000" y="150000"/>
                                    </p:animScale>
                                  </p:childTnLst>
                                </p:cTn>
                              </p:par>
                              <p:par>
                                <p:cTn id="142" presetID="6" presetClass="emph" presetSubtype="0" fill="hold" grpId="1" nodeType="withEffect">
                                  <p:stCondLst>
                                    <p:cond delay="0"/>
                                  </p:stCondLst>
                                  <p:childTnLst>
                                    <p:animScale>
                                      <p:cBhvr>
                                        <p:cTn id="143" dur="2000" fill="hold"/>
                                        <p:tgtEl>
                                          <p:spTgt spid="66"/>
                                        </p:tgtEl>
                                      </p:cBhvr>
                                      <p:by x="150000" y="150000"/>
                                    </p:animScale>
                                  </p:childTnLst>
                                </p:cTn>
                              </p:par>
                              <p:par>
                                <p:cTn id="144" presetID="6" presetClass="emph" presetSubtype="0" fill="hold" grpId="1" nodeType="withEffect">
                                  <p:stCondLst>
                                    <p:cond delay="0"/>
                                  </p:stCondLst>
                                  <p:childTnLst>
                                    <p:animScale>
                                      <p:cBhvr>
                                        <p:cTn id="145" dur="2000" fill="hold"/>
                                        <p:tgtEl>
                                          <p:spTgt spid="63"/>
                                        </p:tgtEl>
                                      </p:cBhvr>
                                      <p:by x="150000" y="150000"/>
                                    </p:animScale>
                                  </p:childTnLst>
                                </p:cTn>
                              </p:par>
                            </p:childTnLst>
                          </p:cTn>
                        </p:par>
                      </p:childTnLst>
                    </p:cTn>
                  </p:par>
                  <p:par>
                    <p:cTn id="146" fill="hold">
                      <p:stCondLst>
                        <p:cond delay="indefinite"/>
                      </p:stCondLst>
                      <p:childTnLst>
                        <p:par>
                          <p:cTn id="147" fill="hold">
                            <p:stCondLst>
                              <p:cond delay="0"/>
                            </p:stCondLst>
                            <p:childTnLst>
                              <p:par>
                                <p:cTn id="148" presetID="26" presetClass="exit" presetSubtype="0" fill="hold" nodeType="clickEffect">
                                  <p:stCondLst>
                                    <p:cond delay="0"/>
                                  </p:stCondLst>
                                  <p:childTnLst>
                                    <p:animEffect transition="out" filter="wipe(down)">
                                      <p:cBhvr>
                                        <p:cTn id="149" dur="90" accel="50000">
                                          <p:stCondLst>
                                            <p:cond delay="910"/>
                                          </p:stCondLst>
                                        </p:cTn>
                                        <p:tgtEl>
                                          <p:spTgt spid="40"/>
                                        </p:tgtEl>
                                      </p:cBhvr>
                                    </p:animEffect>
                                    <p:anim calcmode="lin" valueType="num">
                                      <p:cBhvr>
                                        <p:cTn id="150" dur="911" tmFilter="0,0; 0.14,0.31; 0.43,0.73; 0.71,0.91; 1.0,1.0">
                                          <p:stCondLst>
                                            <p:cond delay="0"/>
                                          </p:stCondLst>
                                        </p:cTn>
                                        <p:tgtEl>
                                          <p:spTgt spid="40"/>
                                        </p:tgtEl>
                                        <p:attrNameLst>
                                          <p:attrName>ppt_x</p:attrName>
                                        </p:attrNameLst>
                                      </p:cBhvr>
                                      <p:tavLst>
                                        <p:tav tm="0">
                                          <p:val>
                                            <p:strVal val="ppt_x"/>
                                          </p:val>
                                        </p:tav>
                                        <p:tav tm="100000">
                                          <p:val>
                                            <p:strVal val="#ppt_x+0.25"/>
                                          </p:val>
                                        </p:tav>
                                      </p:tavLst>
                                    </p:anim>
                                    <p:anim calcmode="lin" valueType="num">
                                      <p:cBhvr>
                                        <p:cTn id="151" dur="89">
                                          <p:stCondLst>
                                            <p:cond delay="911"/>
                                          </p:stCondLst>
                                        </p:cTn>
                                        <p:tgtEl>
                                          <p:spTgt spid="40"/>
                                        </p:tgtEl>
                                        <p:attrNameLst>
                                          <p:attrName>ppt_x</p:attrName>
                                        </p:attrNameLst>
                                      </p:cBhvr>
                                      <p:tavLst>
                                        <p:tav tm="0">
                                          <p:val>
                                            <p:strVal val="ppt_x"/>
                                          </p:val>
                                        </p:tav>
                                        <p:tav tm="100000">
                                          <p:val>
                                            <p:strVal val="ppt_x"/>
                                          </p:val>
                                        </p:tav>
                                      </p:tavLst>
                                    </p:anim>
                                    <p:anim calcmode="lin" valueType="num">
                                      <p:cBhvr>
                                        <p:cTn id="152" dur="332" tmFilter="0.0,0.0;0.25,0.07;0.50,0.2;0.75,0.467;1.0,1.0">
                                          <p:stCondLst>
                                            <p:cond delay="0"/>
                                          </p:stCondLst>
                                        </p:cTn>
                                        <p:tgtEl>
                                          <p:spTgt spid="40"/>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53" dur="332" tmFilter="0, 0; 0.125,0.2665; 0.25,0.4; 0.375,0.465; 0.5,0.5;  0.625,0.535; 0.75,0.6; 0.875,0.7335; 1,1">
                                          <p:stCondLst>
                                            <p:cond delay="332"/>
                                          </p:stCondLst>
                                        </p:cTn>
                                        <p:tgtEl>
                                          <p:spTgt spid="40"/>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54" dur="166" tmFilter="0, 0; 0.125,0.2665; 0.25,0.4; 0.375,0.465; 0.5,0.5;  0.625,0.535; 0.75,0.6; 0.875,0.7335; 1,1">
                                          <p:stCondLst>
                                            <p:cond delay="662"/>
                                          </p:stCondLst>
                                        </p:cTn>
                                        <p:tgtEl>
                                          <p:spTgt spid="40"/>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55" dur="82" tmFilter="0, 0; 0.125,0.2665; 0.25,0.4; 0.375,0.465; 0.5,0.5;  0.625,0.535; 0.75,0.6; 0.875,0.7335; 1,1">
                                          <p:stCondLst>
                                            <p:cond delay="828"/>
                                          </p:stCondLst>
                                        </p:cTn>
                                        <p:tgtEl>
                                          <p:spTgt spid="40"/>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56" dur="90" accel="50000">
                                          <p:stCondLst>
                                            <p:cond delay="910"/>
                                          </p:stCondLst>
                                        </p:cTn>
                                        <p:tgtEl>
                                          <p:spTgt spid="40"/>
                                        </p:tgtEl>
                                        <p:attrNameLst>
                                          <p:attrName>ppt_y</p:attrName>
                                        </p:attrNameLst>
                                      </p:cBhvr>
                                      <p:tavLst>
                                        <p:tav tm="0">
                                          <p:val>
                                            <p:strVal val="ppt_y"/>
                                          </p:val>
                                        </p:tav>
                                        <p:tav tm="100000">
                                          <p:val>
                                            <p:strVal val="ppt_y+ppt_h"/>
                                          </p:val>
                                        </p:tav>
                                      </p:tavLst>
                                    </p:anim>
                                    <p:animScale>
                                      <p:cBhvr>
                                        <p:cTn id="157" dur="13">
                                          <p:stCondLst>
                                            <p:cond delay="310"/>
                                          </p:stCondLst>
                                        </p:cTn>
                                        <p:tgtEl>
                                          <p:spTgt spid="40"/>
                                        </p:tgtEl>
                                      </p:cBhvr>
                                      <p:to x="100000" y="60000"/>
                                    </p:animScale>
                                    <p:animScale>
                                      <p:cBhvr>
                                        <p:cTn id="158" dur="83" decel="50000">
                                          <p:stCondLst>
                                            <p:cond delay="323"/>
                                          </p:stCondLst>
                                        </p:cTn>
                                        <p:tgtEl>
                                          <p:spTgt spid="40"/>
                                        </p:tgtEl>
                                      </p:cBhvr>
                                      <p:to x="100000" y="100000"/>
                                    </p:animScale>
                                    <p:animScale>
                                      <p:cBhvr>
                                        <p:cTn id="159" dur="13">
                                          <p:stCondLst>
                                            <p:cond delay="656"/>
                                          </p:stCondLst>
                                        </p:cTn>
                                        <p:tgtEl>
                                          <p:spTgt spid="40"/>
                                        </p:tgtEl>
                                      </p:cBhvr>
                                      <p:to x="100000" y="80000"/>
                                    </p:animScale>
                                    <p:animScale>
                                      <p:cBhvr>
                                        <p:cTn id="160" dur="83" decel="50000">
                                          <p:stCondLst>
                                            <p:cond delay="669"/>
                                          </p:stCondLst>
                                        </p:cTn>
                                        <p:tgtEl>
                                          <p:spTgt spid="40"/>
                                        </p:tgtEl>
                                      </p:cBhvr>
                                      <p:to x="100000" y="100000"/>
                                    </p:animScale>
                                    <p:animScale>
                                      <p:cBhvr>
                                        <p:cTn id="161" dur="13">
                                          <p:stCondLst>
                                            <p:cond delay="821"/>
                                          </p:stCondLst>
                                        </p:cTn>
                                        <p:tgtEl>
                                          <p:spTgt spid="40"/>
                                        </p:tgtEl>
                                      </p:cBhvr>
                                      <p:to x="100000" y="90000"/>
                                    </p:animScale>
                                    <p:animScale>
                                      <p:cBhvr>
                                        <p:cTn id="162" dur="83" decel="50000">
                                          <p:stCondLst>
                                            <p:cond delay="834"/>
                                          </p:stCondLst>
                                        </p:cTn>
                                        <p:tgtEl>
                                          <p:spTgt spid="40"/>
                                        </p:tgtEl>
                                      </p:cBhvr>
                                      <p:to x="100000" y="100000"/>
                                    </p:animScale>
                                    <p:animScale>
                                      <p:cBhvr>
                                        <p:cTn id="163" dur="13">
                                          <p:stCondLst>
                                            <p:cond delay="904"/>
                                          </p:stCondLst>
                                        </p:cTn>
                                        <p:tgtEl>
                                          <p:spTgt spid="40"/>
                                        </p:tgtEl>
                                      </p:cBhvr>
                                      <p:to x="100000" y="95000"/>
                                    </p:animScale>
                                    <p:animScale>
                                      <p:cBhvr>
                                        <p:cTn id="164" dur="83" decel="50000">
                                          <p:stCondLst>
                                            <p:cond delay="917"/>
                                          </p:stCondLst>
                                        </p:cTn>
                                        <p:tgtEl>
                                          <p:spTgt spid="40"/>
                                        </p:tgtEl>
                                      </p:cBhvr>
                                      <p:to x="100000" y="100000"/>
                                    </p:animScale>
                                    <p:set>
                                      <p:cBhvr>
                                        <p:cTn id="165" dur="1" fill="hold">
                                          <p:stCondLst>
                                            <p:cond delay="999"/>
                                          </p:stCondLst>
                                        </p:cTn>
                                        <p:tgtEl>
                                          <p:spTgt spid="40"/>
                                        </p:tgtEl>
                                        <p:attrNameLst>
                                          <p:attrName>style.visibility</p:attrName>
                                        </p:attrNameLst>
                                      </p:cBhvr>
                                      <p:to>
                                        <p:strVal val="hidden"/>
                                      </p:to>
                                    </p:set>
                                  </p:childTnLst>
                                </p:cTn>
                              </p:par>
                              <p:par>
                                <p:cTn id="166" presetID="26" presetClass="exit" presetSubtype="0" fill="hold" grpId="1" nodeType="withEffect">
                                  <p:stCondLst>
                                    <p:cond delay="0"/>
                                  </p:stCondLst>
                                  <p:childTnLst>
                                    <p:animEffect transition="out" filter="wipe(down)">
                                      <p:cBhvr>
                                        <p:cTn id="167" dur="23" accel="50000">
                                          <p:stCondLst>
                                            <p:cond delay="227"/>
                                          </p:stCondLst>
                                        </p:cTn>
                                        <p:tgtEl>
                                          <p:spTgt spid="55"/>
                                        </p:tgtEl>
                                      </p:cBhvr>
                                    </p:animEffect>
                                    <p:anim calcmode="lin" valueType="num">
                                      <p:cBhvr>
                                        <p:cTn id="168" dur="228" tmFilter="0,0; 0.14,0.31; 0.43,0.73; 0.71,0.91; 1.0,1.0">
                                          <p:stCondLst>
                                            <p:cond delay="0"/>
                                          </p:stCondLst>
                                        </p:cTn>
                                        <p:tgtEl>
                                          <p:spTgt spid="55"/>
                                        </p:tgtEl>
                                        <p:attrNameLst>
                                          <p:attrName>ppt_x</p:attrName>
                                        </p:attrNameLst>
                                      </p:cBhvr>
                                      <p:tavLst>
                                        <p:tav tm="0">
                                          <p:val>
                                            <p:strVal val="ppt_x"/>
                                          </p:val>
                                        </p:tav>
                                        <p:tav tm="100000">
                                          <p:val>
                                            <p:strVal val="#ppt_x+0.25"/>
                                          </p:val>
                                        </p:tav>
                                      </p:tavLst>
                                    </p:anim>
                                    <p:anim calcmode="lin" valueType="num">
                                      <p:cBhvr>
                                        <p:cTn id="169" dur="22">
                                          <p:stCondLst>
                                            <p:cond delay="228"/>
                                          </p:stCondLst>
                                        </p:cTn>
                                        <p:tgtEl>
                                          <p:spTgt spid="55"/>
                                        </p:tgtEl>
                                        <p:attrNameLst>
                                          <p:attrName>ppt_x</p:attrName>
                                        </p:attrNameLst>
                                      </p:cBhvr>
                                      <p:tavLst>
                                        <p:tav tm="0">
                                          <p:val>
                                            <p:strVal val="ppt_x"/>
                                          </p:val>
                                        </p:tav>
                                        <p:tav tm="100000">
                                          <p:val>
                                            <p:strVal val="ppt_x"/>
                                          </p:val>
                                        </p:tav>
                                      </p:tavLst>
                                    </p:anim>
                                    <p:anim calcmode="lin" valueType="num">
                                      <p:cBhvr>
                                        <p:cTn id="170" dur="83" tmFilter="0.0,0.0;0.25,0.07;0.50,0.2;0.75,0.467;1.0,1.0">
                                          <p:stCondLst>
                                            <p:cond delay="0"/>
                                          </p:stCondLst>
                                        </p:cTn>
                                        <p:tgtEl>
                                          <p:spTgt spid="55"/>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71" dur="83" tmFilter="0, 0; 0.125,0.2665; 0.25,0.4; 0.375,0.465; 0.5,0.5;  0.625,0.535; 0.75,0.6; 0.875,0.7335; 1,1">
                                          <p:stCondLst>
                                            <p:cond delay="83"/>
                                          </p:stCondLst>
                                        </p:cTn>
                                        <p:tgtEl>
                                          <p:spTgt spid="55"/>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72" dur="41" tmFilter="0, 0; 0.125,0.2665; 0.25,0.4; 0.375,0.465; 0.5,0.5;  0.625,0.535; 0.75,0.6; 0.875,0.7335; 1,1">
                                          <p:stCondLst>
                                            <p:cond delay="165"/>
                                          </p:stCondLst>
                                        </p:cTn>
                                        <p:tgtEl>
                                          <p:spTgt spid="55"/>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73" dur="20" tmFilter="0, 0; 0.125,0.2665; 0.25,0.4; 0.375,0.465; 0.5,0.5;  0.625,0.535; 0.75,0.6; 0.875,0.7335; 1,1">
                                          <p:stCondLst>
                                            <p:cond delay="207"/>
                                          </p:stCondLst>
                                        </p:cTn>
                                        <p:tgtEl>
                                          <p:spTgt spid="55"/>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74" dur="23" accel="50000">
                                          <p:stCondLst>
                                            <p:cond delay="227"/>
                                          </p:stCondLst>
                                        </p:cTn>
                                        <p:tgtEl>
                                          <p:spTgt spid="55"/>
                                        </p:tgtEl>
                                        <p:attrNameLst>
                                          <p:attrName>ppt_y</p:attrName>
                                        </p:attrNameLst>
                                      </p:cBhvr>
                                      <p:tavLst>
                                        <p:tav tm="0">
                                          <p:val>
                                            <p:strVal val="ppt_y"/>
                                          </p:val>
                                        </p:tav>
                                        <p:tav tm="100000">
                                          <p:val>
                                            <p:strVal val="ppt_y+ppt_h"/>
                                          </p:val>
                                        </p:tav>
                                      </p:tavLst>
                                    </p:anim>
                                    <p:animScale>
                                      <p:cBhvr>
                                        <p:cTn id="175" dur="3">
                                          <p:stCondLst>
                                            <p:cond delay="77"/>
                                          </p:stCondLst>
                                        </p:cTn>
                                        <p:tgtEl>
                                          <p:spTgt spid="55"/>
                                        </p:tgtEl>
                                      </p:cBhvr>
                                      <p:to x="100000" y="60000"/>
                                    </p:animScale>
                                    <p:animScale>
                                      <p:cBhvr>
                                        <p:cTn id="176" dur="21" decel="50000">
                                          <p:stCondLst>
                                            <p:cond delay="81"/>
                                          </p:stCondLst>
                                        </p:cTn>
                                        <p:tgtEl>
                                          <p:spTgt spid="55"/>
                                        </p:tgtEl>
                                      </p:cBhvr>
                                      <p:to x="100000" y="100000"/>
                                    </p:animScale>
                                    <p:animScale>
                                      <p:cBhvr>
                                        <p:cTn id="177" dur="3">
                                          <p:stCondLst>
                                            <p:cond delay="164"/>
                                          </p:stCondLst>
                                        </p:cTn>
                                        <p:tgtEl>
                                          <p:spTgt spid="55"/>
                                        </p:tgtEl>
                                      </p:cBhvr>
                                      <p:to x="100000" y="80000"/>
                                    </p:animScale>
                                    <p:animScale>
                                      <p:cBhvr>
                                        <p:cTn id="178" dur="21" decel="50000">
                                          <p:stCondLst>
                                            <p:cond delay="167"/>
                                          </p:stCondLst>
                                        </p:cTn>
                                        <p:tgtEl>
                                          <p:spTgt spid="55"/>
                                        </p:tgtEl>
                                      </p:cBhvr>
                                      <p:to x="100000" y="100000"/>
                                    </p:animScale>
                                    <p:animScale>
                                      <p:cBhvr>
                                        <p:cTn id="179" dur="3">
                                          <p:stCondLst>
                                            <p:cond delay="205"/>
                                          </p:stCondLst>
                                        </p:cTn>
                                        <p:tgtEl>
                                          <p:spTgt spid="55"/>
                                        </p:tgtEl>
                                      </p:cBhvr>
                                      <p:to x="100000" y="90000"/>
                                    </p:animScale>
                                    <p:animScale>
                                      <p:cBhvr>
                                        <p:cTn id="180" dur="21" decel="50000">
                                          <p:stCondLst>
                                            <p:cond delay="208"/>
                                          </p:stCondLst>
                                        </p:cTn>
                                        <p:tgtEl>
                                          <p:spTgt spid="55"/>
                                        </p:tgtEl>
                                      </p:cBhvr>
                                      <p:to x="100000" y="100000"/>
                                    </p:animScale>
                                    <p:animScale>
                                      <p:cBhvr>
                                        <p:cTn id="181" dur="3">
                                          <p:stCondLst>
                                            <p:cond delay="226"/>
                                          </p:stCondLst>
                                        </p:cTn>
                                        <p:tgtEl>
                                          <p:spTgt spid="55"/>
                                        </p:tgtEl>
                                      </p:cBhvr>
                                      <p:to x="100000" y="95000"/>
                                    </p:animScale>
                                    <p:animScale>
                                      <p:cBhvr>
                                        <p:cTn id="182" dur="21" decel="50000">
                                          <p:stCondLst>
                                            <p:cond delay="229"/>
                                          </p:stCondLst>
                                        </p:cTn>
                                        <p:tgtEl>
                                          <p:spTgt spid="55"/>
                                        </p:tgtEl>
                                      </p:cBhvr>
                                      <p:to x="100000" y="100000"/>
                                    </p:animScale>
                                    <p:set>
                                      <p:cBhvr>
                                        <p:cTn id="183" dur="1" fill="hold">
                                          <p:stCondLst>
                                            <p:cond delay="249"/>
                                          </p:stCondLst>
                                        </p:cTn>
                                        <p:tgtEl>
                                          <p:spTgt spid="55"/>
                                        </p:tgtEl>
                                        <p:attrNameLst>
                                          <p:attrName>style.visibility</p:attrName>
                                        </p:attrNameLst>
                                      </p:cBhvr>
                                      <p:to>
                                        <p:strVal val="hidden"/>
                                      </p:to>
                                    </p:set>
                                  </p:childTnLst>
                                </p:cTn>
                              </p:par>
                              <p:par>
                                <p:cTn id="184" presetID="42" presetClass="exit" presetSubtype="0" fill="hold" grpId="1" nodeType="withEffect">
                                  <p:stCondLst>
                                    <p:cond delay="0"/>
                                  </p:stCondLst>
                                  <p:childTnLst>
                                    <p:animEffect transition="out" filter="fade">
                                      <p:cBhvr>
                                        <p:cTn id="185" dur="250"/>
                                        <p:tgtEl>
                                          <p:spTgt spid="26"/>
                                        </p:tgtEl>
                                      </p:cBhvr>
                                    </p:animEffect>
                                    <p:anim calcmode="lin" valueType="num">
                                      <p:cBhvr>
                                        <p:cTn id="186" dur="250"/>
                                        <p:tgtEl>
                                          <p:spTgt spid="26"/>
                                        </p:tgtEl>
                                        <p:attrNameLst>
                                          <p:attrName>ppt_x</p:attrName>
                                        </p:attrNameLst>
                                      </p:cBhvr>
                                      <p:tavLst>
                                        <p:tav tm="0">
                                          <p:val>
                                            <p:strVal val="ppt_x"/>
                                          </p:val>
                                        </p:tav>
                                        <p:tav tm="100000">
                                          <p:val>
                                            <p:strVal val="ppt_x"/>
                                          </p:val>
                                        </p:tav>
                                      </p:tavLst>
                                    </p:anim>
                                    <p:anim calcmode="lin" valueType="num">
                                      <p:cBhvr>
                                        <p:cTn id="187" dur="250"/>
                                        <p:tgtEl>
                                          <p:spTgt spid="26"/>
                                        </p:tgtEl>
                                        <p:attrNameLst>
                                          <p:attrName>ppt_y</p:attrName>
                                        </p:attrNameLst>
                                      </p:cBhvr>
                                      <p:tavLst>
                                        <p:tav tm="0">
                                          <p:val>
                                            <p:strVal val="ppt_y"/>
                                          </p:val>
                                        </p:tav>
                                        <p:tav tm="100000">
                                          <p:val>
                                            <p:strVal val="ppt_y+.1"/>
                                          </p:val>
                                        </p:tav>
                                      </p:tavLst>
                                    </p:anim>
                                    <p:set>
                                      <p:cBhvr>
                                        <p:cTn id="188" dur="1" fill="hold">
                                          <p:stCondLst>
                                            <p:cond delay="249"/>
                                          </p:stCondLst>
                                        </p:cTn>
                                        <p:tgtEl>
                                          <p:spTgt spid="26"/>
                                        </p:tgtEl>
                                        <p:attrNameLst>
                                          <p:attrName>style.visibility</p:attrName>
                                        </p:attrNameLst>
                                      </p:cBhvr>
                                      <p:to>
                                        <p:strVal val="hidden"/>
                                      </p:to>
                                    </p:set>
                                  </p:childTnLst>
                                </p:cTn>
                              </p:par>
                              <p:par>
                                <p:cTn id="189" presetID="42" presetClass="exit" presetSubtype="0" fill="hold" nodeType="withEffect">
                                  <p:stCondLst>
                                    <p:cond delay="0"/>
                                  </p:stCondLst>
                                  <p:childTnLst>
                                    <p:animEffect transition="out" filter="fade">
                                      <p:cBhvr>
                                        <p:cTn id="190" dur="250"/>
                                        <p:tgtEl>
                                          <p:spTgt spid="52"/>
                                        </p:tgtEl>
                                      </p:cBhvr>
                                    </p:animEffect>
                                    <p:anim calcmode="lin" valueType="num">
                                      <p:cBhvr>
                                        <p:cTn id="191" dur="250"/>
                                        <p:tgtEl>
                                          <p:spTgt spid="52"/>
                                        </p:tgtEl>
                                        <p:attrNameLst>
                                          <p:attrName>ppt_x</p:attrName>
                                        </p:attrNameLst>
                                      </p:cBhvr>
                                      <p:tavLst>
                                        <p:tav tm="0">
                                          <p:val>
                                            <p:strVal val="ppt_x"/>
                                          </p:val>
                                        </p:tav>
                                        <p:tav tm="100000">
                                          <p:val>
                                            <p:strVal val="ppt_x"/>
                                          </p:val>
                                        </p:tav>
                                      </p:tavLst>
                                    </p:anim>
                                    <p:anim calcmode="lin" valueType="num">
                                      <p:cBhvr>
                                        <p:cTn id="192" dur="250"/>
                                        <p:tgtEl>
                                          <p:spTgt spid="52"/>
                                        </p:tgtEl>
                                        <p:attrNameLst>
                                          <p:attrName>ppt_y</p:attrName>
                                        </p:attrNameLst>
                                      </p:cBhvr>
                                      <p:tavLst>
                                        <p:tav tm="0">
                                          <p:val>
                                            <p:strVal val="ppt_y"/>
                                          </p:val>
                                        </p:tav>
                                        <p:tav tm="100000">
                                          <p:val>
                                            <p:strVal val="ppt_y+.1"/>
                                          </p:val>
                                        </p:tav>
                                      </p:tavLst>
                                    </p:anim>
                                    <p:set>
                                      <p:cBhvr>
                                        <p:cTn id="193" dur="1" fill="hold">
                                          <p:stCondLst>
                                            <p:cond delay="249"/>
                                          </p:stCondLst>
                                        </p:cTn>
                                        <p:tgtEl>
                                          <p:spTgt spid="52"/>
                                        </p:tgtEl>
                                        <p:attrNameLst>
                                          <p:attrName>style.visibility</p:attrName>
                                        </p:attrNameLst>
                                      </p:cBhvr>
                                      <p:to>
                                        <p:strVal val="hidden"/>
                                      </p:to>
                                    </p:set>
                                  </p:childTnLst>
                                </p:cTn>
                              </p:par>
                              <p:par>
                                <p:cTn id="194" presetID="42" presetClass="exit" presetSubtype="0" fill="hold" nodeType="withEffect">
                                  <p:stCondLst>
                                    <p:cond delay="0"/>
                                  </p:stCondLst>
                                  <p:childTnLst>
                                    <p:animEffect transition="out" filter="fade">
                                      <p:cBhvr>
                                        <p:cTn id="195" dur="250"/>
                                        <p:tgtEl>
                                          <p:spTgt spid="51"/>
                                        </p:tgtEl>
                                      </p:cBhvr>
                                    </p:animEffect>
                                    <p:anim calcmode="lin" valueType="num">
                                      <p:cBhvr>
                                        <p:cTn id="196" dur="250"/>
                                        <p:tgtEl>
                                          <p:spTgt spid="51"/>
                                        </p:tgtEl>
                                        <p:attrNameLst>
                                          <p:attrName>ppt_x</p:attrName>
                                        </p:attrNameLst>
                                      </p:cBhvr>
                                      <p:tavLst>
                                        <p:tav tm="0">
                                          <p:val>
                                            <p:strVal val="ppt_x"/>
                                          </p:val>
                                        </p:tav>
                                        <p:tav tm="100000">
                                          <p:val>
                                            <p:strVal val="ppt_x"/>
                                          </p:val>
                                        </p:tav>
                                      </p:tavLst>
                                    </p:anim>
                                    <p:anim calcmode="lin" valueType="num">
                                      <p:cBhvr>
                                        <p:cTn id="197" dur="250"/>
                                        <p:tgtEl>
                                          <p:spTgt spid="51"/>
                                        </p:tgtEl>
                                        <p:attrNameLst>
                                          <p:attrName>ppt_y</p:attrName>
                                        </p:attrNameLst>
                                      </p:cBhvr>
                                      <p:tavLst>
                                        <p:tav tm="0">
                                          <p:val>
                                            <p:strVal val="ppt_y"/>
                                          </p:val>
                                        </p:tav>
                                        <p:tav tm="100000">
                                          <p:val>
                                            <p:strVal val="ppt_y+.1"/>
                                          </p:val>
                                        </p:tav>
                                      </p:tavLst>
                                    </p:anim>
                                    <p:set>
                                      <p:cBhvr>
                                        <p:cTn id="198" dur="1" fill="hold">
                                          <p:stCondLst>
                                            <p:cond delay="249"/>
                                          </p:stCondLst>
                                        </p:cTn>
                                        <p:tgtEl>
                                          <p:spTgt spid="51"/>
                                        </p:tgtEl>
                                        <p:attrNameLst>
                                          <p:attrName>style.visibility</p:attrName>
                                        </p:attrNameLst>
                                      </p:cBhvr>
                                      <p:to>
                                        <p:strVal val="hidden"/>
                                      </p:to>
                                    </p:set>
                                  </p:childTnLst>
                                </p:cTn>
                              </p:par>
                              <p:par>
                                <p:cTn id="199" presetID="42" presetClass="exit" presetSubtype="0" fill="hold" nodeType="withEffect">
                                  <p:stCondLst>
                                    <p:cond delay="0"/>
                                  </p:stCondLst>
                                  <p:childTnLst>
                                    <p:animEffect transition="out" filter="fade">
                                      <p:cBhvr>
                                        <p:cTn id="200" dur="250"/>
                                        <p:tgtEl>
                                          <p:spTgt spid="50"/>
                                        </p:tgtEl>
                                      </p:cBhvr>
                                    </p:animEffect>
                                    <p:anim calcmode="lin" valueType="num">
                                      <p:cBhvr>
                                        <p:cTn id="201" dur="250"/>
                                        <p:tgtEl>
                                          <p:spTgt spid="50"/>
                                        </p:tgtEl>
                                        <p:attrNameLst>
                                          <p:attrName>ppt_x</p:attrName>
                                        </p:attrNameLst>
                                      </p:cBhvr>
                                      <p:tavLst>
                                        <p:tav tm="0">
                                          <p:val>
                                            <p:strVal val="ppt_x"/>
                                          </p:val>
                                        </p:tav>
                                        <p:tav tm="100000">
                                          <p:val>
                                            <p:strVal val="ppt_x"/>
                                          </p:val>
                                        </p:tav>
                                      </p:tavLst>
                                    </p:anim>
                                    <p:anim calcmode="lin" valueType="num">
                                      <p:cBhvr>
                                        <p:cTn id="202" dur="250"/>
                                        <p:tgtEl>
                                          <p:spTgt spid="50"/>
                                        </p:tgtEl>
                                        <p:attrNameLst>
                                          <p:attrName>ppt_y</p:attrName>
                                        </p:attrNameLst>
                                      </p:cBhvr>
                                      <p:tavLst>
                                        <p:tav tm="0">
                                          <p:val>
                                            <p:strVal val="ppt_y"/>
                                          </p:val>
                                        </p:tav>
                                        <p:tav tm="100000">
                                          <p:val>
                                            <p:strVal val="ppt_y+.1"/>
                                          </p:val>
                                        </p:tav>
                                      </p:tavLst>
                                    </p:anim>
                                    <p:set>
                                      <p:cBhvr>
                                        <p:cTn id="203" dur="1" fill="hold">
                                          <p:stCondLst>
                                            <p:cond delay="249"/>
                                          </p:stCondLst>
                                        </p:cTn>
                                        <p:tgtEl>
                                          <p:spTgt spid="50"/>
                                        </p:tgtEl>
                                        <p:attrNameLst>
                                          <p:attrName>style.visibility</p:attrName>
                                        </p:attrNameLst>
                                      </p:cBhvr>
                                      <p:to>
                                        <p:strVal val="hidden"/>
                                      </p:to>
                                    </p:set>
                                  </p:childTnLst>
                                </p:cTn>
                              </p:par>
                              <p:par>
                                <p:cTn id="204" presetID="42" presetClass="exit" presetSubtype="0" fill="hold" nodeType="withEffect">
                                  <p:stCondLst>
                                    <p:cond delay="0"/>
                                  </p:stCondLst>
                                  <p:childTnLst>
                                    <p:animEffect transition="out" filter="fade">
                                      <p:cBhvr>
                                        <p:cTn id="205" dur="250"/>
                                        <p:tgtEl>
                                          <p:spTgt spid="53"/>
                                        </p:tgtEl>
                                      </p:cBhvr>
                                    </p:animEffect>
                                    <p:anim calcmode="lin" valueType="num">
                                      <p:cBhvr>
                                        <p:cTn id="206" dur="250"/>
                                        <p:tgtEl>
                                          <p:spTgt spid="53"/>
                                        </p:tgtEl>
                                        <p:attrNameLst>
                                          <p:attrName>ppt_x</p:attrName>
                                        </p:attrNameLst>
                                      </p:cBhvr>
                                      <p:tavLst>
                                        <p:tav tm="0">
                                          <p:val>
                                            <p:strVal val="ppt_x"/>
                                          </p:val>
                                        </p:tav>
                                        <p:tav tm="100000">
                                          <p:val>
                                            <p:strVal val="ppt_x"/>
                                          </p:val>
                                        </p:tav>
                                      </p:tavLst>
                                    </p:anim>
                                    <p:anim calcmode="lin" valueType="num">
                                      <p:cBhvr>
                                        <p:cTn id="207" dur="250"/>
                                        <p:tgtEl>
                                          <p:spTgt spid="53"/>
                                        </p:tgtEl>
                                        <p:attrNameLst>
                                          <p:attrName>ppt_y</p:attrName>
                                        </p:attrNameLst>
                                      </p:cBhvr>
                                      <p:tavLst>
                                        <p:tav tm="0">
                                          <p:val>
                                            <p:strVal val="ppt_y"/>
                                          </p:val>
                                        </p:tav>
                                        <p:tav tm="100000">
                                          <p:val>
                                            <p:strVal val="ppt_y+.1"/>
                                          </p:val>
                                        </p:tav>
                                      </p:tavLst>
                                    </p:anim>
                                    <p:set>
                                      <p:cBhvr>
                                        <p:cTn id="208" dur="1" fill="hold">
                                          <p:stCondLst>
                                            <p:cond delay="249"/>
                                          </p:stCondLst>
                                        </p:cTn>
                                        <p:tgtEl>
                                          <p:spTgt spid="53"/>
                                        </p:tgtEl>
                                        <p:attrNameLst>
                                          <p:attrName>style.visibility</p:attrName>
                                        </p:attrNameLst>
                                      </p:cBhvr>
                                      <p:to>
                                        <p:strVal val="hidden"/>
                                      </p:to>
                                    </p:set>
                                  </p:childTnLst>
                                </p:cTn>
                              </p:par>
                            </p:childTnLst>
                          </p:cTn>
                        </p:par>
                        <p:par>
                          <p:cTn id="209" fill="hold">
                            <p:stCondLst>
                              <p:cond delay="1000"/>
                            </p:stCondLst>
                            <p:childTnLst>
                              <p:par>
                                <p:cTn id="210" presetID="26" presetClass="exit" presetSubtype="0" fill="hold" nodeType="afterEffect">
                                  <p:stCondLst>
                                    <p:cond delay="0"/>
                                  </p:stCondLst>
                                  <p:childTnLst>
                                    <p:animEffect transition="out" filter="wipe(down)">
                                      <p:cBhvr>
                                        <p:cTn id="211" dur="90" accel="50000">
                                          <p:stCondLst>
                                            <p:cond delay="910"/>
                                          </p:stCondLst>
                                        </p:cTn>
                                        <p:tgtEl>
                                          <p:spTgt spid="48"/>
                                        </p:tgtEl>
                                      </p:cBhvr>
                                    </p:animEffect>
                                    <p:anim calcmode="lin" valueType="num">
                                      <p:cBhvr>
                                        <p:cTn id="212" dur="911" tmFilter="0,0; 0.14,0.31; 0.43,0.73; 0.71,0.91; 1.0,1.0">
                                          <p:stCondLst>
                                            <p:cond delay="0"/>
                                          </p:stCondLst>
                                        </p:cTn>
                                        <p:tgtEl>
                                          <p:spTgt spid="48"/>
                                        </p:tgtEl>
                                        <p:attrNameLst>
                                          <p:attrName>ppt_x</p:attrName>
                                        </p:attrNameLst>
                                      </p:cBhvr>
                                      <p:tavLst>
                                        <p:tav tm="0">
                                          <p:val>
                                            <p:strVal val="ppt_x"/>
                                          </p:val>
                                        </p:tav>
                                        <p:tav tm="100000">
                                          <p:val>
                                            <p:strVal val="#ppt_x+0.25"/>
                                          </p:val>
                                        </p:tav>
                                      </p:tavLst>
                                    </p:anim>
                                    <p:anim calcmode="lin" valueType="num">
                                      <p:cBhvr>
                                        <p:cTn id="213" dur="89">
                                          <p:stCondLst>
                                            <p:cond delay="911"/>
                                          </p:stCondLst>
                                        </p:cTn>
                                        <p:tgtEl>
                                          <p:spTgt spid="48"/>
                                        </p:tgtEl>
                                        <p:attrNameLst>
                                          <p:attrName>ppt_x</p:attrName>
                                        </p:attrNameLst>
                                      </p:cBhvr>
                                      <p:tavLst>
                                        <p:tav tm="0">
                                          <p:val>
                                            <p:strVal val="ppt_x"/>
                                          </p:val>
                                        </p:tav>
                                        <p:tav tm="100000">
                                          <p:val>
                                            <p:strVal val="ppt_x"/>
                                          </p:val>
                                        </p:tav>
                                      </p:tavLst>
                                    </p:anim>
                                    <p:anim calcmode="lin" valueType="num">
                                      <p:cBhvr>
                                        <p:cTn id="214" dur="332" tmFilter="0.0,0.0;0.25,0.07;0.50,0.2;0.75,0.467;1.0,1.0">
                                          <p:stCondLst>
                                            <p:cond delay="0"/>
                                          </p:stCondLst>
                                        </p:cTn>
                                        <p:tgtEl>
                                          <p:spTgt spid="48"/>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15" dur="332" tmFilter="0, 0; 0.125,0.2665; 0.25,0.4; 0.375,0.465; 0.5,0.5;  0.625,0.535; 0.75,0.6; 0.875,0.7335; 1,1">
                                          <p:stCondLst>
                                            <p:cond delay="332"/>
                                          </p:stCondLst>
                                        </p:cTn>
                                        <p:tgtEl>
                                          <p:spTgt spid="48"/>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16" dur="166" tmFilter="0, 0; 0.125,0.2665; 0.25,0.4; 0.375,0.465; 0.5,0.5;  0.625,0.535; 0.75,0.6; 0.875,0.7335; 1,1">
                                          <p:stCondLst>
                                            <p:cond delay="662"/>
                                          </p:stCondLst>
                                        </p:cTn>
                                        <p:tgtEl>
                                          <p:spTgt spid="48"/>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17" dur="82" tmFilter="0, 0; 0.125,0.2665; 0.25,0.4; 0.375,0.465; 0.5,0.5;  0.625,0.535; 0.75,0.6; 0.875,0.7335; 1,1">
                                          <p:stCondLst>
                                            <p:cond delay="828"/>
                                          </p:stCondLst>
                                        </p:cTn>
                                        <p:tgtEl>
                                          <p:spTgt spid="48"/>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18" dur="90" accel="50000">
                                          <p:stCondLst>
                                            <p:cond delay="910"/>
                                          </p:stCondLst>
                                        </p:cTn>
                                        <p:tgtEl>
                                          <p:spTgt spid="48"/>
                                        </p:tgtEl>
                                        <p:attrNameLst>
                                          <p:attrName>ppt_y</p:attrName>
                                        </p:attrNameLst>
                                      </p:cBhvr>
                                      <p:tavLst>
                                        <p:tav tm="0">
                                          <p:val>
                                            <p:strVal val="ppt_y"/>
                                          </p:val>
                                        </p:tav>
                                        <p:tav tm="100000">
                                          <p:val>
                                            <p:strVal val="ppt_y+ppt_h"/>
                                          </p:val>
                                        </p:tav>
                                      </p:tavLst>
                                    </p:anim>
                                    <p:animScale>
                                      <p:cBhvr>
                                        <p:cTn id="219" dur="13">
                                          <p:stCondLst>
                                            <p:cond delay="310"/>
                                          </p:stCondLst>
                                        </p:cTn>
                                        <p:tgtEl>
                                          <p:spTgt spid="48"/>
                                        </p:tgtEl>
                                      </p:cBhvr>
                                      <p:to x="100000" y="60000"/>
                                    </p:animScale>
                                    <p:animScale>
                                      <p:cBhvr>
                                        <p:cTn id="220" dur="83" decel="50000">
                                          <p:stCondLst>
                                            <p:cond delay="323"/>
                                          </p:stCondLst>
                                        </p:cTn>
                                        <p:tgtEl>
                                          <p:spTgt spid="48"/>
                                        </p:tgtEl>
                                      </p:cBhvr>
                                      <p:to x="100000" y="100000"/>
                                    </p:animScale>
                                    <p:animScale>
                                      <p:cBhvr>
                                        <p:cTn id="221" dur="13">
                                          <p:stCondLst>
                                            <p:cond delay="656"/>
                                          </p:stCondLst>
                                        </p:cTn>
                                        <p:tgtEl>
                                          <p:spTgt spid="48"/>
                                        </p:tgtEl>
                                      </p:cBhvr>
                                      <p:to x="100000" y="80000"/>
                                    </p:animScale>
                                    <p:animScale>
                                      <p:cBhvr>
                                        <p:cTn id="222" dur="83" decel="50000">
                                          <p:stCondLst>
                                            <p:cond delay="669"/>
                                          </p:stCondLst>
                                        </p:cTn>
                                        <p:tgtEl>
                                          <p:spTgt spid="48"/>
                                        </p:tgtEl>
                                      </p:cBhvr>
                                      <p:to x="100000" y="100000"/>
                                    </p:animScale>
                                    <p:animScale>
                                      <p:cBhvr>
                                        <p:cTn id="223" dur="13">
                                          <p:stCondLst>
                                            <p:cond delay="821"/>
                                          </p:stCondLst>
                                        </p:cTn>
                                        <p:tgtEl>
                                          <p:spTgt spid="48"/>
                                        </p:tgtEl>
                                      </p:cBhvr>
                                      <p:to x="100000" y="90000"/>
                                    </p:animScale>
                                    <p:animScale>
                                      <p:cBhvr>
                                        <p:cTn id="224" dur="83" decel="50000">
                                          <p:stCondLst>
                                            <p:cond delay="834"/>
                                          </p:stCondLst>
                                        </p:cTn>
                                        <p:tgtEl>
                                          <p:spTgt spid="48"/>
                                        </p:tgtEl>
                                      </p:cBhvr>
                                      <p:to x="100000" y="100000"/>
                                    </p:animScale>
                                    <p:animScale>
                                      <p:cBhvr>
                                        <p:cTn id="225" dur="13">
                                          <p:stCondLst>
                                            <p:cond delay="904"/>
                                          </p:stCondLst>
                                        </p:cTn>
                                        <p:tgtEl>
                                          <p:spTgt spid="48"/>
                                        </p:tgtEl>
                                      </p:cBhvr>
                                      <p:to x="100000" y="95000"/>
                                    </p:animScale>
                                    <p:animScale>
                                      <p:cBhvr>
                                        <p:cTn id="226" dur="83" decel="50000">
                                          <p:stCondLst>
                                            <p:cond delay="917"/>
                                          </p:stCondLst>
                                        </p:cTn>
                                        <p:tgtEl>
                                          <p:spTgt spid="48"/>
                                        </p:tgtEl>
                                      </p:cBhvr>
                                      <p:to x="100000" y="100000"/>
                                    </p:animScale>
                                    <p:set>
                                      <p:cBhvr>
                                        <p:cTn id="227" dur="1" fill="hold">
                                          <p:stCondLst>
                                            <p:cond delay="999"/>
                                          </p:stCondLst>
                                        </p:cTn>
                                        <p:tgtEl>
                                          <p:spTgt spid="48"/>
                                        </p:tgtEl>
                                        <p:attrNameLst>
                                          <p:attrName>style.visibility</p:attrName>
                                        </p:attrNameLst>
                                      </p:cBhvr>
                                      <p:to>
                                        <p:strVal val="hidden"/>
                                      </p:to>
                                    </p:set>
                                  </p:childTnLst>
                                </p:cTn>
                              </p:par>
                            </p:childTnLst>
                          </p:cTn>
                        </p:par>
                        <p:par>
                          <p:cTn id="228" fill="hold">
                            <p:stCondLst>
                              <p:cond delay="2000"/>
                            </p:stCondLst>
                            <p:childTnLst>
                              <p:par>
                                <p:cTn id="229" presetID="26" presetClass="exit" presetSubtype="0" fill="hold" nodeType="afterEffect">
                                  <p:stCondLst>
                                    <p:cond delay="0"/>
                                  </p:stCondLst>
                                  <p:childTnLst>
                                    <p:animEffect transition="out" filter="wipe(down)">
                                      <p:cBhvr>
                                        <p:cTn id="230" dur="90" accel="50000">
                                          <p:stCondLst>
                                            <p:cond delay="910"/>
                                          </p:stCondLst>
                                        </p:cTn>
                                        <p:tgtEl>
                                          <p:spTgt spid="46"/>
                                        </p:tgtEl>
                                      </p:cBhvr>
                                    </p:animEffect>
                                    <p:anim calcmode="lin" valueType="num">
                                      <p:cBhvr>
                                        <p:cTn id="231" dur="911" tmFilter="0,0; 0.14,0.31; 0.43,0.73; 0.71,0.91; 1.0,1.0">
                                          <p:stCondLst>
                                            <p:cond delay="0"/>
                                          </p:stCondLst>
                                        </p:cTn>
                                        <p:tgtEl>
                                          <p:spTgt spid="46"/>
                                        </p:tgtEl>
                                        <p:attrNameLst>
                                          <p:attrName>ppt_x</p:attrName>
                                        </p:attrNameLst>
                                      </p:cBhvr>
                                      <p:tavLst>
                                        <p:tav tm="0">
                                          <p:val>
                                            <p:strVal val="ppt_x"/>
                                          </p:val>
                                        </p:tav>
                                        <p:tav tm="100000">
                                          <p:val>
                                            <p:strVal val="#ppt_x+0.25"/>
                                          </p:val>
                                        </p:tav>
                                      </p:tavLst>
                                    </p:anim>
                                    <p:anim calcmode="lin" valueType="num">
                                      <p:cBhvr>
                                        <p:cTn id="232" dur="89">
                                          <p:stCondLst>
                                            <p:cond delay="911"/>
                                          </p:stCondLst>
                                        </p:cTn>
                                        <p:tgtEl>
                                          <p:spTgt spid="46"/>
                                        </p:tgtEl>
                                        <p:attrNameLst>
                                          <p:attrName>ppt_x</p:attrName>
                                        </p:attrNameLst>
                                      </p:cBhvr>
                                      <p:tavLst>
                                        <p:tav tm="0">
                                          <p:val>
                                            <p:strVal val="ppt_x"/>
                                          </p:val>
                                        </p:tav>
                                        <p:tav tm="100000">
                                          <p:val>
                                            <p:strVal val="ppt_x"/>
                                          </p:val>
                                        </p:tav>
                                      </p:tavLst>
                                    </p:anim>
                                    <p:anim calcmode="lin" valueType="num">
                                      <p:cBhvr>
                                        <p:cTn id="233" dur="332" tmFilter="0.0,0.0;0.25,0.07;0.50,0.2;0.75,0.467;1.0,1.0">
                                          <p:stCondLst>
                                            <p:cond delay="0"/>
                                          </p:stCondLst>
                                        </p:cTn>
                                        <p:tgtEl>
                                          <p:spTgt spid="46"/>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34" dur="332" tmFilter="0, 0; 0.125,0.2665; 0.25,0.4; 0.375,0.465; 0.5,0.5;  0.625,0.535; 0.75,0.6; 0.875,0.7335; 1,1">
                                          <p:stCondLst>
                                            <p:cond delay="332"/>
                                          </p:stCondLst>
                                        </p:cTn>
                                        <p:tgtEl>
                                          <p:spTgt spid="46"/>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35" dur="166" tmFilter="0, 0; 0.125,0.2665; 0.25,0.4; 0.375,0.465; 0.5,0.5;  0.625,0.535; 0.75,0.6; 0.875,0.7335; 1,1">
                                          <p:stCondLst>
                                            <p:cond delay="662"/>
                                          </p:stCondLst>
                                        </p:cTn>
                                        <p:tgtEl>
                                          <p:spTgt spid="46"/>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36" dur="82" tmFilter="0, 0; 0.125,0.2665; 0.25,0.4; 0.375,0.465; 0.5,0.5;  0.625,0.535; 0.75,0.6; 0.875,0.7335; 1,1">
                                          <p:stCondLst>
                                            <p:cond delay="828"/>
                                          </p:stCondLst>
                                        </p:cTn>
                                        <p:tgtEl>
                                          <p:spTgt spid="46"/>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37" dur="90" accel="50000">
                                          <p:stCondLst>
                                            <p:cond delay="910"/>
                                          </p:stCondLst>
                                        </p:cTn>
                                        <p:tgtEl>
                                          <p:spTgt spid="46"/>
                                        </p:tgtEl>
                                        <p:attrNameLst>
                                          <p:attrName>ppt_y</p:attrName>
                                        </p:attrNameLst>
                                      </p:cBhvr>
                                      <p:tavLst>
                                        <p:tav tm="0">
                                          <p:val>
                                            <p:strVal val="ppt_y"/>
                                          </p:val>
                                        </p:tav>
                                        <p:tav tm="100000">
                                          <p:val>
                                            <p:strVal val="ppt_y+ppt_h"/>
                                          </p:val>
                                        </p:tav>
                                      </p:tavLst>
                                    </p:anim>
                                    <p:animScale>
                                      <p:cBhvr>
                                        <p:cTn id="238" dur="13">
                                          <p:stCondLst>
                                            <p:cond delay="310"/>
                                          </p:stCondLst>
                                        </p:cTn>
                                        <p:tgtEl>
                                          <p:spTgt spid="46"/>
                                        </p:tgtEl>
                                      </p:cBhvr>
                                      <p:to x="100000" y="60000"/>
                                    </p:animScale>
                                    <p:animScale>
                                      <p:cBhvr>
                                        <p:cTn id="239" dur="83" decel="50000">
                                          <p:stCondLst>
                                            <p:cond delay="323"/>
                                          </p:stCondLst>
                                        </p:cTn>
                                        <p:tgtEl>
                                          <p:spTgt spid="46"/>
                                        </p:tgtEl>
                                      </p:cBhvr>
                                      <p:to x="100000" y="100000"/>
                                    </p:animScale>
                                    <p:animScale>
                                      <p:cBhvr>
                                        <p:cTn id="240" dur="13">
                                          <p:stCondLst>
                                            <p:cond delay="656"/>
                                          </p:stCondLst>
                                        </p:cTn>
                                        <p:tgtEl>
                                          <p:spTgt spid="46"/>
                                        </p:tgtEl>
                                      </p:cBhvr>
                                      <p:to x="100000" y="80000"/>
                                    </p:animScale>
                                    <p:animScale>
                                      <p:cBhvr>
                                        <p:cTn id="241" dur="83" decel="50000">
                                          <p:stCondLst>
                                            <p:cond delay="669"/>
                                          </p:stCondLst>
                                        </p:cTn>
                                        <p:tgtEl>
                                          <p:spTgt spid="46"/>
                                        </p:tgtEl>
                                      </p:cBhvr>
                                      <p:to x="100000" y="100000"/>
                                    </p:animScale>
                                    <p:animScale>
                                      <p:cBhvr>
                                        <p:cTn id="242" dur="13">
                                          <p:stCondLst>
                                            <p:cond delay="821"/>
                                          </p:stCondLst>
                                        </p:cTn>
                                        <p:tgtEl>
                                          <p:spTgt spid="46"/>
                                        </p:tgtEl>
                                      </p:cBhvr>
                                      <p:to x="100000" y="90000"/>
                                    </p:animScale>
                                    <p:animScale>
                                      <p:cBhvr>
                                        <p:cTn id="243" dur="83" decel="50000">
                                          <p:stCondLst>
                                            <p:cond delay="834"/>
                                          </p:stCondLst>
                                        </p:cTn>
                                        <p:tgtEl>
                                          <p:spTgt spid="46"/>
                                        </p:tgtEl>
                                      </p:cBhvr>
                                      <p:to x="100000" y="100000"/>
                                    </p:animScale>
                                    <p:animScale>
                                      <p:cBhvr>
                                        <p:cTn id="244" dur="13">
                                          <p:stCondLst>
                                            <p:cond delay="904"/>
                                          </p:stCondLst>
                                        </p:cTn>
                                        <p:tgtEl>
                                          <p:spTgt spid="46"/>
                                        </p:tgtEl>
                                      </p:cBhvr>
                                      <p:to x="100000" y="95000"/>
                                    </p:animScale>
                                    <p:animScale>
                                      <p:cBhvr>
                                        <p:cTn id="245" dur="83" decel="50000">
                                          <p:stCondLst>
                                            <p:cond delay="917"/>
                                          </p:stCondLst>
                                        </p:cTn>
                                        <p:tgtEl>
                                          <p:spTgt spid="46"/>
                                        </p:tgtEl>
                                      </p:cBhvr>
                                      <p:to x="100000" y="100000"/>
                                    </p:animScale>
                                    <p:set>
                                      <p:cBhvr>
                                        <p:cTn id="246" dur="1" fill="hold">
                                          <p:stCondLst>
                                            <p:cond delay="999"/>
                                          </p:stCondLst>
                                        </p:cTn>
                                        <p:tgtEl>
                                          <p:spTgt spid="46"/>
                                        </p:tgtEl>
                                        <p:attrNameLst>
                                          <p:attrName>style.visibility</p:attrName>
                                        </p:attrNameLst>
                                      </p:cBhvr>
                                      <p:to>
                                        <p:strVal val="hidden"/>
                                      </p:to>
                                    </p:set>
                                  </p:childTnLst>
                                </p:cTn>
                              </p:par>
                            </p:childTnLst>
                          </p:cTn>
                        </p:par>
                        <p:par>
                          <p:cTn id="247" fill="hold">
                            <p:stCondLst>
                              <p:cond delay="3000"/>
                            </p:stCondLst>
                            <p:childTnLst>
                              <p:par>
                                <p:cTn id="248" presetID="55" presetClass="entr" presetSubtype="0" fill="hold" nodeType="afterEffect">
                                  <p:stCondLst>
                                    <p:cond delay="0"/>
                                  </p:stCondLst>
                                  <p:childTnLst>
                                    <p:set>
                                      <p:cBhvr>
                                        <p:cTn id="249" dur="1" fill="hold">
                                          <p:stCondLst>
                                            <p:cond delay="0"/>
                                          </p:stCondLst>
                                        </p:cTn>
                                        <p:tgtEl>
                                          <p:spTgt spid="70"/>
                                        </p:tgtEl>
                                        <p:attrNameLst>
                                          <p:attrName>style.visibility</p:attrName>
                                        </p:attrNameLst>
                                      </p:cBhvr>
                                      <p:to>
                                        <p:strVal val="visible"/>
                                      </p:to>
                                    </p:set>
                                    <p:anim calcmode="lin" valueType="num">
                                      <p:cBhvr>
                                        <p:cTn id="250" dur="1000" fill="hold"/>
                                        <p:tgtEl>
                                          <p:spTgt spid="70"/>
                                        </p:tgtEl>
                                        <p:attrNameLst>
                                          <p:attrName>ppt_w</p:attrName>
                                        </p:attrNameLst>
                                      </p:cBhvr>
                                      <p:tavLst>
                                        <p:tav tm="0">
                                          <p:val>
                                            <p:strVal val="#ppt_w*0.70"/>
                                          </p:val>
                                        </p:tav>
                                        <p:tav tm="100000">
                                          <p:val>
                                            <p:strVal val="#ppt_w"/>
                                          </p:val>
                                        </p:tav>
                                      </p:tavLst>
                                    </p:anim>
                                    <p:anim calcmode="lin" valueType="num">
                                      <p:cBhvr>
                                        <p:cTn id="251" dur="1000" fill="hold"/>
                                        <p:tgtEl>
                                          <p:spTgt spid="70"/>
                                        </p:tgtEl>
                                        <p:attrNameLst>
                                          <p:attrName>ppt_h</p:attrName>
                                        </p:attrNameLst>
                                      </p:cBhvr>
                                      <p:tavLst>
                                        <p:tav tm="0">
                                          <p:val>
                                            <p:strVal val="#ppt_h"/>
                                          </p:val>
                                        </p:tav>
                                        <p:tav tm="100000">
                                          <p:val>
                                            <p:strVal val="#ppt_h"/>
                                          </p:val>
                                        </p:tav>
                                      </p:tavLst>
                                    </p:anim>
                                    <p:animEffect transition="in" filter="fade">
                                      <p:cBhvr>
                                        <p:cTn id="252" dur="1000"/>
                                        <p:tgtEl>
                                          <p:spTgt spid="70"/>
                                        </p:tgtEl>
                                      </p:cBhvr>
                                    </p:animEffect>
                                  </p:childTnLst>
                                </p:cTn>
                              </p:par>
                            </p:childTnLst>
                          </p:cTn>
                        </p:par>
                        <p:par>
                          <p:cTn id="253" fill="hold">
                            <p:stCondLst>
                              <p:cond delay="4000"/>
                            </p:stCondLst>
                            <p:childTnLst>
                              <p:par>
                                <p:cTn id="254" presetID="21" presetClass="entr" presetSubtype="1" fill="hold" nodeType="afterEffect">
                                  <p:stCondLst>
                                    <p:cond delay="0"/>
                                  </p:stCondLst>
                                  <p:childTnLst>
                                    <p:set>
                                      <p:cBhvr>
                                        <p:cTn id="255" dur="1" fill="hold">
                                          <p:stCondLst>
                                            <p:cond delay="0"/>
                                          </p:stCondLst>
                                        </p:cTn>
                                        <p:tgtEl>
                                          <p:spTgt spid="72"/>
                                        </p:tgtEl>
                                        <p:attrNameLst>
                                          <p:attrName>style.visibility</p:attrName>
                                        </p:attrNameLst>
                                      </p:cBhvr>
                                      <p:to>
                                        <p:strVal val="visible"/>
                                      </p:to>
                                    </p:set>
                                    <p:animEffect transition="in" filter="wheel(1)">
                                      <p:cBhvr>
                                        <p:cTn id="256" dur="3000"/>
                                        <p:tgtEl>
                                          <p:spTgt spid="72"/>
                                        </p:tgtEl>
                                      </p:cBhvr>
                                    </p:animEffect>
                                  </p:childTnLst>
                                </p:cTn>
                              </p:par>
                            </p:childTnLst>
                          </p:cTn>
                        </p:par>
                      </p:childTnLst>
                    </p:cTn>
                  </p:par>
                  <p:par>
                    <p:cTn id="257" fill="hold">
                      <p:stCondLst>
                        <p:cond delay="indefinite"/>
                      </p:stCondLst>
                      <p:childTnLst>
                        <p:par>
                          <p:cTn id="258" fill="hold">
                            <p:stCondLst>
                              <p:cond delay="0"/>
                            </p:stCondLst>
                            <p:childTnLst>
                              <p:par>
                                <p:cTn id="259" presetID="6" presetClass="emph" presetSubtype="0" fill="hold" nodeType="clickEffect">
                                  <p:stCondLst>
                                    <p:cond delay="0"/>
                                  </p:stCondLst>
                                  <p:childTnLst>
                                    <p:animScale>
                                      <p:cBhvr>
                                        <p:cTn id="260" dur="2000" fill="hold"/>
                                        <p:tgtEl>
                                          <p:spTgt spid="72"/>
                                        </p:tgtEl>
                                      </p:cBhvr>
                                      <p:by x="150000" y="150000"/>
                                    </p:animScale>
                                  </p:childTnLst>
                                </p:cTn>
                              </p:par>
                            </p:childTnLst>
                          </p:cTn>
                        </p:par>
                        <p:par>
                          <p:cTn id="261" fill="hold">
                            <p:stCondLst>
                              <p:cond delay="2000"/>
                            </p:stCondLst>
                            <p:childTnLst>
                              <p:par>
                                <p:cTn id="262" presetID="9" presetClass="exit" presetSubtype="0" fill="hold" nodeType="afterEffect">
                                  <p:stCondLst>
                                    <p:cond delay="0"/>
                                  </p:stCondLst>
                                  <p:childTnLst>
                                    <p:animEffect transition="out" filter="dissolve">
                                      <p:cBhvr>
                                        <p:cTn id="263" dur="500"/>
                                        <p:tgtEl>
                                          <p:spTgt spid="70"/>
                                        </p:tgtEl>
                                      </p:cBhvr>
                                    </p:animEffect>
                                    <p:set>
                                      <p:cBhvr>
                                        <p:cTn id="264" dur="1" fill="hold">
                                          <p:stCondLst>
                                            <p:cond delay="499"/>
                                          </p:stCondLst>
                                        </p:cTn>
                                        <p:tgtEl>
                                          <p:spTgt spid="70"/>
                                        </p:tgtEl>
                                        <p:attrNameLst>
                                          <p:attrName>style.visibility</p:attrName>
                                        </p:attrNameLst>
                                      </p:cBhvr>
                                      <p:to>
                                        <p:strVal val="hidden"/>
                                      </p:to>
                                    </p:set>
                                  </p:childTnLst>
                                </p:cTn>
                              </p:par>
                            </p:childTnLst>
                          </p:cTn>
                        </p:par>
                        <p:par>
                          <p:cTn id="265" fill="hold">
                            <p:stCondLst>
                              <p:cond delay="2500"/>
                            </p:stCondLst>
                            <p:childTnLst>
                              <p:par>
                                <p:cTn id="266" presetID="55" presetClass="entr" presetSubtype="0" fill="hold" grpId="0" nodeType="afterEffect">
                                  <p:stCondLst>
                                    <p:cond delay="0"/>
                                  </p:stCondLst>
                                  <p:childTnLst>
                                    <p:set>
                                      <p:cBhvr>
                                        <p:cTn id="267" dur="1" fill="hold">
                                          <p:stCondLst>
                                            <p:cond delay="0"/>
                                          </p:stCondLst>
                                        </p:cTn>
                                        <p:tgtEl>
                                          <p:spTgt spid="74"/>
                                        </p:tgtEl>
                                        <p:attrNameLst>
                                          <p:attrName>style.visibility</p:attrName>
                                        </p:attrNameLst>
                                      </p:cBhvr>
                                      <p:to>
                                        <p:strVal val="visible"/>
                                      </p:to>
                                    </p:set>
                                    <p:anim calcmode="lin" valueType="num">
                                      <p:cBhvr>
                                        <p:cTn id="268" dur="1000" fill="hold"/>
                                        <p:tgtEl>
                                          <p:spTgt spid="74"/>
                                        </p:tgtEl>
                                        <p:attrNameLst>
                                          <p:attrName>ppt_w</p:attrName>
                                        </p:attrNameLst>
                                      </p:cBhvr>
                                      <p:tavLst>
                                        <p:tav tm="0">
                                          <p:val>
                                            <p:strVal val="#ppt_w*0.70"/>
                                          </p:val>
                                        </p:tav>
                                        <p:tav tm="100000">
                                          <p:val>
                                            <p:strVal val="#ppt_w"/>
                                          </p:val>
                                        </p:tav>
                                      </p:tavLst>
                                    </p:anim>
                                    <p:anim calcmode="lin" valueType="num">
                                      <p:cBhvr>
                                        <p:cTn id="269" dur="1000" fill="hold"/>
                                        <p:tgtEl>
                                          <p:spTgt spid="74"/>
                                        </p:tgtEl>
                                        <p:attrNameLst>
                                          <p:attrName>ppt_h</p:attrName>
                                        </p:attrNameLst>
                                      </p:cBhvr>
                                      <p:tavLst>
                                        <p:tav tm="0">
                                          <p:val>
                                            <p:strVal val="#ppt_h"/>
                                          </p:val>
                                        </p:tav>
                                        <p:tav tm="100000">
                                          <p:val>
                                            <p:strVal val="#ppt_h"/>
                                          </p:val>
                                        </p:tav>
                                      </p:tavLst>
                                    </p:anim>
                                    <p:animEffect transition="in" filter="fade">
                                      <p:cBhvr>
                                        <p:cTn id="270" dur="1000"/>
                                        <p:tgtEl>
                                          <p:spTgt spid="74"/>
                                        </p:tgtEl>
                                      </p:cBhvr>
                                    </p:animEffect>
                                  </p:childTnLst>
                                </p:cTn>
                              </p:par>
                            </p:childTnLst>
                          </p:cTn>
                        </p:par>
                      </p:childTnLst>
                    </p:cTn>
                  </p:par>
                  <p:par>
                    <p:cTn id="271" fill="hold">
                      <p:stCondLst>
                        <p:cond delay="indefinite"/>
                      </p:stCondLst>
                      <p:childTnLst>
                        <p:par>
                          <p:cTn id="272" fill="hold">
                            <p:stCondLst>
                              <p:cond delay="0"/>
                            </p:stCondLst>
                            <p:childTnLst>
                              <p:par>
                                <p:cTn id="273" presetID="53" presetClass="exit" presetSubtype="32" fill="hold" grpId="1" nodeType="clickEffect">
                                  <p:stCondLst>
                                    <p:cond delay="0"/>
                                  </p:stCondLst>
                                  <p:childTnLst>
                                    <p:anim calcmode="lin" valueType="num">
                                      <p:cBhvr>
                                        <p:cTn id="274" dur="500"/>
                                        <p:tgtEl>
                                          <p:spTgt spid="74"/>
                                        </p:tgtEl>
                                        <p:attrNameLst>
                                          <p:attrName>ppt_w</p:attrName>
                                        </p:attrNameLst>
                                      </p:cBhvr>
                                      <p:tavLst>
                                        <p:tav tm="0">
                                          <p:val>
                                            <p:strVal val="ppt_w"/>
                                          </p:val>
                                        </p:tav>
                                        <p:tav tm="100000">
                                          <p:val>
                                            <p:fltVal val="0"/>
                                          </p:val>
                                        </p:tav>
                                      </p:tavLst>
                                    </p:anim>
                                    <p:anim calcmode="lin" valueType="num">
                                      <p:cBhvr>
                                        <p:cTn id="275" dur="500"/>
                                        <p:tgtEl>
                                          <p:spTgt spid="74"/>
                                        </p:tgtEl>
                                        <p:attrNameLst>
                                          <p:attrName>ppt_h</p:attrName>
                                        </p:attrNameLst>
                                      </p:cBhvr>
                                      <p:tavLst>
                                        <p:tav tm="0">
                                          <p:val>
                                            <p:strVal val="ppt_h"/>
                                          </p:val>
                                        </p:tav>
                                        <p:tav tm="100000">
                                          <p:val>
                                            <p:fltVal val="0"/>
                                          </p:val>
                                        </p:tav>
                                      </p:tavLst>
                                    </p:anim>
                                    <p:animEffect transition="out" filter="fade">
                                      <p:cBhvr>
                                        <p:cTn id="276" dur="500"/>
                                        <p:tgtEl>
                                          <p:spTgt spid="74"/>
                                        </p:tgtEl>
                                      </p:cBhvr>
                                    </p:animEffect>
                                    <p:set>
                                      <p:cBhvr>
                                        <p:cTn id="277" dur="1" fill="hold">
                                          <p:stCondLst>
                                            <p:cond delay="499"/>
                                          </p:stCondLst>
                                        </p:cTn>
                                        <p:tgtEl>
                                          <p:spTgt spid="74"/>
                                        </p:tgtEl>
                                        <p:attrNameLst>
                                          <p:attrName>style.visibility</p:attrName>
                                        </p:attrNameLst>
                                      </p:cBhvr>
                                      <p:to>
                                        <p:strVal val="hidden"/>
                                      </p:to>
                                    </p:set>
                                  </p:childTnLst>
                                </p:cTn>
                              </p:par>
                            </p:childTnLst>
                          </p:cTn>
                        </p:par>
                        <p:par>
                          <p:cTn id="278" fill="hold">
                            <p:stCondLst>
                              <p:cond delay="500"/>
                            </p:stCondLst>
                            <p:childTnLst>
                              <p:par>
                                <p:cTn id="279" presetID="53" presetClass="exit" presetSubtype="32" fill="hold" nodeType="afterEffect">
                                  <p:stCondLst>
                                    <p:cond delay="0"/>
                                  </p:stCondLst>
                                  <p:childTnLst>
                                    <p:anim calcmode="lin" valueType="num">
                                      <p:cBhvr>
                                        <p:cTn id="280" dur="1000"/>
                                        <p:tgtEl>
                                          <p:spTgt spid="72"/>
                                        </p:tgtEl>
                                        <p:attrNameLst>
                                          <p:attrName>ppt_w</p:attrName>
                                        </p:attrNameLst>
                                      </p:cBhvr>
                                      <p:tavLst>
                                        <p:tav tm="0">
                                          <p:val>
                                            <p:strVal val="ppt_w"/>
                                          </p:val>
                                        </p:tav>
                                        <p:tav tm="100000">
                                          <p:val>
                                            <p:fltVal val="0"/>
                                          </p:val>
                                        </p:tav>
                                      </p:tavLst>
                                    </p:anim>
                                    <p:anim calcmode="lin" valueType="num">
                                      <p:cBhvr>
                                        <p:cTn id="281" dur="1000"/>
                                        <p:tgtEl>
                                          <p:spTgt spid="72"/>
                                        </p:tgtEl>
                                        <p:attrNameLst>
                                          <p:attrName>ppt_h</p:attrName>
                                        </p:attrNameLst>
                                      </p:cBhvr>
                                      <p:tavLst>
                                        <p:tav tm="0">
                                          <p:val>
                                            <p:strVal val="ppt_h"/>
                                          </p:val>
                                        </p:tav>
                                        <p:tav tm="100000">
                                          <p:val>
                                            <p:fltVal val="0"/>
                                          </p:val>
                                        </p:tav>
                                      </p:tavLst>
                                    </p:anim>
                                    <p:animEffect transition="out" filter="fade">
                                      <p:cBhvr>
                                        <p:cTn id="282" dur="1000"/>
                                        <p:tgtEl>
                                          <p:spTgt spid="72"/>
                                        </p:tgtEl>
                                      </p:cBhvr>
                                    </p:animEffect>
                                    <p:set>
                                      <p:cBhvr>
                                        <p:cTn id="283" dur="1" fill="hold">
                                          <p:stCondLst>
                                            <p:cond delay="999"/>
                                          </p:stCondLst>
                                        </p:cTn>
                                        <p:tgtEl>
                                          <p:spTgt spid="72"/>
                                        </p:tgtEl>
                                        <p:attrNameLst>
                                          <p:attrName>style.visibility</p:attrName>
                                        </p:attrNameLst>
                                      </p:cBhvr>
                                      <p:to>
                                        <p:strVal val="hidden"/>
                                      </p:to>
                                    </p:set>
                                  </p:childTnLst>
                                </p:cTn>
                              </p:par>
                            </p:childTnLst>
                          </p:cTn>
                        </p:par>
                        <p:par>
                          <p:cTn id="284" fill="hold">
                            <p:stCondLst>
                              <p:cond delay="1500"/>
                            </p:stCondLst>
                            <p:childTnLst>
                              <p:par>
                                <p:cTn id="285" presetID="55" presetClass="entr" presetSubtype="0" fill="hold" grpId="0" nodeType="afterEffect">
                                  <p:stCondLst>
                                    <p:cond delay="0"/>
                                  </p:stCondLst>
                                  <p:childTnLst>
                                    <p:set>
                                      <p:cBhvr>
                                        <p:cTn id="286" dur="1" fill="hold">
                                          <p:stCondLst>
                                            <p:cond delay="0"/>
                                          </p:stCondLst>
                                        </p:cTn>
                                        <p:tgtEl>
                                          <p:spTgt spid="75"/>
                                        </p:tgtEl>
                                        <p:attrNameLst>
                                          <p:attrName>style.visibility</p:attrName>
                                        </p:attrNameLst>
                                      </p:cBhvr>
                                      <p:to>
                                        <p:strVal val="visible"/>
                                      </p:to>
                                    </p:set>
                                    <p:anim calcmode="lin" valueType="num">
                                      <p:cBhvr>
                                        <p:cTn id="287" dur="2000" fill="hold"/>
                                        <p:tgtEl>
                                          <p:spTgt spid="75"/>
                                        </p:tgtEl>
                                        <p:attrNameLst>
                                          <p:attrName>ppt_w</p:attrName>
                                        </p:attrNameLst>
                                      </p:cBhvr>
                                      <p:tavLst>
                                        <p:tav tm="0">
                                          <p:val>
                                            <p:strVal val="#ppt_w*0.70"/>
                                          </p:val>
                                        </p:tav>
                                        <p:tav tm="100000">
                                          <p:val>
                                            <p:strVal val="#ppt_w"/>
                                          </p:val>
                                        </p:tav>
                                      </p:tavLst>
                                    </p:anim>
                                    <p:anim calcmode="lin" valueType="num">
                                      <p:cBhvr>
                                        <p:cTn id="288" dur="2000" fill="hold"/>
                                        <p:tgtEl>
                                          <p:spTgt spid="75"/>
                                        </p:tgtEl>
                                        <p:attrNameLst>
                                          <p:attrName>ppt_h</p:attrName>
                                        </p:attrNameLst>
                                      </p:cBhvr>
                                      <p:tavLst>
                                        <p:tav tm="0">
                                          <p:val>
                                            <p:strVal val="#ppt_h"/>
                                          </p:val>
                                        </p:tav>
                                        <p:tav tm="100000">
                                          <p:val>
                                            <p:strVal val="#ppt_h"/>
                                          </p:val>
                                        </p:tav>
                                      </p:tavLst>
                                    </p:anim>
                                    <p:animEffect transition="in" filter="fade">
                                      <p:cBhvr>
                                        <p:cTn id="289" dur="2000"/>
                                        <p:tgtEl>
                                          <p:spTgt spid="75"/>
                                        </p:tgtEl>
                                      </p:cBhvr>
                                    </p:animEffect>
                                  </p:childTnLst>
                                </p:cTn>
                              </p:par>
                            </p:childTnLst>
                          </p:cTn>
                        </p:par>
                        <p:par>
                          <p:cTn id="290" fill="hold">
                            <p:stCondLst>
                              <p:cond delay="3500"/>
                            </p:stCondLst>
                            <p:childTnLst>
                              <p:par>
                                <p:cTn id="291" presetID="9" presetClass="entr" presetSubtype="0" fill="hold" nodeType="afterEffect">
                                  <p:stCondLst>
                                    <p:cond delay="0"/>
                                  </p:stCondLst>
                                  <p:childTnLst>
                                    <p:set>
                                      <p:cBhvr>
                                        <p:cTn id="292" dur="1" fill="hold">
                                          <p:stCondLst>
                                            <p:cond delay="0"/>
                                          </p:stCondLst>
                                        </p:cTn>
                                        <p:tgtEl>
                                          <p:spTgt spid="73"/>
                                        </p:tgtEl>
                                        <p:attrNameLst>
                                          <p:attrName>style.visibility</p:attrName>
                                        </p:attrNameLst>
                                      </p:cBhvr>
                                      <p:to>
                                        <p:strVal val="visible"/>
                                      </p:to>
                                    </p:set>
                                    <p:animEffect transition="in" filter="dissolve">
                                      <p:cBhvr>
                                        <p:cTn id="293" dur="3000"/>
                                        <p:tgtEl>
                                          <p:spTgt spid="73"/>
                                        </p:tgtEl>
                                      </p:cBhvr>
                                    </p:animEffect>
                                  </p:childTnLst>
                                </p:cTn>
                              </p:par>
                              <p:par>
                                <p:cTn id="294" presetID="1" presetClass="exit" presetSubtype="0" fill="hold" grpId="1" nodeType="withEffect">
                                  <p:stCondLst>
                                    <p:cond delay="0"/>
                                  </p:stCondLst>
                                  <p:childTnLst>
                                    <p:set>
                                      <p:cBhvr>
                                        <p:cTn id="295" dur="1" fill="hold">
                                          <p:stCondLst>
                                            <p:cond delay="0"/>
                                          </p:stCondLst>
                                        </p:cTn>
                                        <p:tgtEl>
                                          <p:spTgt spid="20"/>
                                        </p:tgtEl>
                                        <p:attrNameLst>
                                          <p:attrName>style.visibility</p:attrName>
                                        </p:attrNameLst>
                                      </p:cBhvr>
                                      <p:to>
                                        <p:strVal val="hidden"/>
                                      </p:to>
                                    </p:set>
                                  </p:childTnLst>
                                </p:cTn>
                              </p:par>
                              <p:par>
                                <p:cTn id="296" presetID="9" presetClass="exit" presetSubtype="0" fill="hold" nodeType="withEffect">
                                  <p:stCondLst>
                                    <p:cond delay="0"/>
                                  </p:stCondLst>
                                  <p:childTnLst>
                                    <p:animEffect transition="out" filter="dissolve">
                                      <p:cBhvr>
                                        <p:cTn id="297" dur="500"/>
                                        <p:tgtEl>
                                          <p:spTgt spid="45"/>
                                        </p:tgtEl>
                                      </p:cBhvr>
                                    </p:animEffect>
                                    <p:set>
                                      <p:cBhvr>
                                        <p:cTn id="298" dur="1" fill="hold">
                                          <p:stCondLst>
                                            <p:cond delay="499"/>
                                          </p:stCondLst>
                                        </p:cTn>
                                        <p:tgtEl>
                                          <p:spTgt spid="45"/>
                                        </p:tgtEl>
                                        <p:attrNameLst>
                                          <p:attrName>style.visibility</p:attrName>
                                        </p:attrNameLst>
                                      </p:cBhvr>
                                      <p:to>
                                        <p:strVal val="hidden"/>
                                      </p:to>
                                    </p:set>
                                  </p:childTnLst>
                                </p:cTn>
                              </p:par>
                              <p:par>
                                <p:cTn id="299" presetID="9" presetClass="exit" presetSubtype="0" fill="hold" nodeType="withEffect">
                                  <p:stCondLst>
                                    <p:cond delay="0"/>
                                  </p:stCondLst>
                                  <p:childTnLst>
                                    <p:animEffect transition="out" filter="dissolve">
                                      <p:cBhvr>
                                        <p:cTn id="300" dur="500"/>
                                        <p:tgtEl>
                                          <p:spTgt spid="47"/>
                                        </p:tgtEl>
                                      </p:cBhvr>
                                    </p:animEffect>
                                    <p:set>
                                      <p:cBhvr>
                                        <p:cTn id="301" dur="1" fill="hold">
                                          <p:stCondLst>
                                            <p:cond delay="499"/>
                                          </p:stCondLst>
                                        </p:cTn>
                                        <p:tgtEl>
                                          <p:spTgt spid="47"/>
                                        </p:tgtEl>
                                        <p:attrNameLst>
                                          <p:attrName>style.visibility</p:attrName>
                                        </p:attrNameLst>
                                      </p:cBhvr>
                                      <p:to>
                                        <p:strVal val="hidden"/>
                                      </p:to>
                                    </p:set>
                                  </p:childTnLst>
                                </p:cTn>
                              </p:par>
                              <p:par>
                                <p:cTn id="302" presetID="9" presetClass="exit" presetSubtype="0" fill="hold" grpId="2" nodeType="withEffect">
                                  <p:stCondLst>
                                    <p:cond delay="0"/>
                                  </p:stCondLst>
                                  <p:childTnLst>
                                    <p:animEffect transition="out" filter="dissolve">
                                      <p:cBhvr>
                                        <p:cTn id="303" dur="500"/>
                                        <p:tgtEl>
                                          <p:spTgt spid="64"/>
                                        </p:tgtEl>
                                      </p:cBhvr>
                                    </p:animEffect>
                                    <p:set>
                                      <p:cBhvr>
                                        <p:cTn id="304" dur="1" fill="hold">
                                          <p:stCondLst>
                                            <p:cond delay="499"/>
                                          </p:stCondLst>
                                        </p:cTn>
                                        <p:tgtEl>
                                          <p:spTgt spid="64"/>
                                        </p:tgtEl>
                                        <p:attrNameLst>
                                          <p:attrName>style.visibility</p:attrName>
                                        </p:attrNameLst>
                                      </p:cBhvr>
                                      <p:to>
                                        <p:strVal val="hidden"/>
                                      </p:to>
                                    </p:set>
                                  </p:childTnLst>
                                </p:cTn>
                              </p:par>
                              <p:par>
                                <p:cTn id="305" presetID="9" presetClass="exit" presetSubtype="0" fill="hold" grpId="2" nodeType="withEffect">
                                  <p:stCondLst>
                                    <p:cond delay="0"/>
                                  </p:stCondLst>
                                  <p:childTnLst>
                                    <p:animEffect transition="out" filter="dissolve">
                                      <p:cBhvr>
                                        <p:cTn id="306" dur="500"/>
                                        <p:tgtEl>
                                          <p:spTgt spid="68"/>
                                        </p:tgtEl>
                                      </p:cBhvr>
                                    </p:animEffect>
                                    <p:set>
                                      <p:cBhvr>
                                        <p:cTn id="307" dur="1" fill="hold">
                                          <p:stCondLst>
                                            <p:cond delay="499"/>
                                          </p:stCondLst>
                                        </p:cTn>
                                        <p:tgtEl>
                                          <p:spTgt spid="68"/>
                                        </p:tgtEl>
                                        <p:attrNameLst>
                                          <p:attrName>style.visibility</p:attrName>
                                        </p:attrNameLst>
                                      </p:cBhvr>
                                      <p:to>
                                        <p:strVal val="hidden"/>
                                      </p:to>
                                    </p:set>
                                  </p:childTnLst>
                                </p:cTn>
                              </p:par>
                              <p:par>
                                <p:cTn id="308" presetID="1" presetClass="exit" presetSubtype="0" fill="hold" grpId="2" nodeType="withEffect">
                                  <p:stCondLst>
                                    <p:cond delay="0"/>
                                  </p:stCondLst>
                                  <p:childTnLst>
                                    <p:set>
                                      <p:cBhvr>
                                        <p:cTn id="309" dur="1" fill="hold">
                                          <p:stCondLst>
                                            <p:cond delay="0"/>
                                          </p:stCondLst>
                                        </p:cTn>
                                        <p:tgtEl>
                                          <p:spTgt spid="63"/>
                                        </p:tgtEl>
                                        <p:attrNameLst>
                                          <p:attrName>style.visibility</p:attrName>
                                        </p:attrNameLst>
                                      </p:cBhvr>
                                      <p:to>
                                        <p:strVal val="hidden"/>
                                      </p:to>
                                    </p:set>
                                  </p:childTnLst>
                                </p:cTn>
                              </p:par>
                              <p:par>
                                <p:cTn id="310" presetID="1" presetClass="exit" presetSubtype="0" fill="hold" grpId="3" nodeType="withEffect">
                                  <p:stCondLst>
                                    <p:cond delay="0"/>
                                  </p:stCondLst>
                                  <p:childTnLst>
                                    <p:set>
                                      <p:cBhvr>
                                        <p:cTn id="311" dur="1" fill="hold">
                                          <p:stCondLst>
                                            <p:cond delay="0"/>
                                          </p:stCondLst>
                                        </p:cTn>
                                        <p:tgtEl>
                                          <p:spTgt spid="64"/>
                                        </p:tgtEl>
                                        <p:attrNameLst>
                                          <p:attrName>style.visibility</p:attrName>
                                        </p:attrNameLst>
                                      </p:cBhvr>
                                      <p:to>
                                        <p:strVal val="hidden"/>
                                      </p:to>
                                    </p:set>
                                  </p:childTnLst>
                                </p:cTn>
                              </p:par>
                              <p:par>
                                <p:cTn id="312" presetID="1" presetClass="exit" presetSubtype="0" fill="hold" grpId="3" nodeType="withEffect">
                                  <p:stCondLst>
                                    <p:cond delay="0"/>
                                  </p:stCondLst>
                                  <p:childTnLst>
                                    <p:set>
                                      <p:cBhvr>
                                        <p:cTn id="313" dur="1" fill="hold">
                                          <p:stCondLst>
                                            <p:cond delay="0"/>
                                          </p:stCondLst>
                                        </p:cTn>
                                        <p:tgtEl>
                                          <p:spTgt spid="66"/>
                                        </p:tgtEl>
                                        <p:attrNameLst>
                                          <p:attrName>style.visibility</p:attrName>
                                        </p:attrNameLst>
                                      </p:cBhvr>
                                      <p:to>
                                        <p:strVal val="hidden"/>
                                      </p:to>
                                    </p:set>
                                  </p:childTnLst>
                                </p:cTn>
                              </p:par>
                              <p:par>
                                <p:cTn id="314" presetID="9" presetClass="exit" presetSubtype="0" fill="hold" grpId="2" nodeType="withEffect">
                                  <p:stCondLst>
                                    <p:cond delay="0"/>
                                  </p:stCondLst>
                                  <p:childTnLst>
                                    <p:animEffect transition="out" filter="dissolve">
                                      <p:cBhvr>
                                        <p:cTn id="315" dur="500"/>
                                        <p:tgtEl>
                                          <p:spTgt spid="66"/>
                                        </p:tgtEl>
                                      </p:cBhvr>
                                    </p:animEffect>
                                    <p:set>
                                      <p:cBhvr>
                                        <p:cTn id="316" dur="1" fill="hold">
                                          <p:stCondLst>
                                            <p:cond delay="499"/>
                                          </p:stCondLst>
                                        </p:cTn>
                                        <p:tgtEl>
                                          <p:spTgt spid="66"/>
                                        </p:tgtEl>
                                        <p:attrNameLst>
                                          <p:attrName>style.visibility</p:attrName>
                                        </p:attrNameLst>
                                      </p:cBhvr>
                                      <p:to>
                                        <p:strVal val="hidden"/>
                                      </p:to>
                                    </p:set>
                                  </p:childTnLst>
                                </p:cTn>
                              </p:par>
                              <p:par>
                                <p:cTn id="317" presetID="9" presetClass="exit" presetSubtype="0" fill="hold" grpId="2" nodeType="withEffect">
                                  <p:stCondLst>
                                    <p:cond delay="0"/>
                                  </p:stCondLst>
                                  <p:childTnLst>
                                    <p:animEffect transition="out" filter="dissolve">
                                      <p:cBhvr>
                                        <p:cTn id="318" dur="500"/>
                                        <p:tgtEl>
                                          <p:spTgt spid="62"/>
                                        </p:tgtEl>
                                      </p:cBhvr>
                                    </p:animEffect>
                                    <p:set>
                                      <p:cBhvr>
                                        <p:cTn id="319" dur="1" fill="hold">
                                          <p:stCondLst>
                                            <p:cond delay="499"/>
                                          </p:stCondLst>
                                        </p:cTn>
                                        <p:tgtEl>
                                          <p:spTgt spid="62"/>
                                        </p:tgtEl>
                                        <p:attrNameLst>
                                          <p:attrName>style.visibility</p:attrName>
                                        </p:attrNameLst>
                                      </p:cBhvr>
                                      <p:to>
                                        <p:strVal val="hidden"/>
                                      </p:to>
                                    </p:set>
                                  </p:childTnLst>
                                </p:cTn>
                              </p:par>
                              <p:par>
                                <p:cTn id="320" presetID="9" presetClass="exit" presetSubtype="0" fill="hold" grpId="2" nodeType="withEffect">
                                  <p:stCondLst>
                                    <p:cond delay="0"/>
                                  </p:stCondLst>
                                  <p:childTnLst>
                                    <p:animEffect transition="out" filter="dissolve">
                                      <p:cBhvr>
                                        <p:cTn id="321" dur="500"/>
                                        <p:tgtEl>
                                          <p:spTgt spid="61"/>
                                        </p:tgtEl>
                                      </p:cBhvr>
                                    </p:animEffect>
                                    <p:set>
                                      <p:cBhvr>
                                        <p:cTn id="322" dur="1" fill="hold">
                                          <p:stCondLst>
                                            <p:cond delay="499"/>
                                          </p:stCondLst>
                                        </p:cTn>
                                        <p:tgtEl>
                                          <p:spTgt spid="61"/>
                                        </p:tgtEl>
                                        <p:attrNameLst>
                                          <p:attrName>style.visibility</p:attrName>
                                        </p:attrNameLst>
                                      </p:cBhvr>
                                      <p:to>
                                        <p:strVal val="hidden"/>
                                      </p:to>
                                    </p:set>
                                  </p:childTnLst>
                                </p:cTn>
                              </p:par>
                            </p:childTnLst>
                          </p:cTn>
                        </p:par>
                      </p:childTnLst>
                    </p:cTn>
                  </p:par>
                  <p:par>
                    <p:cTn id="323" fill="hold">
                      <p:stCondLst>
                        <p:cond delay="indefinite"/>
                      </p:stCondLst>
                      <p:childTnLst>
                        <p:par>
                          <p:cTn id="324" fill="hold">
                            <p:stCondLst>
                              <p:cond delay="0"/>
                            </p:stCondLst>
                            <p:childTnLst>
                              <p:par>
                                <p:cTn id="325" presetID="2" presetClass="entr" presetSubtype="2" fill="hold" nodeType="clickEffect">
                                  <p:stCondLst>
                                    <p:cond delay="0"/>
                                  </p:stCondLst>
                                  <p:childTnLst>
                                    <p:set>
                                      <p:cBhvr>
                                        <p:cTn id="326" dur="1" fill="hold">
                                          <p:stCondLst>
                                            <p:cond delay="0"/>
                                          </p:stCondLst>
                                        </p:cTn>
                                        <p:tgtEl>
                                          <p:spTgt spid="40"/>
                                        </p:tgtEl>
                                        <p:attrNameLst>
                                          <p:attrName>style.visibility</p:attrName>
                                        </p:attrNameLst>
                                      </p:cBhvr>
                                      <p:to>
                                        <p:strVal val="visible"/>
                                      </p:to>
                                    </p:set>
                                    <p:anim calcmode="lin" valueType="num">
                                      <p:cBhvr additive="base">
                                        <p:cTn id="327" dur="1000" fill="hold"/>
                                        <p:tgtEl>
                                          <p:spTgt spid="40"/>
                                        </p:tgtEl>
                                        <p:attrNameLst>
                                          <p:attrName>ppt_x</p:attrName>
                                        </p:attrNameLst>
                                      </p:cBhvr>
                                      <p:tavLst>
                                        <p:tav tm="0">
                                          <p:val>
                                            <p:strVal val="1+#ppt_w/2"/>
                                          </p:val>
                                        </p:tav>
                                        <p:tav tm="100000">
                                          <p:val>
                                            <p:strVal val="#ppt_x"/>
                                          </p:val>
                                        </p:tav>
                                      </p:tavLst>
                                    </p:anim>
                                    <p:anim calcmode="lin" valueType="num">
                                      <p:cBhvr additive="base">
                                        <p:cTn id="328" dur="1000" fill="hold"/>
                                        <p:tgtEl>
                                          <p:spTgt spid="40"/>
                                        </p:tgtEl>
                                        <p:attrNameLst>
                                          <p:attrName>ppt_y</p:attrName>
                                        </p:attrNameLst>
                                      </p:cBhvr>
                                      <p:tavLst>
                                        <p:tav tm="0">
                                          <p:val>
                                            <p:strVal val="#ppt_y"/>
                                          </p:val>
                                        </p:tav>
                                        <p:tav tm="100000">
                                          <p:val>
                                            <p:strVal val="#ppt_y"/>
                                          </p:val>
                                        </p:tav>
                                      </p:tavLst>
                                    </p:anim>
                                  </p:childTnLst>
                                </p:cTn>
                              </p:par>
                              <p:par>
                                <p:cTn id="329" presetID="2" presetClass="entr" presetSubtype="2" fill="hold" grpId="2" nodeType="withEffect">
                                  <p:stCondLst>
                                    <p:cond delay="1000"/>
                                  </p:stCondLst>
                                  <p:childTnLst>
                                    <p:set>
                                      <p:cBhvr>
                                        <p:cTn id="330" dur="1" fill="hold">
                                          <p:stCondLst>
                                            <p:cond delay="0"/>
                                          </p:stCondLst>
                                        </p:cTn>
                                        <p:tgtEl>
                                          <p:spTgt spid="55"/>
                                        </p:tgtEl>
                                        <p:attrNameLst>
                                          <p:attrName>style.visibility</p:attrName>
                                        </p:attrNameLst>
                                      </p:cBhvr>
                                      <p:to>
                                        <p:strVal val="visible"/>
                                      </p:to>
                                    </p:set>
                                    <p:anim calcmode="lin" valueType="num">
                                      <p:cBhvr additive="base">
                                        <p:cTn id="331" dur="1000" fill="hold"/>
                                        <p:tgtEl>
                                          <p:spTgt spid="55"/>
                                        </p:tgtEl>
                                        <p:attrNameLst>
                                          <p:attrName>ppt_x</p:attrName>
                                        </p:attrNameLst>
                                      </p:cBhvr>
                                      <p:tavLst>
                                        <p:tav tm="0">
                                          <p:val>
                                            <p:strVal val="1+#ppt_w/2"/>
                                          </p:val>
                                        </p:tav>
                                        <p:tav tm="100000">
                                          <p:val>
                                            <p:strVal val="#ppt_x"/>
                                          </p:val>
                                        </p:tav>
                                      </p:tavLst>
                                    </p:anim>
                                    <p:anim calcmode="lin" valueType="num">
                                      <p:cBhvr additive="base">
                                        <p:cTn id="332" dur="1000" fill="hold"/>
                                        <p:tgtEl>
                                          <p:spTgt spid="55"/>
                                        </p:tgtEl>
                                        <p:attrNameLst>
                                          <p:attrName>ppt_y</p:attrName>
                                        </p:attrNameLst>
                                      </p:cBhvr>
                                      <p:tavLst>
                                        <p:tav tm="0">
                                          <p:val>
                                            <p:strVal val="#ppt_y"/>
                                          </p:val>
                                        </p:tav>
                                        <p:tav tm="100000">
                                          <p:val>
                                            <p:strVal val="#ppt_y"/>
                                          </p:val>
                                        </p:tav>
                                      </p:tavLst>
                                    </p:anim>
                                  </p:childTnLst>
                                </p:cTn>
                              </p:par>
                            </p:childTnLst>
                          </p:cTn>
                        </p:par>
                        <p:par>
                          <p:cTn id="333" fill="hold">
                            <p:stCondLst>
                              <p:cond delay="2000"/>
                            </p:stCondLst>
                            <p:childTnLst>
                              <p:par>
                                <p:cTn id="334" presetID="42" presetClass="entr" presetSubtype="0" fill="hold" grpId="2" nodeType="afterEffect">
                                  <p:stCondLst>
                                    <p:cond delay="0"/>
                                  </p:stCondLst>
                                  <p:childTnLst>
                                    <p:set>
                                      <p:cBhvr>
                                        <p:cTn id="335" dur="1" fill="hold">
                                          <p:stCondLst>
                                            <p:cond delay="0"/>
                                          </p:stCondLst>
                                        </p:cTn>
                                        <p:tgtEl>
                                          <p:spTgt spid="26"/>
                                        </p:tgtEl>
                                        <p:attrNameLst>
                                          <p:attrName>style.visibility</p:attrName>
                                        </p:attrNameLst>
                                      </p:cBhvr>
                                      <p:to>
                                        <p:strVal val="visible"/>
                                      </p:to>
                                    </p:set>
                                    <p:animEffect transition="in" filter="fade">
                                      <p:cBhvr>
                                        <p:cTn id="336" dur="1000"/>
                                        <p:tgtEl>
                                          <p:spTgt spid="26"/>
                                        </p:tgtEl>
                                      </p:cBhvr>
                                    </p:animEffect>
                                    <p:anim calcmode="lin" valueType="num">
                                      <p:cBhvr>
                                        <p:cTn id="337" dur="1000" fill="hold"/>
                                        <p:tgtEl>
                                          <p:spTgt spid="26"/>
                                        </p:tgtEl>
                                        <p:attrNameLst>
                                          <p:attrName>ppt_x</p:attrName>
                                        </p:attrNameLst>
                                      </p:cBhvr>
                                      <p:tavLst>
                                        <p:tav tm="0">
                                          <p:val>
                                            <p:strVal val="#ppt_x"/>
                                          </p:val>
                                        </p:tav>
                                        <p:tav tm="100000">
                                          <p:val>
                                            <p:strVal val="#ppt_x"/>
                                          </p:val>
                                        </p:tav>
                                      </p:tavLst>
                                    </p:anim>
                                    <p:anim calcmode="lin" valueType="num">
                                      <p:cBhvr>
                                        <p:cTn id="338" dur="1000" fill="hold"/>
                                        <p:tgtEl>
                                          <p:spTgt spid="26"/>
                                        </p:tgtEl>
                                        <p:attrNameLst>
                                          <p:attrName>ppt_y</p:attrName>
                                        </p:attrNameLst>
                                      </p:cBhvr>
                                      <p:tavLst>
                                        <p:tav tm="0">
                                          <p:val>
                                            <p:strVal val="#ppt_y+.1"/>
                                          </p:val>
                                        </p:tav>
                                        <p:tav tm="100000">
                                          <p:val>
                                            <p:strVal val="#ppt_y"/>
                                          </p:val>
                                        </p:tav>
                                      </p:tavLst>
                                    </p:anim>
                                  </p:childTnLst>
                                </p:cTn>
                              </p:par>
                              <p:par>
                                <p:cTn id="339" presetID="42" presetClass="entr" presetSubtype="0" fill="hold" nodeType="withEffect">
                                  <p:stCondLst>
                                    <p:cond delay="0"/>
                                  </p:stCondLst>
                                  <p:childTnLst>
                                    <p:set>
                                      <p:cBhvr>
                                        <p:cTn id="340" dur="1" fill="hold">
                                          <p:stCondLst>
                                            <p:cond delay="0"/>
                                          </p:stCondLst>
                                        </p:cTn>
                                        <p:tgtEl>
                                          <p:spTgt spid="52"/>
                                        </p:tgtEl>
                                        <p:attrNameLst>
                                          <p:attrName>style.visibility</p:attrName>
                                        </p:attrNameLst>
                                      </p:cBhvr>
                                      <p:to>
                                        <p:strVal val="visible"/>
                                      </p:to>
                                    </p:set>
                                    <p:animEffect transition="in" filter="fade">
                                      <p:cBhvr>
                                        <p:cTn id="341" dur="1000"/>
                                        <p:tgtEl>
                                          <p:spTgt spid="52"/>
                                        </p:tgtEl>
                                      </p:cBhvr>
                                    </p:animEffect>
                                    <p:anim calcmode="lin" valueType="num">
                                      <p:cBhvr>
                                        <p:cTn id="342" dur="1000" fill="hold"/>
                                        <p:tgtEl>
                                          <p:spTgt spid="52"/>
                                        </p:tgtEl>
                                        <p:attrNameLst>
                                          <p:attrName>ppt_x</p:attrName>
                                        </p:attrNameLst>
                                      </p:cBhvr>
                                      <p:tavLst>
                                        <p:tav tm="0">
                                          <p:val>
                                            <p:strVal val="#ppt_x"/>
                                          </p:val>
                                        </p:tav>
                                        <p:tav tm="100000">
                                          <p:val>
                                            <p:strVal val="#ppt_x"/>
                                          </p:val>
                                        </p:tav>
                                      </p:tavLst>
                                    </p:anim>
                                    <p:anim calcmode="lin" valueType="num">
                                      <p:cBhvr>
                                        <p:cTn id="343" dur="1000" fill="hold"/>
                                        <p:tgtEl>
                                          <p:spTgt spid="52"/>
                                        </p:tgtEl>
                                        <p:attrNameLst>
                                          <p:attrName>ppt_y</p:attrName>
                                        </p:attrNameLst>
                                      </p:cBhvr>
                                      <p:tavLst>
                                        <p:tav tm="0">
                                          <p:val>
                                            <p:strVal val="#ppt_y+.1"/>
                                          </p:val>
                                        </p:tav>
                                        <p:tav tm="100000">
                                          <p:val>
                                            <p:strVal val="#ppt_y"/>
                                          </p:val>
                                        </p:tav>
                                      </p:tavLst>
                                    </p:anim>
                                  </p:childTnLst>
                                </p:cTn>
                              </p:par>
                              <p:par>
                                <p:cTn id="344" presetID="42" presetClass="entr" presetSubtype="0" fill="hold" nodeType="withEffect">
                                  <p:stCondLst>
                                    <p:cond delay="0"/>
                                  </p:stCondLst>
                                  <p:childTnLst>
                                    <p:set>
                                      <p:cBhvr>
                                        <p:cTn id="345" dur="1" fill="hold">
                                          <p:stCondLst>
                                            <p:cond delay="0"/>
                                          </p:stCondLst>
                                        </p:cTn>
                                        <p:tgtEl>
                                          <p:spTgt spid="51"/>
                                        </p:tgtEl>
                                        <p:attrNameLst>
                                          <p:attrName>style.visibility</p:attrName>
                                        </p:attrNameLst>
                                      </p:cBhvr>
                                      <p:to>
                                        <p:strVal val="visible"/>
                                      </p:to>
                                    </p:set>
                                    <p:animEffect transition="in" filter="fade">
                                      <p:cBhvr>
                                        <p:cTn id="346" dur="1000"/>
                                        <p:tgtEl>
                                          <p:spTgt spid="51"/>
                                        </p:tgtEl>
                                      </p:cBhvr>
                                    </p:animEffect>
                                    <p:anim calcmode="lin" valueType="num">
                                      <p:cBhvr>
                                        <p:cTn id="347" dur="1000" fill="hold"/>
                                        <p:tgtEl>
                                          <p:spTgt spid="51"/>
                                        </p:tgtEl>
                                        <p:attrNameLst>
                                          <p:attrName>ppt_x</p:attrName>
                                        </p:attrNameLst>
                                      </p:cBhvr>
                                      <p:tavLst>
                                        <p:tav tm="0">
                                          <p:val>
                                            <p:strVal val="#ppt_x"/>
                                          </p:val>
                                        </p:tav>
                                        <p:tav tm="100000">
                                          <p:val>
                                            <p:strVal val="#ppt_x"/>
                                          </p:val>
                                        </p:tav>
                                      </p:tavLst>
                                    </p:anim>
                                    <p:anim calcmode="lin" valueType="num">
                                      <p:cBhvr>
                                        <p:cTn id="348" dur="1000" fill="hold"/>
                                        <p:tgtEl>
                                          <p:spTgt spid="51"/>
                                        </p:tgtEl>
                                        <p:attrNameLst>
                                          <p:attrName>ppt_y</p:attrName>
                                        </p:attrNameLst>
                                      </p:cBhvr>
                                      <p:tavLst>
                                        <p:tav tm="0">
                                          <p:val>
                                            <p:strVal val="#ppt_y+.1"/>
                                          </p:val>
                                        </p:tav>
                                        <p:tav tm="100000">
                                          <p:val>
                                            <p:strVal val="#ppt_y"/>
                                          </p:val>
                                        </p:tav>
                                      </p:tavLst>
                                    </p:anim>
                                  </p:childTnLst>
                                </p:cTn>
                              </p:par>
                              <p:par>
                                <p:cTn id="349" presetID="42" presetClass="entr" presetSubtype="0" fill="hold" nodeType="withEffect">
                                  <p:stCondLst>
                                    <p:cond delay="0"/>
                                  </p:stCondLst>
                                  <p:childTnLst>
                                    <p:set>
                                      <p:cBhvr>
                                        <p:cTn id="350" dur="1" fill="hold">
                                          <p:stCondLst>
                                            <p:cond delay="0"/>
                                          </p:stCondLst>
                                        </p:cTn>
                                        <p:tgtEl>
                                          <p:spTgt spid="50"/>
                                        </p:tgtEl>
                                        <p:attrNameLst>
                                          <p:attrName>style.visibility</p:attrName>
                                        </p:attrNameLst>
                                      </p:cBhvr>
                                      <p:to>
                                        <p:strVal val="visible"/>
                                      </p:to>
                                    </p:set>
                                    <p:animEffect transition="in" filter="fade">
                                      <p:cBhvr>
                                        <p:cTn id="351" dur="1000"/>
                                        <p:tgtEl>
                                          <p:spTgt spid="50"/>
                                        </p:tgtEl>
                                      </p:cBhvr>
                                    </p:animEffect>
                                    <p:anim calcmode="lin" valueType="num">
                                      <p:cBhvr>
                                        <p:cTn id="352" dur="1000" fill="hold"/>
                                        <p:tgtEl>
                                          <p:spTgt spid="50"/>
                                        </p:tgtEl>
                                        <p:attrNameLst>
                                          <p:attrName>ppt_x</p:attrName>
                                        </p:attrNameLst>
                                      </p:cBhvr>
                                      <p:tavLst>
                                        <p:tav tm="0">
                                          <p:val>
                                            <p:strVal val="#ppt_x"/>
                                          </p:val>
                                        </p:tav>
                                        <p:tav tm="100000">
                                          <p:val>
                                            <p:strVal val="#ppt_x"/>
                                          </p:val>
                                        </p:tav>
                                      </p:tavLst>
                                    </p:anim>
                                    <p:anim calcmode="lin" valueType="num">
                                      <p:cBhvr>
                                        <p:cTn id="353" dur="1000" fill="hold"/>
                                        <p:tgtEl>
                                          <p:spTgt spid="50"/>
                                        </p:tgtEl>
                                        <p:attrNameLst>
                                          <p:attrName>ppt_y</p:attrName>
                                        </p:attrNameLst>
                                      </p:cBhvr>
                                      <p:tavLst>
                                        <p:tav tm="0">
                                          <p:val>
                                            <p:strVal val="#ppt_y+.1"/>
                                          </p:val>
                                        </p:tav>
                                        <p:tav tm="100000">
                                          <p:val>
                                            <p:strVal val="#ppt_y"/>
                                          </p:val>
                                        </p:tav>
                                      </p:tavLst>
                                    </p:anim>
                                  </p:childTnLst>
                                </p:cTn>
                              </p:par>
                              <p:par>
                                <p:cTn id="354" presetID="42" presetClass="entr" presetSubtype="0" fill="hold" nodeType="withEffect">
                                  <p:stCondLst>
                                    <p:cond delay="0"/>
                                  </p:stCondLst>
                                  <p:childTnLst>
                                    <p:set>
                                      <p:cBhvr>
                                        <p:cTn id="355" dur="1" fill="hold">
                                          <p:stCondLst>
                                            <p:cond delay="0"/>
                                          </p:stCondLst>
                                        </p:cTn>
                                        <p:tgtEl>
                                          <p:spTgt spid="53"/>
                                        </p:tgtEl>
                                        <p:attrNameLst>
                                          <p:attrName>style.visibility</p:attrName>
                                        </p:attrNameLst>
                                      </p:cBhvr>
                                      <p:to>
                                        <p:strVal val="visible"/>
                                      </p:to>
                                    </p:set>
                                    <p:animEffect transition="in" filter="fade">
                                      <p:cBhvr>
                                        <p:cTn id="356" dur="1000"/>
                                        <p:tgtEl>
                                          <p:spTgt spid="53"/>
                                        </p:tgtEl>
                                      </p:cBhvr>
                                    </p:animEffect>
                                    <p:anim calcmode="lin" valueType="num">
                                      <p:cBhvr>
                                        <p:cTn id="357" dur="1000" fill="hold"/>
                                        <p:tgtEl>
                                          <p:spTgt spid="53"/>
                                        </p:tgtEl>
                                        <p:attrNameLst>
                                          <p:attrName>ppt_x</p:attrName>
                                        </p:attrNameLst>
                                      </p:cBhvr>
                                      <p:tavLst>
                                        <p:tav tm="0">
                                          <p:val>
                                            <p:strVal val="#ppt_x"/>
                                          </p:val>
                                        </p:tav>
                                        <p:tav tm="100000">
                                          <p:val>
                                            <p:strVal val="#ppt_x"/>
                                          </p:val>
                                        </p:tav>
                                      </p:tavLst>
                                    </p:anim>
                                    <p:anim calcmode="lin" valueType="num">
                                      <p:cBhvr>
                                        <p:cTn id="358" dur="1000" fill="hold"/>
                                        <p:tgtEl>
                                          <p:spTgt spid="53"/>
                                        </p:tgtEl>
                                        <p:attrNameLst>
                                          <p:attrName>ppt_y</p:attrName>
                                        </p:attrNameLst>
                                      </p:cBhvr>
                                      <p:tavLst>
                                        <p:tav tm="0">
                                          <p:val>
                                            <p:strVal val="#ppt_y+.1"/>
                                          </p:val>
                                        </p:tav>
                                        <p:tav tm="100000">
                                          <p:val>
                                            <p:strVal val="#ppt_y"/>
                                          </p:val>
                                        </p:tav>
                                      </p:tavLst>
                                    </p:anim>
                                  </p:childTnLst>
                                </p:cTn>
                              </p:par>
                            </p:childTnLst>
                          </p:cTn>
                        </p:par>
                        <p:par>
                          <p:cTn id="359" fill="hold">
                            <p:stCondLst>
                              <p:cond delay="3000"/>
                            </p:stCondLst>
                            <p:childTnLst>
                              <p:par>
                                <p:cTn id="360" presetID="26" presetClass="emph" presetSubtype="0" fill="hold" nodeType="afterEffect">
                                  <p:stCondLst>
                                    <p:cond delay="0"/>
                                  </p:stCondLst>
                                  <p:childTnLst>
                                    <p:animEffect transition="out" filter="fade">
                                      <p:cBhvr>
                                        <p:cTn id="361" dur="1000" tmFilter="0, 0; .2, .5; .8, .5; 1, 0"/>
                                        <p:tgtEl>
                                          <p:spTgt spid="73"/>
                                        </p:tgtEl>
                                      </p:cBhvr>
                                    </p:animEffect>
                                    <p:animScale>
                                      <p:cBhvr>
                                        <p:cTn id="362" dur="500" autoRev="1" fill="hold"/>
                                        <p:tgtEl>
                                          <p:spTgt spid="73"/>
                                        </p:tgtEl>
                                      </p:cBhvr>
                                      <p:by x="105000" y="105000"/>
                                    </p:animScale>
                                  </p:childTnLst>
                                </p:cTn>
                              </p:par>
                            </p:childTnLst>
                          </p:cTn>
                        </p:par>
                        <p:par>
                          <p:cTn id="363" fill="hold">
                            <p:stCondLst>
                              <p:cond delay="4000"/>
                            </p:stCondLst>
                            <p:childTnLst>
                              <p:par>
                                <p:cTn id="364" presetID="26" presetClass="emph" presetSubtype="0" fill="hold" grpId="3" nodeType="afterEffect">
                                  <p:stCondLst>
                                    <p:cond delay="0"/>
                                  </p:stCondLst>
                                  <p:childTnLst>
                                    <p:animEffect transition="out" filter="fade">
                                      <p:cBhvr>
                                        <p:cTn id="365" dur="500" tmFilter="0, 0; .2, .5; .8, .5; 1, 0"/>
                                        <p:tgtEl>
                                          <p:spTgt spid="55"/>
                                        </p:tgtEl>
                                      </p:cBhvr>
                                    </p:animEffect>
                                    <p:animScale>
                                      <p:cBhvr>
                                        <p:cTn id="366" dur="250" autoRev="1" fill="hold"/>
                                        <p:tgtEl>
                                          <p:spTgt spid="55"/>
                                        </p:tgtEl>
                                      </p:cBhvr>
                                      <p:by x="105000" y="105000"/>
                                    </p:animScale>
                                  </p:childTnLst>
                                </p:cTn>
                              </p:par>
                            </p:childTnLst>
                          </p:cTn>
                        </p:par>
                        <p:par>
                          <p:cTn id="367" fill="hold">
                            <p:stCondLst>
                              <p:cond delay="4500"/>
                            </p:stCondLst>
                            <p:childTnLst>
                              <p:par>
                                <p:cTn id="368" presetID="26" presetClass="emph" presetSubtype="0" fill="hold" nodeType="afterEffect">
                                  <p:stCondLst>
                                    <p:cond delay="0"/>
                                  </p:stCondLst>
                                  <p:childTnLst>
                                    <p:animEffect transition="out" filter="fade">
                                      <p:cBhvr>
                                        <p:cTn id="369" dur="500" tmFilter="0, 0; .2, .5; .8, .5; 1, 0"/>
                                        <p:tgtEl>
                                          <p:spTgt spid="52"/>
                                        </p:tgtEl>
                                      </p:cBhvr>
                                    </p:animEffect>
                                    <p:animScale>
                                      <p:cBhvr>
                                        <p:cTn id="370" dur="250" autoRev="1" fill="hold"/>
                                        <p:tgtEl>
                                          <p:spTgt spid="52"/>
                                        </p:tgtEl>
                                      </p:cBhvr>
                                      <p:by x="105000" y="105000"/>
                                    </p:animScale>
                                  </p:childTnLst>
                                </p:cTn>
                              </p:par>
                            </p:childTnLst>
                          </p:cTn>
                        </p:par>
                        <p:par>
                          <p:cTn id="371" fill="hold">
                            <p:stCondLst>
                              <p:cond delay="5000"/>
                            </p:stCondLst>
                            <p:childTnLst>
                              <p:par>
                                <p:cTn id="372" presetID="26" presetClass="emph" presetSubtype="0" fill="hold" nodeType="afterEffect">
                                  <p:stCondLst>
                                    <p:cond delay="0"/>
                                  </p:stCondLst>
                                  <p:childTnLst>
                                    <p:animEffect transition="out" filter="fade">
                                      <p:cBhvr>
                                        <p:cTn id="373" dur="500" tmFilter="0, 0; .2, .5; .8, .5; 1, 0"/>
                                        <p:tgtEl>
                                          <p:spTgt spid="51"/>
                                        </p:tgtEl>
                                      </p:cBhvr>
                                    </p:animEffect>
                                    <p:animScale>
                                      <p:cBhvr>
                                        <p:cTn id="374" dur="250" autoRev="1" fill="hold"/>
                                        <p:tgtEl>
                                          <p:spTgt spid="51"/>
                                        </p:tgtEl>
                                      </p:cBhvr>
                                      <p:by x="105000" y="105000"/>
                                    </p:animScale>
                                  </p:childTnLst>
                                </p:cTn>
                              </p:par>
                            </p:childTnLst>
                          </p:cTn>
                        </p:par>
                        <p:par>
                          <p:cTn id="375" fill="hold">
                            <p:stCondLst>
                              <p:cond delay="5500"/>
                            </p:stCondLst>
                            <p:childTnLst>
                              <p:par>
                                <p:cTn id="376" presetID="26" presetClass="emph" presetSubtype="0" fill="hold" nodeType="afterEffect">
                                  <p:stCondLst>
                                    <p:cond delay="0"/>
                                  </p:stCondLst>
                                  <p:childTnLst>
                                    <p:animEffect transition="out" filter="fade">
                                      <p:cBhvr>
                                        <p:cTn id="377" dur="500" tmFilter="0, 0; .2, .5; .8, .5; 1, 0"/>
                                        <p:tgtEl>
                                          <p:spTgt spid="50"/>
                                        </p:tgtEl>
                                      </p:cBhvr>
                                    </p:animEffect>
                                    <p:animScale>
                                      <p:cBhvr>
                                        <p:cTn id="378" dur="250" autoRev="1" fill="hold"/>
                                        <p:tgtEl>
                                          <p:spTgt spid="50"/>
                                        </p:tgtEl>
                                      </p:cBhvr>
                                      <p:by x="105000" y="105000"/>
                                    </p:animScale>
                                  </p:childTnLst>
                                </p:cTn>
                              </p:par>
                            </p:childTnLst>
                          </p:cTn>
                        </p:par>
                        <p:par>
                          <p:cTn id="379" fill="hold">
                            <p:stCondLst>
                              <p:cond delay="6000"/>
                            </p:stCondLst>
                            <p:childTnLst>
                              <p:par>
                                <p:cTn id="380" presetID="26" presetClass="emph" presetSubtype="0" fill="hold" nodeType="afterEffect">
                                  <p:stCondLst>
                                    <p:cond delay="0"/>
                                  </p:stCondLst>
                                  <p:childTnLst>
                                    <p:animEffect transition="out" filter="fade">
                                      <p:cBhvr>
                                        <p:cTn id="381" dur="500" tmFilter="0, 0; .2, .5; .8, .5; 1, 0"/>
                                        <p:tgtEl>
                                          <p:spTgt spid="53"/>
                                        </p:tgtEl>
                                      </p:cBhvr>
                                    </p:animEffect>
                                    <p:animScale>
                                      <p:cBhvr>
                                        <p:cTn id="382" dur="250" autoRev="1" fill="hold"/>
                                        <p:tgtEl>
                                          <p:spTgt spid="53"/>
                                        </p:tgtEl>
                                      </p:cBhvr>
                                      <p:by x="105000" y="105000"/>
                                    </p:animScale>
                                  </p:childTnLst>
                                </p:cTn>
                              </p:par>
                            </p:childTnLst>
                          </p:cTn>
                        </p:par>
                        <p:par>
                          <p:cTn id="383" fill="hold">
                            <p:stCondLst>
                              <p:cond delay="6500"/>
                            </p:stCondLst>
                            <p:childTnLst>
                              <p:par>
                                <p:cTn id="384" presetID="26" presetClass="emph" presetSubtype="0" fill="hold" grpId="2" nodeType="afterEffect">
                                  <p:stCondLst>
                                    <p:cond delay="0"/>
                                  </p:stCondLst>
                                  <p:childTnLst>
                                    <p:animEffect transition="out" filter="fade">
                                      <p:cBhvr>
                                        <p:cTn id="385" dur="500" tmFilter="0, 0; .2, .5; .8, .5; 1, 0"/>
                                        <p:tgtEl>
                                          <p:spTgt spid="60"/>
                                        </p:tgtEl>
                                      </p:cBhvr>
                                    </p:animEffect>
                                    <p:animScale>
                                      <p:cBhvr>
                                        <p:cTn id="386" dur="250" autoRev="1" fill="hold"/>
                                        <p:tgtEl>
                                          <p:spTgt spid="60"/>
                                        </p:tgtEl>
                                      </p:cBhvr>
                                      <p:by x="105000" y="105000"/>
                                    </p:animScale>
                                  </p:childTnLst>
                                </p:cTn>
                              </p:par>
                            </p:childTnLst>
                          </p:cTn>
                        </p:par>
                        <p:par>
                          <p:cTn id="387" fill="hold">
                            <p:stCondLst>
                              <p:cond delay="7000"/>
                            </p:stCondLst>
                            <p:childTnLst>
                              <p:par>
                                <p:cTn id="388" presetID="9" presetClass="exit" presetSubtype="0" fill="hold" grpId="1" nodeType="afterEffect">
                                  <p:stCondLst>
                                    <p:cond delay="0"/>
                                  </p:stCondLst>
                                  <p:childTnLst>
                                    <p:animEffect transition="out" filter="dissolve">
                                      <p:cBhvr>
                                        <p:cTn id="389" dur="1000"/>
                                        <p:tgtEl>
                                          <p:spTgt spid="75"/>
                                        </p:tgtEl>
                                      </p:cBhvr>
                                    </p:animEffect>
                                    <p:set>
                                      <p:cBhvr>
                                        <p:cTn id="390" dur="1" fill="hold">
                                          <p:stCondLst>
                                            <p:cond delay="999"/>
                                          </p:stCondLst>
                                        </p:cTn>
                                        <p:tgtEl>
                                          <p:spTgt spid="75"/>
                                        </p:tgtEl>
                                        <p:attrNameLst>
                                          <p:attrName>style.visibility</p:attrName>
                                        </p:attrNameLst>
                                      </p:cBhvr>
                                      <p:to>
                                        <p:strVal val="hidden"/>
                                      </p:to>
                                    </p:set>
                                  </p:childTnLst>
                                </p:cTn>
                              </p:par>
                            </p:childTnLst>
                          </p:cTn>
                        </p:par>
                        <p:par>
                          <p:cTn id="391" fill="hold">
                            <p:stCondLst>
                              <p:cond delay="8000"/>
                            </p:stCondLst>
                            <p:childTnLst>
                              <p:par>
                                <p:cTn id="392" presetID="9" presetClass="entr" presetSubtype="0" fill="hold" nodeType="afterEffect">
                                  <p:stCondLst>
                                    <p:cond delay="0"/>
                                  </p:stCondLst>
                                  <p:childTnLst>
                                    <p:set>
                                      <p:cBhvr>
                                        <p:cTn id="393" dur="1" fill="hold">
                                          <p:stCondLst>
                                            <p:cond delay="0"/>
                                          </p:stCondLst>
                                        </p:cTn>
                                        <p:tgtEl>
                                          <p:spTgt spid="49"/>
                                        </p:tgtEl>
                                        <p:attrNameLst>
                                          <p:attrName>style.visibility</p:attrName>
                                        </p:attrNameLst>
                                      </p:cBhvr>
                                      <p:to>
                                        <p:strVal val="visible"/>
                                      </p:to>
                                    </p:set>
                                    <p:animEffect transition="in" filter="dissolve">
                                      <p:cBhvr>
                                        <p:cTn id="394"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6" grpId="2" animBg="1"/>
      <p:bldP spid="63" grpId="0" animBg="1"/>
      <p:bldP spid="63" grpId="1" animBg="1"/>
      <p:bldP spid="63" grpId="2" animBg="1"/>
      <p:bldP spid="20" grpId="0" animBg="1"/>
      <p:bldP spid="20" grpId="1" animBg="1"/>
      <p:bldP spid="61" grpId="0" animBg="1"/>
      <p:bldP spid="61" grpId="1" animBg="1"/>
      <p:bldP spid="61" grpId="2" animBg="1"/>
      <p:bldP spid="62" grpId="0" animBg="1"/>
      <p:bldP spid="62" grpId="1" animBg="1"/>
      <p:bldP spid="62" grpId="2" animBg="1"/>
      <p:bldP spid="64" grpId="0" animBg="1"/>
      <p:bldP spid="64" grpId="1" animBg="1"/>
      <p:bldP spid="64" grpId="2" animBg="1"/>
      <p:bldP spid="64" grpId="3" animBg="1"/>
      <p:bldP spid="66" grpId="0" animBg="1"/>
      <p:bldP spid="66" grpId="1" animBg="1"/>
      <p:bldP spid="66" grpId="2" animBg="1"/>
      <p:bldP spid="66" grpId="3" animBg="1"/>
      <p:bldP spid="68" grpId="0" animBg="1"/>
      <p:bldP spid="68" grpId="1" animBg="1"/>
      <p:bldP spid="68" grpId="2" animBg="1"/>
      <p:bldP spid="60" grpId="0" animBg="1"/>
      <p:bldP spid="60" grpId="1" animBg="1"/>
      <p:bldP spid="60" grpId="2" animBg="1"/>
      <p:bldP spid="55" grpId="0" animBg="1"/>
      <p:bldP spid="55" grpId="1" animBg="1"/>
      <p:bldP spid="55" grpId="2" animBg="1"/>
      <p:bldP spid="55" grpId="3" animBg="1"/>
      <p:bldP spid="55" grpId="4" animBg="1"/>
      <p:bldP spid="74" grpId="0"/>
      <p:bldP spid="74" grpId="1"/>
      <p:bldP spid="75" grpId="0"/>
      <p:bldP spid="75"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ctr"/>
            <a:r>
              <a:rPr lang="en-US" sz="3200" b="1" dirty="0">
                <a:solidFill>
                  <a:srgbClr val="002060"/>
                </a:solidFill>
              </a:rPr>
              <a:t>Profile of Child Wellbeing and Academic Achievement</a:t>
            </a:r>
          </a:p>
        </p:txBody>
      </p:sp>
      <p:sp>
        <p:nvSpPr>
          <p:cNvPr id="5" name="TextBox 4"/>
          <p:cNvSpPr txBox="1"/>
          <p:nvPr/>
        </p:nvSpPr>
        <p:spPr>
          <a:xfrm>
            <a:off x="381000" y="6400802"/>
            <a:ext cx="83820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Calibri"/>
                <a:ea typeface="+mn-ea"/>
                <a:cs typeface="+mn-cs"/>
              </a:rPr>
              <a:t>Source</a:t>
            </a:r>
            <a:r>
              <a:rPr kumimoji="0" lang="en-US" sz="1200" b="0" i="0" u="none" strike="noStrike" kern="1200" cap="none" spc="0" normalizeH="0" baseline="0" noProof="0" dirty="0">
                <a:ln>
                  <a:noFill/>
                </a:ln>
                <a:solidFill>
                  <a:prstClr val="black"/>
                </a:solidFill>
                <a:effectLst/>
                <a:uLnTx/>
                <a:uFillTx/>
                <a:latin typeface="Calibri"/>
                <a:ea typeface="+mn-ea"/>
                <a:cs typeface="+mn-cs"/>
              </a:rPr>
              <a:t>: Georgia Kids Count, Georgia Family Connection Partnership, http://www.gafcp.org</a:t>
            </a:r>
          </a:p>
        </p:txBody>
      </p:sp>
      <p:graphicFrame>
        <p:nvGraphicFramePr>
          <p:cNvPr id="7" name="Chart 6"/>
          <p:cNvGraphicFramePr>
            <a:graphicFrameLocks/>
          </p:cNvGraphicFramePr>
          <p:nvPr>
            <p:extLst/>
          </p:nvPr>
        </p:nvGraphicFramePr>
        <p:xfrm>
          <a:off x="457200" y="1371600"/>
          <a:ext cx="8229600" cy="46923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746774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3200" b="1" dirty="0">
                <a:solidFill>
                  <a:srgbClr val="002060"/>
                </a:solidFill>
              </a:rPr>
              <a:t>Teen Birth Rates Per 1,000</a:t>
            </a:r>
          </a:p>
        </p:txBody>
      </p:sp>
      <p:sp>
        <p:nvSpPr>
          <p:cNvPr id="6" name="TextBox 5"/>
          <p:cNvSpPr txBox="1"/>
          <p:nvPr/>
        </p:nvSpPr>
        <p:spPr>
          <a:xfrm>
            <a:off x="381000" y="6400802"/>
            <a:ext cx="83820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Calibri"/>
                <a:ea typeface="+mn-ea"/>
                <a:cs typeface="+mn-cs"/>
              </a:rPr>
              <a:t>Source</a:t>
            </a:r>
            <a:r>
              <a:rPr kumimoji="0" lang="en-US" sz="1200" b="0" i="0" u="none" strike="noStrike" kern="1200" cap="none" spc="0" normalizeH="0" baseline="0" noProof="0" dirty="0">
                <a:ln>
                  <a:noFill/>
                </a:ln>
                <a:solidFill>
                  <a:prstClr val="black"/>
                </a:solidFill>
                <a:effectLst/>
                <a:uLnTx/>
                <a:uFillTx/>
                <a:latin typeface="Calibri"/>
                <a:ea typeface="+mn-ea"/>
                <a:cs typeface="+mn-cs"/>
              </a:rPr>
              <a:t>: Georgia Kids Count, Georgia Family Connection Partnership, http://www.gafcp.org</a:t>
            </a:r>
          </a:p>
        </p:txBody>
      </p:sp>
      <p:graphicFrame>
        <p:nvGraphicFramePr>
          <p:cNvPr id="7" name="Chart 6"/>
          <p:cNvGraphicFramePr>
            <a:graphicFrameLocks/>
          </p:cNvGraphicFramePr>
          <p:nvPr>
            <p:extLst/>
          </p:nvPr>
        </p:nvGraphicFramePr>
        <p:xfrm>
          <a:off x="381001" y="1371600"/>
          <a:ext cx="8305800" cy="47885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947457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1143000"/>
          </a:xfrm>
        </p:spPr>
        <p:txBody>
          <a:bodyPr>
            <a:normAutofit/>
          </a:bodyPr>
          <a:lstStyle/>
          <a:p>
            <a:r>
              <a:rPr lang="en-US" sz="3200" b="1" dirty="0">
                <a:solidFill>
                  <a:srgbClr val="002060"/>
                </a:solidFill>
              </a:rPr>
              <a:t>Percent Teens Not Working or in School</a:t>
            </a:r>
          </a:p>
        </p:txBody>
      </p:sp>
      <p:sp>
        <p:nvSpPr>
          <p:cNvPr id="5" name="TextBox 4"/>
          <p:cNvSpPr txBox="1"/>
          <p:nvPr/>
        </p:nvSpPr>
        <p:spPr>
          <a:xfrm>
            <a:off x="381000" y="6400802"/>
            <a:ext cx="83820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Calibri"/>
                <a:ea typeface="+mn-ea"/>
                <a:cs typeface="+mn-cs"/>
              </a:rPr>
              <a:t>Source</a:t>
            </a:r>
            <a:r>
              <a:rPr kumimoji="0" lang="en-US" sz="1200" b="0" i="0" u="none" strike="noStrike" kern="1200" cap="none" spc="0" normalizeH="0" baseline="0" noProof="0" dirty="0">
                <a:ln>
                  <a:noFill/>
                </a:ln>
                <a:solidFill>
                  <a:prstClr val="black"/>
                </a:solidFill>
                <a:effectLst/>
                <a:uLnTx/>
                <a:uFillTx/>
                <a:latin typeface="Calibri"/>
                <a:ea typeface="+mn-ea"/>
                <a:cs typeface="+mn-cs"/>
              </a:rPr>
              <a:t>: Georgia Kids Count, Georgia Family Connection Partnership, http://www.gafcp.org</a:t>
            </a:r>
          </a:p>
        </p:txBody>
      </p:sp>
      <p:graphicFrame>
        <p:nvGraphicFramePr>
          <p:cNvPr id="7" name="Chart 6"/>
          <p:cNvGraphicFramePr>
            <a:graphicFrameLocks/>
          </p:cNvGraphicFramePr>
          <p:nvPr>
            <p:extLst/>
          </p:nvPr>
        </p:nvGraphicFramePr>
        <p:xfrm>
          <a:off x="469233" y="1528011"/>
          <a:ext cx="8085220" cy="45238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58187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002060"/>
                </a:solidFill>
              </a:rPr>
              <a:t>Percent Low-Income by School District</a:t>
            </a:r>
          </a:p>
        </p:txBody>
      </p:sp>
      <p:sp>
        <p:nvSpPr>
          <p:cNvPr id="8" name="Text Box 3"/>
          <p:cNvSpPr txBox="1">
            <a:spLocks noChangeArrowheads="1"/>
          </p:cNvSpPr>
          <p:nvPr/>
        </p:nvSpPr>
        <p:spPr bwMode="auto">
          <a:xfrm>
            <a:off x="-1" y="6527800"/>
            <a:ext cx="8790709" cy="212366"/>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60000"/>
              </a:lnSpc>
              <a:spcBef>
                <a:spcPct val="50000"/>
              </a:spcBef>
              <a:spcAft>
                <a:spcPts val="0"/>
              </a:spcAft>
              <a:buClrTx/>
              <a:buSzTx/>
              <a:buFontTx/>
              <a:buNone/>
              <a:tabLst/>
              <a:defRPr/>
            </a:pPr>
            <a:r>
              <a:rPr kumimoji="0" lang="en-US" sz="1300" b="0" i="0" u="sng" strike="noStrike" kern="1200" cap="none" spc="0" normalizeH="0" baseline="0" noProof="0" dirty="0">
                <a:ln>
                  <a:noFill/>
                </a:ln>
                <a:solidFill>
                  <a:prstClr val="black"/>
                </a:solidFill>
                <a:effectLst/>
                <a:uLnTx/>
                <a:uFillTx/>
                <a:latin typeface="Calibri"/>
                <a:ea typeface="+mn-ea"/>
                <a:cs typeface="Times New Roman" charset="0"/>
              </a:rPr>
              <a:t>Source:</a:t>
            </a:r>
            <a:r>
              <a:rPr kumimoji="0" lang="en-US" sz="1300" b="0" i="0" u="none" strike="noStrike" kern="1200" cap="none" spc="0" normalizeH="0" baseline="0" noProof="0" dirty="0">
                <a:ln>
                  <a:noFill/>
                </a:ln>
                <a:solidFill>
                  <a:prstClr val="black"/>
                </a:solidFill>
                <a:effectLst/>
                <a:uLnTx/>
                <a:uFillTx/>
                <a:latin typeface="Calibri"/>
                <a:ea typeface="+mn-ea"/>
                <a:cs typeface="Times New Roman" charset="0"/>
              </a:rPr>
              <a:t> The Governor’s Office of Student Achievement, 2016-2017 State Report Cards, % Eligible for Free/ Reduced Meals</a:t>
            </a:r>
          </a:p>
        </p:txBody>
      </p:sp>
      <p:graphicFrame>
        <p:nvGraphicFramePr>
          <p:cNvPr id="9" name="Chart 8"/>
          <p:cNvGraphicFramePr>
            <a:graphicFrameLocks/>
          </p:cNvGraphicFramePr>
          <p:nvPr>
            <p:extLst/>
          </p:nvPr>
        </p:nvGraphicFramePr>
        <p:xfrm>
          <a:off x="584283" y="1118936"/>
          <a:ext cx="7975433" cy="48607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125635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42947" cy="1325563"/>
          </a:xfrm>
        </p:spPr>
        <p:txBody>
          <a:bodyPr>
            <a:normAutofit fontScale="90000"/>
          </a:bodyPr>
          <a:lstStyle/>
          <a:p>
            <a:r>
              <a:rPr lang="en-US" sz="3200" b="1" dirty="0">
                <a:solidFill>
                  <a:srgbClr val="002060"/>
                </a:solidFill>
              </a:rPr>
              <a:t>Percent Low-Income and </a:t>
            </a:r>
            <a:br>
              <a:rPr lang="en-US" sz="3200" b="1" dirty="0">
                <a:solidFill>
                  <a:srgbClr val="002060"/>
                </a:solidFill>
              </a:rPr>
            </a:br>
            <a:r>
              <a:rPr lang="en-US" sz="3100" b="1" dirty="0">
                <a:solidFill>
                  <a:srgbClr val="002060"/>
                </a:solidFill>
              </a:rPr>
              <a:t>Proficient + Distinguished 3</a:t>
            </a:r>
            <a:r>
              <a:rPr lang="en-US" sz="3100" b="1" baseline="30000" dirty="0">
                <a:solidFill>
                  <a:srgbClr val="002060"/>
                </a:solidFill>
              </a:rPr>
              <a:t>rd</a:t>
            </a:r>
            <a:r>
              <a:rPr lang="en-US" sz="3100" b="1" dirty="0">
                <a:solidFill>
                  <a:srgbClr val="002060"/>
                </a:solidFill>
              </a:rPr>
              <a:t> Grade English Language Arts</a:t>
            </a:r>
          </a:p>
        </p:txBody>
      </p:sp>
      <p:sp>
        <p:nvSpPr>
          <p:cNvPr id="6" name="Text Box 3"/>
          <p:cNvSpPr txBox="1">
            <a:spLocks noChangeArrowheads="1"/>
          </p:cNvSpPr>
          <p:nvPr/>
        </p:nvSpPr>
        <p:spPr bwMode="auto">
          <a:xfrm>
            <a:off x="0" y="6527800"/>
            <a:ext cx="8001000" cy="212366"/>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60000"/>
              </a:lnSpc>
              <a:spcBef>
                <a:spcPct val="50000"/>
              </a:spcBef>
              <a:spcAft>
                <a:spcPts val="0"/>
              </a:spcAft>
              <a:buClrTx/>
              <a:buSzTx/>
              <a:buFontTx/>
              <a:buNone/>
              <a:tabLst/>
              <a:defRPr/>
            </a:pPr>
            <a:r>
              <a:rPr kumimoji="0" lang="en-US" sz="1300" b="0" i="0" u="sng" strike="noStrike" kern="1200" cap="none" spc="0" normalizeH="0" baseline="0" noProof="0" dirty="0">
                <a:ln>
                  <a:noFill/>
                </a:ln>
                <a:solidFill>
                  <a:prstClr val="black"/>
                </a:solidFill>
                <a:effectLst/>
                <a:uLnTx/>
                <a:uFillTx/>
                <a:latin typeface="Calibri"/>
                <a:ea typeface="+mn-ea"/>
                <a:cs typeface="Times New Roman" charset="0"/>
              </a:rPr>
              <a:t>Source:</a:t>
            </a:r>
            <a:r>
              <a:rPr kumimoji="0" lang="en-US" sz="1300" b="0" i="0" u="none" strike="noStrike" kern="1200" cap="none" spc="0" normalizeH="0" baseline="0" noProof="0" dirty="0">
                <a:ln>
                  <a:noFill/>
                </a:ln>
                <a:solidFill>
                  <a:prstClr val="black"/>
                </a:solidFill>
                <a:effectLst/>
                <a:uLnTx/>
                <a:uFillTx/>
                <a:latin typeface="Calibri"/>
                <a:ea typeface="+mn-ea"/>
                <a:cs typeface="Times New Roman" charset="0"/>
              </a:rPr>
              <a:t> The Governor’s Office of Student Achievement, State Report Cards. Georgia Milestones 2017.</a:t>
            </a:r>
          </a:p>
        </p:txBody>
      </p:sp>
      <p:graphicFrame>
        <p:nvGraphicFramePr>
          <p:cNvPr id="10" name="Chart 9"/>
          <p:cNvGraphicFramePr>
            <a:graphicFrameLocks/>
          </p:cNvGraphicFramePr>
          <p:nvPr>
            <p:extLst>
              <p:ext uri="{D42A27DB-BD31-4B8C-83A1-F6EECF244321}">
                <p14:modId xmlns:p14="http://schemas.microsoft.com/office/powerpoint/2010/main" val="67863568"/>
              </p:ext>
            </p:extLst>
          </p:nvPr>
        </p:nvGraphicFramePr>
        <p:xfrm>
          <a:off x="565484" y="1167063"/>
          <a:ext cx="7952874" cy="47645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322621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002060"/>
                </a:solidFill>
              </a:rPr>
              <a:t>Percent Low-Income and </a:t>
            </a:r>
            <a:br>
              <a:rPr lang="en-US" sz="3200" b="1" dirty="0">
                <a:solidFill>
                  <a:srgbClr val="002060"/>
                </a:solidFill>
              </a:rPr>
            </a:br>
            <a:r>
              <a:rPr lang="en-US" sz="3200" b="1" dirty="0">
                <a:solidFill>
                  <a:srgbClr val="002060"/>
                </a:solidFill>
              </a:rPr>
              <a:t>Proficient + Distinguished 8th Grade Math</a:t>
            </a:r>
          </a:p>
        </p:txBody>
      </p:sp>
      <p:sp>
        <p:nvSpPr>
          <p:cNvPr id="6" name="Text Box 3"/>
          <p:cNvSpPr txBox="1">
            <a:spLocks noChangeArrowheads="1"/>
          </p:cNvSpPr>
          <p:nvPr/>
        </p:nvSpPr>
        <p:spPr bwMode="auto">
          <a:xfrm>
            <a:off x="0" y="6527800"/>
            <a:ext cx="8001000" cy="212366"/>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60000"/>
              </a:lnSpc>
              <a:spcBef>
                <a:spcPct val="50000"/>
              </a:spcBef>
              <a:spcAft>
                <a:spcPts val="0"/>
              </a:spcAft>
              <a:buClrTx/>
              <a:buSzTx/>
              <a:buFontTx/>
              <a:buNone/>
              <a:tabLst/>
              <a:defRPr/>
            </a:pPr>
            <a:r>
              <a:rPr kumimoji="0" lang="en-US" sz="1300" b="0" i="0" u="sng" strike="noStrike" kern="1200" cap="none" spc="0" normalizeH="0" baseline="0" noProof="0" dirty="0">
                <a:ln>
                  <a:noFill/>
                </a:ln>
                <a:solidFill>
                  <a:prstClr val="black"/>
                </a:solidFill>
                <a:effectLst/>
                <a:uLnTx/>
                <a:uFillTx/>
                <a:latin typeface="Calibri"/>
                <a:ea typeface="+mn-ea"/>
                <a:cs typeface="Times New Roman" charset="0"/>
              </a:rPr>
              <a:t>Source:</a:t>
            </a:r>
            <a:r>
              <a:rPr kumimoji="0" lang="en-US" sz="1300" b="0" i="0" u="none" strike="noStrike" kern="1200" cap="none" spc="0" normalizeH="0" baseline="0" noProof="0" dirty="0">
                <a:ln>
                  <a:noFill/>
                </a:ln>
                <a:solidFill>
                  <a:prstClr val="black"/>
                </a:solidFill>
                <a:effectLst/>
                <a:uLnTx/>
                <a:uFillTx/>
                <a:latin typeface="Calibri"/>
                <a:ea typeface="+mn-ea"/>
                <a:cs typeface="Times New Roman" charset="0"/>
              </a:rPr>
              <a:t> The Governor’s Office of Student Achievement, State Report Cards. Georgia Milestones 2016.</a:t>
            </a:r>
          </a:p>
        </p:txBody>
      </p:sp>
      <p:graphicFrame>
        <p:nvGraphicFramePr>
          <p:cNvPr id="9" name="Chart 8"/>
          <p:cNvGraphicFramePr>
            <a:graphicFrameLocks/>
          </p:cNvGraphicFramePr>
          <p:nvPr>
            <p:extLst/>
          </p:nvPr>
        </p:nvGraphicFramePr>
        <p:xfrm>
          <a:off x="628650" y="1275348"/>
          <a:ext cx="7886700" cy="47765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692579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002060"/>
                </a:solidFill>
              </a:rPr>
              <a:t>Percent Low-Income and HS Graduation</a:t>
            </a:r>
          </a:p>
        </p:txBody>
      </p:sp>
      <p:sp>
        <p:nvSpPr>
          <p:cNvPr id="6" name="Text Box 3"/>
          <p:cNvSpPr txBox="1">
            <a:spLocks noChangeArrowheads="1"/>
          </p:cNvSpPr>
          <p:nvPr/>
        </p:nvSpPr>
        <p:spPr bwMode="auto">
          <a:xfrm>
            <a:off x="0" y="6421617"/>
            <a:ext cx="8001000" cy="212366"/>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60000"/>
              </a:lnSpc>
              <a:spcBef>
                <a:spcPct val="50000"/>
              </a:spcBef>
              <a:spcAft>
                <a:spcPts val="0"/>
              </a:spcAft>
              <a:buClrTx/>
              <a:buSzTx/>
              <a:buFontTx/>
              <a:buNone/>
              <a:tabLst/>
              <a:defRPr/>
            </a:pPr>
            <a:r>
              <a:rPr kumimoji="0" lang="en-US" sz="1300" b="0" i="0" u="sng" strike="noStrike" kern="1200" cap="none" spc="0" normalizeH="0" baseline="0" noProof="0" dirty="0">
                <a:ln>
                  <a:noFill/>
                </a:ln>
                <a:solidFill>
                  <a:prstClr val="black"/>
                </a:solidFill>
                <a:effectLst/>
                <a:uLnTx/>
                <a:uFillTx/>
                <a:latin typeface="Calibri"/>
                <a:ea typeface="+mn-ea"/>
                <a:cs typeface="Times New Roman" charset="0"/>
              </a:rPr>
              <a:t>Source:</a:t>
            </a:r>
            <a:r>
              <a:rPr kumimoji="0" lang="en-US" sz="1300" b="0" i="0" u="none" strike="noStrike" kern="1200" cap="none" spc="0" normalizeH="0" baseline="0" noProof="0" dirty="0">
                <a:ln>
                  <a:noFill/>
                </a:ln>
                <a:solidFill>
                  <a:prstClr val="black"/>
                </a:solidFill>
                <a:effectLst/>
                <a:uLnTx/>
                <a:uFillTx/>
                <a:latin typeface="Calibri"/>
                <a:ea typeface="+mn-ea"/>
                <a:cs typeface="Times New Roman" charset="0"/>
              </a:rPr>
              <a:t> The Governor’s Office of Student Achievement, State Report Cards. </a:t>
            </a:r>
            <a:r>
              <a:rPr lang="en-US" sz="1300" dirty="0">
                <a:solidFill>
                  <a:prstClr val="black"/>
                </a:solidFill>
                <a:latin typeface="Calibri"/>
                <a:cs typeface="Times New Roman" charset="0"/>
              </a:rPr>
              <a:t>2017 HS Graduation Rates</a:t>
            </a:r>
            <a:endParaRPr kumimoji="0" lang="en-US" sz="1300" b="0" i="0" u="none" strike="noStrike" kern="1200" cap="none" spc="0" normalizeH="0" baseline="0" noProof="0" dirty="0">
              <a:ln>
                <a:noFill/>
              </a:ln>
              <a:solidFill>
                <a:prstClr val="black"/>
              </a:solidFill>
              <a:effectLst/>
              <a:uLnTx/>
              <a:uFillTx/>
              <a:latin typeface="Calibri"/>
              <a:ea typeface="+mn-ea"/>
              <a:cs typeface="Times New Roman" charset="0"/>
            </a:endParaRPr>
          </a:p>
        </p:txBody>
      </p:sp>
      <p:graphicFrame>
        <p:nvGraphicFramePr>
          <p:cNvPr id="9" name="Chart 8"/>
          <p:cNvGraphicFramePr>
            <a:graphicFrameLocks/>
          </p:cNvGraphicFramePr>
          <p:nvPr>
            <p:extLst/>
          </p:nvPr>
        </p:nvGraphicFramePr>
        <p:xfrm>
          <a:off x="276725" y="1106904"/>
          <a:ext cx="8238625" cy="57510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4455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creenshot&#10;&#10;Description generated with high confidence">
            <a:extLst>
              <a:ext uri="{FF2B5EF4-FFF2-40B4-BE49-F238E27FC236}">
                <a16:creationId xmlns:a16="http://schemas.microsoft.com/office/drawing/2014/main" id="{D0C704F6-C8CA-45F7-9C3C-DDF97244BFB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913"/>
          <a:stretch/>
        </p:blipFill>
        <p:spPr>
          <a:xfrm>
            <a:off x="20" y="10"/>
            <a:ext cx="9143980" cy="6857990"/>
          </a:xfrm>
          <a:prstGeom prst="rect">
            <a:avLst/>
          </a:prstGeom>
        </p:spPr>
      </p:pic>
      <p:sp>
        <p:nvSpPr>
          <p:cNvPr id="9" name="Rectangle 3">
            <a:extLst>
              <a:ext uri="{FF2B5EF4-FFF2-40B4-BE49-F238E27FC236}">
                <a16:creationId xmlns:a16="http://schemas.microsoft.com/office/drawing/2014/main" id="{62575BDB-1696-4EC9-B582-468CA16D1094}"/>
              </a:ext>
            </a:extLst>
          </p:cNvPr>
          <p:cNvSpPr txBox="1">
            <a:spLocks noChangeArrowheads="1"/>
          </p:cNvSpPr>
          <p:nvPr/>
        </p:nvSpPr>
        <p:spPr>
          <a:xfrm>
            <a:off x="0" y="2057400"/>
            <a:ext cx="9144000" cy="1676400"/>
          </a:xfrm>
          <a:prstGeom prst="rect">
            <a:avLst/>
          </a:prstGeom>
          <a:solidFill>
            <a:srgbClr val="0070C0"/>
          </a:solidFill>
          <a:ln w="57150" cmpd="thinThick">
            <a:noFill/>
          </a:ln>
          <a:effectLst/>
        </p:spPr>
        <p:txBody>
          <a:bodyPr vert="horz" lIns="91440" tIns="45720" rIns="91440" bIns="45720" rtlCol="0" anchor="ctr" anchorCtr="1">
            <a:normAutofit/>
          </a:bodyPr>
          <a:lstStyle/>
          <a:p>
            <a:r>
              <a:rPr lang="en-US" sz="3200" b="1" dirty="0">
                <a:solidFill>
                  <a:schemeClr val="bg1"/>
                </a:solidFill>
              </a:rPr>
              <a:t>Examine the Data for Education in Georgia</a:t>
            </a:r>
          </a:p>
        </p:txBody>
      </p:sp>
    </p:spTree>
    <p:extLst>
      <p:ext uri="{BB962C8B-B14F-4D97-AF65-F5344CB8AC3E}">
        <p14:creationId xmlns:p14="http://schemas.microsoft.com/office/powerpoint/2010/main" val="29536128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lgn="ctr"/>
            <a:r>
              <a:rPr lang="en-US" sz="3200" b="1" dirty="0">
                <a:solidFill>
                  <a:srgbClr val="000066"/>
                </a:solidFill>
                <a:latin typeface="+mj-lt"/>
                <a:cs typeface="Times New Roman" charset="0"/>
              </a:rPr>
              <a:t>Help Insulate the Pipeline</a:t>
            </a:r>
          </a:p>
        </p:txBody>
      </p:sp>
      <p:sp>
        <p:nvSpPr>
          <p:cNvPr id="100355" name="AutoShape 12"/>
          <p:cNvSpPr>
            <a:spLocks noChangeArrowheads="1"/>
          </p:cNvSpPr>
          <p:nvPr/>
        </p:nvSpPr>
        <p:spPr bwMode="auto">
          <a:xfrm rot="5400000">
            <a:off x="571500" y="4076700"/>
            <a:ext cx="914400" cy="1600200"/>
          </a:xfrm>
          <a:prstGeom prst="can">
            <a:avLst>
              <a:gd name="adj" fmla="val 15069"/>
            </a:avLst>
          </a:prstGeom>
          <a:solidFill>
            <a:srgbClr val="99CCFF"/>
          </a:solidFill>
          <a:ln w="38100">
            <a:solidFill>
              <a:srgbClr val="000066"/>
            </a:solidFill>
            <a:round/>
            <a:headEnd/>
            <a:tailEnd/>
          </a:ln>
        </p:spPr>
        <p:txBody>
          <a:bodyPr rot="10800000" vert="eaVert" anchor="ctr"/>
          <a:lstStyle/>
          <a:p>
            <a:r>
              <a:rPr lang="en-US" sz="2100" b="1" dirty="0">
                <a:latin typeface="Times New Roman" charset="0"/>
                <a:cs typeface="Times New Roman" charset="0"/>
              </a:rPr>
              <a:t>Post Secondary</a:t>
            </a:r>
          </a:p>
        </p:txBody>
      </p:sp>
      <p:grpSp>
        <p:nvGrpSpPr>
          <p:cNvPr id="2" name="Group 12"/>
          <p:cNvGrpSpPr>
            <a:grpSpLocks/>
          </p:cNvGrpSpPr>
          <p:nvPr/>
        </p:nvGrpSpPr>
        <p:grpSpPr bwMode="auto">
          <a:xfrm>
            <a:off x="2362200" y="838200"/>
            <a:ext cx="6248400" cy="1524000"/>
            <a:chOff x="2895600" y="1066800"/>
            <a:chExt cx="5562600" cy="1143000"/>
          </a:xfrm>
        </p:grpSpPr>
        <p:sp>
          <p:nvSpPr>
            <p:cNvPr id="100365" name="AutoShape 14"/>
            <p:cNvSpPr>
              <a:spLocks noChangeArrowheads="1"/>
            </p:cNvSpPr>
            <p:nvPr/>
          </p:nvSpPr>
          <p:spPr bwMode="auto">
            <a:xfrm rot="5400000">
              <a:off x="5105400" y="-1143000"/>
              <a:ext cx="1143000" cy="5562600"/>
            </a:xfrm>
            <a:prstGeom prst="can">
              <a:avLst>
                <a:gd name="adj" fmla="val 22508"/>
              </a:avLst>
            </a:prstGeom>
            <a:noFill/>
            <a:ln w="38100">
              <a:solidFill>
                <a:srgbClr val="800000"/>
              </a:solidFill>
              <a:round/>
              <a:headEnd/>
              <a:tailEnd/>
            </a:ln>
          </p:spPr>
          <p:txBody>
            <a:bodyPr rot="10800000" vert="eaVert" wrap="none" anchorCtr="1"/>
            <a:lstStyle/>
            <a:p>
              <a:pPr algn="ctr"/>
              <a:endParaRPr lang="en-US" sz="2000" b="1">
                <a:solidFill>
                  <a:srgbClr val="800000"/>
                </a:solidFill>
                <a:latin typeface="Times New Roman" charset="0"/>
                <a:cs typeface="Times New Roman" charset="0"/>
              </a:endParaRPr>
            </a:p>
            <a:p>
              <a:pPr algn="ctr"/>
              <a:endParaRPr lang="en-US" sz="1000" b="1">
                <a:solidFill>
                  <a:srgbClr val="800000"/>
                </a:solidFill>
                <a:latin typeface="Times New Roman" charset="0"/>
                <a:cs typeface="Times New Roman" charset="0"/>
              </a:endParaRPr>
            </a:p>
            <a:p>
              <a:pPr algn="ctr"/>
              <a:endParaRPr lang="en-US" sz="2000" b="1">
                <a:solidFill>
                  <a:srgbClr val="800000"/>
                </a:solidFill>
                <a:latin typeface="Times New Roman" charset="0"/>
                <a:cs typeface="Times New Roman" charset="0"/>
              </a:endParaRPr>
            </a:p>
          </p:txBody>
        </p:sp>
        <p:sp>
          <p:nvSpPr>
            <p:cNvPr id="100366" name="Text Box 21"/>
            <p:cNvSpPr txBox="1">
              <a:spLocks noChangeArrowheads="1"/>
            </p:cNvSpPr>
            <p:nvPr/>
          </p:nvSpPr>
          <p:spPr bwMode="auto">
            <a:xfrm>
              <a:off x="3180862" y="1222664"/>
              <a:ext cx="4651904" cy="796372"/>
            </a:xfrm>
            <a:prstGeom prst="rect">
              <a:avLst/>
            </a:prstGeom>
            <a:noFill/>
            <a:ln w="9525">
              <a:noFill/>
              <a:miter lim="800000"/>
              <a:headEnd/>
              <a:tailEnd/>
            </a:ln>
          </p:spPr>
          <p:txBody>
            <a:bodyPr>
              <a:spAutoFit/>
            </a:bodyPr>
            <a:lstStyle/>
            <a:p>
              <a:pPr>
                <a:spcBef>
                  <a:spcPct val="50000"/>
                </a:spcBef>
              </a:pPr>
              <a:r>
                <a:rPr lang="en-US" dirty="0"/>
                <a:t>Read to children every day:  “Talk with Me Baby”</a:t>
              </a:r>
            </a:p>
            <a:p>
              <a:pPr>
                <a:spcBef>
                  <a:spcPct val="50000"/>
                </a:spcBef>
              </a:pPr>
              <a:r>
                <a:rPr lang="en-US" dirty="0"/>
                <a:t>Encourage participation of your early learning centers: “Quality Rated” </a:t>
              </a:r>
            </a:p>
          </p:txBody>
        </p:sp>
      </p:grpSp>
      <p:grpSp>
        <p:nvGrpSpPr>
          <p:cNvPr id="3" name="Group 13"/>
          <p:cNvGrpSpPr>
            <a:grpSpLocks/>
          </p:cNvGrpSpPr>
          <p:nvPr/>
        </p:nvGrpSpPr>
        <p:grpSpPr bwMode="auto">
          <a:xfrm>
            <a:off x="2971800" y="2438399"/>
            <a:ext cx="5943600" cy="1590206"/>
            <a:chOff x="3810000" y="2743199"/>
            <a:chExt cx="5334000" cy="1524001"/>
          </a:xfrm>
        </p:grpSpPr>
        <p:sp>
          <p:nvSpPr>
            <p:cNvPr id="100363" name="AutoShape 14"/>
            <p:cNvSpPr>
              <a:spLocks noChangeArrowheads="1"/>
            </p:cNvSpPr>
            <p:nvPr/>
          </p:nvSpPr>
          <p:spPr bwMode="auto">
            <a:xfrm rot="5400000">
              <a:off x="5715000" y="838200"/>
              <a:ext cx="1524000" cy="5334000"/>
            </a:xfrm>
            <a:prstGeom prst="can">
              <a:avLst>
                <a:gd name="adj" fmla="val 21275"/>
              </a:avLst>
            </a:prstGeom>
            <a:noFill/>
            <a:ln w="38100">
              <a:solidFill>
                <a:srgbClr val="800000"/>
              </a:solidFill>
              <a:round/>
              <a:headEnd/>
              <a:tailEnd/>
            </a:ln>
          </p:spPr>
          <p:txBody>
            <a:bodyPr rot="10800000" vert="eaVert" wrap="none" anchorCtr="1"/>
            <a:lstStyle/>
            <a:p>
              <a:pPr algn="ctr"/>
              <a:endParaRPr lang="en-US" sz="2000" b="1">
                <a:solidFill>
                  <a:srgbClr val="800000"/>
                </a:solidFill>
                <a:latin typeface="Times New Roman" charset="0"/>
                <a:cs typeface="Times New Roman" charset="0"/>
              </a:endParaRPr>
            </a:p>
            <a:p>
              <a:pPr algn="ctr"/>
              <a:endParaRPr lang="en-US" sz="1000" b="1">
                <a:solidFill>
                  <a:srgbClr val="800000"/>
                </a:solidFill>
                <a:latin typeface="Times New Roman" charset="0"/>
                <a:cs typeface="Times New Roman" charset="0"/>
              </a:endParaRPr>
            </a:p>
            <a:p>
              <a:pPr algn="ctr"/>
              <a:endParaRPr lang="en-US" sz="2000" b="1">
                <a:solidFill>
                  <a:srgbClr val="800000"/>
                </a:solidFill>
                <a:latin typeface="Times New Roman" charset="0"/>
                <a:cs typeface="Times New Roman" charset="0"/>
              </a:endParaRPr>
            </a:p>
          </p:txBody>
        </p:sp>
        <p:sp>
          <p:nvSpPr>
            <p:cNvPr id="100364" name="Text Box 23"/>
            <p:cNvSpPr txBox="1">
              <a:spLocks noChangeArrowheads="1"/>
            </p:cNvSpPr>
            <p:nvPr/>
          </p:nvSpPr>
          <p:spPr bwMode="auto">
            <a:xfrm>
              <a:off x="3878385" y="2743199"/>
              <a:ext cx="5265615" cy="1342081"/>
            </a:xfrm>
            <a:prstGeom prst="rect">
              <a:avLst/>
            </a:prstGeom>
            <a:noFill/>
            <a:ln w="9525">
              <a:noFill/>
              <a:miter lim="800000"/>
              <a:headEnd/>
              <a:tailEnd/>
            </a:ln>
          </p:spPr>
          <p:txBody>
            <a:bodyPr wrap="square">
              <a:spAutoFit/>
            </a:bodyPr>
            <a:lstStyle/>
            <a:p>
              <a:pPr>
                <a:spcBef>
                  <a:spcPct val="50000"/>
                </a:spcBef>
              </a:pPr>
              <a:r>
                <a:rPr lang="en-US" sz="1700" dirty="0"/>
                <a:t>Support “Get Georgia Reading Campaign”</a:t>
              </a:r>
            </a:p>
            <a:p>
              <a:pPr>
                <a:spcBef>
                  <a:spcPct val="50000"/>
                </a:spcBef>
              </a:pPr>
              <a:r>
                <a:rPr lang="en-US" sz="1700" dirty="0"/>
                <a:t>Leverage partnerships with business and post-secondary – internships and mentoring</a:t>
              </a:r>
            </a:p>
            <a:p>
              <a:pPr>
                <a:spcBef>
                  <a:spcPct val="50000"/>
                </a:spcBef>
              </a:pPr>
              <a:r>
                <a:rPr lang="en-US" sz="1700" dirty="0"/>
                <a:t>Consider dual enrollment high school/college</a:t>
              </a:r>
              <a:endParaRPr lang="en-US" dirty="0"/>
            </a:p>
          </p:txBody>
        </p:sp>
      </p:grpSp>
      <p:grpSp>
        <p:nvGrpSpPr>
          <p:cNvPr id="4" name="Group 14"/>
          <p:cNvGrpSpPr>
            <a:grpSpLocks/>
          </p:cNvGrpSpPr>
          <p:nvPr/>
        </p:nvGrpSpPr>
        <p:grpSpPr bwMode="auto">
          <a:xfrm>
            <a:off x="2362200" y="4114800"/>
            <a:ext cx="6019800" cy="1676401"/>
            <a:chOff x="2743200" y="4724400"/>
            <a:chExt cx="5943600" cy="1219200"/>
          </a:xfrm>
        </p:grpSpPr>
        <p:sp>
          <p:nvSpPr>
            <p:cNvPr id="100361" name="AutoShape 14"/>
            <p:cNvSpPr>
              <a:spLocks noChangeArrowheads="1"/>
            </p:cNvSpPr>
            <p:nvPr/>
          </p:nvSpPr>
          <p:spPr bwMode="auto">
            <a:xfrm rot="5400000">
              <a:off x="5105400" y="2362200"/>
              <a:ext cx="1219200" cy="5943600"/>
            </a:xfrm>
            <a:prstGeom prst="can">
              <a:avLst>
                <a:gd name="adj" fmla="val 22547"/>
              </a:avLst>
            </a:prstGeom>
            <a:noFill/>
            <a:ln w="38100">
              <a:solidFill>
                <a:srgbClr val="800000"/>
              </a:solidFill>
              <a:round/>
              <a:headEnd/>
              <a:tailEnd/>
            </a:ln>
          </p:spPr>
          <p:txBody>
            <a:bodyPr rot="10800000" vert="eaVert" wrap="none" anchorCtr="1"/>
            <a:lstStyle/>
            <a:p>
              <a:pPr algn="ctr"/>
              <a:endParaRPr lang="en-US" sz="2000" b="1">
                <a:solidFill>
                  <a:srgbClr val="800000"/>
                </a:solidFill>
                <a:latin typeface="Times New Roman" charset="0"/>
                <a:cs typeface="Times New Roman" charset="0"/>
              </a:endParaRPr>
            </a:p>
            <a:p>
              <a:pPr algn="ctr"/>
              <a:endParaRPr lang="en-US" sz="1000" b="1">
                <a:solidFill>
                  <a:srgbClr val="800000"/>
                </a:solidFill>
                <a:latin typeface="Times New Roman" charset="0"/>
                <a:cs typeface="Times New Roman" charset="0"/>
              </a:endParaRPr>
            </a:p>
            <a:p>
              <a:pPr algn="ctr"/>
              <a:endParaRPr lang="en-US" sz="2000" b="1">
                <a:solidFill>
                  <a:srgbClr val="800000"/>
                </a:solidFill>
                <a:latin typeface="Times New Roman" charset="0"/>
                <a:cs typeface="Times New Roman" charset="0"/>
              </a:endParaRPr>
            </a:p>
          </p:txBody>
        </p:sp>
        <p:sp>
          <p:nvSpPr>
            <p:cNvPr id="100362" name="Text Box 25"/>
            <p:cNvSpPr txBox="1">
              <a:spLocks noChangeArrowheads="1"/>
            </p:cNvSpPr>
            <p:nvPr/>
          </p:nvSpPr>
          <p:spPr bwMode="auto">
            <a:xfrm>
              <a:off x="2893671" y="5001491"/>
              <a:ext cx="5488329" cy="872966"/>
            </a:xfrm>
            <a:prstGeom prst="rect">
              <a:avLst/>
            </a:prstGeom>
            <a:noFill/>
            <a:ln w="9525">
              <a:noFill/>
              <a:miter lim="800000"/>
              <a:headEnd/>
              <a:tailEnd/>
            </a:ln>
          </p:spPr>
          <p:txBody>
            <a:bodyPr wrap="square">
              <a:spAutoFit/>
            </a:bodyPr>
            <a:lstStyle/>
            <a:p>
              <a:pPr>
                <a:spcBef>
                  <a:spcPct val="50000"/>
                </a:spcBef>
              </a:pPr>
              <a:r>
                <a:rPr lang="en-US" dirty="0"/>
                <a:t>Provide internships/ apprenticeships</a:t>
              </a:r>
            </a:p>
            <a:p>
              <a:pPr>
                <a:spcBef>
                  <a:spcPct val="50000"/>
                </a:spcBef>
              </a:pPr>
              <a:r>
                <a:rPr lang="en-US" dirty="0"/>
                <a:t>Participate and support:  “Go Back. Move Ahead.”</a:t>
              </a:r>
            </a:p>
            <a:p>
              <a:pPr>
                <a:spcBef>
                  <a:spcPct val="50000"/>
                </a:spcBef>
              </a:pPr>
              <a:r>
                <a:rPr lang="en-US" dirty="0"/>
                <a:t>Promote adult literacy efforts</a:t>
              </a:r>
            </a:p>
          </p:txBody>
        </p:sp>
      </p:grpSp>
      <p:sp>
        <p:nvSpPr>
          <p:cNvPr id="100359" name="AutoShape 10"/>
          <p:cNvSpPr>
            <a:spLocks noChangeArrowheads="1"/>
          </p:cNvSpPr>
          <p:nvPr/>
        </p:nvSpPr>
        <p:spPr bwMode="auto">
          <a:xfrm rot="5400000">
            <a:off x="495300" y="876300"/>
            <a:ext cx="990600" cy="1524000"/>
          </a:xfrm>
          <a:prstGeom prst="can">
            <a:avLst>
              <a:gd name="adj" fmla="val 14995"/>
            </a:avLst>
          </a:prstGeom>
          <a:solidFill>
            <a:srgbClr val="99CCFF"/>
          </a:solidFill>
          <a:ln w="38100">
            <a:solidFill>
              <a:srgbClr val="000066"/>
            </a:solidFill>
            <a:round/>
            <a:headEnd/>
            <a:tailEnd/>
          </a:ln>
        </p:spPr>
        <p:txBody>
          <a:bodyPr rot="10800000" vert="eaVert" anchor="ctr"/>
          <a:lstStyle/>
          <a:p>
            <a:r>
              <a:rPr lang="en-US" sz="2100" b="1" dirty="0">
                <a:latin typeface="Times New Roman" charset="0"/>
                <a:cs typeface="Times New Roman" charset="0"/>
              </a:rPr>
              <a:t>Early Childhood</a:t>
            </a:r>
          </a:p>
        </p:txBody>
      </p:sp>
      <p:sp>
        <p:nvSpPr>
          <p:cNvPr id="100360" name="AutoShape 11"/>
          <p:cNvSpPr>
            <a:spLocks noChangeArrowheads="1"/>
          </p:cNvSpPr>
          <p:nvPr/>
        </p:nvSpPr>
        <p:spPr bwMode="auto">
          <a:xfrm rot="5400000">
            <a:off x="1028700" y="1943100"/>
            <a:ext cx="914400" cy="2514600"/>
          </a:xfrm>
          <a:prstGeom prst="can">
            <a:avLst>
              <a:gd name="adj" fmla="val 14942"/>
            </a:avLst>
          </a:prstGeom>
          <a:solidFill>
            <a:srgbClr val="99CCFF"/>
          </a:solidFill>
          <a:ln w="38100">
            <a:solidFill>
              <a:srgbClr val="000066"/>
            </a:solidFill>
            <a:round/>
            <a:headEnd/>
            <a:tailEnd/>
          </a:ln>
        </p:spPr>
        <p:txBody>
          <a:bodyPr rot="10800000" vert="eaVert" wrap="none" anchor="ctr"/>
          <a:lstStyle/>
          <a:p>
            <a:r>
              <a:rPr lang="en-US" sz="2100" b="1" dirty="0">
                <a:latin typeface="Times New Roman" charset="0"/>
                <a:cs typeface="Times New Roman" charset="0"/>
              </a:rPr>
              <a:t>K – 12 System</a:t>
            </a:r>
          </a:p>
        </p:txBody>
      </p:sp>
    </p:spTree>
    <p:extLst>
      <p:ext uri="{BB962C8B-B14F-4D97-AF65-F5344CB8AC3E}">
        <p14:creationId xmlns:p14="http://schemas.microsoft.com/office/powerpoint/2010/main" val="11452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0-#ppt_w/2"/>
                                          </p:val>
                                        </p:tav>
                                        <p:tav tm="100000">
                                          <p:val>
                                            <p:strVal val="#ppt_x"/>
                                          </p:val>
                                        </p:tav>
                                      </p:tavLst>
                                    </p:anim>
                                    <p:anim calcmode="lin" valueType="num">
                                      <p:cBhvr additive="base">
                                        <p:cTn id="14"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50000" decel="5000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000" fill="hold"/>
                                        <p:tgtEl>
                                          <p:spTgt spid="4"/>
                                        </p:tgtEl>
                                        <p:attrNameLst>
                                          <p:attrName>ppt_x</p:attrName>
                                        </p:attrNameLst>
                                      </p:cBhvr>
                                      <p:tavLst>
                                        <p:tav tm="0">
                                          <p:val>
                                            <p:strVal val="0-#ppt_w/2"/>
                                          </p:val>
                                        </p:tav>
                                        <p:tav tm="100000">
                                          <p:val>
                                            <p:strVal val="#ppt_x"/>
                                          </p:val>
                                        </p:tav>
                                      </p:tavLst>
                                    </p:anim>
                                    <p:anim calcmode="lin" valueType="num">
                                      <p:cBhvr additive="base">
                                        <p:cTn id="20"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AutoShape 5"/>
          <p:cNvSpPr>
            <a:spLocks noChangeArrowheads="1"/>
          </p:cNvSpPr>
          <p:nvPr/>
        </p:nvSpPr>
        <p:spPr bwMode="auto">
          <a:xfrm>
            <a:off x="914400" y="3048000"/>
            <a:ext cx="6019800" cy="1600200"/>
          </a:xfrm>
          <a:prstGeom prst="rightArrow">
            <a:avLst>
              <a:gd name="adj1" fmla="val 50000"/>
              <a:gd name="adj2" fmla="val 52143"/>
            </a:avLst>
          </a:prstGeom>
          <a:solidFill>
            <a:srgbClr val="92D050"/>
          </a:solidFill>
          <a:ln w="9525">
            <a:solidFill>
              <a:schemeClr val="tx1"/>
            </a:solidFill>
            <a:miter lim="800000"/>
            <a:headEnd/>
            <a:tailEnd/>
          </a:ln>
        </p:spPr>
        <p:txBody>
          <a:bodyPr wrap="none" anchor="ctr"/>
          <a:lstStyle/>
          <a:p>
            <a:pPr algn="ctr"/>
            <a:endParaRPr lang="en-US" sz="2000">
              <a:solidFill>
                <a:srgbClr val="FF5050"/>
              </a:solidFill>
              <a:latin typeface="Times New Roman" charset="0"/>
              <a:cs typeface="Times New Roman" charset="0"/>
            </a:endParaRPr>
          </a:p>
        </p:txBody>
      </p:sp>
      <p:cxnSp>
        <p:nvCxnSpPr>
          <p:cNvPr id="348" name="Straight Arrow Connector 347"/>
          <p:cNvCxnSpPr/>
          <p:nvPr/>
        </p:nvCxnSpPr>
        <p:spPr>
          <a:xfrm>
            <a:off x="2514600" y="3657600"/>
            <a:ext cx="990600" cy="0"/>
          </a:xfrm>
          <a:prstGeom prst="straightConnector1">
            <a:avLst/>
          </a:prstGeom>
          <a:ln w="22225">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9" name="Straight Arrow Connector 348"/>
          <p:cNvCxnSpPr/>
          <p:nvPr/>
        </p:nvCxnSpPr>
        <p:spPr>
          <a:xfrm>
            <a:off x="2667000" y="3810000"/>
            <a:ext cx="990600" cy="0"/>
          </a:xfrm>
          <a:prstGeom prst="straightConnector1">
            <a:avLst/>
          </a:prstGeom>
          <a:ln w="22225">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1" name="Straight Arrow Connector 350"/>
          <p:cNvCxnSpPr/>
          <p:nvPr/>
        </p:nvCxnSpPr>
        <p:spPr>
          <a:xfrm>
            <a:off x="2438400" y="3733800"/>
            <a:ext cx="990600" cy="0"/>
          </a:xfrm>
          <a:prstGeom prst="straightConnector1">
            <a:avLst/>
          </a:prstGeom>
          <a:ln w="22225">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96258" name="Rectangle 2"/>
          <p:cNvSpPr>
            <a:spLocks noChangeArrowheads="1"/>
          </p:cNvSpPr>
          <p:nvPr/>
        </p:nvSpPr>
        <p:spPr bwMode="auto">
          <a:xfrm>
            <a:off x="381000" y="0"/>
            <a:ext cx="8229600" cy="1077218"/>
          </a:xfrm>
          <a:prstGeom prst="rect">
            <a:avLst/>
          </a:prstGeom>
          <a:noFill/>
          <a:ln w="9525">
            <a:noFill/>
            <a:miter lim="800000"/>
            <a:headEnd/>
            <a:tailEnd/>
          </a:ln>
        </p:spPr>
        <p:txBody>
          <a:bodyPr>
            <a:spAutoFit/>
          </a:bodyPr>
          <a:lstStyle/>
          <a:p>
            <a:pPr algn="ctr"/>
            <a:r>
              <a:rPr lang="en-US" sz="3200" b="1" dirty="0">
                <a:solidFill>
                  <a:srgbClr val="000066"/>
                </a:solidFill>
                <a:latin typeface="+mj-lt"/>
                <a:cs typeface="Times New Roman" charset="0"/>
              </a:rPr>
              <a:t>Aligning Educational Strategies for </a:t>
            </a:r>
          </a:p>
          <a:p>
            <a:pPr algn="ctr"/>
            <a:r>
              <a:rPr lang="en-US" sz="3200" b="1" dirty="0">
                <a:solidFill>
                  <a:srgbClr val="000066"/>
                </a:solidFill>
                <a:latin typeface="+mj-lt"/>
                <a:cs typeface="Times New Roman" charset="0"/>
              </a:rPr>
              <a:t>Collective Impact</a:t>
            </a:r>
          </a:p>
        </p:txBody>
      </p:sp>
      <p:grpSp>
        <p:nvGrpSpPr>
          <p:cNvPr id="2" name="Group 3"/>
          <p:cNvGrpSpPr>
            <a:grpSpLocks/>
          </p:cNvGrpSpPr>
          <p:nvPr/>
        </p:nvGrpSpPr>
        <p:grpSpPr bwMode="auto">
          <a:xfrm>
            <a:off x="990600" y="4876800"/>
            <a:ext cx="6019800" cy="1752600"/>
            <a:chOff x="960" y="3120"/>
            <a:chExt cx="3504" cy="1104"/>
          </a:xfrm>
        </p:grpSpPr>
        <p:grpSp>
          <p:nvGrpSpPr>
            <p:cNvPr id="3" name="Group 4"/>
            <p:cNvGrpSpPr>
              <a:grpSpLocks/>
            </p:cNvGrpSpPr>
            <p:nvPr/>
          </p:nvGrpSpPr>
          <p:grpSpPr bwMode="auto">
            <a:xfrm>
              <a:off x="960" y="3216"/>
              <a:ext cx="3504" cy="1008"/>
              <a:chOff x="2016" y="2996"/>
              <a:chExt cx="3504" cy="1008"/>
            </a:xfrm>
          </p:grpSpPr>
          <p:sp>
            <p:nvSpPr>
              <p:cNvPr id="96290" name="AutoShape 5"/>
              <p:cNvSpPr>
                <a:spLocks noChangeArrowheads="1"/>
              </p:cNvSpPr>
              <p:nvPr/>
            </p:nvSpPr>
            <p:spPr bwMode="auto">
              <a:xfrm>
                <a:off x="2016" y="2996"/>
                <a:ext cx="3504" cy="1008"/>
              </a:xfrm>
              <a:prstGeom prst="rightArrow">
                <a:avLst>
                  <a:gd name="adj1" fmla="val 50000"/>
                  <a:gd name="adj2" fmla="val 52143"/>
                </a:avLst>
              </a:prstGeom>
              <a:solidFill>
                <a:srgbClr val="00CCFF"/>
              </a:solidFill>
              <a:ln w="9525">
                <a:solidFill>
                  <a:schemeClr val="tx1"/>
                </a:solidFill>
                <a:miter lim="800000"/>
                <a:headEnd/>
                <a:tailEnd/>
              </a:ln>
            </p:spPr>
            <p:txBody>
              <a:bodyPr wrap="none" anchor="ctr"/>
              <a:lstStyle/>
              <a:p>
                <a:pPr algn="ctr"/>
                <a:endParaRPr lang="en-US" sz="2000">
                  <a:solidFill>
                    <a:srgbClr val="FF5050"/>
                  </a:solidFill>
                  <a:latin typeface="Times New Roman" charset="0"/>
                  <a:cs typeface="Times New Roman" charset="0"/>
                </a:endParaRPr>
              </a:p>
            </p:txBody>
          </p:sp>
          <p:sp>
            <p:nvSpPr>
              <p:cNvPr id="96291" name="Line 6"/>
              <p:cNvSpPr>
                <a:spLocks noChangeShapeType="1"/>
              </p:cNvSpPr>
              <p:nvPr/>
            </p:nvSpPr>
            <p:spPr bwMode="auto">
              <a:xfrm flipV="1">
                <a:off x="4671" y="3623"/>
                <a:ext cx="588" cy="0"/>
              </a:xfrm>
              <a:prstGeom prst="line">
                <a:avLst/>
              </a:prstGeom>
              <a:noFill/>
              <a:ln w="9525">
                <a:solidFill>
                  <a:schemeClr val="tx1"/>
                </a:solidFill>
                <a:miter lim="800000"/>
                <a:headEnd/>
                <a:tailEnd type="triangle" w="med" len="med"/>
              </a:ln>
            </p:spPr>
            <p:txBody>
              <a:bodyPr wrap="none"/>
              <a:lstStyle/>
              <a:p>
                <a:endParaRPr lang="en-US"/>
              </a:p>
            </p:txBody>
          </p:sp>
          <p:sp>
            <p:nvSpPr>
              <p:cNvPr id="96293" name="Line 8"/>
              <p:cNvSpPr>
                <a:spLocks noChangeShapeType="1"/>
              </p:cNvSpPr>
              <p:nvPr/>
            </p:nvSpPr>
            <p:spPr bwMode="auto">
              <a:xfrm flipV="1">
                <a:off x="3647" y="3529"/>
                <a:ext cx="427" cy="0"/>
              </a:xfrm>
              <a:prstGeom prst="line">
                <a:avLst/>
              </a:prstGeom>
              <a:noFill/>
              <a:ln w="9525">
                <a:solidFill>
                  <a:schemeClr val="tx1"/>
                </a:solidFill>
                <a:miter lim="800000"/>
                <a:headEnd/>
                <a:tailEnd type="triangle" w="med" len="med"/>
              </a:ln>
            </p:spPr>
            <p:txBody>
              <a:bodyPr wrap="none"/>
              <a:lstStyle/>
              <a:p>
                <a:endParaRPr lang="en-US"/>
              </a:p>
            </p:txBody>
          </p:sp>
          <p:sp>
            <p:nvSpPr>
              <p:cNvPr id="96295" name="Line 10"/>
              <p:cNvSpPr>
                <a:spLocks noChangeShapeType="1"/>
              </p:cNvSpPr>
              <p:nvPr/>
            </p:nvSpPr>
            <p:spPr bwMode="auto">
              <a:xfrm flipV="1">
                <a:off x="3695" y="3284"/>
                <a:ext cx="481" cy="0"/>
              </a:xfrm>
              <a:prstGeom prst="line">
                <a:avLst/>
              </a:prstGeom>
              <a:noFill/>
              <a:ln w="38100">
                <a:solidFill>
                  <a:schemeClr val="tx1"/>
                </a:solidFill>
                <a:miter lim="800000"/>
                <a:headEnd/>
                <a:tailEnd type="triangle" w="med" len="med"/>
              </a:ln>
            </p:spPr>
            <p:txBody>
              <a:bodyPr wrap="none"/>
              <a:lstStyle/>
              <a:p>
                <a:endParaRPr lang="en-US"/>
              </a:p>
            </p:txBody>
          </p:sp>
          <p:sp>
            <p:nvSpPr>
              <p:cNvPr id="96296" name="Line 11"/>
              <p:cNvSpPr>
                <a:spLocks noChangeShapeType="1"/>
              </p:cNvSpPr>
              <p:nvPr/>
            </p:nvSpPr>
            <p:spPr bwMode="auto">
              <a:xfrm>
                <a:off x="4885" y="3529"/>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297" name="Line 12"/>
              <p:cNvSpPr>
                <a:spLocks noChangeShapeType="1"/>
              </p:cNvSpPr>
              <p:nvPr/>
            </p:nvSpPr>
            <p:spPr bwMode="auto">
              <a:xfrm>
                <a:off x="2687" y="3351"/>
                <a:ext cx="535" cy="0"/>
              </a:xfrm>
              <a:prstGeom prst="line">
                <a:avLst/>
              </a:prstGeom>
              <a:noFill/>
              <a:ln w="9525">
                <a:solidFill>
                  <a:schemeClr val="tx1"/>
                </a:solidFill>
                <a:miter lim="800000"/>
                <a:headEnd/>
                <a:tailEnd type="triangle" w="med" len="med"/>
              </a:ln>
            </p:spPr>
            <p:txBody>
              <a:bodyPr wrap="none"/>
              <a:lstStyle/>
              <a:p>
                <a:endParaRPr lang="en-US"/>
              </a:p>
            </p:txBody>
          </p:sp>
          <p:sp>
            <p:nvSpPr>
              <p:cNvPr id="96298" name="Line 13"/>
              <p:cNvSpPr>
                <a:spLocks noChangeShapeType="1"/>
              </p:cNvSpPr>
              <p:nvPr/>
            </p:nvSpPr>
            <p:spPr bwMode="auto">
              <a:xfrm flipV="1">
                <a:off x="2901" y="3284"/>
                <a:ext cx="641" cy="0"/>
              </a:xfrm>
              <a:prstGeom prst="line">
                <a:avLst/>
              </a:prstGeom>
              <a:noFill/>
              <a:ln w="9525">
                <a:solidFill>
                  <a:schemeClr val="tx1"/>
                </a:solidFill>
                <a:miter lim="800000"/>
                <a:headEnd/>
                <a:tailEnd type="triangle" w="med" len="med"/>
              </a:ln>
            </p:spPr>
            <p:txBody>
              <a:bodyPr wrap="none"/>
              <a:lstStyle/>
              <a:p>
                <a:endParaRPr lang="en-US"/>
              </a:p>
            </p:txBody>
          </p:sp>
          <p:sp>
            <p:nvSpPr>
              <p:cNvPr id="96299" name="Line 14"/>
              <p:cNvSpPr>
                <a:spLocks noChangeShapeType="1"/>
              </p:cNvSpPr>
              <p:nvPr/>
            </p:nvSpPr>
            <p:spPr bwMode="auto">
              <a:xfrm flipV="1">
                <a:off x="3275" y="3351"/>
                <a:ext cx="535" cy="0"/>
              </a:xfrm>
              <a:prstGeom prst="line">
                <a:avLst/>
              </a:prstGeom>
              <a:noFill/>
              <a:ln w="9525">
                <a:solidFill>
                  <a:schemeClr val="tx1"/>
                </a:solidFill>
                <a:miter lim="800000"/>
                <a:headEnd/>
                <a:tailEnd type="triangle" w="med" len="med"/>
              </a:ln>
            </p:spPr>
            <p:txBody>
              <a:bodyPr wrap="none"/>
              <a:lstStyle/>
              <a:p>
                <a:endParaRPr lang="en-US"/>
              </a:p>
            </p:txBody>
          </p:sp>
          <p:sp>
            <p:nvSpPr>
              <p:cNvPr id="96300" name="Line 15"/>
              <p:cNvSpPr>
                <a:spLocks noChangeShapeType="1"/>
              </p:cNvSpPr>
              <p:nvPr/>
            </p:nvSpPr>
            <p:spPr bwMode="auto">
              <a:xfrm flipV="1">
                <a:off x="4176" y="3332"/>
                <a:ext cx="588" cy="0"/>
              </a:xfrm>
              <a:prstGeom prst="line">
                <a:avLst/>
              </a:prstGeom>
              <a:noFill/>
              <a:ln w="28575">
                <a:solidFill>
                  <a:schemeClr val="tx1"/>
                </a:solidFill>
                <a:miter lim="800000"/>
                <a:headEnd/>
                <a:tailEnd type="triangle" w="med" len="med"/>
              </a:ln>
            </p:spPr>
            <p:txBody>
              <a:bodyPr wrap="none"/>
              <a:lstStyle/>
              <a:p>
                <a:endParaRPr lang="en-US"/>
              </a:p>
            </p:txBody>
          </p:sp>
          <p:sp>
            <p:nvSpPr>
              <p:cNvPr id="96301" name="Line 16"/>
              <p:cNvSpPr>
                <a:spLocks noChangeShapeType="1"/>
              </p:cNvSpPr>
              <p:nvPr/>
            </p:nvSpPr>
            <p:spPr bwMode="auto">
              <a:xfrm flipV="1">
                <a:off x="4237" y="3351"/>
                <a:ext cx="1039" cy="0"/>
              </a:xfrm>
              <a:prstGeom prst="line">
                <a:avLst/>
              </a:prstGeom>
              <a:noFill/>
              <a:ln w="9525">
                <a:solidFill>
                  <a:schemeClr val="tx1"/>
                </a:solidFill>
                <a:miter lim="800000"/>
                <a:headEnd/>
                <a:tailEnd type="triangle" w="med" len="med"/>
              </a:ln>
            </p:spPr>
            <p:txBody>
              <a:bodyPr wrap="none"/>
              <a:lstStyle/>
              <a:p>
                <a:endParaRPr lang="en-US"/>
              </a:p>
            </p:txBody>
          </p:sp>
          <p:sp>
            <p:nvSpPr>
              <p:cNvPr id="96302" name="Line 17"/>
              <p:cNvSpPr>
                <a:spLocks noChangeShapeType="1"/>
              </p:cNvSpPr>
              <p:nvPr/>
            </p:nvSpPr>
            <p:spPr bwMode="auto">
              <a:xfrm>
                <a:off x="3542" y="3444"/>
                <a:ext cx="856" cy="0"/>
              </a:xfrm>
              <a:prstGeom prst="line">
                <a:avLst/>
              </a:prstGeom>
              <a:noFill/>
              <a:ln w="9525">
                <a:solidFill>
                  <a:schemeClr val="tx1"/>
                </a:solidFill>
                <a:miter lim="800000"/>
                <a:headEnd/>
                <a:tailEnd type="triangle" w="med" len="med"/>
              </a:ln>
            </p:spPr>
            <p:txBody>
              <a:bodyPr wrap="none"/>
              <a:lstStyle/>
              <a:p>
                <a:endParaRPr lang="en-US"/>
              </a:p>
            </p:txBody>
          </p:sp>
          <p:sp>
            <p:nvSpPr>
              <p:cNvPr id="96306" name="Line 21"/>
              <p:cNvSpPr>
                <a:spLocks noChangeShapeType="1"/>
              </p:cNvSpPr>
              <p:nvPr/>
            </p:nvSpPr>
            <p:spPr bwMode="auto">
              <a:xfrm flipV="1">
                <a:off x="3649" y="3351"/>
                <a:ext cx="428" cy="0"/>
              </a:xfrm>
              <a:prstGeom prst="line">
                <a:avLst/>
              </a:prstGeom>
              <a:noFill/>
              <a:ln w="9525">
                <a:solidFill>
                  <a:schemeClr val="tx1"/>
                </a:solidFill>
                <a:miter lim="800000"/>
                <a:headEnd/>
                <a:tailEnd type="triangle" w="med" len="med"/>
              </a:ln>
            </p:spPr>
            <p:txBody>
              <a:bodyPr wrap="none"/>
              <a:lstStyle/>
              <a:p>
                <a:endParaRPr lang="en-US"/>
              </a:p>
            </p:txBody>
          </p:sp>
          <p:sp>
            <p:nvSpPr>
              <p:cNvPr id="96307" name="Line 22"/>
              <p:cNvSpPr>
                <a:spLocks noChangeShapeType="1"/>
              </p:cNvSpPr>
              <p:nvPr/>
            </p:nvSpPr>
            <p:spPr bwMode="auto">
              <a:xfrm flipV="1">
                <a:off x="4184" y="3351"/>
                <a:ext cx="802" cy="0"/>
              </a:xfrm>
              <a:prstGeom prst="line">
                <a:avLst/>
              </a:prstGeom>
              <a:noFill/>
              <a:ln w="9525">
                <a:solidFill>
                  <a:schemeClr val="tx1"/>
                </a:solidFill>
                <a:miter lim="800000"/>
                <a:headEnd/>
                <a:tailEnd type="triangle" w="med" len="med"/>
              </a:ln>
            </p:spPr>
            <p:txBody>
              <a:bodyPr wrap="none"/>
              <a:lstStyle/>
              <a:p>
                <a:endParaRPr lang="en-US"/>
              </a:p>
            </p:txBody>
          </p:sp>
          <p:sp>
            <p:nvSpPr>
              <p:cNvPr id="96309" name="Line 24"/>
              <p:cNvSpPr>
                <a:spLocks noChangeShapeType="1"/>
              </p:cNvSpPr>
              <p:nvPr/>
            </p:nvSpPr>
            <p:spPr bwMode="auto">
              <a:xfrm flipV="1">
                <a:off x="3135" y="3380"/>
                <a:ext cx="321" cy="0"/>
              </a:xfrm>
              <a:prstGeom prst="line">
                <a:avLst/>
              </a:prstGeom>
              <a:noFill/>
              <a:ln w="9525">
                <a:solidFill>
                  <a:schemeClr val="tx1"/>
                </a:solidFill>
                <a:miter lim="800000"/>
                <a:headEnd/>
                <a:tailEnd type="triangle" w="med" len="med"/>
              </a:ln>
            </p:spPr>
            <p:txBody>
              <a:bodyPr wrap="none"/>
              <a:lstStyle/>
              <a:p>
                <a:endParaRPr lang="en-US"/>
              </a:p>
            </p:txBody>
          </p:sp>
          <p:sp>
            <p:nvSpPr>
              <p:cNvPr id="96310" name="Line 25"/>
              <p:cNvSpPr>
                <a:spLocks noChangeShapeType="1"/>
              </p:cNvSpPr>
              <p:nvPr/>
            </p:nvSpPr>
            <p:spPr bwMode="auto">
              <a:xfrm flipV="1">
                <a:off x="4504" y="3257"/>
                <a:ext cx="214" cy="0"/>
              </a:xfrm>
              <a:prstGeom prst="line">
                <a:avLst/>
              </a:prstGeom>
              <a:noFill/>
              <a:ln w="9525">
                <a:solidFill>
                  <a:schemeClr val="tx1"/>
                </a:solidFill>
                <a:miter lim="800000"/>
                <a:headEnd/>
                <a:tailEnd type="triangle" w="med" len="med"/>
              </a:ln>
            </p:spPr>
            <p:txBody>
              <a:bodyPr wrap="none"/>
              <a:lstStyle/>
              <a:p>
                <a:endParaRPr lang="en-US"/>
              </a:p>
            </p:txBody>
          </p:sp>
          <p:sp>
            <p:nvSpPr>
              <p:cNvPr id="96313" name="Line 28"/>
              <p:cNvSpPr>
                <a:spLocks noChangeShapeType="1"/>
              </p:cNvSpPr>
              <p:nvPr/>
            </p:nvSpPr>
            <p:spPr bwMode="auto">
              <a:xfrm>
                <a:off x="4036" y="3702"/>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315" name="Line 30"/>
              <p:cNvSpPr>
                <a:spLocks noChangeShapeType="1"/>
              </p:cNvSpPr>
              <p:nvPr/>
            </p:nvSpPr>
            <p:spPr bwMode="auto">
              <a:xfrm>
                <a:off x="4932" y="3444"/>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16" name="Line 31"/>
              <p:cNvSpPr>
                <a:spLocks noChangeShapeType="1"/>
              </p:cNvSpPr>
              <p:nvPr/>
            </p:nvSpPr>
            <p:spPr bwMode="auto">
              <a:xfrm flipV="1">
                <a:off x="2631" y="3716"/>
                <a:ext cx="802" cy="0"/>
              </a:xfrm>
              <a:prstGeom prst="line">
                <a:avLst/>
              </a:prstGeom>
              <a:noFill/>
              <a:ln w="9525">
                <a:solidFill>
                  <a:schemeClr val="tx1"/>
                </a:solidFill>
                <a:miter lim="800000"/>
                <a:headEnd/>
                <a:tailEnd type="triangle" w="med" len="med"/>
              </a:ln>
            </p:spPr>
            <p:txBody>
              <a:bodyPr wrap="none"/>
              <a:lstStyle/>
              <a:p>
                <a:endParaRPr lang="en-US"/>
              </a:p>
            </p:txBody>
          </p:sp>
          <p:sp>
            <p:nvSpPr>
              <p:cNvPr id="96318" name="Line 33"/>
              <p:cNvSpPr>
                <a:spLocks noChangeShapeType="1"/>
              </p:cNvSpPr>
              <p:nvPr/>
            </p:nvSpPr>
            <p:spPr bwMode="auto">
              <a:xfrm>
                <a:off x="2379" y="3609"/>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319" name="Line 34"/>
              <p:cNvSpPr>
                <a:spLocks noChangeShapeType="1"/>
              </p:cNvSpPr>
              <p:nvPr/>
            </p:nvSpPr>
            <p:spPr bwMode="auto">
              <a:xfrm>
                <a:off x="2433" y="3516"/>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20" name="Line 35"/>
              <p:cNvSpPr>
                <a:spLocks noChangeShapeType="1"/>
              </p:cNvSpPr>
              <p:nvPr/>
            </p:nvSpPr>
            <p:spPr bwMode="auto">
              <a:xfrm>
                <a:off x="3074" y="3609"/>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321" name="Line 36"/>
              <p:cNvSpPr>
                <a:spLocks noChangeShapeType="1"/>
              </p:cNvSpPr>
              <p:nvPr/>
            </p:nvSpPr>
            <p:spPr bwMode="auto">
              <a:xfrm>
                <a:off x="2634" y="3444"/>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22" name="Line 37"/>
              <p:cNvSpPr>
                <a:spLocks noChangeShapeType="1"/>
              </p:cNvSpPr>
              <p:nvPr/>
            </p:nvSpPr>
            <p:spPr bwMode="auto">
              <a:xfrm>
                <a:off x="2794" y="3537"/>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23" name="Line 38"/>
              <p:cNvSpPr>
                <a:spLocks noChangeShapeType="1"/>
              </p:cNvSpPr>
              <p:nvPr/>
            </p:nvSpPr>
            <p:spPr bwMode="auto">
              <a:xfrm>
                <a:off x="2112" y="3516"/>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24" name="Line 39"/>
              <p:cNvSpPr>
                <a:spLocks noChangeShapeType="1"/>
              </p:cNvSpPr>
              <p:nvPr/>
            </p:nvSpPr>
            <p:spPr bwMode="auto">
              <a:xfrm>
                <a:off x="2367" y="3514"/>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25" name="Line 40"/>
              <p:cNvSpPr>
                <a:spLocks noChangeShapeType="1"/>
              </p:cNvSpPr>
              <p:nvPr/>
            </p:nvSpPr>
            <p:spPr bwMode="auto">
              <a:xfrm flipV="1">
                <a:off x="3329" y="3444"/>
                <a:ext cx="534" cy="0"/>
              </a:xfrm>
              <a:prstGeom prst="line">
                <a:avLst/>
              </a:prstGeom>
              <a:noFill/>
              <a:ln w="9525">
                <a:solidFill>
                  <a:schemeClr val="tx1"/>
                </a:solidFill>
                <a:miter lim="800000"/>
                <a:headEnd/>
                <a:tailEnd type="triangle" w="med" len="med"/>
              </a:ln>
            </p:spPr>
            <p:txBody>
              <a:bodyPr wrap="none"/>
              <a:lstStyle/>
              <a:p>
                <a:endParaRPr lang="en-US"/>
              </a:p>
            </p:txBody>
          </p:sp>
          <p:sp>
            <p:nvSpPr>
              <p:cNvPr id="96327" name="Line 42"/>
              <p:cNvSpPr>
                <a:spLocks noChangeShapeType="1"/>
              </p:cNvSpPr>
              <p:nvPr/>
            </p:nvSpPr>
            <p:spPr bwMode="auto">
              <a:xfrm>
                <a:off x="2593" y="3609"/>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28" name="Line 43"/>
              <p:cNvSpPr>
                <a:spLocks noChangeShapeType="1"/>
              </p:cNvSpPr>
              <p:nvPr/>
            </p:nvSpPr>
            <p:spPr bwMode="auto">
              <a:xfrm flipV="1">
                <a:off x="3542" y="3444"/>
                <a:ext cx="535" cy="0"/>
              </a:xfrm>
              <a:prstGeom prst="line">
                <a:avLst/>
              </a:prstGeom>
              <a:noFill/>
              <a:ln w="9525">
                <a:solidFill>
                  <a:schemeClr val="tx1"/>
                </a:solidFill>
                <a:miter lim="800000"/>
                <a:headEnd/>
                <a:tailEnd type="triangle" w="med" len="med"/>
              </a:ln>
            </p:spPr>
            <p:txBody>
              <a:bodyPr wrap="none"/>
              <a:lstStyle/>
              <a:p>
                <a:endParaRPr lang="en-US"/>
              </a:p>
            </p:txBody>
          </p:sp>
          <p:sp>
            <p:nvSpPr>
              <p:cNvPr id="96330" name="Line 45"/>
              <p:cNvSpPr>
                <a:spLocks noChangeShapeType="1"/>
              </p:cNvSpPr>
              <p:nvPr/>
            </p:nvSpPr>
            <p:spPr bwMode="auto">
              <a:xfrm>
                <a:off x="2160" y="3284"/>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34" name="Line 49"/>
              <p:cNvSpPr>
                <a:spLocks noChangeShapeType="1"/>
              </p:cNvSpPr>
              <p:nvPr/>
            </p:nvSpPr>
            <p:spPr bwMode="auto">
              <a:xfrm flipV="1">
                <a:off x="2260" y="3351"/>
                <a:ext cx="534" cy="0"/>
              </a:xfrm>
              <a:prstGeom prst="line">
                <a:avLst/>
              </a:prstGeom>
              <a:noFill/>
              <a:ln w="9525">
                <a:solidFill>
                  <a:schemeClr val="tx1"/>
                </a:solidFill>
                <a:miter lim="800000"/>
                <a:headEnd/>
                <a:tailEnd type="triangle" w="med" len="med"/>
              </a:ln>
            </p:spPr>
            <p:txBody>
              <a:bodyPr wrap="none"/>
              <a:lstStyle/>
              <a:p>
                <a:endParaRPr lang="en-US"/>
              </a:p>
            </p:txBody>
          </p:sp>
          <p:sp>
            <p:nvSpPr>
              <p:cNvPr id="96335" name="Line 50"/>
              <p:cNvSpPr>
                <a:spLocks noChangeShapeType="1"/>
              </p:cNvSpPr>
              <p:nvPr/>
            </p:nvSpPr>
            <p:spPr bwMode="auto">
              <a:xfrm flipV="1">
                <a:off x="3649" y="3351"/>
                <a:ext cx="428" cy="0"/>
              </a:xfrm>
              <a:prstGeom prst="line">
                <a:avLst/>
              </a:prstGeom>
              <a:noFill/>
              <a:ln w="9525">
                <a:solidFill>
                  <a:schemeClr val="tx1"/>
                </a:solidFill>
                <a:miter lim="800000"/>
                <a:headEnd/>
                <a:tailEnd type="triangle" w="med" len="med"/>
              </a:ln>
            </p:spPr>
            <p:txBody>
              <a:bodyPr wrap="none"/>
              <a:lstStyle/>
              <a:p>
                <a:endParaRPr lang="en-US"/>
              </a:p>
            </p:txBody>
          </p:sp>
          <p:sp>
            <p:nvSpPr>
              <p:cNvPr id="96336" name="Line 51"/>
              <p:cNvSpPr>
                <a:spLocks noChangeShapeType="1"/>
              </p:cNvSpPr>
              <p:nvPr/>
            </p:nvSpPr>
            <p:spPr bwMode="auto">
              <a:xfrm>
                <a:off x="2367" y="3332"/>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37" name="Line 52"/>
              <p:cNvSpPr>
                <a:spLocks noChangeShapeType="1"/>
              </p:cNvSpPr>
              <p:nvPr/>
            </p:nvSpPr>
            <p:spPr bwMode="auto">
              <a:xfrm flipV="1">
                <a:off x="4799" y="3284"/>
                <a:ext cx="481" cy="0"/>
              </a:xfrm>
              <a:prstGeom prst="line">
                <a:avLst/>
              </a:prstGeom>
              <a:noFill/>
              <a:ln w="38100">
                <a:solidFill>
                  <a:schemeClr val="tx1"/>
                </a:solidFill>
                <a:miter lim="800000"/>
                <a:headEnd/>
                <a:tailEnd type="triangle" w="med" len="med"/>
              </a:ln>
            </p:spPr>
            <p:txBody>
              <a:bodyPr wrap="none"/>
              <a:lstStyle/>
              <a:p>
                <a:endParaRPr lang="en-US"/>
              </a:p>
            </p:txBody>
          </p:sp>
          <p:sp>
            <p:nvSpPr>
              <p:cNvPr id="96338" name="Line 53"/>
              <p:cNvSpPr>
                <a:spLocks noChangeShapeType="1"/>
              </p:cNvSpPr>
              <p:nvPr/>
            </p:nvSpPr>
            <p:spPr bwMode="auto">
              <a:xfrm flipV="1">
                <a:off x="4451" y="3444"/>
                <a:ext cx="481" cy="0"/>
              </a:xfrm>
              <a:prstGeom prst="line">
                <a:avLst/>
              </a:prstGeom>
              <a:noFill/>
              <a:ln w="38100">
                <a:solidFill>
                  <a:schemeClr val="tx1"/>
                </a:solidFill>
                <a:miter lim="800000"/>
                <a:headEnd/>
                <a:tailEnd type="triangle" w="med" len="med"/>
              </a:ln>
            </p:spPr>
            <p:txBody>
              <a:bodyPr wrap="none"/>
              <a:lstStyle/>
              <a:p>
                <a:endParaRPr lang="en-US"/>
              </a:p>
            </p:txBody>
          </p:sp>
          <p:sp>
            <p:nvSpPr>
              <p:cNvPr id="96339" name="Line 54"/>
              <p:cNvSpPr>
                <a:spLocks noChangeShapeType="1"/>
              </p:cNvSpPr>
              <p:nvPr/>
            </p:nvSpPr>
            <p:spPr bwMode="auto">
              <a:xfrm flipV="1">
                <a:off x="4617" y="3436"/>
                <a:ext cx="481" cy="0"/>
              </a:xfrm>
              <a:prstGeom prst="line">
                <a:avLst/>
              </a:prstGeom>
              <a:noFill/>
              <a:ln w="38100">
                <a:solidFill>
                  <a:schemeClr val="tx1"/>
                </a:solidFill>
                <a:miter lim="800000"/>
                <a:headEnd/>
                <a:tailEnd type="triangle" w="med" len="med"/>
              </a:ln>
            </p:spPr>
            <p:txBody>
              <a:bodyPr wrap="none"/>
              <a:lstStyle/>
              <a:p>
                <a:endParaRPr lang="en-US"/>
              </a:p>
            </p:txBody>
          </p:sp>
          <p:sp>
            <p:nvSpPr>
              <p:cNvPr id="96341" name="Line 56"/>
              <p:cNvSpPr>
                <a:spLocks noChangeShapeType="1"/>
              </p:cNvSpPr>
              <p:nvPr/>
            </p:nvSpPr>
            <p:spPr bwMode="auto">
              <a:xfrm flipV="1">
                <a:off x="3762" y="3436"/>
                <a:ext cx="481" cy="0"/>
              </a:xfrm>
              <a:prstGeom prst="line">
                <a:avLst/>
              </a:prstGeom>
              <a:noFill/>
              <a:ln w="38100">
                <a:solidFill>
                  <a:schemeClr val="tx1"/>
                </a:solidFill>
                <a:miter lim="800000"/>
                <a:headEnd/>
                <a:tailEnd type="triangle" w="med" len="med"/>
              </a:ln>
            </p:spPr>
            <p:txBody>
              <a:bodyPr wrap="none"/>
              <a:lstStyle/>
              <a:p>
                <a:endParaRPr lang="en-US"/>
              </a:p>
            </p:txBody>
          </p:sp>
          <p:sp>
            <p:nvSpPr>
              <p:cNvPr id="96342" name="Line 57"/>
              <p:cNvSpPr>
                <a:spLocks noChangeShapeType="1"/>
              </p:cNvSpPr>
              <p:nvPr/>
            </p:nvSpPr>
            <p:spPr bwMode="auto">
              <a:xfrm>
                <a:off x="4350" y="3436"/>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43" name="Line 58"/>
              <p:cNvSpPr>
                <a:spLocks noChangeShapeType="1"/>
              </p:cNvSpPr>
              <p:nvPr/>
            </p:nvSpPr>
            <p:spPr bwMode="auto">
              <a:xfrm>
                <a:off x="4624" y="3516"/>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344" name="Line 59"/>
              <p:cNvSpPr>
                <a:spLocks noChangeShapeType="1"/>
              </p:cNvSpPr>
              <p:nvPr/>
            </p:nvSpPr>
            <p:spPr bwMode="auto">
              <a:xfrm>
                <a:off x="4772" y="3631"/>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45" name="Line 60"/>
              <p:cNvSpPr>
                <a:spLocks noChangeShapeType="1"/>
              </p:cNvSpPr>
              <p:nvPr/>
            </p:nvSpPr>
            <p:spPr bwMode="auto">
              <a:xfrm>
                <a:off x="2901" y="3444"/>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46" name="Line 61"/>
              <p:cNvSpPr>
                <a:spLocks noChangeShapeType="1"/>
              </p:cNvSpPr>
              <p:nvPr/>
            </p:nvSpPr>
            <p:spPr bwMode="auto">
              <a:xfrm>
                <a:off x="4718" y="3724"/>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347" name="Line 62"/>
              <p:cNvSpPr>
                <a:spLocks noChangeShapeType="1"/>
              </p:cNvSpPr>
              <p:nvPr/>
            </p:nvSpPr>
            <p:spPr bwMode="auto">
              <a:xfrm>
                <a:off x="2848" y="3537"/>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48" name="Line 63"/>
              <p:cNvSpPr>
                <a:spLocks noChangeShapeType="1"/>
              </p:cNvSpPr>
              <p:nvPr/>
            </p:nvSpPr>
            <p:spPr bwMode="auto">
              <a:xfrm>
                <a:off x="4373" y="3572"/>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49" name="Line 64"/>
              <p:cNvSpPr>
                <a:spLocks noChangeShapeType="1"/>
              </p:cNvSpPr>
              <p:nvPr/>
            </p:nvSpPr>
            <p:spPr bwMode="auto">
              <a:xfrm>
                <a:off x="3168" y="3514"/>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350" name="Line 65"/>
              <p:cNvSpPr>
                <a:spLocks noChangeShapeType="1"/>
              </p:cNvSpPr>
              <p:nvPr/>
            </p:nvSpPr>
            <p:spPr bwMode="auto">
              <a:xfrm>
                <a:off x="3495" y="3436"/>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51" name="Line 66"/>
              <p:cNvSpPr>
                <a:spLocks noChangeShapeType="1"/>
              </p:cNvSpPr>
              <p:nvPr/>
            </p:nvSpPr>
            <p:spPr bwMode="auto">
              <a:xfrm flipV="1">
                <a:off x="4510" y="3623"/>
                <a:ext cx="588" cy="0"/>
              </a:xfrm>
              <a:prstGeom prst="line">
                <a:avLst/>
              </a:prstGeom>
              <a:noFill/>
              <a:ln w="9525">
                <a:solidFill>
                  <a:schemeClr val="tx1"/>
                </a:solidFill>
                <a:miter lim="800000"/>
                <a:headEnd/>
                <a:tailEnd type="triangle" w="med" len="med"/>
              </a:ln>
            </p:spPr>
            <p:txBody>
              <a:bodyPr wrap="none"/>
              <a:lstStyle/>
              <a:p>
                <a:endParaRPr lang="en-US"/>
              </a:p>
            </p:txBody>
          </p:sp>
          <p:sp>
            <p:nvSpPr>
              <p:cNvPr id="96354" name="Line 69"/>
              <p:cNvSpPr>
                <a:spLocks noChangeShapeType="1"/>
              </p:cNvSpPr>
              <p:nvPr/>
            </p:nvSpPr>
            <p:spPr bwMode="auto">
              <a:xfrm flipV="1">
                <a:off x="4662" y="3716"/>
                <a:ext cx="588" cy="0"/>
              </a:xfrm>
              <a:prstGeom prst="line">
                <a:avLst/>
              </a:prstGeom>
              <a:noFill/>
              <a:ln w="9525">
                <a:solidFill>
                  <a:schemeClr val="tx1"/>
                </a:solidFill>
                <a:miter lim="800000"/>
                <a:headEnd/>
                <a:tailEnd type="triangle" w="med" len="med"/>
              </a:ln>
            </p:spPr>
            <p:txBody>
              <a:bodyPr wrap="none"/>
              <a:lstStyle/>
              <a:p>
                <a:endParaRPr lang="en-US"/>
              </a:p>
            </p:txBody>
          </p:sp>
          <p:sp>
            <p:nvSpPr>
              <p:cNvPr id="96355" name="Line 70"/>
              <p:cNvSpPr>
                <a:spLocks noChangeShapeType="1"/>
              </p:cNvSpPr>
              <p:nvPr/>
            </p:nvSpPr>
            <p:spPr bwMode="auto">
              <a:xfrm flipV="1">
                <a:off x="2580" y="3284"/>
                <a:ext cx="481" cy="0"/>
              </a:xfrm>
              <a:prstGeom prst="line">
                <a:avLst/>
              </a:prstGeom>
              <a:noFill/>
              <a:ln w="38100">
                <a:solidFill>
                  <a:schemeClr val="tx1"/>
                </a:solidFill>
                <a:miter lim="800000"/>
                <a:headEnd/>
                <a:tailEnd type="triangle" w="med" len="med"/>
              </a:ln>
            </p:spPr>
            <p:txBody>
              <a:bodyPr wrap="none"/>
              <a:lstStyle/>
              <a:p>
                <a:endParaRPr lang="en-US"/>
              </a:p>
            </p:txBody>
          </p:sp>
          <p:sp>
            <p:nvSpPr>
              <p:cNvPr id="96357" name="Line 72"/>
              <p:cNvSpPr>
                <a:spLocks noChangeShapeType="1"/>
              </p:cNvSpPr>
              <p:nvPr/>
            </p:nvSpPr>
            <p:spPr bwMode="auto">
              <a:xfrm>
                <a:off x="2527" y="3351"/>
                <a:ext cx="534" cy="0"/>
              </a:xfrm>
              <a:prstGeom prst="line">
                <a:avLst/>
              </a:prstGeom>
              <a:noFill/>
              <a:ln w="9525">
                <a:solidFill>
                  <a:schemeClr val="tx1"/>
                </a:solidFill>
                <a:miter lim="800000"/>
                <a:headEnd/>
                <a:tailEnd type="triangle" w="med" len="med"/>
              </a:ln>
            </p:spPr>
            <p:txBody>
              <a:bodyPr wrap="none"/>
              <a:lstStyle/>
              <a:p>
                <a:endParaRPr lang="en-US"/>
              </a:p>
            </p:txBody>
          </p:sp>
          <p:sp>
            <p:nvSpPr>
              <p:cNvPr id="96358" name="Line 73"/>
              <p:cNvSpPr>
                <a:spLocks noChangeShapeType="1"/>
              </p:cNvSpPr>
              <p:nvPr/>
            </p:nvSpPr>
            <p:spPr bwMode="auto">
              <a:xfrm flipV="1">
                <a:off x="2741" y="3332"/>
                <a:ext cx="641" cy="0"/>
              </a:xfrm>
              <a:prstGeom prst="line">
                <a:avLst/>
              </a:prstGeom>
              <a:noFill/>
              <a:ln w="9525">
                <a:solidFill>
                  <a:schemeClr val="tx1"/>
                </a:solidFill>
                <a:miter lim="800000"/>
                <a:headEnd/>
                <a:tailEnd type="triangle" w="med" len="med"/>
              </a:ln>
            </p:spPr>
            <p:txBody>
              <a:bodyPr wrap="none"/>
              <a:lstStyle/>
              <a:p>
                <a:endParaRPr lang="en-US"/>
              </a:p>
            </p:txBody>
          </p:sp>
          <p:sp>
            <p:nvSpPr>
              <p:cNvPr id="96359" name="Line 74"/>
              <p:cNvSpPr>
                <a:spLocks noChangeShapeType="1"/>
              </p:cNvSpPr>
              <p:nvPr/>
            </p:nvSpPr>
            <p:spPr bwMode="auto">
              <a:xfrm flipV="1">
                <a:off x="3115" y="3351"/>
                <a:ext cx="534" cy="0"/>
              </a:xfrm>
              <a:prstGeom prst="line">
                <a:avLst/>
              </a:prstGeom>
              <a:noFill/>
              <a:ln w="9525">
                <a:solidFill>
                  <a:schemeClr val="tx1"/>
                </a:solidFill>
                <a:miter lim="800000"/>
                <a:headEnd/>
                <a:tailEnd type="triangle" w="med" len="med"/>
              </a:ln>
            </p:spPr>
            <p:txBody>
              <a:bodyPr wrap="none"/>
              <a:lstStyle/>
              <a:p>
                <a:endParaRPr lang="en-US"/>
              </a:p>
            </p:txBody>
          </p:sp>
          <p:sp>
            <p:nvSpPr>
              <p:cNvPr id="96360" name="Line 75"/>
              <p:cNvSpPr>
                <a:spLocks noChangeShapeType="1"/>
              </p:cNvSpPr>
              <p:nvPr/>
            </p:nvSpPr>
            <p:spPr bwMode="auto">
              <a:xfrm flipV="1">
                <a:off x="4836" y="3476"/>
                <a:ext cx="588" cy="0"/>
              </a:xfrm>
              <a:prstGeom prst="line">
                <a:avLst/>
              </a:prstGeom>
              <a:noFill/>
              <a:ln w="28575">
                <a:solidFill>
                  <a:schemeClr val="tx1"/>
                </a:solidFill>
                <a:miter lim="800000"/>
                <a:headEnd/>
                <a:tailEnd type="triangle" w="med" len="med"/>
              </a:ln>
            </p:spPr>
            <p:txBody>
              <a:bodyPr wrap="none"/>
              <a:lstStyle/>
              <a:p>
                <a:endParaRPr lang="en-US"/>
              </a:p>
            </p:txBody>
          </p:sp>
          <p:sp>
            <p:nvSpPr>
              <p:cNvPr id="96361" name="Line 76"/>
              <p:cNvSpPr>
                <a:spLocks noChangeShapeType="1"/>
              </p:cNvSpPr>
              <p:nvPr/>
            </p:nvSpPr>
            <p:spPr bwMode="auto">
              <a:xfrm flipV="1">
                <a:off x="4077" y="3351"/>
                <a:ext cx="1039" cy="0"/>
              </a:xfrm>
              <a:prstGeom prst="line">
                <a:avLst/>
              </a:prstGeom>
              <a:noFill/>
              <a:ln w="9525">
                <a:solidFill>
                  <a:schemeClr val="tx1"/>
                </a:solidFill>
                <a:miter lim="800000"/>
                <a:headEnd/>
                <a:tailEnd type="triangle" w="med" len="med"/>
              </a:ln>
            </p:spPr>
            <p:txBody>
              <a:bodyPr wrap="none"/>
              <a:lstStyle/>
              <a:p>
                <a:endParaRPr lang="en-US"/>
              </a:p>
            </p:txBody>
          </p:sp>
          <p:sp>
            <p:nvSpPr>
              <p:cNvPr id="96362" name="Line 77"/>
              <p:cNvSpPr>
                <a:spLocks noChangeShapeType="1"/>
              </p:cNvSpPr>
              <p:nvPr/>
            </p:nvSpPr>
            <p:spPr bwMode="auto">
              <a:xfrm>
                <a:off x="3382" y="3444"/>
                <a:ext cx="855" cy="0"/>
              </a:xfrm>
              <a:prstGeom prst="line">
                <a:avLst/>
              </a:prstGeom>
              <a:noFill/>
              <a:ln w="9525">
                <a:solidFill>
                  <a:schemeClr val="tx1"/>
                </a:solidFill>
                <a:miter lim="800000"/>
                <a:headEnd/>
                <a:tailEnd type="triangle" w="med" len="med"/>
              </a:ln>
            </p:spPr>
            <p:txBody>
              <a:bodyPr wrap="none"/>
              <a:lstStyle/>
              <a:p>
                <a:endParaRPr lang="en-US"/>
              </a:p>
            </p:txBody>
          </p:sp>
          <p:sp>
            <p:nvSpPr>
              <p:cNvPr id="96363" name="Line 78"/>
              <p:cNvSpPr>
                <a:spLocks noChangeShapeType="1"/>
              </p:cNvSpPr>
              <p:nvPr/>
            </p:nvSpPr>
            <p:spPr bwMode="auto">
              <a:xfrm flipV="1">
                <a:off x="3542" y="3514"/>
                <a:ext cx="794" cy="0"/>
              </a:xfrm>
              <a:prstGeom prst="line">
                <a:avLst/>
              </a:prstGeom>
              <a:noFill/>
              <a:ln w="9525">
                <a:solidFill>
                  <a:schemeClr val="tx1"/>
                </a:solidFill>
                <a:miter lim="800000"/>
                <a:headEnd/>
                <a:tailEnd type="triangle" w="med" len="med"/>
              </a:ln>
            </p:spPr>
            <p:txBody>
              <a:bodyPr wrap="none"/>
              <a:lstStyle/>
              <a:p>
                <a:endParaRPr lang="en-US"/>
              </a:p>
            </p:txBody>
          </p:sp>
          <p:sp>
            <p:nvSpPr>
              <p:cNvPr id="96366" name="Line 81"/>
              <p:cNvSpPr>
                <a:spLocks noChangeShapeType="1"/>
              </p:cNvSpPr>
              <p:nvPr/>
            </p:nvSpPr>
            <p:spPr bwMode="auto">
              <a:xfrm flipV="1">
                <a:off x="3489" y="3351"/>
                <a:ext cx="428" cy="0"/>
              </a:xfrm>
              <a:prstGeom prst="line">
                <a:avLst/>
              </a:prstGeom>
              <a:noFill/>
              <a:ln w="9525">
                <a:solidFill>
                  <a:schemeClr val="tx1"/>
                </a:solidFill>
                <a:miter lim="800000"/>
                <a:headEnd/>
                <a:tailEnd type="triangle" w="med" len="med"/>
              </a:ln>
            </p:spPr>
            <p:txBody>
              <a:bodyPr wrap="none"/>
              <a:lstStyle/>
              <a:p>
                <a:endParaRPr lang="en-US"/>
              </a:p>
            </p:txBody>
          </p:sp>
          <p:sp>
            <p:nvSpPr>
              <p:cNvPr id="96367" name="Line 82"/>
              <p:cNvSpPr>
                <a:spLocks noChangeShapeType="1"/>
              </p:cNvSpPr>
              <p:nvPr/>
            </p:nvSpPr>
            <p:spPr bwMode="auto">
              <a:xfrm flipV="1">
                <a:off x="4023" y="3351"/>
                <a:ext cx="802" cy="0"/>
              </a:xfrm>
              <a:prstGeom prst="line">
                <a:avLst/>
              </a:prstGeom>
              <a:noFill/>
              <a:ln w="9525">
                <a:solidFill>
                  <a:schemeClr val="tx1"/>
                </a:solidFill>
                <a:miter lim="800000"/>
                <a:headEnd/>
                <a:tailEnd type="triangle" w="med" len="med"/>
              </a:ln>
            </p:spPr>
            <p:txBody>
              <a:bodyPr wrap="none"/>
              <a:lstStyle/>
              <a:p>
                <a:endParaRPr lang="en-US"/>
              </a:p>
            </p:txBody>
          </p:sp>
          <p:sp>
            <p:nvSpPr>
              <p:cNvPr id="96368" name="Line 83"/>
              <p:cNvSpPr>
                <a:spLocks noChangeShapeType="1"/>
              </p:cNvSpPr>
              <p:nvPr/>
            </p:nvSpPr>
            <p:spPr bwMode="auto">
              <a:xfrm>
                <a:off x="2792" y="3716"/>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69" name="Line 84"/>
              <p:cNvSpPr>
                <a:spLocks noChangeShapeType="1"/>
              </p:cNvSpPr>
              <p:nvPr/>
            </p:nvSpPr>
            <p:spPr bwMode="auto">
              <a:xfrm flipV="1">
                <a:off x="2794" y="3332"/>
                <a:ext cx="321" cy="0"/>
              </a:xfrm>
              <a:prstGeom prst="line">
                <a:avLst/>
              </a:prstGeom>
              <a:noFill/>
              <a:ln w="9525">
                <a:solidFill>
                  <a:schemeClr val="tx1"/>
                </a:solidFill>
                <a:miter lim="800000"/>
                <a:headEnd/>
                <a:tailEnd type="triangle" w="med" len="med"/>
              </a:ln>
            </p:spPr>
            <p:txBody>
              <a:bodyPr wrap="none"/>
              <a:lstStyle/>
              <a:p>
                <a:endParaRPr lang="en-US"/>
              </a:p>
            </p:txBody>
          </p:sp>
          <p:sp>
            <p:nvSpPr>
              <p:cNvPr id="96370" name="Line 85"/>
              <p:cNvSpPr>
                <a:spLocks noChangeShapeType="1"/>
              </p:cNvSpPr>
              <p:nvPr/>
            </p:nvSpPr>
            <p:spPr bwMode="auto">
              <a:xfrm flipV="1">
                <a:off x="3744" y="3716"/>
                <a:ext cx="214" cy="0"/>
              </a:xfrm>
              <a:prstGeom prst="line">
                <a:avLst/>
              </a:prstGeom>
              <a:noFill/>
              <a:ln w="9525">
                <a:solidFill>
                  <a:schemeClr val="tx1"/>
                </a:solidFill>
                <a:miter lim="800000"/>
                <a:headEnd/>
                <a:tailEnd type="triangle" w="med" len="med"/>
              </a:ln>
            </p:spPr>
            <p:txBody>
              <a:bodyPr wrap="none"/>
              <a:lstStyle/>
              <a:p>
                <a:endParaRPr lang="en-US"/>
              </a:p>
            </p:txBody>
          </p:sp>
          <p:sp>
            <p:nvSpPr>
              <p:cNvPr id="96371" name="Line 86"/>
              <p:cNvSpPr>
                <a:spLocks noChangeShapeType="1"/>
              </p:cNvSpPr>
              <p:nvPr/>
            </p:nvSpPr>
            <p:spPr bwMode="auto">
              <a:xfrm>
                <a:off x="2845" y="3529"/>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73" name="Line 88"/>
              <p:cNvSpPr>
                <a:spLocks noChangeShapeType="1"/>
              </p:cNvSpPr>
              <p:nvPr/>
            </p:nvSpPr>
            <p:spPr bwMode="auto">
              <a:xfrm>
                <a:off x="4083" y="3529"/>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74" name="Line 89"/>
              <p:cNvSpPr>
                <a:spLocks noChangeShapeType="1"/>
              </p:cNvSpPr>
              <p:nvPr/>
            </p:nvSpPr>
            <p:spPr bwMode="auto">
              <a:xfrm>
                <a:off x="4577" y="3553"/>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375" name="Line 90"/>
              <p:cNvSpPr>
                <a:spLocks noChangeShapeType="1"/>
              </p:cNvSpPr>
              <p:nvPr/>
            </p:nvSpPr>
            <p:spPr bwMode="auto">
              <a:xfrm>
                <a:off x="4772" y="3444"/>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76" name="Line 91"/>
              <p:cNvSpPr>
                <a:spLocks noChangeShapeType="1"/>
              </p:cNvSpPr>
              <p:nvPr/>
            </p:nvSpPr>
            <p:spPr bwMode="auto">
              <a:xfrm flipV="1">
                <a:off x="2471" y="3623"/>
                <a:ext cx="802" cy="0"/>
              </a:xfrm>
              <a:prstGeom prst="line">
                <a:avLst/>
              </a:prstGeom>
              <a:noFill/>
              <a:ln w="9525">
                <a:solidFill>
                  <a:schemeClr val="tx1"/>
                </a:solidFill>
                <a:miter lim="800000"/>
                <a:headEnd/>
                <a:tailEnd type="triangle" w="med" len="med"/>
              </a:ln>
            </p:spPr>
            <p:txBody>
              <a:bodyPr wrap="none"/>
              <a:lstStyle/>
              <a:p>
                <a:endParaRPr lang="en-US"/>
              </a:p>
            </p:txBody>
          </p:sp>
          <p:sp>
            <p:nvSpPr>
              <p:cNvPr id="96378" name="Line 93"/>
              <p:cNvSpPr>
                <a:spLocks noChangeShapeType="1"/>
              </p:cNvSpPr>
              <p:nvPr/>
            </p:nvSpPr>
            <p:spPr bwMode="auto">
              <a:xfrm>
                <a:off x="2219" y="3609"/>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79" name="Line 94"/>
              <p:cNvSpPr>
                <a:spLocks noChangeShapeType="1"/>
              </p:cNvSpPr>
              <p:nvPr/>
            </p:nvSpPr>
            <p:spPr bwMode="auto">
              <a:xfrm>
                <a:off x="2807" y="3574"/>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80" name="Line 95"/>
              <p:cNvSpPr>
                <a:spLocks noChangeShapeType="1"/>
              </p:cNvSpPr>
              <p:nvPr/>
            </p:nvSpPr>
            <p:spPr bwMode="auto">
              <a:xfrm>
                <a:off x="2473" y="3444"/>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381" name="Line 96"/>
              <p:cNvSpPr>
                <a:spLocks noChangeShapeType="1"/>
              </p:cNvSpPr>
              <p:nvPr/>
            </p:nvSpPr>
            <p:spPr bwMode="auto">
              <a:xfrm flipV="1">
                <a:off x="3168" y="3444"/>
                <a:ext cx="535" cy="0"/>
              </a:xfrm>
              <a:prstGeom prst="line">
                <a:avLst/>
              </a:prstGeom>
              <a:noFill/>
              <a:ln w="9525">
                <a:solidFill>
                  <a:schemeClr val="tx1"/>
                </a:solidFill>
                <a:miter lim="800000"/>
                <a:headEnd/>
                <a:tailEnd type="triangle" w="med" len="med"/>
              </a:ln>
            </p:spPr>
            <p:txBody>
              <a:bodyPr wrap="none"/>
              <a:lstStyle/>
              <a:p>
                <a:endParaRPr lang="en-US"/>
              </a:p>
            </p:txBody>
          </p:sp>
          <p:sp>
            <p:nvSpPr>
              <p:cNvPr id="96382" name="Line 97"/>
              <p:cNvSpPr>
                <a:spLocks noChangeShapeType="1"/>
              </p:cNvSpPr>
              <p:nvPr/>
            </p:nvSpPr>
            <p:spPr bwMode="auto">
              <a:xfrm>
                <a:off x="2524" y="3529"/>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383" name="Line 98"/>
              <p:cNvSpPr>
                <a:spLocks noChangeShapeType="1"/>
              </p:cNvSpPr>
              <p:nvPr/>
            </p:nvSpPr>
            <p:spPr bwMode="auto">
              <a:xfrm>
                <a:off x="2774" y="3632"/>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84" name="Line 99"/>
              <p:cNvSpPr>
                <a:spLocks noChangeShapeType="1"/>
              </p:cNvSpPr>
              <p:nvPr/>
            </p:nvSpPr>
            <p:spPr bwMode="auto">
              <a:xfrm flipV="1">
                <a:off x="3382" y="3444"/>
                <a:ext cx="535" cy="0"/>
              </a:xfrm>
              <a:prstGeom prst="line">
                <a:avLst/>
              </a:prstGeom>
              <a:noFill/>
              <a:ln w="9525">
                <a:solidFill>
                  <a:schemeClr val="tx1"/>
                </a:solidFill>
                <a:miter lim="800000"/>
                <a:headEnd/>
                <a:tailEnd type="triangle" w="med" len="med"/>
              </a:ln>
            </p:spPr>
            <p:txBody>
              <a:bodyPr wrap="none"/>
              <a:lstStyle/>
              <a:p>
                <a:endParaRPr lang="en-US"/>
              </a:p>
            </p:txBody>
          </p:sp>
          <p:sp>
            <p:nvSpPr>
              <p:cNvPr id="96385" name="Line 100"/>
              <p:cNvSpPr>
                <a:spLocks noChangeShapeType="1"/>
              </p:cNvSpPr>
              <p:nvPr/>
            </p:nvSpPr>
            <p:spPr bwMode="auto">
              <a:xfrm>
                <a:off x="2738" y="3529"/>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386" name="Line 101"/>
              <p:cNvSpPr>
                <a:spLocks noChangeShapeType="1"/>
              </p:cNvSpPr>
              <p:nvPr/>
            </p:nvSpPr>
            <p:spPr bwMode="auto">
              <a:xfrm>
                <a:off x="2280" y="3432"/>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87" name="Line 102"/>
              <p:cNvSpPr>
                <a:spLocks noChangeShapeType="1"/>
              </p:cNvSpPr>
              <p:nvPr/>
            </p:nvSpPr>
            <p:spPr bwMode="auto">
              <a:xfrm>
                <a:off x="2304" y="3553"/>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88" name="Line 103"/>
              <p:cNvSpPr>
                <a:spLocks noChangeShapeType="1"/>
              </p:cNvSpPr>
              <p:nvPr/>
            </p:nvSpPr>
            <p:spPr bwMode="auto">
              <a:xfrm flipV="1">
                <a:off x="3059" y="3529"/>
                <a:ext cx="534" cy="0"/>
              </a:xfrm>
              <a:prstGeom prst="line">
                <a:avLst/>
              </a:prstGeom>
              <a:noFill/>
              <a:ln w="9525">
                <a:solidFill>
                  <a:schemeClr val="tx1"/>
                </a:solidFill>
                <a:miter lim="800000"/>
                <a:headEnd/>
                <a:tailEnd type="triangle" w="med" len="med"/>
              </a:ln>
            </p:spPr>
            <p:txBody>
              <a:bodyPr wrap="none"/>
              <a:lstStyle/>
              <a:p>
                <a:endParaRPr lang="en-US"/>
              </a:p>
            </p:txBody>
          </p:sp>
          <p:sp>
            <p:nvSpPr>
              <p:cNvPr id="96389" name="Line 104"/>
              <p:cNvSpPr>
                <a:spLocks noChangeShapeType="1"/>
              </p:cNvSpPr>
              <p:nvPr/>
            </p:nvSpPr>
            <p:spPr bwMode="auto">
              <a:xfrm>
                <a:off x="2311" y="3716"/>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90" name="Line 105"/>
              <p:cNvSpPr>
                <a:spLocks noChangeShapeType="1"/>
              </p:cNvSpPr>
              <p:nvPr/>
            </p:nvSpPr>
            <p:spPr bwMode="auto">
              <a:xfrm flipV="1">
                <a:off x="3489" y="3351"/>
                <a:ext cx="428" cy="0"/>
              </a:xfrm>
              <a:prstGeom prst="line">
                <a:avLst/>
              </a:prstGeom>
              <a:noFill/>
              <a:ln w="9525">
                <a:solidFill>
                  <a:schemeClr val="tx1"/>
                </a:solidFill>
                <a:miter lim="800000"/>
                <a:headEnd/>
                <a:tailEnd type="triangle" w="med" len="med"/>
              </a:ln>
            </p:spPr>
            <p:txBody>
              <a:bodyPr wrap="none"/>
              <a:lstStyle/>
              <a:p>
                <a:endParaRPr lang="en-US"/>
              </a:p>
            </p:txBody>
          </p:sp>
          <p:sp>
            <p:nvSpPr>
              <p:cNvPr id="96391" name="Line 106"/>
              <p:cNvSpPr>
                <a:spLocks noChangeShapeType="1"/>
              </p:cNvSpPr>
              <p:nvPr/>
            </p:nvSpPr>
            <p:spPr bwMode="auto">
              <a:xfrm>
                <a:off x="2048" y="3380"/>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92" name="Line 107"/>
              <p:cNvSpPr>
                <a:spLocks noChangeShapeType="1"/>
              </p:cNvSpPr>
              <p:nvPr/>
            </p:nvSpPr>
            <p:spPr bwMode="auto">
              <a:xfrm flipV="1">
                <a:off x="4074" y="3716"/>
                <a:ext cx="481" cy="0"/>
              </a:xfrm>
              <a:prstGeom prst="line">
                <a:avLst/>
              </a:prstGeom>
              <a:noFill/>
              <a:ln w="38100">
                <a:solidFill>
                  <a:schemeClr val="tx1"/>
                </a:solidFill>
                <a:miter lim="800000"/>
                <a:headEnd/>
                <a:tailEnd type="triangle" w="med" len="med"/>
              </a:ln>
            </p:spPr>
            <p:txBody>
              <a:bodyPr wrap="none"/>
              <a:lstStyle/>
              <a:p>
                <a:endParaRPr lang="en-US"/>
              </a:p>
            </p:txBody>
          </p:sp>
          <p:sp>
            <p:nvSpPr>
              <p:cNvPr id="96393" name="Line 108"/>
              <p:cNvSpPr>
                <a:spLocks noChangeShapeType="1"/>
              </p:cNvSpPr>
              <p:nvPr/>
            </p:nvSpPr>
            <p:spPr bwMode="auto">
              <a:xfrm flipV="1">
                <a:off x="4250" y="3609"/>
                <a:ext cx="481" cy="0"/>
              </a:xfrm>
              <a:prstGeom prst="line">
                <a:avLst/>
              </a:prstGeom>
              <a:noFill/>
              <a:ln w="38100">
                <a:solidFill>
                  <a:schemeClr val="tx1"/>
                </a:solidFill>
                <a:miter lim="800000"/>
                <a:headEnd/>
                <a:tailEnd type="triangle" w="med" len="med"/>
              </a:ln>
            </p:spPr>
            <p:txBody>
              <a:bodyPr wrap="none"/>
              <a:lstStyle/>
              <a:p>
                <a:endParaRPr lang="en-US"/>
              </a:p>
            </p:txBody>
          </p:sp>
          <p:sp>
            <p:nvSpPr>
              <p:cNvPr id="96394" name="Line 109"/>
              <p:cNvSpPr>
                <a:spLocks noChangeShapeType="1"/>
              </p:cNvSpPr>
              <p:nvPr/>
            </p:nvSpPr>
            <p:spPr bwMode="auto">
              <a:xfrm flipV="1">
                <a:off x="3059" y="3623"/>
                <a:ext cx="481" cy="0"/>
              </a:xfrm>
              <a:prstGeom prst="line">
                <a:avLst/>
              </a:prstGeom>
              <a:noFill/>
              <a:ln w="38100">
                <a:solidFill>
                  <a:schemeClr val="tx1"/>
                </a:solidFill>
                <a:miter lim="800000"/>
                <a:headEnd/>
                <a:tailEnd type="triangle" w="med" len="med"/>
              </a:ln>
            </p:spPr>
            <p:txBody>
              <a:bodyPr wrap="none"/>
              <a:lstStyle/>
              <a:p>
                <a:endParaRPr lang="en-US"/>
              </a:p>
            </p:txBody>
          </p:sp>
          <p:sp>
            <p:nvSpPr>
              <p:cNvPr id="96395" name="Line 110"/>
              <p:cNvSpPr>
                <a:spLocks noChangeShapeType="1"/>
              </p:cNvSpPr>
              <p:nvPr/>
            </p:nvSpPr>
            <p:spPr bwMode="auto">
              <a:xfrm flipV="1">
                <a:off x="3395" y="3609"/>
                <a:ext cx="481" cy="0"/>
              </a:xfrm>
              <a:prstGeom prst="line">
                <a:avLst/>
              </a:prstGeom>
              <a:noFill/>
              <a:ln w="38100">
                <a:solidFill>
                  <a:schemeClr val="tx1"/>
                </a:solidFill>
                <a:miter lim="800000"/>
                <a:headEnd/>
                <a:tailEnd type="triangle" w="med" len="med"/>
              </a:ln>
            </p:spPr>
            <p:txBody>
              <a:bodyPr wrap="none"/>
              <a:lstStyle/>
              <a:p>
                <a:endParaRPr lang="en-US"/>
              </a:p>
            </p:txBody>
          </p:sp>
          <p:sp>
            <p:nvSpPr>
              <p:cNvPr id="96396" name="Line 111"/>
              <p:cNvSpPr>
                <a:spLocks noChangeShapeType="1"/>
              </p:cNvSpPr>
              <p:nvPr/>
            </p:nvSpPr>
            <p:spPr bwMode="auto">
              <a:xfrm>
                <a:off x="3983" y="3609"/>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97" name="Line 112"/>
              <p:cNvSpPr>
                <a:spLocks noChangeShapeType="1"/>
              </p:cNvSpPr>
              <p:nvPr/>
            </p:nvSpPr>
            <p:spPr bwMode="auto">
              <a:xfrm>
                <a:off x="2741" y="3444"/>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98" name="Line 113"/>
              <p:cNvSpPr>
                <a:spLocks noChangeShapeType="1"/>
              </p:cNvSpPr>
              <p:nvPr/>
            </p:nvSpPr>
            <p:spPr bwMode="auto">
              <a:xfrm>
                <a:off x="3128" y="3539"/>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99" name="Line 114"/>
              <p:cNvSpPr>
                <a:spLocks noChangeShapeType="1"/>
              </p:cNvSpPr>
              <p:nvPr/>
            </p:nvSpPr>
            <p:spPr bwMode="auto">
              <a:xfrm>
                <a:off x="4426" y="3329"/>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400" name="Line 115"/>
              <p:cNvSpPr>
                <a:spLocks noChangeShapeType="1"/>
              </p:cNvSpPr>
              <p:nvPr/>
            </p:nvSpPr>
            <p:spPr bwMode="auto">
              <a:xfrm>
                <a:off x="4879" y="3537"/>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401" name="Line 116"/>
              <p:cNvSpPr>
                <a:spLocks noChangeShapeType="1"/>
              </p:cNvSpPr>
              <p:nvPr/>
            </p:nvSpPr>
            <p:spPr bwMode="auto">
              <a:xfrm>
                <a:off x="4624" y="3422"/>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402" name="Line 117"/>
              <p:cNvSpPr>
                <a:spLocks noChangeShapeType="1"/>
              </p:cNvSpPr>
              <p:nvPr/>
            </p:nvSpPr>
            <p:spPr bwMode="auto">
              <a:xfrm>
                <a:off x="2914" y="3539"/>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403" name="Line 118"/>
              <p:cNvSpPr>
                <a:spLocks noChangeShapeType="1"/>
              </p:cNvSpPr>
              <p:nvPr/>
            </p:nvSpPr>
            <p:spPr bwMode="auto">
              <a:xfrm>
                <a:off x="5098" y="3529"/>
                <a:ext cx="161" cy="0"/>
              </a:xfrm>
              <a:prstGeom prst="line">
                <a:avLst/>
              </a:prstGeom>
              <a:noFill/>
              <a:ln w="9525">
                <a:solidFill>
                  <a:schemeClr val="tx1"/>
                </a:solidFill>
                <a:miter lim="800000"/>
                <a:headEnd/>
                <a:tailEnd type="triangle" w="med" len="med"/>
              </a:ln>
            </p:spPr>
            <p:txBody>
              <a:bodyPr wrap="none"/>
              <a:lstStyle/>
              <a:p>
                <a:endParaRPr lang="en-US"/>
              </a:p>
            </p:txBody>
          </p:sp>
        </p:grpSp>
        <p:sp>
          <p:nvSpPr>
            <p:cNvPr id="96289" name="Text Box 119"/>
            <p:cNvSpPr txBox="1">
              <a:spLocks noChangeArrowheads="1"/>
            </p:cNvSpPr>
            <p:nvPr/>
          </p:nvSpPr>
          <p:spPr bwMode="auto">
            <a:xfrm>
              <a:off x="1008" y="3120"/>
              <a:ext cx="2640" cy="288"/>
            </a:xfrm>
            <a:prstGeom prst="rect">
              <a:avLst/>
            </a:prstGeom>
            <a:noFill/>
            <a:ln w="9525">
              <a:noFill/>
              <a:miter lim="800000"/>
              <a:headEnd/>
              <a:tailEnd/>
            </a:ln>
          </p:spPr>
          <p:txBody>
            <a:bodyPr>
              <a:spAutoFit/>
            </a:bodyPr>
            <a:lstStyle/>
            <a:p>
              <a:pPr algn="ctr">
                <a:spcBef>
                  <a:spcPct val="50000"/>
                </a:spcBef>
              </a:pPr>
              <a:r>
                <a:rPr lang="en-US" sz="2400" dirty="0">
                  <a:solidFill>
                    <a:srgbClr val="CC3300"/>
                  </a:solidFill>
                  <a:cs typeface="Times New Roman" charset="0"/>
                </a:rPr>
                <a:t>Aligned Acts of Improvement</a:t>
              </a:r>
            </a:p>
          </p:txBody>
        </p:sp>
      </p:grpSp>
      <p:grpSp>
        <p:nvGrpSpPr>
          <p:cNvPr id="4" name="Group 120"/>
          <p:cNvGrpSpPr>
            <a:grpSpLocks/>
          </p:cNvGrpSpPr>
          <p:nvPr/>
        </p:nvGrpSpPr>
        <p:grpSpPr bwMode="auto">
          <a:xfrm>
            <a:off x="838200" y="1143087"/>
            <a:ext cx="6019800" cy="1426509"/>
            <a:chOff x="768" y="867"/>
            <a:chExt cx="3792" cy="871"/>
          </a:xfrm>
        </p:grpSpPr>
        <p:grpSp>
          <p:nvGrpSpPr>
            <p:cNvPr id="5" name="Group 121"/>
            <p:cNvGrpSpPr>
              <a:grpSpLocks/>
            </p:cNvGrpSpPr>
            <p:nvPr/>
          </p:nvGrpSpPr>
          <p:grpSpPr bwMode="auto">
            <a:xfrm>
              <a:off x="768" y="1192"/>
              <a:ext cx="3792" cy="546"/>
              <a:chOff x="1536" y="1151"/>
              <a:chExt cx="3888" cy="567"/>
            </a:xfrm>
          </p:grpSpPr>
          <p:sp>
            <p:nvSpPr>
              <p:cNvPr id="96265" name="Rectangle 122"/>
              <p:cNvSpPr>
                <a:spLocks noChangeArrowheads="1"/>
              </p:cNvSpPr>
              <p:nvPr/>
            </p:nvSpPr>
            <p:spPr bwMode="auto">
              <a:xfrm>
                <a:off x="1536" y="1151"/>
                <a:ext cx="3888" cy="507"/>
              </a:xfrm>
              <a:prstGeom prst="rect">
                <a:avLst/>
              </a:prstGeom>
              <a:solidFill>
                <a:srgbClr val="FFFF00">
                  <a:alpha val="59999"/>
                </a:srgbClr>
              </a:solidFill>
              <a:ln w="9525">
                <a:solidFill>
                  <a:schemeClr val="tx1"/>
                </a:solidFill>
                <a:miter lim="800000"/>
                <a:headEnd/>
                <a:tailEnd/>
              </a:ln>
            </p:spPr>
            <p:txBody>
              <a:bodyPr wrap="none" anchor="ctr"/>
              <a:lstStyle/>
              <a:p>
                <a:endParaRPr lang="en-US"/>
              </a:p>
            </p:txBody>
          </p:sp>
          <p:sp>
            <p:nvSpPr>
              <p:cNvPr id="96266" name="Line 123"/>
              <p:cNvSpPr>
                <a:spLocks noChangeShapeType="1"/>
              </p:cNvSpPr>
              <p:nvPr/>
            </p:nvSpPr>
            <p:spPr bwMode="auto">
              <a:xfrm flipV="1">
                <a:off x="1684" y="1200"/>
                <a:ext cx="490" cy="303"/>
              </a:xfrm>
              <a:prstGeom prst="line">
                <a:avLst/>
              </a:prstGeom>
              <a:noFill/>
              <a:ln w="9525">
                <a:solidFill>
                  <a:srgbClr val="00CC00"/>
                </a:solidFill>
                <a:miter lim="800000"/>
                <a:headEnd/>
                <a:tailEnd type="triangle" w="med" len="med"/>
              </a:ln>
            </p:spPr>
            <p:txBody>
              <a:bodyPr wrap="none"/>
              <a:lstStyle/>
              <a:p>
                <a:endParaRPr lang="en-US"/>
              </a:p>
            </p:txBody>
          </p:sp>
          <p:sp>
            <p:nvSpPr>
              <p:cNvPr id="96267" name="Line 124"/>
              <p:cNvSpPr>
                <a:spLocks noChangeShapeType="1"/>
              </p:cNvSpPr>
              <p:nvPr/>
            </p:nvSpPr>
            <p:spPr bwMode="auto">
              <a:xfrm flipV="1">
                <a:off x="3290" y="1555"/>
                <a:ext cx="771" cy="0"/>
              </a:xfrm>
              <a:prstGeom prst="line">
                <a:avLst/>
              </a:prstGeom>
              <a:noFill/>
              <a:ln w="9525">
                <a:solidFill>
                  <a:schemeClr val="tx1"/>
                </a:solidFill>
                <a:miter lim="800000"/>
                <a:headEnd/>
                <a:tailEnd type="triangle" w="med" len="med"/>
              </a:ln>
            </p:spPr>
            <p:txBody>
              <a:bodyPr wrap="none"/>
              <a:lstStyle/>
              <a:p>
                <a:endParaRPr lang="en-US"/>
              </a:p>
            </p:txBody>
          </p:sp>
          <p:sp>
            <p:nvSpPr>
              <p:cNvPr id="96268" name="Line 125"/>
              <p:cNvSpPr>
                <a:spLocks noChangeShapeType="1"/>
              </p:cNvSpPr>
              <p:nvPr/>
            </p:nvSpPr>
            <p:spPr bwMode="auto">
              <a:xfrm flipV="1">
                <a:off x="3081" y="1341"/>
                <a:ext cx="280" cy="377"/>
              </a:xfrm>
              <a:prstGeom prst="line">
                <a:avLst/>
              </a:prstGeom>
              <a:noFill/>
              <a:ln w="9525">
                <a:solidFill>
                  <a:srgbClr val="FFFF99"/>
                </a:solidFill>
                <a:miter lim="800000"/>
                <a:headEnd/>
                <a:tailEnd type="triangle" w="med" len="med"/>
              </a:ln>
            </p:spPr>
            <p:txBody>
              <a:bodyPr wrap="none"/>
              <a:lstStyle/>
              <a:p>
                <a:endParaRPr lang="en-US"/>
              </a:p>
            </p:txBody>
          </p:sp>
          <p:sp>
            <p:nvSpPr>
              <p:cNvPr id="96270" name="Line 127"/>
              <p:cNvSpPr>
                <a:spLocks noChangeShapeType="1"/>
              </p:cNvSpPr>
              <p:nvPr/>
            </p:nvSpPr>
            <p:spPr bwMode="auto">
              <a:xfrm flipV="1">
                <a:off x="2730" y="1200"/>
                <a:ext cx="421" cy="377"/>
              </a:xfrm>
              <a:prstGeom prst="line">
                <a:avLst/>
              </a:prstGeom>
              <a:noFill/>
              <a:ln w="38100">
                <a:solidFill>
                  <a:schemeClr val="tx1"/>
                </a:solidFill>
                <a:miter lim="800000"/>
                <a:headEnd/>
                <a:tailEnd type="triangle" w="med" len="med"/>
              </a:ln>
            </p:spPr>
            <p:txBody>
              <a:bodyPr wrap="none"/>
              <a:lstStyle/>
              <a:p>
                <a:endParaRPr lang="en-US"/>
              </a:p>
            </p:txBody>
          </p:sp>
          <p:sp>
            <p:nvSpPr>
              <p:cNvPr id="96272" name="Line 129"/>
              <p:cNvSpPr>
                <a:spLocks noChangeShapeType="1"/>
              </p:cNvSpPr>
              <p:nvPr/>
            </p:nvSpPr>
            <p:spPr bwMode="auto">
              <a:xfrm>
                <a:off x="2730" y="1341"/>
                <a:ext cx="701" cy="151"/>
              </a:xfrm>
              <a:prstGeom prst="line">
                <a:avLst/>
              </a:prstGeom>
              <a:noFill/>
              <a:ln w="9525">
                <a:solidFill>
                  <a:schemeClr val="tx1"/>
                </a:solidFill>
                <a:miter lim="800000"/>
                <a:headEnd/>
                <a:tailEnd type="triangle" w="med" len="med"/>
              </a:ln>
            </p:spPr>
            <p:txBody>
              <a:bodyPr wrap="none"/>
              <a:lstStyle/>
              <a:p>
                <a:endParaRPr lang="en-US"/>
              </a:p>
            </p:txBody>
          </p:sp>
          <p:sp>
            <p:nvSpPr>
              <p:cNvPr id="96273" name="Line 130"/>
              <p:cNvSpPr>
                <a:spLocks noChangeShapeType="1"/>
              </p:cNvSpPr>
              <p:nvPr/>
            </p:nvSpPr>
            <p:spPr bwMode="auto">
              <a:xfrm flipV="1">
                <a:off x="3361" y="1254"/>
                <a:ext cx="700" cy="302"/>
              </a:xfrm>
              <a:prstGeom prst="line">
                <a:avLst/>
              </a:prstGeom>
              <a:noFill/>
              <a:ln w="9525">
                <a:solidFill>
                  <a:schemeClr val="tx1"/>
                </a:solidFill>
                <a:miter lim="800000"/>
                <a:headEnd/>
                <a:tailEnd type="triangle" w="med" len="med"/>
              </a:ln>
            </p:spPr>
            <p:txBody>
              <a:bodyPr wrap="none"/>
              <a:lstStyle/>
              <a:p>
                <a:endParaRPr lang="en-US"/>
              </a:p>
            </p:txBody>
          </p:sp>
          <p:sp>
            <p:nvSpPr>
              <p:cNvPr id="96274" name="Line 131"/>
              <p:cNvSpPr>
                <a:spLocks noChangeShapeType="1"/>
              </p:cNvSpPr>
              <p:nvPr/>
            </p:nvSpPr>
            <p:spPr bwMode="auto">
              <a:xfrm flipV="1">
                <a:off x="3570" y="1254"/>
                <a:ext cx="701" cy="151"/>
              </a:xfrm>
              <a:prstGeom prst="line">
                <a:avLst/>
              </a:prstGeom>
              <a:noFill/>
              <a:ln w="9525">
                <a:solidFill>
                  <a:schemeClr val="tx1"/>
                </a:solidFill>
                <a:miter lim="800000"/>
                <a:headEnd/>
                <a:tailEnd type="triangle" w="med" len="med"/>
              </a:ln>
            </p:spPr>
            <p:txBody>
              <a:bodyPr wrap="none"/>
              <a:lstStyle/>
              <a:p>
                <a:endParaRPr lang="en-US"/>
              </a:p>
            </p:txBody>
          </p:sp>
          <p:sp>
            <p:nvSpPr>
              <p:cNvPr id="96275" name="Line 132"/>
              <p:cNvSpPr>
                <a:spLocks noChangeShapeType="1"/>
              </p:cNvSpPr>
              <p:nvPr/>
            </p:nvSpPr>
            <p:spPr bwMode="auto">
              <a:xfrm>
                <a:off x="4207" y="1345"/>
                <a:ext cx="915" cy="166"/>
              </a:xfrm>
              <a:prstGeom prst="line">
                <a:avLst/>
              </a:prstGeom>
              <a:noFill/>
              <a:ln w="28575">
                <a:solidFill>
                  <a:schemeClr val="tx1"/>
                </a:solidFill>
                <a:miter lim="800000"/>
                <a:headEnd/>
                <a:tailEnd type="triangle" w="med" len="med"/>
              </a:ln>
            </p:spPr>
            <p:txBody>
              <a:bodyPr wrap="none"/>
              <a:lstStyle/>
              <a:p>
                <a:endParaRPr lang="en-US"/>
              </a:p>
            </p:txBody>
          </p:sp>
          <p:sp>
            <p:nvSpPr>
              <p:cNvPr id="96276" name="Line 133"/>
              <p:cNvSpPr>
                <a:spLocks noChangeShapeType="1"/>
              </p:cNvSpPr>
              <p:nvPr/>
            </p:nvSpPr>
            <p:spPr bwMode="auto">
              <a:xfrm flipV="1">
                <a:off x="4784" y="1404"/>
                <a:ext cx="493" cy="45"/>
              </a:xfrm>
              <a:prstGeom prst="line">
                <a:avLst/>
              </a:prstGeom>
              <a:noFill/>
              <a:ln w="57150">
                <a:solidFill>
                  <a:srgbClr val="00CC00"/>
                </a:solidFill>
                <a:miter lim="800000"/>
                <a:headEnd/>
                <a:tailEnd type="triangle" w="med" len="med"/>
              </a:ln>
            </p:spPr>
            <p:txBody>
              <a:bodyPr wrap="none"/>
              <a:lstStyle/>
              <a:p>
                <a:endParaRPr lang="en-US"/>
              </a:p>
            </p:txBody>
          </p:sp>
          <p:sp>
            <p:nvSpPr>
              <p:cNvPr id="96278" name="Line 135"/>
              <p:cNvSpPr>
                <a:spLocks noChangeShapeType="1"/>
              </p:cNvSpPr>
              <p:nvPr/>
            </p:nvSpPr>
            <p:spPr bwMode="auto">
              <a:xfrm flipH="1" flipV="1">
                <a:off x="2310" y="1266"/>
                <a:ext cx="112" cy="337"/>
              </a:xfrm>
              <a:prstGeom prst="line">
                <a:avLst/>
              </a:prstGeom>
              <a:noFill/>
              <a:ln w="76200">
                <a:solidFill>
                  <a:schemeClr val="folHlink"/>
                </a:solidFill>
                <a:miter lim="800000"/>
                <a:headEnd/>
                <a:tailEnd type="triangle" w="med" len="med"/>
              </a:ln>
            </p:spPr>
            <p:txBody>
              <a:bodyPr wrap="none"/>
              <a:lstStyle/>
              <a:p>
                <a:endParaRPr lang="en-US"/>
              </a:p>
            </p:txBody>
          </p:sp>
          <p:sp>
            <p:nvSpPr>
              <p:cNvPr id="96281" name="Line 138"/>
              <p:cNvSpPr>
                <a:spLocks noChangeShapeType="1"/>
              </p:cNvSpPr>
              <p:nvPr/>
            </p:nvSpPr>
            <p:spPr bwMode="auto">
              <a:xfrm flipV="1">
                <a:off x="2380" y="1254"/>
                <a:ext cx="490" cy="302"/>
              </a:xfrm>
              <a:prstGeom prst="line">
                <a:avLst/>
              </a:prstGeom>
              <a:noFill/>
              <a:ln w="9525">
                <a:solidFill>
                  <a:schemeClr val="tx1"/>
                </a:solidFill>
                <a:miter lim="800000"/>
                <a:headEnd/>
                <a:tailEnd type="triangle" w="med" len="med"/>
              </a:ln>
            </p:spPr>
            <p:txBody>
              <a:bodyPr wrap="none"/>
              <a:lstStyle/>
              <a:p>
                <a:endParaRPr lang="en-US"/>
              </a:p>
            </p:txBody>
          </p:sp>
          <p:sp>
            <p:nvSpPr>
              <p:cNvPr id="96282" name="Line 139"/>
              <p:cNvSpPr>
                <a:spLocks noChangeShapeType="1"/>
              </p:cNvSpPr>
              <p:nvPr/>
            </p:nvSpPr>
            <p:spPr bwMode="auto">
              <a:xfrm flipV="1">
                <a:off x="2274" y="1249"/>
                <a:ext cx="394" cy="244"/>
              </a:xfrm>
              <a:prstGeom prst="line">
                <a:avLst/>
              </a:prstGeom>
              <a:noFill/>
              <a:ln w="9525">
                <a:solidFill>
                  <a:schemeClr val="tx1"/>
                </a:solidFill>
                <a:miter lim="800000"/>
                <a:headEnd/>
                <a:tailEnd type="triangle" w="med" len="med"/>
              </a:ln>
            </p:spPr>
            <p:txBody>
              <a:bodyPr wrap="none"/>
              <a:lstStyle/>
              <a:p>
                <a:endParaRPr lang="en-US"/>
              </a:p>
            </p:txBody>
          </p:sp>
          <p:sp>
            <p:nvSpPr>
              <p:cNvPr id="96283" name="Line 140"/>
              <p:cNvSpPr>
                <a:spLocks noChangeShapeType="1"/>
              </p:cNvSpPr>
              <p:nvPr/>
            </p:nvSpPr>
            <p:spPr bwMode="auto">
              <a:xfrm flipV="1">
                <a:off x="3160" y="1282"/>
                <a:ext cx="206" cy="272"/>
              </a:xfrm>
              <a:prstGeom prst="line">
                <a:avLst/>
              </a:prstGeom>
              <a:noFill/>
              <a:ln w="9525">
                <a:solidFill>
                  <a:schemeClr val="tx1"/>
                </a:solidFill>
                <a:miter lim="800000"/>
                <a:headEnd/>
                <a:tailEnd type="triangle" w="med" len="med"/>
              </a:ln>
            </p:spPr>
            <p:txBody>
              <a:bodyPr wrap="none"/>
              <a:lstStyle/>
              <a:p>
                <a:endParaRPr lang="en-US"/>
              </a:p>
            </p:txBody>
          </p:sp>
          <p:sp>
            <p:nvSpPr>
              <p:cNvPr id="96284" name="Line 141"/>
              <p:cNvSpPr>
                <a:spLocks noChangeShapeType="1"/>
              </p:cNvSpPr>
              <p:nvPr/>
            </p:nvSpPr>
            <p:spPr bwMode="auto">
              <a:xfrm>
                <a:off x="1930" y="1442"/>
                <a:ext cx="210" cy="75"/>
              </a:xfrm>
              <a:prstGeom prst="line">
                <a:avLst/>
              </a:prstGeom>
              <a:noFill/>
              <a:ln w="9525">
                <a:solidFill>
                  <a:schemeClr val="tx1"/>
                </a:solidFill>
                <a:miter lim="800000"/>
                <a:headEnd/>
                <a:tailEnd type="triangle" w="med" len="med"/>
              </a:ln>
            </p:spPr>
            <p:txBody>
              <a:bodyPr wrap="none"/>
              <a:lstStyle/>
              <a:p>
                <a:endParaRPr lang="en-US"/>
              </a:p>
            </p:txBody>
          </p:sp>
          <p:sp>
            <p:nvSpPr>
              <p:cNvPr id="96285" name="Line 142"/>
              <p:cNvSpPr>
                <a:spLocks noChangeShapeType="1"/>
              </p:cNvSpPr>
              <p:nvPr/>
            </p:nvSpPr>
            <p:spPr bwMode="auto">
              <a:xfrm>
                <a:off x="3781" y="1329"/>
                <a:ext cx="210" cy="76"/>
              </a:xfrm>
              <a:prstGeom prst="line">
                <a:avLst/>
              </a:prstGeom>
              <a:noFill/>
              <a:ln w="9525">
                <a:solidFill>
                  <a:schemeClr val="tx1"/>
                </a:solidFill>
                <a:miter lim="800000"/>
                <a:headEnd/>
                <a:tailEnd type="triangle" w="med" len="med"/>
              </a:ln>
            </p:spPr>
            <p:txBody>
              <a:bodyPr wrap="none"/>
              <a:lstStyle/>
              <a:p>
                <a:endParaRPr lang="en-US"/>
              </a:p>
            </p:txBody>
          </p:sp>
          <p:sp>
            <p:nvSpPr>
              <p:cNvPr id="96286" name="Line 143"/>
              <p:cNvSpPr>
                <a:spLocks noChangeShapeType="1"/>
              </p:cNvSpPr>
              <p:nvPr/>
            </p:nvSpPr>
            <p:spPr bwMode="auto">
              <a:xfrm>
                <a:off x="4276" y="1496"/>
                <a:ext cx="427" cy="90"/>
              </a:xfrm>
              <a:prstGeom prst="line">
                <a:avLst/>
              </a:prstGeom>
              <a:noFill/>
              <a:ln w="9525">
                <a:solidFill>
                  <a:schemeClr val="tx1"/>
                </a:solidFill>
                <a:miter lim="800000"/>
                <a:headEnd/>
                <a:tailEnd type="triangle" w="med" len="med"/>
              </a:ln>
            </p:spPr>
            <p:txBody>
              <a:bodyPr wrap="none"/>
              <a:lstStyle/>
              <a:p>
                <a:endParaRPr lang="en-US"/>
              </a:p>
            </p:txBody>
          </p:sp>
        </p:grpSp>
        <p:sp>
          <p:nvSpPr>
            <p:cNvPr id="96264" name="Text Box 145"/>
            <p:cNvSpPr txBox="1">
              <a:spLocks noChangeArrowheads="1"/>
            </p:cNvSpPr>
            <p:nvPr/>
          </p:nvSpPr>
          <p:spPr bwMode="auto">
            <a:xfrm>
              <a:off x="816" y="867"/>
              <a:ext cx="2976" cy="288"/>
            </a:xfrm>
            <a:prstGeom prst="rect">
              <a:avLst/>
            </a:prstGeom>
            <a:noFill/>
            <a:ln w="9525">
              <a:noFill/>
              <a:miter lim="800000"/>
              <a:headEnd/>
              <a:tailEnd/>
            </a:ln>
          </p:spPr>
          <p:txBody>
            <a:bodyPr>
              <a:spAutoFit/>
            </a:bodyPr>
            <a:lstStyle/>
            <a:p>
              <a:pPr algn="ctr">
                <a:spcBef>
                  <a:spcPct val="50000"/>
                </a:spcBef>
              </a:pPr>
              <a:r>
                <a:rPr lang="en-US" sz="2400" dirty="0">
                  <a:solidFill>
                    <a:srgbClr val="CC3300"/>
                  </a:solidFill>
                  <a:cs typeface="Times New Roman" charset="0"/>
                </a:rPr>
                <a:t>Random Acts of Improvement</a:t>
              </a:r>
            </a:p>
          </p:txBody>
        </p:sp>
      </p:grpSp>
      <p:sp>
        <p:nvSpPr>
          <p:cNvPr id="263315" name="Oval 147"/>
          <p:cNvSpPr>
            <a:spLocks noChangeArrowheads="1"/>
          </p:cNvSpPr>
          <p:nvPr/>
        </p:nvSpPr>
        <p:spPr bwMode="auto">
          <a:xfrm>
            <a:off x="7010400" y="1447800"/>
            <a:ext cx="1295400" cy="1219200"/>
          </a:xfrm>
          <a:prstGeom prst="ellipse">
            <a:avLst/>
          </a:prstGeom>
          <a:solidFill>
            <a:srgbClr val="CC3300"/>
          </a:solidFill>
          <a:ln w="9525">
            <a:solidFill>
              <a:srgbClr val="000000"/>
            </a:solidFill>
            <a:round/>
            <a:headEnd/>
            <a:tailEnd/>
          </a:ln>
        </p:spPr>
        <p:txBody>
          <a:bodyPr wrap="none" lIns="0" tIns="0" rIns="0" bIns="0" anchor="ctr"/>
          <a:lstStyle/>
          <a:p>
            <a:pPr eaLnBrk="0" hangingPunct="0"/>
            <a:r>
              <a:rPr lang="en-US" sz="2600" b="1" dirty="0">
                <a:solidFill>
                  <a:srgbClr val="FFFFFF"/>
                </a:solidFill>
                <a:cs typeface="Times New Roman" charset="0"/>
              </a:rPr>
              <a:t>GOALS</a:t>
            </a:r>
          </a:p>
        </p:txBody>
      </p:sp>
      <p:sp>
        <p:nvSpPr>
          <p:cNvPr id="337" name="Text Box 119"/>
          <p:cNvSpPr txBox="1">
            <a:spLocks noChangeArrowheads="1"/>
          </p:cNvSpPr>
          <p:nvPr/>
        </p:nvSpPr>
        <p:spPr bwMode="auto">
          <a:xfrm>
            <a:off x="1143000" y="2819400"/>
            <a:ext cx="5029200" cy="461665"/>
          </a:xfrm>
          <a:prstGeom prst="rect">
            <a:avLst/>
          </a:prstGeom>
          <a:noFill/>
          <a:ln w="9525">
            <a:noFill/>
            <a:miter lim="800000"/>
            <a:headEnd/>
            <a:tailEnd/>
          </a:ln>
        </p:spPr>
        <p:txBody>
          <a:bodyPr wrap="square">
            <a:spAutoFit/>
          </a:bodyPr>
          <a:lstStyle/>
          <a:p>
            <a:pPr algn="ctr">
              <a:spcBef>
                <a:spcPct val="50000"/>
              </a:spcBef>
            </a:pPr>
            <a:r>
              <a:rPr lang="en-US" sz="2400" dirty="0">
                <a:solidFill>
                  <a:srgbClr val="CC3300"/>
                </a:solidFill>
                <a:cs typeface="Times New Roman" charset="0"/>
              </a:rPr>
              <a:t>Partially Aligned Acts of Improvement</a:t>
            </a:r>
          </a:p>
        </p:txBody>
      </p:sp>
      <p:cxnSp>
        <p:nvCxnSpPr>
          <p:cNvPr id="341" name="Straight Arrow Connector 340"/>
          <p:cNvCxnSpPr/>
          <p:nvPr/>
        </p:nvCxnSpPr>
        <p:spPr>
          <a:xfrm flipV="1">
            <a:off x="1371600" y="3810000"/>
            <a:ext cx="304800" cy="152400"/>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2" name="Straight Arrow Connector 341"/>
          <p:cNvCxnSpPr/>
          <p:nvPr/>
        </p:nvCxnSpPr>
        <p:spPr>
          <a:xfrm flipV="1">
            <a:off x="1447800" y="3733800"/>
            <a:ext cx="304800" cy="152400"/>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3" name="Straight Arrow Connector 342"/>
          <p:cNvCxnSpPr/>
          <p:nvPr/>
        </p:nvCxnSpPr>
        <p:spPr>
          <a:xfrm flipV="1">
            <a:off x="1295400" y="3962400"/>
            <a:ext cx="304800" cy="152400"/>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4" name="Straight Arrow Connector 343"/>
          <p:cNvCxnSpPr/>
          <p:nvPr/>
        </p:nvCxnSpPr>
        <p:spPr>
          <a:xfrm flipV="1">
            <a:off x="1295400" y="3733800"/>
            <a:ext cx="304800" cy="152400"/>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0" name="Straight Arrow Connector 349"/>
          <p:cNvCxnSpPr/>
          <p:nvPr/>
        </p:nvCxnSpPr>
        <p:spPr>
          <a:xfrm>
            <a:off x="2895600" y="3581400"/>
            <a:ext cx="990600" cy="0"/>
          </a:xfrm>
          <a:prstGeom prst="straightConnector1">
            <a:avLst/>
          </a:prstGeom>
          <a:ln w="22225">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52" name="Down Arrow 351"/>
          <p:cNvSpPr/>
          <p:nvPr/>
        </p:nvSpPr>
        <p:spPr>
          <a:xfrm rot="19638407">
            <a:off x="4393940" y="3640280"/>
            <a:ext cx="105287"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Down Arrow 352"/>
          <p:cNvSpPr/>
          <p:nvPr/>
        </p:nvSpPr>
        <p:spPr>
          <a:xfrm rot="19638407">
            <a:off x="4546340" y="3719983"/>
            <a:ext cx="105287"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Down Arrow 353"/>
          <p:cNvSpPr/>
          <p:nvPr/>
        </p:nvSpPr>
        <p:spPr>
          <a:xfrm rot="19638407">
            <a:off x="4631516" y="3643783"/>
            <a:ext cx="105287"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Down Arrow 354"/>
          <p:cNvSpPr/>
          <p:nvPr/>
        </p:nvSpPr>
        <p:spPr>
          <a:xfrm rot="19638407">
            <a:off x="4479116" y="3491383"/>
            <a:ext cx="105287"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7" name="Straight Arrow Connector 356"/>
          <p:cNvCxnSpPr/>
          <p:nvPr/>
        </p:nvCxnSpPr>
        <p:spPr>
          <a:xfrm>
            <a:off x="3276600" y="4038600"/>
            <a:ext cx="304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8" name="Straight Arrow Connector 357"/>
          <p:cNvCxnSpPr/>
          <p:nvPr/>
        </p:nvCxnSpPr>
        <p:spPr>
          <a:xfrm>
            <a:off x="3276600" y="3962400"/>
            <a:ext cx="304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9" name="Straight Arrow Connector 358"/>
          <p:cNvCxnSpPr/>
          <p:nvPr/>
        </p:nvCxnSpPr>
        <p:spPr>
          <a:xfrm>
            <a:off x="3124200" y="3962400"/>
            <a:ext cx="304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0" name="Straight Arrow Connector 359"/>
          <p:cNvCxnSpPr/>
          <p:nvPr/>
        </p:nvCxnSpPr>
        <p:spPr>
          <a:xfrm>
            <a:off x="3124200" y="4038600"/>
            <a:ext cx="304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2" name="Straight Arrow Connector 361"/>
          <p:cNvCxnSpPr/>
          <p:nvPr/>
        </p:nvCxnSpPr>
        <p:spPr>
          <a:xfrm flipV="1">
            <a:off x="5867400" y="3505200"/>
            <a:ext cx="5334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3" name="Straight Arrow Connector 362"/>
          <p:cNvCxnSpPr/>
          <p:nvPr/>
        </p:nvCxnSpPr>
        <p:spPr>
          <a:xfrm flipV="1">
            <a:off x="6019800" y="3657600"/>
            <a:ext cx="5334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4" name="Straight Arrow Connector 363"/>
          <p:cNvCxnSpPr/>
          <p:nvPr/>
        </p:nvCxnSpPr>
        <p:spPr>
          <a:xfrm flipV="1">
            <a:off x="5943600" y="3657600"/>
            <a:ext cx="5334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5" name="Straight Arrow Connector 364"/>
          <p:cNvCxnSpPr/>
          <p:nvPr/>
        </p:nvCxnSpPr>
        <p:spPr>
          <a:xfrm flipV="1">
            <a:off x="6019800" y="3505200"/>
            <a:ext cx="5334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6" name="Oval 147"/>
          <p:cNvSpPr>
            <a:spLocks noChangeArrowheads="1"/>
          </p:cNvSpPr>
          <p:nvPr/>
        </p:nvSpPr>
        <p:spPr bwMode="auto">
          <a:xfrm>
            <a:off x="7086600" y="3200400"/>
            <a:ext cx="1295400" cy="1219200"/>
          </a:xfrm>
          <a:prstGeom prst="ellipse">
            <a:avLst/>
          </a:prstGeom>
          <a:solidFill>
            <a:srgbClr val="CC3300"/>
          </a:solidFill>
          <a:ln w="9525">
            <a:solidFill>
              <a:srgbClr val="000000"/>
            </a:solidFill>
            <a:round/>
            <a:headEnd/>
            <a:tailEnd/>
          </a:ln>
        </p:spPr>
        <p:txBody>
          <a:bodyPr wrap="none" lIns="0" tIns="0" rIns="0" bIns="0" anchor="ctr"/>
          <a:lstStyle/>
          <a:p>
            <a:pPr eaLnBrk="0" hangingPunct="0"/>
            <a:r>
              <a:rPr lang="en-US" sz="2600" b="1" dirty="0">
                <a:solidFill>
                  <a:srgbClr val="FFFFFF"/>
                </a:solidFill>
                <a:cs typeface="Times New Roman" charset="0"/>
              </a:rPr>
              <a:t>GOALS</a:t>
            </a:r>
          </a:p>
        </p:txBody>
      </p:sp>
      <p:sp>
        <p:nvSpPr>
          <p:cNvPr id="367" name="Oval 147"/>
          <p:cNvSpPr>
            <a:spLocks noChangeArrowheads="1"/>
          </p:cNvSpPr>
          <p:nvPr/>
        </p:nvSpPr>
        <p:spPr bwMode="auto">
          <a:xfrm>
            <a:off x="7086600" y="5181600"/>
            <a:ext cx="1295400" cy="1219200"/>
          </a:xfrm>
          <a:prstGeom prst="ellipse">
            <a:avLst/>
          </a:prstGeom>
          <a:solidFill>
            <a:srgbClr val="CC3300"/>
          </a:solidFill>
          <a:ln w="9525">
            <a:solidFill>
              <a:srgbClr val="000000"/>
            </a:solidFill>
            <a:round/>
            <a:headEnd/>
            <a:tailEnd/>
          </a:ln>
        </p:spPr>
        <p:txBody>
          <a:bodyPr wrap="none" lIns="0" tIns="0" rIns="0" bIns="0" anchor="ctr"/>
          <a:lstStyle/>
          <a:p>
            <a:pPr eaLnBrk="0" hangingPunct="0"/>
            <a:r>
              <a:rPr lang="en-US" sz="2600" b="1" dirty="0">
                <a:solidFill>
                  <a:srgbClr val="FFFFFF"/>
                </a:solidFill>
                <a:cs typeface="Times New Roman" charset="0"/>
              </a:rPr>
              <a:t>GOALS</a:t>
            </a:r>
          </a:p>
        </p:txBody>
      </p:sp>
    </p:spTree>
    <p:extLst>
      <p:ext uri="{BB962C8B-B14F-4D97-AF65-F5344CB8AC3E}">
        <p14:creationId xmlns:p14="http://schemas.microsoft.com/office/powerpoint/2010/main" val="4251745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63315"/>
                                        </p:tgtEl>
                                        <p:attrNameLst>
                                          <p:attrName>style.visibility</p:attrName>
                                        </p:attrNameLst>
                                      </p:cBhvr>
                                      <p:to>
                                        <p:strVal val="visible"/>
                                      </p:to>
                                    </p:set>
                                    <p:anim calcmode="lin" valueType="num">
                                      <p:cBhvr additive="base">
                                        <p:cTn id="13" dur="500" fill="hold"/>
                                        <p:tgtEl>
                                          <p:spTgt spid="263315"/>
                                        </p:tgtEl>
                                        <p:attrNameLst>
                                          <p:attrName>ppt_x</p:attrName>
                                        </p:attrNameLst>
                                      </p:cBhvr>
                                      <p:tavLst>
                                        <p:tav tm="0">
                                          <p:val>
                                            <p:strVal val="1+#ppt_w/2"/>
                                          </p:val>
                                        </p:tav>
                                        <p:tav tm="100000">
                                          <p:val>
                                            <p:strVal val="#ppt_x"/>
                                          </p:val>
                                        </p:tav>
                                      </p:tavLst>
                                    </p:anim>
                                    <p:anim calcmode="lin" valueType="num">
                                      <p:cBhvr additive="base">
                                        <p:cTn id="14" dur="500" fill="hold"/>
                                        <p:tgtEl>
                                          <p:spTgt spid="26331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36"/>
                                        </p:tgtEl>
                                        <p:attrNameLst>
                                          <p:attrName>style.visibility</p:attrName>
                                        </p:attrNameLst>
                                      </p:cBhvr>
                                      <p:to>
                                        <p:strVal val="visible"/>
                                      </p:to>
                                    </p:set>
                                    <p:anim calcmode="lin" valueType="num">
                                      <p:cBhvr additive="base">
                                        <p:cTn id="19" dur="500" fill="hold"/>
                                        <p:tgtEl>
                                          <p:spTgt spid="336"/>
                                        </p:tgtEl>
                                        <p:attrNameLst>
                                          <p:attrName>ppt_x</p:attrName>
                                        </p:attrNameLst>
                                      </p:cBhvr>
                                      <p:tavLst>
                                        <p:tav tm="0">
                                          <p:val>
                                            <p:strVal val="0-#ppt_w/2"/>
                                          </p:val>
                                        </p:tav>
                                        <p:tav tm="100000">
                                          <p:val>
                                            <p:strVal val="#ppt_x"/>
                                          </p:val>
                                        </p:tav>
                                      </p:tavLst>
                                    </p:anim>
                                    <p:anim calcmode="lin" valueType="num">
                                      <p:cBhvr additive="base">
                                        <p:cTn id="20" dur="500" fill="hold"/>
                                        <p:tgtEl>
                                          <p:spTgt spid="33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48"/>
                                        </p:tgtEl>
                                        <p:attrNameLst>
                                          <p:attrName>style.visibility</p:attrName>
                                        </p:attrNameLst>
                                      </p:cBhvr>
                                      <p:to>
                                        <p:strVal val="visible"/>
                                      </p:to>
                                    </p:set>
                                    <p:anim calcmode="lin" valueType="num">
                                      <p:cBhvr additive="base">
                                        <p:cTn id="23" dur="500" fill="hold"/>
                                        <p:tgtEl>
                                          <p:spTgt spid="348"/>
                                        </p:tgtEl>
                                        <p:attrNameLst>
                                          <p:attrName>ppt_x</p:attrName>
                                        </p:attrNameLst>
                                      </p:cBhvr>
                                      <p:tavLst>
                                        <p:tav tm="0">
                                          <p:val>
                                            <p:strVal val="0-#ppt_w/2"/>
                                          </p:val>
                                        </p:tav>
                                        <p:tav tm="100000">
                                          <p:val>
                                            <p:strVal val="#ppt_x"/>
                                          </p:val>
                                        </p:tav>
                                      </p:tavLst>
                                    </p:anim>
                                    <p:anim calcmode="lin" valueType="num">
                                      <p:cBhvr additive="base">
                                        <p:cTn id="24" dur="500" fill="hold"/>
                                        <p:tgtEl>
                                          <p:spTgt spid="348"/>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49"/>
                                        </p:tgtEl>
                                        <p:attrNameLst>
                                          <p:attrName>style.visibility</p:attrName>
                                        </p:attrNameLst>
                                      </p:cBhvr>
                                      <p:to>
                                        <p:strVal val="visible"/>
                                      </p:to>
                                    </p:set>
                                    <p:anim calcmode="lin" valueType="num">
                                      <p:cBhvr additive="base">
                                        <p:cTn id="27" dur="500" fill="hold"/>
                                        <p:tgtEl>
                                          <p:spTgt spid="349"/>
                                        </p:tgtEl>
                                        <p:attrNameLst>
                                          <p:attrName>ppt_x</p:attrName>
                                        </p:attrNameLst>
                                      </p:cBhvr>
                                      <p:tavLst>
                                        <p:tav tm="0">
                                          <p:val>
                                            <p:strVal val="0-#ppt_w/2"/>
                                          </p:val>
                                        </p:tav>
                                        <p:tav tm="100000">
                                          <p:val>
                                            <p:strVal val="#ppt_x"/>
                                          </p:val>
                                        </p:tav>
                                      </p:tavLst>
                                    </p:anim>
                                    <p:anim calcmode="lin" valueType="num">
                                      <p:cBhvr additive="base">
                                        <p:cTn id="28" dur="500" fill="hold"/>
                                        <p:tgtEl>
                                          <p:spTgt spid="349"/>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351"/>
                                        </p:tgtEl>
                                        <p:attrNameLst>
                                          <p:attrName>style.visibility</p:attrName>
                                        </p:attrNameLst>
                                      </p:cBhvr>
                                      <p:to>
                                        <p:strVal val="visible"/>
                                      </p:to>
                                    </p:set>
                                    <p:anim calcmode="lin" valueType="num">
                                      <p:cBhvr additive="base">
                                        <p:cTn id="31" dur="500" fill="hold"/>
                                        <p:tgtEl>
                                          <p:spTgt spid="351"/>
                                        </p:tgtEl>
                                        <p:attrNameLst>
                                          <p:attrName>ppt_x</p:attrName>
                                        </p:attrNameLst>
                                      </p:cBhvr>
                                      <p:tavLst>
                                        <p:tav tm="0">
                                          <p:val>
                                            <p:strVal val="0-#ppt_w/2"/>
                                          </p:val>
                                        </p:tav>
                                        <p:tav tm="100000">
                                          <p:val>
                                            <p:strVal val="#ppt_x"/>
                                          </p:val>
                                        </p:tav>
                                      </p:tavLst>
                                    </p:anim>
                                    <p:anim calcmode="lin" valueType="num">
                                      <p:cBhvr additive="base">
                                        <p:cTn id="32" dur="500" fill="hold"/>
                                        <p:tgtEl>
                                          <p:spTgt spid="351"/>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341"/>
                                        </p:tgtEl>
                                        <p:attrNameLst>
                                          <p:attrName>style.visibility</p:attrName>
                                        </p:attrNameLst>
                                      </p:cBhvr>
                                      <p:to>
                                        <p:strVal val="visible"/>
                                      </p:to>
                                    </p:set>
                                    <p:anim calcmode="lin" valueType="num">
                                      <p:cBhvr additive="base">
                                        <p:cTn id="35" dur="500" fill="hold"/>
                                        <p:tgtEl>
                                          <p:spTgt spid="341"/>
                                        </p:tgtEl>
                                        <p:attrNameLst>
                                          <p:attrName>ppt_x</p:attrName>
                                        </p:attrNameLst>
                                      </p:cBhvr>
                                      <p:tavLst>
                                        <p:tav tm="0">
                                          <p:val>
                                            <p:strVal val="0-#ppt_w/2"/>
                                          </p:val>
                                        </p:tav>
                                        <p:tav tm="100000">
                                          <p:val>
                                            <p:strVal val="#ppt_x"/>
                                          </p:val>
                                        </p:tav>
                                      </p:tavLst>
                                    </p:anim>
                                    <p:anim calcmode="lin" valueType="num">
                                      <p:cBhvr additive="base">
                                        <p:cTn id="36" dur="500" fill="hold"/>
                                        <p:tgtEl>
                                          <p:spTgt spid="341"/>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342"/>
                                        </p:tgtEl>
                                        <p:attrNameLst>
                                          <p:attrName>style.visibility</p:attrName>
                                        </p:attrNameLst>
                                      </p:cBhvr>
                                      <p:to>
                                        <p:strVal val="visible"/>
                                      </p:to>
                                    </p:set>
                                    <p:anim calcmode="lin" valueType="num">
                                      <p:cBhvr additive="base">
                                        <p:cTn id="39" dur="500" fill="hold"/>
                                        <p:tgtEl>
                                          <p:spTgt spid="342"/>
                                        </p:tgtEl>
                                        <p:attrNameLst>
                                          <p:attrName>ppt_x</p:attrName>
                                        </p:attrNameLst>
                                      </p:cBhvr>
                                      <p:tavLst>
                                        <p:tav tm="0">
                                          <p:val>
                                            <p:strVal val="0-#ppt_w/2"/>
                                          </p:val>
                                        </p:tav>
                                        <p:tav tm="100000">
                                          <p:val>
                                            <p:strVal val="#ppt_x"/>
                                          </p:val>
                                        </p:tav>
                                      </p:tavLst>
                                    </p:anim>
                                    <p:anim calcmode="lin" valueType="num">
                                      <p:cBhvr additive="base">
                                        <p:cTn id="40" dur="500" fill="hold"/>
                                        <p:tgtEl>
                                          <p:spTgt spid="342"/>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343"/>
                                        </p:tgtEl>
                                        <p:attrNameLst>
                                          <p:attrName>style.visibility</p:attrName>
                                        </p:attrNameLst>
                                      </p:cBhvr>
                                      <p:to>
                                        <p:strVal val="visible"/>
                                      </p:to>
                                    </p:set>
                                    <p:anim calcmode="lin" valueType="num">
                                      <p:cBhvr additive="base">
                                        <p:cTn id="43" dur="500" fill="hold"/>
                                        <p:tgtEl>
                                          <p:spTgt spid="343"/>
                                        </p:tgtEl>
                                        <p:attrNameLst>
                                          <p:attrName>ppt_x</p:attrName>
                                        </p:attrNameLst>
                                      </p:cBhvr>
                                      <p:tavLst>
                                        <p:tav tm="0">
                                          <p:val>
                                            <p:strVal val="0-#ppt_w/2"/>
                                          </p:val>
                                        </p:tav>
                                        <p:tav tm="100000">
                                          <p:val>
                                            <p:strVal val="#ppt_x"/>
                                          </p:val>
                                        </p:tav>
                                      </p:tavLst>
                                    </p:anim>
                                    <p:anim calcmode="lin" valueType="num">
                                      <p:cBhvr additive="base">
                                        <p:cTn id="44" dur="500" fill="hold"/>
                                        <p:tgtEl>
                                          <p:spTgt spid="343"/>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344"/>
                                        </p:tgtEl>
                                        <p:attrNameLst>
                                          <p:attrName>style.visibility</p:attrName>
                                        </p:attrNameLst>
                                      </p:cBhvr>
                                      <p:to>
                                        <p:strVal val="visible"/>
                                      </p:to>
                                    </p:set>
                                    <p:anim calcmode="lin" valueType="num">
                                      <p:cBhvr additive="base">
                                        <p:cTn id="47" dur="500" fill="hold"/>
                                        <p:tgtEl>
                                          <p:spTgt spid="344"/>
                                        </p:tgtEl>
                                        <p:attrNameLst>
                                          <p:attrName>ppt_x</p:attrName>
                                        </p:attrNameLst>
                                      </p:cBhvr>
                                      <p:tavLst>
                                        <p:tav tm="0">
                                          <p:val>
                                            <p:strVal val="0-#ppt_w/2"/>
                                          </p:val>
                                        </p:tav>
                                        <p:tav tm="100000">
                                          <p:val>
                                            <p:strVal val="#ppt_x"/>
                                          </p:val>
                                        </p:tav>
                                      </p:tavLst>
                                    </p:anim>
                                    <p:anim calcmode="lin" valueType="num">
                                      <p:cBhvr additive="base">
                                        <p:cTn id="48" dur="500" fill="hold"/>
                                        <p:tgtEl>
                                          <p:spTgt spid="344"/>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350"/>
                                        </p:tgtEl>
                                        <p:attrNameLst>
                                          <p:attrName>style.visibility</p:attrName>
                                        </p:attrNameLst>
                                      </p:cBhvr>
                                      <p:to>
                                        <p:strVal val="visible"/>
                                      </p:to>
                                    </p:set>
                                    <p:anim calcmode="lin" valueType="num">
                                      <p:cBhvr additive="base">
                                        <p:cTn id="51" dur="500" fill="hold"/>
                                        <p:tgtEl>
                                          <p:spTgt spid="350"/>
                                        </p:tgtEl>
                                        <p:attrNameLst>
                                          <p:attrName>ppt_x</p:attrName>
                                        </p:attrNameLst>
                                      </p:cBhvr>
                                      <p:tavLst>
                                        <p:tav tm="0">
                                          <p:val>
                                            <p:strVal val="0-#ppt_w/2"/>
                                          </p:val>
                                        </p:tav>
                                        <p:tav tm="100000">
                                          <p:val>
                                            <p:strVal val="#ppt_x"/>
                                          </p:val>
                                        </p:tav>
                                      </p:tavLst>
                                    </p:anim>
                                    <p:anim calcmode="lin" valueType="num">
                                      <p:cBhvr additive="base">
                                        <p:cTn id="52" dur="500" fill="hold"/>
                                        <p:tgtEl>
                                          <p:spTgt spid="350"/>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352"/>
                                        </p:tgtEl>
                                        <p:attrNameLst>
                                          <p:attrName>style.visibility</p:attrName>
                                        </p:attrNameLst>
                                      </p:cBhvr>
                                      <p:to>
                                        <p:strVal val="visible"/>
                                      </p:to>
                                    </p:set>
                                    <p:anim calcmode="lin" valueType="num">
                                      <p:cBhvr additive="base">
                                        <p:cTn id="55" dur="500" fill="hold"/>
                                        <p:tgtEl>
                                          <p:spTgt spid="352"/>
                                        </p:tgtEl>
                                        <p:attrNameLst>
                                          <p:attrName>ppt_x</p:attrName>
                                        </p:attrNameLst>
                                      </p:cBhvr>
                                      <p:tavLst>
                                        <p:tav tm="0">
                                          <p:val>
                                            <p:strVal val="0-#ppt_w/2"/>
                                          </p:val>
                                        </p:tav>
                                        <p:tav tm="100000">
                                          <p:val>
                                            <p:strVal val="#ppt_x"/>
                                          </p:val>
                                        </p:tav>
                                      </p:tavLst>
                                    </p:anim>
                                    <p:anim calcmode="lin" valueType="num">
                                      <p:cBhvr additive="base">
                                        <p:cTn id="56" dur="500" fill="hold"/>
                                        <p:tgtEl>
                                          <p:spTgt spid="35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53"/>
                                        </p:tgtEl>
                                        <p:attrNameLst>
                                          <p:attrName>style.visibility</p:attrName>
                                        </p:attrNameLst>
                                      </p:cBhvr>
                                      <p:to>
                                        <p:strVal val="visible"/>
                                      </p:to>
                                    </p:set>
                                    <p:anim calcmode="lin" valueType="num">
                                      <p:cBhvr additive="base">
                                        <p:cTn id="59" dur="500" fill="hold"/>
                                        <p:tgtEl>
                                          <p:spTgt spid="353"/>
                                        </p:tgtEl>
                                        <p:attrNameLst>
                                          <p:attrName>ppt_x</p:attrName>
                                        </p:attrNameLst>
                                      </p:cBhvr>
                                      <p:tavLst>
                                        <p:tav tm="0">
                                          <p:val>
                                            <p:strVal val="0-#ppt_w/2"/>
                                          </p:val>
                                        </p:tav>
                                        <p:tav tm="100000">
                                          <p:val>
                                            <p:strVal val="#ppt_x"/>
                                          </p:val>
                                        </p:tav>
                                      </p:tavLst>
                                    </p:anim>
                                    <p:anim calcmode="lin" valueType="num">
                                      <p:cBhvr additive="base">
                                        <p:cTn id="60" dur="500" fill="hold"/>
                                        <p:tgtEl>
                                          <p:spTgt spid="353"/>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354"/>
                                        </p:tgtEl>
                                        <p:attrNameLst>
                                          <p:attrName>style.visibility</p:attrName>
                                        </p:attrNameLst>
                                      </p:cBhvr>
                                      <p:to>
                                        <p:strVal val="visible"/>
                                      </p:to>
                                    </p:set>
                                    <p:anim calcmode="lin" valueType="num">
                                      <p:cBhvr additive="base">
                                        <p:cTn id="63" dur="500" fill="hold"/>
                                        <p:tgtEl>
                                          <p:spTgt spid="354"/>
                                        </p:tgtEl>
                                        <p:attrNameLst>
                                          <p:attrName>ppt_x</p:attrName>
                                        </p:attrNameLst>
                                      </p:cBhvr>
                                      <p:tavLst>
                                        <p:tav tm="0">
                                          <p:val>
                                            <p:strVal val="0-#ppt_w/2"/>
                                          </p:val>
                                        </p:tav>
                                        <p:tav tm="100000">
                                          <p:val>
                                            <p:strVal val="#ppt_x"/>
                                          </p:val>
                                        </p:tav>
                                      </p:tavLst>
                                    </p:anim>
                                    <p:anim calcmode="lin" valueType="num">
                                      <p:cBhvr additive="base">
                                        <p:cTn id="64" dur="500" fill="hold"/>
                                        <p:tgtEl>
                                          <p:spTgt spid="354"/>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55"/>
                                        </p:tgtEl>
                                        <p:attrNameLst>
                                          <p:attrName>style.visibility</p:attrName>
                                        </p:attrNameLst>
                                      </p:cBhvr>
                                      <p:to>
                                        <p:strVal val="visible"/>
                                      </p:to>
                                    </p:set>
                                    <p:anim calcmode="lin" valueType="num">
                                      <p:cBhvr additive="base">
                                        <p:cTn id="67" dur="500" fill="hold"/>
                                        <p:tgtEl>
                                          <p:spTgt spid="355"/>
                                        </p:tgtEl>
                                        <p:attrNameLst>
                                          <p:attrName>ppt_x</p:attrName>
                                        </p:attrNameLst>
                                      </p:cBhvr>
                                      <p:tavLst>
                                        <p:tav tm="0">
                                          <p:val>
                                            <p:strVal val="0-#ppt_w/2"/>
                                          </p:val>
                                        </p:tav>
                                        <p:tav tm="100000">
                                          <p:val>
                                            <p:strVal val="#ppt_x"/>
                                          </p:val>
                                        </p:tav>
                                      </p:tavLst>
                                    </p:anim>
                                    <p:anim calcmode="lin" valueType="num">
                                      <p:cBhvr additive="base">
                                        <p:cTn id="68" dur="500" fill="hold"/>
                                        <p:tgtEl>
                                          <p:spTgt spid="355"/>
                                        </p:tgtEl>
                                        <p:attrNameLst>
                                          <p:attrName>ppt_y</p:attrName>
                                        </p:attrNameLst>
                                      </p:cBhvr>
                                      <p:tavLst>
                                        <p:tav tm="0">
                                          <p:val>
                                            <p:strVal val="#ppt_y"/>
                                          </p:val>
                                        </p:tav>
                                        <p:tav tm="100000">
                                          <p:val>
                                            <p:strVal val="#ppt_y"/>
                                          </p:val>
                                        </p:tav>
                                      </p:tavLst>
                                    </p:anim>
                                  </p:childTnLst>
                                </p:cTn>
                              </p:par>
                              <p:par>
                                <p:cTn id="69" presetID="2" presetClass="entr" presetSubtype="8" fill="hold" nodeType="withEffect">
                                  <p:stCondLst>
                                    <p:cond delay="0"/>
                                  </p:stCondLst>
                                  <p:childTnLst>
                                    <p:set>
                                      <p:cBhvr>
                                        <p:cTn id="70" dur="1" fill="hold">
                                          <p:stCondLst>
                                            <p:cond delay="0"/>
                                          </p:stCondLst>
                                        </p:cTn>
                                        <p:tgtEl>
                                          <p:spTgt spid="357"/>
                                        </p:tgtEl>
                                        <p:attrNameLst>
                                          <p:attrName>style.visibility</p:attrName>
                                        </p:attrNameLst>
                                      </p:cBhvr>
                                      <p:to>
                                        <p:strVal val="visible"/>
                                      </p:to>
                                    </p:set>
                                    <p:anim calcmode="lin" valueType="num">
                                      <p:cBhvr additive="base">
                                        <p:cTn id="71" dur="500" fill="hold"/>
                                        <p:tgtEl>
                                          <p:spTgt spid="357"/>
                                        </p:tgtEl>
                                        <p:attrNameLst>
                                          <p:attrName>ppt_x</p:attrName>
                                        </p:attrNameLst>
                                      </p:cBhvr>
                                      <p:tavLst>
                                        <p:tav tm="0">
                                          <p:val>
                                            <p:strVal val="0-#ppt_w/2"/>
                                          </p:val>
                                        </p:tav>
                                        <p:tav tm="100000">
                                          <p:val>
                                            <p:strVal val="#ppt_x"/>
                                          </p:val>
                                        </p:tav>
                                      </p:tavLst>
                                    </p:anim>
                                    <p:anim calcmode="lin" valueType="num">
                                      <p:cBhvr additive="base">
                                        <p:cTn id="72" dur="500" fill="hold"/>
                                        <p:tgtEl>
                                          <p:spTgt spid="357"/>
                                        </p:tgtEl>
                                        <p:attrNameLst>
                                          <p:attrName>ppt_y</p:attrName>
                                        </p:attrNameLst>
                                      </p:cBhvr>
                                      <p:tavLst>
                                        <p:tav tm="0">
                                          <p:val>
                                            <p:strVal val="#ppt_y"/>
                                          </p:val>
                                        </p:tav>
                                        <p:tav tm="100000">
                                          <p:val>
                                            <p:strVal val="#ppt_y"/>
                                          </p:val>
                                        </p:tav>
                                      </p:tavLst>
                                    </p:anim>
                                  </p:childTnLst>
                                </p:cTn>
                              </p:par>
                              <p:par>
                                <p:cTn id="73" presetID="2" presetClass="entr" presetSubtype="8" fill="hold" nodeType="withEffect">
                                  <p:stCondLst>
                                    <p:cond delay="0"/>
                                  </p:stCondLst>
                                  <p:childTnLst>
                                    <p:set>
                                      <p:cBhvr>
                                        <p:cTn id="74" dur="1" fill="hold">
                                          <p:stCondLst>
                                            <p:cond delay="0"/>
                                          </p:stCondLst>
                                        </p:cTn>
                                        <p:tgtEl>
                                          <p:spTgt spid="358"/>
                                        </p:tgtEl>
                                        <p:attrNameLst>
                                          <p:attrName>style.visibility</p:attrName>
                                        </p:attrNameLst>
                                      </p:cBhvr>
                                      <p:to>
                                        <p:strVal val="visible"/>
                                      </p:to>
                                    </p:set>
                                    <p:anim calcmode="lin" valueType="num">
                                      <p:cBhvr additive="base">
                                        <p:cTn id="75" dur="500" fill="hold"/>
                                        <p:tgtEl>
                                          <p:spTgt spid="358"/>
                                        </p:tgtEl>
                                        <p:attrNameLst>
                                          <p:attrName>ppt_x</p:attrName>
                                        </p:attrNameLst>
                                      </p:cBhvr>
                                      <p:tavLst>
                                        <p:tav tm="0">
                                          <p:val>
                                            <p:strVal val="0-#ppt_w/2"/>
                                          </p:val>
                                        </p:tav>
                                        <p:tav tm="100000">
                                          <p:val>
                                            <p:strVal val="#ppt_x"/>
                                          </p:val>
                                        </p:tav>
                                      </p:tavLst>
                                    </p:anim>
                                    <p:anim calcmode="lin" valueType="num">
                                      <p:cBhvr additive="base">
                                        <p:cTn id="76" dur="500" fill="hold"/>
                                        <p:tgtEl>
                                          <p:spTgt spid="358"/>
                                        </p:tgtEl>
                                        <p:attrNameLst>
                                          <p:attrName>ppt_y</p:attrName>
                                        </p:attrNameLst>
                                      </p:cBhvr>
                                      <p:tavLst>
                                        <p:tav tm="0">
                                          <p:val>
                                            <p:strVal val="#ppt_y"/>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59"/>
                                        </p:tgtEl>
                                        <p:attrNameLst>
                                          <p:attrName>style.visibility</p:attrName>
                                        </p:attrNameLst>
                                      </p:cBhvr>
                                      <p:to>
                                        <p:strVal val="visible"/>
                                      </p:to>
                                    </p:set>
                                    <p:anim calcmode="lin" valueType="num">
                                      <p:cBhvr additive="base">
                                        <p:cTn id="79" dur="500" fill="hold"/>
                                        <p:tgtEl>
                                          <p:spTgt spid="359"/>
                                        </p:tgtEl>
                                        <p:attrNameLst>
                                          <p:attrName>ppt_x</p:attrName>
                                        </p:attrNameLst>
                                      </p:cBhvr>
                                      <p:tavLst>
                                        <p:tav tm="0">
                                          <p:val>
                                            <p:strVal val="0-#ppt_w/2"/>
                                          </p:val>
                                        </p:tav>
                                        <p:tav tm="100000">
                                          <p:val>
                                            <p:strVal val="#ppt_x"/>
                                          </p:val>
                                        </p:tav>
                                      </p:tavLst>
                                    </p:anim>
                                    <p:anim calcmode="lin" valueType="num">
                                      <p:cBhvr additive="base">
                                        <p:cTn id="80" dur="500" fill="hold"/>
                                        <p:tgtEl>
                                          <p:spTgt spid="359"/>
                                        </p:tgtEl>
                                        <p:attrNameLst>
                                          <p:attrName>ppt_y</p:attrName>
                                        </p:attrNameLst>
                                      </p:cBhvr>
                                      <p:tavLst>
                                        <p:tav tm="0">
                                          <p:val>
                                            <p:strVal val="#ppt_y"/>
                                          </p:val>
                                        </p:tav>
                                        <p:tav tm="100000">
                                          <p:val>
                                            <p:strVal val="#ppt_y"/>
                                          </p:val>
                                        </p:tav>
                                      </p:tavLst>
                                    </p:anim>
                                  </p:childTnLst>
                                </p:cTn>
                              </p:par>
                              <p:par>
                                <p:cTn id="81" presetID="2" presetClass="entr" presetSubtype="8" fill="hold" nodeType="withEffect">
                                  <p:stCondLst>
                                    <p:cond delay="0"/>
                                  </p:stCondLst>
                                  <p:childTnLst>
                                    <p:set>
                                      <p:cBhvr>
                                        <p:cTn id="82" dur="1" fill="hold">
                                          <p:stCondLst>
                                            <p:cond delay="0"/>
                                          </p:stCondLst>
                                        </p:cTn>
                                        <p:tgtEl>
                                          <p:spTgt spid="360"/>
                                        </p:tgtEl>
                                        <p:attrNameLst>
                                          <p:attrName>style.visibility</p:attrName>
                                        </p:attrNameLst>
                                      </p:cBhvr>
                                      <p:to>
                                        <p:strVal val="visible"/>
                                      </p:to>
                                    </p:set>
                                    <p:anim calcmode="lin" valueType="num">
                                      <p:cBhvr additive="base">
                                        <p:cTn id="83" dur="500" fill="hold"/>
                                        <p:tgtEl>
                                          <p:spTgt spid="360"/>
                                        </p:tgtEl>
                                        <p:attrNameLst>
                                          <p:attrName>ppt_x</p:attrName>
                                        </p:attrNameLst>
                                      </p:cBhvr>
                                      <p:tavLst>
                                        <p:tav tm="0">
                                          <p:val>
                                            <p:strVal val="0-#ppt_w/2"/>
                                          </p:val>
                                        </p:tav>
                                        <p:tav tm="100000">
                                          <p:val>
                                            <p:strVal val="#ppt_x"/>
                                          </p:val>
                                        </p:tav>
                                      </p:tavLst>
                                    </p:anim>
                                    <p:anim calcmode="lin" valueType="num">
                                      <p:cBhvr additive="base">
                                        <p:cTn id="84" dur="500" fill="hold"/>
                                        <p:tgtEl>
                                          <p:spTgt spid="360"/>
                                        </p:tgtEl>
                                        <p:attrNameLst>
                                          <p:attrName>ppt_y</p:attrName>
                                        </p:attrNameLst>
                                      </p:cBhvr>
                                      <p:tavLst>
                                        <p:tav tm="0">
                                          <p:val>
                                            <p:strVal val="#ppt_y"/>
                                          </p:val>
                                        </p:tav>
                                        <p:tav tm="100000">
                                          <p:val>
                                            <p:strVal val="#ppt_y"/>
                                          </p:val>
                                        </p:tav>
                                      </p:tavLst>
                                    </p:anim>
                                  </p:childTnLst>
                                </p:cTn>
                              </p:par>
                              <p:par>
                                <p:cTn id="85" presetID="2" presetClass="entr" presetSubtype="8" fill="hold" nodeType="withEffect">
                                  <p:stCondLst>
                                    <p:cond delay="0"/>
                                  </p:stCondLst>
                                  <p:childTnLst>
                                    <p:set>
                                      <p:cBhvr>
                                        <p:cTn id="86" dur="1" fill="hold">
                                          <p:stCondLst>
                                            <p:cond delay="0"/>
                                          </p:stCondLst>
                                        </p:cTn>
                                        <p:tgtEl>
                                          <p:spTgt spid="362"/>
                                        </p:tgtEl>
                                        <p:attrNameLst>
                                          <p:attrName>style.visibility</p:attrName>
                                        </p:attrNameLst>
                                      </p:cBhvr>
                                      <p:to>
                                        <p:strVal val="visible"/>
                                      </p:to>
                                    </p:set>
                                    <p:anim calcmode="lin" valueType="num">
                                      <p:cBhvr additive="base">
                                        <p:cTn id="87" dur="500" fill="hold"/>
                                        <p:tgtEl>
                                          <p:spTgt spid="362"/>
                                        </p:tgtEl>
                                        <p:attrNameLst>
                                          <p:attrName>ppt_x</p:attrName>
                                        </p:attrNameLst>
                                      </p:cBhvr>
                                      <p:tavLst>
                                        <p:tav tm="0">
                                          <p:val>
                                            <p:strVal val="0-#ppt_w/2"/>
                                          </p:val>
                                        </p:tav>
                                        <p:tav tm="100000">
                                          <p:val>
                                            <p:strVal val="#ppt_x"/>
                                          </p:val>
                                        </p:tav>
                                      </p:tavLst>
                                    </p:anim>
                                    <p:anim calcmode="lin" valueType="num">
                                      <p:cBhvr additive="base">
                                        <p:cTn id="88" dur="500" fill="hold"/>
                                        <p:tgtEl>
                                          <p:spTgt spid="362"/>
                                        </p:tgtEl>
                                        <p:attrNameLst>
                                          <p:attrName>ppt_y</p:attrName>
                                        </p:attrNameLst>
                                      </p:cBhvr>
                                      <p:tavLst>
                                        <p:tav tm="0">
                                          <p:val>
                                            <p:strVal val="#ppt_y"/>
                                          </p:val>
                                        </p:tav>
                                        <p:tav tm="100000">
                                          <p:val>
                                            <p:strVal val="#ppt_y"/>
                                          </p:val>
                                        </p:tav>
                                      </p:tavLst>
                                    </p:anim>
                                  </p:childTnLst>
                                </p:cTn>
                              </p:par>
                              <p:par>
                                <p:cTn id="89" presetID="2" presetClass="entr" presetSubtype="8" fill="hold" nodeType="withEffect">
                                  <p:stCondLst>
                                    <p:cond delay="0"/>
                                  </p:stCondLst>
                                  <p:childTnLst>
                                    <p:set>
                                      <p:cBhvr>
                                        <p:cTn id="90" dur="1" fill="hold">
                                          <p:stCondLst>
                                            <p:cond delay="0"/>
                                          </p:stCondLst>
                                        </p:cTn>
                                        <p:tgtEl>
                                          <p:spTgt spid="363"/>
                                        </p:tgtEl>
                                        <p:attrNameLst>
                                          <p:attrName>style.visibility</p:attrName>
                                        </p:attrNameLst>
                                      </p:cBhvr>
                                      <p:to>
                                        <p:strVal val="visible"/>
                                      </p:to>
                                    </p:set>
                                    <p:anim calcmode="lin" valueType="num">
                                      <p:cBhvr additive="base">
                                        <p:cTn id="91" dur="500" fill="hold"/>
                                        <p:tgtEl>
                                          <p:spTgt spid="363"/>
                                        </p:tgtEl>
                                        <p:attrNameLst>
                                          <p:attrName>ppt_x</p:attrName>
                                        </p:attrNameLst>
                                      </p:cBhvr>
                                      <p:tavLst>
                                        <p:tav tm="0">
                                          <p:val>
                                            <p:strVal val="0-#ppt_w/2"/>
                                          </p:val>
                                        </p:tav>
                                        <p:tav tm="100000">
                                          <p:val>
                                            <p:strVal val="#ppt_x"/>
                                          </p:val>
                                        </p:tav>
                                      </p:tavLst>
                                    </p:anim>
                                    <p:anim calcmode="lin" valueType="num">
                                      <p:cBhvr additive="base">
                                        <p:cTn id="92" dur="500" fill="hold"/>
                                        <p:tgtEl>
                                          <p:spTgt spid="363"/>
                                        </p:tgtEl>
                                        <p:attrNameLst>
                                          <p:attrName>ppt_y</p:attrName>
                                        </p:attrNameLst>
                                      </p:cBhvr>
                                      <p:tavLst>
                                        <p:tav tm="0">
                                          <p:val>
                                            <p:strVal val="#ppt_y"/>
                                          </p:val>
                                        </p:tav>
                                        <p:tav tm="100000">
                                          <p:val>
                                            <p:strVal val="#ppt_y"/>
                                          </p:val>
                                        </p:tav>
                                      </p:tavLst>
                                    </p:anim>
                                  </p:childTnLst>
                                </p:cTn>
                              </p:par>
                              <p:par>
                                <p:cTn id="93" presetID="2" presetClass="entr" presetSubtype="8" fill="hold" nodeType="withEffect">
                                  <p:stCondLst>
                                    <p:cond delay="0"/>
                                  </p:stCondLst>
                                  <p:childTnLst>
                                    <p:set>
                                      <p:cBhvr>
                                        <p:cTn id="94" dur="1" fill="hold">
                                          <p:stCondLst>
                                            <p:cond delay="0"/>
                                          </p:stCondLst>
                                        </p:cTn>
                                        <p:tgtEl>
                                          <p:spTgt spid="364"/>
                                        </p:tgtEl>
                                        <p:attrNameLst>
                                          <p:attrName>style.visibility</p:attrName>
                                        </p:attrNameLst>
                                      </p:cBhvr>
                                      <p:to>
                                        <p:strVal val="visible"/>
                                      </p:to>
                                    </p:set>
                                    <p:anim calcmode="lin" valueType="num">
                                      <p:cBhvr additive="base">
                                        <p:cTn id="95" dur="500" fill="hold"/>
                                        <p:tgtEl>
                                          <p:spTgt spid="364"/>
                                        </p:tgtEl>
                                        <p:attrNameLst>
                                          <p:attrName>ppt_x</p:attrName>
                                        </p:attrNameLst>
                                      </p:cBhvr>
                                      <p:tavLst>
                                        <p:tav tm="0">
                                          <p:val>
                                            <p:strVal val="0-#ppt_w/2"/>
                                          </p:val>
                                        </p:tav>
                                        <p:tav tm="100000">
                                          <p:val>
                                            <p:strVal val="#ppt_x"/>
                                          </p:val>
                                        </p:tav>
                                      </p:tavLst>
                                    </p:anim>
                                    <p:anim calcmode="lin" valueType="num">
                                      <p:cBhvr additive="base">
                                        <p:cTn id="96" dur="500" fill="hold"/>
                                        <p:tgtEl>
                                          <p:spTgt spid="364"/>
                                        </p:tgtEl>
                                        <p:attrNameLst>
                                          <p:attrName>ppt_y</p:attrName>
                                        </p:attrNameLst>
                                      </p:cBhvr>
                                      <p:tavLst>
                                        <p:tav tm="0">
                                          <p:val>
                                            <p:strVal val="#ppt_y"/>
                                          </p:val>
                                        </p:tav>
                                        <p:tav tm="100000">
                                          <p:val>
                                            <p:strVal val="#ppt_y"/>
                                          </p:val>
                                        </p:tav>
                                      </p:tavLst>
                                    </p:anim>
                                  </p:childTnLst>
                                </p:cTn>
                              </p:par>
                              <p:par>
                                <p:cTn id="97" presetID="2" presetClass="entr" presetSubtype="8" fill="hold" nodeType="withEffect">
                                  <p:stCondLst>
                                    <p:cond delay="0"/>
                                  </p:stCondLst>
                                  <p:childTnLst>
                                    <p:set>
                                      <p:cBhvr>
                                        <p:cTn id="98" dur="1" fill="hold">
                                          <p:stCondLst>
                                            <p:cond delay="0"/>
                                          </p:stCondLst>
                                        </p:cTn>
                                        <p:tgtEl>
                                          <p:spTgt spid="365"/>
                                        </p:tgtEl>
                                        <p:attrNameLst>
                                          <p:attrName>style.visibility</p:attrName>
                                        </p:attrNameLst>
                                      </p:cBhvr>
                                      <p:to>
                                        <p:strVal val="visible"/>
                                      </p:to>
                                    </p:set>
                                    <p:anim calcmode="lin" valueType="num">
                                      <p:cBhvr additive="base">
                                        <p:cTn id="99" dur="500" fill="hold"/>
                                        <p:tgtEl>
                                          <p:spTgt spid="365"/>
                                        </p:tgtEl>
                                        <p:attrNameLst>
                                          <p:attrName>ppt_x</p:attrName>
                                        </p:attrNameLst>
                                      </p:cBhvr>
                                      <p:tavLst>
                                        <p:tav tm="0">
                                          <p:val>
                                            <p:strVal val="0-#ppt_w/2"/>
                                          </p:val>
                                        </p:tav>
                                        <p:tav tm="100000">
                                          <p:val>
                                            <p:strVal val="#ppt_x"/>
                                          </p:val>
                                        </p:tav>
                                      </p:tavLst>
                                    </p:anim>
                                    <p:anim calcmode="lin" valueType="num">
                                      <p:cBhvr additive="base">
                                        <p:cTn id="100" dur="500" fill="hold"/>
                                        <p:tgtEl>
                                          <p:spTgt spid="365"/>
                                        </p:tgtEl>
                                        <p:attrNameLst>
                                          <p:attrName>ppt_y</p:attrName>
                                        </p:attrNameLst>
                                      </p:cBhvr>
                                      <p:tavLst>
                                        <p:tav tm="0">
                                          <p:val>
                                            <p:strVal val="#ppt_y"/>
                                          </p:val>
                                        </p:tav>
                                        <p:tav tm="100000">
                                          <p:val>
                                            <p:strVal val="#ppt_y"/>
                                          </p:val>
                                        </p:tav>
                                      </p:tavLst>
                                    </p:anim>
                                  </p:childTnLst>
                                </p:cTn>
                              </p:par>
                              <p:par>
                                <p:cTn id="101" presetID="2" presetClass="entr" presetSubtype="8" fill="hold" grpId="0" nodeType="withEffect">
                                  <p:stCondLst>
                                    <p:cond delay="0"/>
                                  </p:stCondLst>
                                  <p:childTnLst>
                                    <p:set>
                                      <p:cBhvr>
                                        <p:cTn id="102" dur="1" fill="hold">
                                          <p:stCondLst>
                                            <p:cond delay="0"/>
                                          </p:stCondLst>
                                        </p:cTn>
                                        <p:tgtEl>
                                          <p:spTgt spid="337"/>
                                        </p:tgtEl>
                                        <p:attrNameLst>
                                          <p:attrName>style.visibility</p:attrName>
                                        </p:attrNameLst>
                                      </p:cBhvr>
                                      <p:to>
                                        <p:strVal val="visible"/>
                                      </p:to>
                                    </p:set>
                                    <p:anim calcmode="lin" valueType="num">
                                      <p:cBhvr additive="base">
                                        <p:cTn id="103" dur="500" fill="hold"/>
                                        <p:tgtEl>
                                          <p:spTgt spid="337"/>
                                        </p:tgtEl>
                                        <p:attrNameLst>
                                          <p:attrName>ppt_x</p:attrName>
                                        </p:attrNameLst>
                                      </p:cBhvr>
                                      <p:tavLst>
                                        <p:tav tm="0">
                                          <p:val>
                                            <p:strVal val="0-#ppt_w/2"/>
                                          </p:val>
                                        </p:tav>
                                        <p:tav tm="100000">
                                          <p:val>
                                            <p:strVal val="#ppt_x"/>
                                          </p:val>
                                        </p:tav>
                                      </p:tavLst>
                                    </p:anim>
                                    <p:anim calcmode="lin" valueType="num">
                                      <p:cBhvr additive="base">
                                        <p:cTn id="104" dur="500" fill="hold"/>
                                        <p:tgtEl>
                                          <p:spTgt spid="337"/>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2" fill="hold" grpId="0" nodeType="clickEffect">
                                  <p:stCondLst>
                                    <p:cond delay="0"/>
                                  </p:stCondLst>
                                  <p:childTnLst>
                                    <p:set>
                                      <p:cBhvr>
                                        <p:cTn id="108" dur="1" fill="hold">
                                          <p:stCondLst>
                                            <p:cond delay="0"/>
                                          </p:stCondLst>
                                        </p:cTn>
                                        <p:tgtEl>
                                          <p:spTgt spid="366"/>
                                        </p:tgtEl>
                                        <p:attrNameLst>
                                          <p:attrName>style.visibility</p:attrName>
                                        </p:attrNameLst>
                                      </p:cBhvr>
                                      <p:to>
                                        <p:strVal val="visible"/>
                                      </p:to>
                                    </p:set>
                                    <p:anim calcmode="lin" valueType="num">
                                      <p:cBhvr additive="base">
                                        <p:cTn id="109" dur="500" fill="hold"/>
                                        <p:tgtEl>
                                          <p:spTgt spid="366"/>
                                        </p:tgtEl>
                                        <p:attrNameLst>
                                          <p:attrName>ppt_x</p:attrName>
                                        </p:attrNameLst>
                                      </p:cBhvr>
                                      <p:tavLst>
                                        <p:tav tm="0">
                                          <p:val>
                                            <p:strVal val="1+#ppt_w/2"/>
                                          </p:val>
                                        </p:tav>
                                        <p:tav tm="100000">
                                          <p:val>
                                            <p:strVal val="#ppt_x"/>
                                          </p:val>
                                        </p:tav>
                                      </p:tavLst>
                                    </p:anim>
                                    <p:anim calcmode="lin" valueType="num">
                                      <p:cBhvr additive="base">
                                        <p:cTn id="110" dur="500" fill="hold"/>
                                        <p:tgtEl>
                                          <p:spTgt spid="366"/>
                                        </p:tgtEl>
                                        <p:attrNameLst>
                                          <p:attrName>ppt_y</p:attrName>
                                        </p:attrNameLst>
                                      </p:cBhvr>
                                      <p:tavLst>
                                        <p:tav tm="0">
                                          <p:val>
                                            <p:strVal val="#ppt_y"/>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8" fill="hold" nodeType="clickEffect">
                                  <p:stCondLst>
                                    <p:cond delay="0"/>
                                  </p:stCondLst>
                                  <p:childTnLst>
                                    <p:set>
                                      <p:cBhvr>
                                        <p:cTn id="114" dur="1" fill="hold">
                                          <p:stCondLst>
                                            <p:cond delay="0"/>
                                          </p:stCondLst>
                                        </p:cTn>
                                        <p:tgtEl>
                                          <p:spTgt spid="2"/>
                                        </p:tgtEl>
                                        <p:attrNameLst>
                                          <p:attrName>style.visibility</p:attrName>
                                        </p:attrNameLst>
                                      </p:cBhvr>
                                      <p:to>
                                        <p:strVal val="visible"/>
                                      </p:to>
                                    </p:set>
                                    <p:anim calcmode="lin" valueType="num">
                                      <p:cBhvr additive="base">
                                        <p:cTn id="115" dur="500" fill="hold"/>
                                        <p:tgtEl>
                                          <p:spTgt spid="2"/>
                                        </p:tgtEl>
                                        <p:attrNameLst>
                                          <p:attrName>ppt_x</p:attrName>
                                        </p:attrNameLst>
                                      </p:cBhvr>
                                      <p:tavLst>
                                        <p:tav tm="0">
                                          <p:val>
                                            <p:strVal val="0-#ppt_w/2"/>
                                          </p:val>
                                        </p:tav>
                                        <p:tav tm="100000">
                                          <p:val>
                                            <p:strVal val="#ppt_x"/>
                                          </p:val>
                                        </p:tav>
                                      </p:tavLst>
                                    </p:anim>
                                    <p:anim calcmode="lin" valueType="num">
                                      <p:cBhvr additive="base">
                                        <p:cTn id="116"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2" fill="hold" grpId="0" nodeType="clickEffect">
                                  <p:stCondLst>
                                    <p:cond delay="0"/>
                                  </p:stCondLst>
                                  <p:childTnLst>
                                    <p:set>
                                      <p:cBhvr>
                                        <p:cTn id="120" dur="1" fill="hold">
                                          <p:stCondLst>
                                            <p:cond delay="0"/>
                                          </p:stCondLst>
                                        </p:cTn>
                                        <p:tgtEl>
                                          <p:spTgt spid="367"/>
                                        </p:tgtEl>
                                        <p:attrNameLst>
                                          <p:attrName>style.visibility</p:attrName>
                                        </p:attrNameLst>
                                      </p:cBhvr>
                                      <p:to>
                                        <p:strVal val="visible"/>
                                      </p:to>
                                    </p:set>
                                    <p:anim calcmode="lin" valueType="num">
                                      <p:cBhvr additive="base">
                                        <p:cTn id="121" dur="500" fill="hold"/>
                                        <p:tgtEl>
                                          <p:spTgt spid="367"/>
                                        </p:tgtEl>
                                        <p:attrNameLst>
                                          <p:attrName>ppt_x</p:attrName>
                                        </p:attrNameLst>
                                      </p:cBhvr>
                                      <p:tavLst>
                                        <p:tav tm="0">
                                          <p:val>
                                            <p:strVal val="1+#ppt_w/2"/>
                                          </p:val>
                                        </p:tav>
                                        <p:tav tm="100000">
                                          <p:val>
                                            <p:strVal val="#ppt_x"/>
                                          </p:val>
                                        </p:tav>
                                      </p:tavLst>
                                    </p:anim>
                                    <p:anim calcmode="lin" valueType="num">
                                      <p:cBhvr additive="base">
                                        <p:cTn id="122" dur="500" fill="hold"/>
                                        <p:tgtEl>
                                          <p:spTgt spid="3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 grpId="0" animBg="1"/>
      <p:bldP spid="263315" grpId="0" animBg="1"/>
      <p:bldP spid="337" grpId="0"/>
      <p:bldP spid="352" grpId="0" animBg="1"/>
      <p:bldP spid="353" grpId="0" animBg="1"/>
      <p:bldP spid="354" grpId="0" animBg="1"/>
      <p:bldP spid="355" grpId="0" animBg="1"/>
      <p:bldP spid="366" grpId="0" animBg="1"/>
      <p:bldP spid="36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creenshot&#10;&#10;Description generated with high confidence">
            <a:extLst>
              <a:ext uri="{FF2B5EF4-FFF2-40B4-BE49-F238E27FC236}">
                <a16:creationId xmlns:a16="http://schemas.microsoft.com/office/drawing/2014/main" id="{D0C704F6-C8CA-45F7-9C3C-DDF97244BFB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913"/>
          <a:stretch/>
        </p:blipFill>
        <p:spPr>
          <a:xfrm>
            <a:off x="20" y="152400"/>
            <a:ext cx="9143980" cy="6857990"/>
          </a:xfrm>
          <a:prstGeom prst="rect">
            <a:avLst/>
          </a:prstGeom>
        </p:spPr>
      </p:pic>
      <p:sp>
        <p:nvSpPr>
          <p:cNvPr id="9" name="Rectangle 3">
            <a:extLst>
              <a:ext uri="{FF2B5EF4-FFF2-40B4-BE49-F238E27FC236}">
                <a16:creationId xmlns:a16="http://schemas.microsoft.com/office/drawing/2014/main" id="{62575BDB-1696-4EC9-B582-468CA16D1094}"/>
              </a:ext>
            </a:extLst>
          </p:cNvPr>
          <p:cNvSpPr txBox="1">
            <a:spLocks noChangeArrowheads="1"/>
          </p:cNvSpPr>
          <p:nvPr/>
        </p:nvSpPr>
        <p:spPr>
          <a:xfrm>
            <a:off x="0" y="2057400"/>
            <a:ext cx="9144000" cy="1676400"/>
          </a:xfrm>
          <a:prstGeom prst="rect">
            <a:avLst/>
          </a:prstGeom>
          <a:solidFill>
            <a:srgbClr val="0070C0"/>
          </a:solidFill>
          <a:ln w="57150" cmpd="thinThick">
            <a:noFill/>
          </a:ln>
          <a:effectLst/>
        </p:spPr>
        <p:txBody>
          <a:bodyPr vert="horz" lIns="91440" tIns="45720" rIns="91440" bIns="45720" rtlCol="0" anchor="ctr" anchorCtr="1">
            <a:normAutofit/>
          </a:bodyPr>
          <a:lstStyle/>
          <a:p>
            <a:r>
              <a:rPr lang="en-US" sz="3200" b="1" dirty="0">
                <a:solidFill>
                  <a:schemeClr val="bg1"/>
                </a:solidFill>
              </a:rPr>
              <a:t>Small Group Discussion</a:t>
            </a:r>
          </a:p>
        </p:txBody>
      </p:sp>
    </p:spTree>
    <p:extLst>
      <p:ext uri="{BB962C8B-B14F-4D97-AF65-F5344CB8AC3E}">
        <p14:creationId xmlns:p14="http://schemas.microsoft.com/office/powerpoint/2010/main" val="36939766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1D8DB1-CE7C-4796-BA0B-C427DC036C1D}"/>
              </a:ext>
            </a:extLst>
          </p:cNvPr>
          <p:cNvPicPr>
            <a:picLocks noChangeAspect="1"/>
          </p:cNvPicPr>
          <p:nvPr/>
        </p:nvPicPr>
        <p:blipFill>
          <a:blip r:embed="rId3"/>
          <a:stretch>
            <a:fillRect/>
          </a:stretch>
        </p:blipFill>
        <p:spPr>
          <a:xfrm>
            <a:off x="41413" y="495300"/>
            <a:ext cx="3884053" cy="5867400"/>
          </a:xfrm>
          <a:prstGeom prst="rect">
            <a:avLst/>
          </a:prstGeom>
        </p:spPr>
      </p:pic>
      <p:sp>
        <p:nvSpPr>
          <p:cNvPr id="4" name="Rectangle 2">
            <a:extLst>
              <a:ext uri="{FF2B5EF4-FFF2-40B4-BE49-F238E27FC236}">
                <a16:creationId xmlns:a16="http://schemas.microsoft.com/office/drawing/2014/main" id="{437AB0F9-D802-45E9-8DC4-2A92099B1710}"/>
              </a:ext>
            </a:extLst>
          </p:cNvPr>
          <p:cNvSpPr>
            <a:spLocks noChangeArrowheads="1"/>
          </p:cNvSpPr>
          <p:nvPr/>
        </p:nvSpPr>
        <p:spPr bwMode="auto">
          <a:xfrm>
            <a:off x="1752600" y="152400"/>
            <a:ext cx="7315200" cy="1066800"/>
          </a:xfrm>
          <a:prstGeom prst="rect">
            <a:avLst/>
          </a:prstGeom>
          <a:noFill/>
          <a:ln w="9525">
            <a:noFill/>
            <a:miter lim="800000"/>
            <a:headEnd/>
            <a:tailEnd/>
          </a:ln>
        </p:spPr>
        <p:txBody>
          <a:bodyPr wrap="square">
            <a:spAutoFit/>
          </a:bodyPr>
          <a:lstStyle/>
          <a:p>
            <a:pPr algn="ctr"/>
            <a:r>
              <a:rPr lang="en-US" sz="3200" b="1" dirty="0">
                <a:solidFill>
                  <a:srgbClr val="000066"/>
                </a:solidFill>
                <a:latin typeface="+mj-lt"/>
              </a:rPr>
              <a:t>Essential Elements of </a:t>
            </a:r>
          </a:p>
          <a:p>
            <a:pPr algn="ctr"/>
            <a:r>
              <a:rPr lang="en-US" sz="3200" b="1" dirty="0">
                <a:solidFill>
                  <a:srgbClr val="000066"/>
                </a:solidFill>
                <a:latin typeface="+mj-lt"/>
              </a:rPr>
              <a:t>High Performing States</a:t>
            </a:r>
          </a:p>
        </p:txBody>
      </p:sp>
      <p:sp>
        <p:nvSpPr>
          <p:cNvPr id="5" name="Content Placeholder 3">
            <a:extLst>
              <a:ext uri="{FF2B5EF4-FFF2-40B4-BE49-F238E27FC236}">
                <a16:creationId xmlns:a16="http://schemas.microsoft.com/office/drawing/2014/main" id="{70993ECE-CE5B-4F3A-BFC5-B5B7C2429D01}"/>
              </a:ext>
            </a:extLst>
          </p:cNvPr>
          <p:cNvSpPr txBox="1">
            <a:spLocks/>
          </p:cNvSpPr>
          <p:nvPr/>
        </p:nvSpPr>
        <p:spPr>
          <a:xfrm>
            <a:off x="3440275" y="1981200"/>
            <a:ext cx="5627525" cy="3434881"/>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Foundations for Learning</a:t>
            </a:r>
          </a:p>
          <a:p>
            <a:r>
              <a:rPr lang="en-US" sz="2400" dirty="0"/>
              <a:t>Quality Teaching</a:t>
            </a:r>
          </a:p>
          <a:p>
            <a:r>
              <a:rPr lang="en-US" sz="2400" dirty="0"/>
              <a:t>Quality Leadership</a:t>
            </a:r>
          </a:p>
          <a:p>
            <a:r>
              <a:rPr lang="en-US" sz="2400" dirty="0"/>
              <a:t>Supportive Learning Environments</a:t>
            </a:r>
          </a:p>
          <a:p>
            <a:r>
              <a:rPr lang="en-US" sz="2400" dirty="0"/>
              <a:t>Advanced Instructional System</a:t>
            </a:r>
          </a:p>
          <a:p>
            <a:r>
              <a:rPr lang="en-US" sz="2400" dirty="0"/>
              <a:t>Clear Pathways to Postsecondary Success</a:t>
            </a:r>
          </a:p>
          <a:p>
            <a:r>
              <a:rPr lang="en-US" sz="2400" dirty="0"/>
              <a:t>Adequate and Equitable Funding</a:t>
            </a:r>
          </a:p>
        </p:txBody>
      </p:sp>
    </p:spTree>
    <p:extLst>
      <p:ext uri="{BB962C8B-B14F-4D97-AF65-F5344CB8AC3E}">
        <p14:creationId xmlns:p14="http://schemas.microsoft.com/office/powerpoint/2010/main" val="2897341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1D8DB1-CE7C-4796-BA0B-C427DC036C1D}"/>
              </a:ext>
            </a:extLst>
          </p:cNvPr>
          <p:cNvPicPr>
            <a:picLocks noChangeAspect="1"/>
          </p:cNvPicPr>
          <p:nvPr/>
        </p:nvPicPr>
        <p:blipFill>
          <a:blip r:embed="rId3"/>
          <a:stretch>
            <a:fillRect/>
          </a:stretch>
        </p:blipFill>
        <p:spPr>
          <a:xfrm>
            <a:off x="0" y="952500"/>
            <a:ext cx="3303967" cy="4991100"/>
          </a:xfrm>
          <a:prstGeom prst="rect">
            <a:avLst/>
          </a:prstGeom>
        </p:spPr>
      </p:pic>
      <p:sp>
        <p:nvSpPr>
          <p:cNvPr id="4" name="Rectangle 2">
            <a:extLst>
              <a:ext uri="{FF2B5EF4-FFF2-40B4-BE49-F238E27FC236}">
                <a16:creationId xmlns:a16="http://schemas.microsoft.com/office/drawing/2014/main" id="{437AB0F9-D802-45E9-8DC4-2A92099B1710}"/>
              </a:ext>
            </a:extLst>
          </p:cNvPr>
          <p:cNvSpPr>
            <a:spLocks noChangeArrowheads="1"/>
          </p:cNvSpPr>
          <p:nvPr/>
        </p:nvSpPr>
        <p:spPr bwMode="auto">
          <a:xfrm>
            <a:off x="914400" y="152400"/>
            <a:ext cx="7315200" cy="584775"/>
          </a:xfrm>
          <a:prstGeom prst="rect">
            <a:avLst/>
          </a:prstGeom>
          <a:noFill/>
          <a:ln w="9525">
            <a:noFill/>
            <a:miter lim="800000"/>
            <a:headEnd/>
            <a:tailEnd/>
          </a:ln>
        </p:spPr>
        <p:txBody>
          <a:bodyPr wrap="square">
            <a:spAutoFit/>
          </a:bodyPr>
          <a:lstStyle/>
          <a:p>
            <a:pPr algn="ctr"/>
            <a:r>
              <a:rPr lang="en-US" sz="3200" b="1" dirty="0">
                <a:solidFill>
                  <a:srgbClr val="000066"/>
                </a:solidFill>
                <a:latin typeface="+mj-lt"/>
              </a:rPr>
              <a:t>Questions to Consider:</a:t>
            </a:r>
          </a:p>
        </p:txBody>
      </p:sp>
      <p:graphicFrame>
        <p:nvGraphicFramePr>
          <p:cNvPr id="6" name="Group 3">
            <a:extLst>
              <a:ext uri="{FF2B5EF4-FFF2-40B4-BE49-F238E27FC236}">
                <a16:creationId xmlns:a16="http://schemas.microsoft.com/office/drawing/2014/main" id="{06EDF213-8E65-4D2E-B4BD-046D083130A7}"/>
              </a:ext>
            </a:extLst>
          </p:cNvPr>
          <p:cNvGraphicFramePr>
            <a:graphicFrameLocks noGrp="1"/>
          </p:cNvGraphicFramePr>
          <p:nvPr>
            <p:extLst>
              <p:ext uri="{D42A27DB-BD31-4B8C-83A1-F6EECF244321}">
                <p14:modId xmlns:p14="http://schemas.microsoft.com/office/powerpoint/2010/main" val="2363291373"/>
              </p:ext>
            </p:extLst>
          </p:nvPr>
        </p:nvGraphicFramePr>
        <p:xfrm>
          <a:off x="2743200" y="1295401"/>
          <a:ext cx="6096000" cy="4882788"/>
        </p:xfrm>
        <a:graphic>
          <a:graphicData uri="http://schemas.openxmlformats.org/drawingml/2006/table">
            <a:tbl>
              <a:tblPr/>
              <a:tblGrid>
                <a:gridCol w="1449299">
                  <a:extLst>
                    <a:ext uri="{9D8B030D-6E8A-4147-A177-3AD203B41FA5}">
                      <a16:colId xmlns:a16="http://schemas.microsoft.com/office/drawing/2014/main" val="20000"/>
                    </a:ext>
                  </a:extLst>
                </a:gridCol>
                <a:gridCol w="4646701">
                  <a:extLst>
                    <a:ext uri="{9D8B030D-6E8A-4147-A177-3AD203B41FA5}">
                      <a16:colId xmlns:a16="http://schemas.microsoft.com/office/drawing/2014/main" val="20002"/>
                    </a:ext>
                  </a:extLst>
                </a:gridCol>
              </a:tblGrid>
              <a:tr h="1358717">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800000"/>
                          </a:solidFill>
                          <a:effectLst/>
                          <a:latin typeface="Arial" charset="0"/>
                        </a:rPr>
                        <a:t>Question #1</a:t>
                      </a:r>
                    </a:p>
                  </a:txBody>
                  <a:tcPr anchor="ctr" horzOverflow="overflow">
                    <a:lnL cap="flat">
                      <a:noFill/>
                    </a:lnL>
                    <a:lnR w="28575" cap="flat" cmpd="sng" algn="ctr">
                      <a:solidFill>
                        <a:srgbClr val="800000"/>
                      </a:solidFill>
                      <a:prstDash val="solid"/>
                      <a:round/>
                      <a:headEnd type="none" w="med" len="med"/>
                      <a:tailEnd type="none" w="med" len="med"/>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2000" b="1" kern="1200" dirty="0">
                          <a:solidFill>
                            <a:schemeClr val="tx1"/>
                          </a:solidFill>
                          <a:latin typeface="Arial" pitchFamily="34" charset="0"/>
                          <a:ea typeface="+mn-ea"/>
                          <a:cs typeface="Arial" pitchFamily="34" charset="0"/>
                        </a:rPr>
                        <a:t>Which areas are most relevant to your work and/or community?</a:t>
                      </a:r>
                    </a:p>
                  </a:txBody>
                  <a:tcPr anchor="ctr" horzOverflow="overflow">
                    <a:lnL w="28575" cap="flat" cmpd="sng" algn="ctr">
                      <a:solidFill>
                        <a:srgbClr val="800000"/>
                      </a:solidFill>
                      <a:prstDash val="solid"/>
                      <a:round/>
                      <a:headEnd type="none" w="med" len="med"/>
                      <a:tailEnd type="none" w="med" len="med"/>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4025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136031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800000"/>
                          </a:solidFill>
                          <a:effectLst/>
                          <a:latin typeface="Arial" charset="0"/>
                        </a:rPr>
                        <a:t>Question#2</a:t>
                      </a:r>
                    </a:p>
                  </a:txBody>
                  <a:tcPr anchor="ctr" horzOverflow="overflow">
                    <a:lnL cap="flat">
                      <a:noFill/>
                    </a:lnL>
                    <a:lnR w="28575" cap="flat" cmpd="sng" algn="ctr">
                      <a:solidFill>
                        <a:srgbClr val="8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rPr>
                        <a:t>Which one is the greatest priority?</a:t>
                      </a:r>
                    </a:p>
                  </a:txBody>
                  <a:tcPr anchor="ctr" horzOverflow="overflow">
                    <a:lnL w="28575" cap="flat" cmpd="sng" algn="ctr">
                      <a:solidFill>
                        <a:srgbClr val="800000"/>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4025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1358717">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800000"/>
                          </a:solidFill>
                          <a:effectLst/>
                          <a:latin typeface="Arial" charset="0"/>
                        </a:rPr>
                        <a:t>Question #3</a:t>
                      </a:r>
                    </a:p>
                  </a:txBody>
                  <a:tcPr anchor="ctr" horzOverflow="overflow">
                    <a:lnL cap="flat">
                      <a:noFill/>
                    </a:lnL>
                    <a:lnR w="28575" cap="flat" cmpd="sng" algn="ctr">
                      <a:solidFill>
                        <a:srgbClr val="800000"/>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rPr>
                        <a:t>Who else is/ should be working on this issue?</a:t>
                      </a:r>
                    </a:p>
                  </a:txBody>
                  <a:tcPr anchor="ctr" horzOverflow="overflow">
                    <a:lnL w="28575" cap="flat" cmpd="sng" algn="ctr">
                      <a:solidFill>
                        <a:srgbClr val="800000"/>
                      </a:solidFill>
                      <a:prstDash val="solid"/>
                      <a:round/>
                      <a:headEnd type="none" w="med" len="med"/>
                      <a:tailEnd type="none" w="med" len="med"/>
                    </a:lnL>
                    <a:lnR cap="flat">
                      <a:noFill/>
                    </a:lnR>
                    <a:lnT>
                      <a:noFill/>
                    </a:lnT>
                    <a:lnB cap="flat">
                      <a:noFill/>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4564284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1D8DB1-CE7C-4796-BA0B-C427DC036C1D}"/>
              </a:ext>
            </a:extLst>
          </p:cNvPr>
          <p:cNvPicPr>
            <a:picLocks noChangeAspect="1"/>
          </p:cNvPicPr>
          <p:nvPr/>
        </p:nvPicPr>
        <p:blipFill>
          <a:blip r:embed="rId3"/>
          <a:stretch>
            <a:fillRect/>
          </a:stretch>
        </p:blipFill>
        <p:spPr>
          <a:xfrm>
            <a:off x="41413" y="495300"/>
            <a:ext cx="3884053" cy="5867400"/>
          </a:xfrm>
          <a:prstGeom prst="rect">
            <a:avLst/>
          </a:prstGeom>
        </p:spPr>
      </p:pic>
      <p:sp>
        <p:nvSpPr>
          <p:cNvPr id="4" name="Rectangle 2">
            <a:extLst>
              <a:ext uri="{FF2B5EF4-FFF2-40B4-BE49-F238E27FC236}">
                <a16:creationId xmlns:a16="http://schemas.microsoft.com/office/drawing/2014/main" id="{437AB0F9-D802-45E9-8DC4-2A92099B1710}"/>
              </a:ext>
            </a:extLst>
          </p:cNvPr>
          <p:cNvSpPr>
            <a:spLocks noChangeArrowheads="1"/>
          </p:cNvSpPr>
          <p:nvPr/>
        </p:nvSpPr>
        <p:spPr bwMode="auto">
          <a:xfrm>
            <a:off x="1752600" y="152400"/>
            <a:ext cx="7315200" cy="1066800"/>
          </a:xfrm>
          <a:prstGeom prst="rect">
            <a:avLst/>
          </a:prstGeom>
          <a:noFill/>
          <a:ln w="9525">
            <a:noFill/>
            <a:miter lim="800000"/>
            <a:headEnd/>
            <a:tailEnd/>
          </a:ln>
        </p:spPr>
        <p:txBody>
          <a:bodyPr wrap="square">
            <a:spAutoFit/>
          </a:bodyPr>
          <a:lstStyle/>
          <a:p>
            <a:pPr algn="ctr"/>
            <a:r>
              <a:rPr lang="en-US" sz="3200" b="1" dirty="0">
                <a:solidFill>
                  <a:srgbClr val="000066"/>
                </a:solidFill>
                <a:latin typeface="+mj-lt"/>
              </a:rPr>
              <a:t>Essential Elements of </a:t>
            </a:r>
          </a:p>
          <a:p>
            <a:pPr algn="ctr"/>
            <a:r>
              <a:rPr lang="en-US" sz="3200" b="1" dirty="0">
                <a:solidFill>
                  <a:srgbClr val="000066"/>
                </a:solidFill>
                <a:latin typeface="+mj-lt"/>
              </a:rPr>
              <a:t>High Performing States</a:t>
            </a:r>
          </a:p>
        </p:txBody>
      </p:sp>
      <p:sp>
        <p:nvSpPr>
          <p:cNvPr id="5" name="Content Placeholder 3">
            <a:extLst>
              <a:ext uri="{FF2B5EF4-FFF2-40B4-BE49-F238E27FC236}">
                <a16:creationId xmlns:a16="http://schemas.microsoft.com/office/drawing/2014/main" id="{70993ECE-CE5B-4F3A-BFC5-B5B7C2429D01}"/>
              </a:ext>
            </a:extLst>
          </p:cNvPr>
          <p:cNvSpPr txBox="1">
            <a:spLocks/>
          </p:cNvSpPr>
          <p:nvPr/>
        </p:nvSpPr>
        <p:spPr>
          <a:xfrm>
            <a:off x="3440275" y="1981200"/>
            <a:ext cx="5627525" cy="3434881"/>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Foundations for Learning</a:t>
            </a:r>
          </a:p>
          <a:p>
            <a:r>
              <a:rPr lang="en-US" sz="2400" dirty="0"/>
              <a:t>Quality Teaching</a:t>
            </a:r>
          </a:p>
          <a:p>
            <a:r>
              <a:rPr lang="en-US" sz="2400" dirty="0"/>
              <a:t>Quality Leadership</a:t>
            </a:r>
          </a:p>
          <a:p>
            <a:r>
              <a:rPr lang="en-US" sz="2400" dirty="0"/>
              <a:t>Supportive Learning Environments</a:t>
            </a:r>
          </a:p>
          <a:p>
            <a:r>
              <a:rPr lang="en-US" sz="2400" dirty="0"/>
              <a:t>Advanced Instructional System</a:t>
            </a:r>
          </a:p>
          <a:p>
            <a:r>
              <a:rPr lang="en-US" sz="2400" dirty="0"/>
              <a:t>Clear Pathways to Postsecondary Success</a:t>
            </a:r>
          </a:p>
          <a:p>
            <a:r>
              <a:rPr lang="en-US" sz="2400" dirty="0"/>
              <a:t>Adequate and Equitable Funding</a:t>
            </a:r>
          </a:p>
        </p:txBody>
      </p:sp>
    </p:spTree>
    <p:extLst>
      <p:ext uri="{BB962C8B-B14F-4D97-AF65-F5344CB8AC3E}">
        <p14:creationId xmlns:p14="http://schemas.microsoft.com/office/powerpoint/2010/main" val="664201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screenshot&#10;&#10;Description generated with high confidence">
            <a:extLst>
              <a:ext uri="{FF2B5EF4-FFF2-40B4-BE49-F238E27FC236}">
                <a16:creationId xmlns:a16="http://schemas.microsoft.com/office/drawing/2014/main" id="{D0C704F6-C8CA-45F7-9C3C-DDF97244BFB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913"/>
          <a:stretch/>
        </p:blipFill>
        <p:spPr>
          <a:xfrm>
            <a:off x="-4970" y="0"/>
            <a:ext cx="9143980" cy="6857990"/>
          </a:xfrm>
          <a:prstGeom prst="rect">
            <a:avLst/>
          </a:prstGeom>
        </p:spPr>
      </p:pic>
      <p:sp>
        <p:nvSpPr>
          <p:cNvPr id="9" name="TextBox 8"/>
          <p:cNvSpPr txBox="1"/>
          <p:nvPr/>
        </p:nvSpPr>
        <p:spPr>
          <a:xfrm>
            <a:off x="4191000" y="177998"/>
            <a:ext cx="4876800" cy="5232202"/>
          </a:xfrm>
          <a:prstGeom prst="rect">
            <a:avLst/>
          </a:prstGeom>
          <a:noFill/>
        </p:spPr>
        <p:txBody>
          <a:bodyPr wrap="square" rtlCol="0">
            <a:spAutoFit/>
          </a:bodyPr>
          <a:lstStyle/>
          <a:p>
            <a:r>
              <a:rPr lang="en-US" sz="2800" b="1" dirty="0">
                <a:solidFill>
                  <a:srgbClr val="D70002"/>
                </a:solidFill>
              </a:rPr>
              <a:t>Connect with us</a:t>
            </a:r>
          </a:p>
          <a:p>
            <a:pPr algn="ctr"/>
            <a:endParaRPr lang="en-US" sz="2400" b="1" dirty="0">
              <a:solidFill>
                <a:srgbClr val="8E0000"/>
              </a:solidFill>
            </a:endParaRPr>
          </a:p>
          <a:p>
            <a:r>
              <a:rPr lang="en-US" sz="2400" dirty="0">
                <a:solidFill>
                  <a:srgbClr val="D70002"/>
                </a:solidFill>
              </a:rPr>
              <a:t>Twitter: </a:t>
            </a:r>
            <a:r>
              <a:rPr lang="en-US" sz="2400" dirty="0"/>
              <a:t>@</a:t>
            </a:r>
            <a:r>
              <a:rPr lang="en-US" sz="2400" dirty="0" err="1"/>
              <a:t>GAPartnership</a:t>
            </a:r>
            <a:endParaRPr lang="en-US" sz="2400" dirty="0"/>
          </a:p>
          <a:p>
            <a:r>
              <a:rPr lang="en-US" sz="2400" dirty="0"/>
              <a:t> </a:t>
            </a:r>
          </a:p>
          <a:p>
            <a:r>
              <a:rPr lang="en-US" sz="2400" dirty="0" err="1">
                <a:solidFill>
                  <a:srgbClr val="D70002"/>
                </a:solidFill>
              </a:rPr>
              <a:t>Facebook</a:t>
            </a:r>
            <a:r>
              <a:rPr lang="en-US" sz="2400" dirty="0">
                <a:solidFill>
                  <a:srgbClr val="D70002"/>
                </a:solidFill>
              </a:rPr>
              <a:t>: </a:t>
            </a:r>
            <a:r>
              <a:rPr lang="en-US" sz="2400" dirty="0"/>
              <a:t>Georgia Partnership for Excellence in Education</a:t>
            </a:r>
          </a:p>
          <a:p>
            <a:r>
              <a:rPr lang="en-US" sz="2400" dirty="0"/>
              <a:t> </a:t>
            </a:r>
          </a:p>
          <a:p>
            <a:r>
              <a:rPr lang="en-US" sz="2400" dirty="0" err="1">
                <a:solidFill>
                  <a:srgbClr val="D70002"/>
                </a:solidFill>
              </a:rPr>
              <a:t>Instagram</a:t>
            </a:r>
            <a:r>
              <a:rPr lang="en-US" sz="2400" dirty="0">
                <a:solidFill>
                  <a:srgbClr val="D70002"/>
                </a:solidFill>
              </a:rPr>
              <a:t>: </a:t>
            </a:r>
            <a:r>
              <a:rPr lang="en-US" sz="2400" dirty="0"/>
              <a:t>@GAPARTNERSHIP</a:t>
            </a:r>
          </a:p>
          <a:p>
            <a:endParaRPr lang="en-US" sz="2400" dirty="0"/>
          </a:p>
          <a:p>
            <a:r>
              <a:rPr lang="en-US" sz="2400" dirty="0">
                <a:solidFill>
                  <a:srgbClr val="D70002"/>
                </a:solidFill>
              </a:rPr>
              <a:t>LinkedIn: </a:t>
            </a:r>
            <a:r>
              <a:rPr lang="en-US" sz="2400" dirty="0"/>
              <a:t>Georgia Partnership for Excellence in Education</a:t>
            </a:r>
          </a:p>
          <a:p>
            <a:endParaRPr lang="en-US" sz="2400" b="1" dirty="0">
              <a:solidFill>
                <a:srgbClr val="8E0000"/>
              </a:solidFill>
            </a:endParaRPr>
          </a:p>
          <a:p>
            <a:r>
              <a:rPr lang="en-US" sz="2400" dirty="0">
                <a:solidFill>
                  <a:srgbClr val="D70002"/>
                </a:solidFill>
              </a:rPr>
              <a:t>Website: </a:t>
            </a:r>
            <a:r>
              <a:rPr lang="en-US" sz="2400" b="1" dirty="0">
                <a:solidFill>
                  <a:srgbClr val="002060"/>
                </a:solidFill>
                <a:hlinkClick r:id="rId3"/>
              </a:rPr>
              <a:t>www.gpee.org</a:t>
            </a:r>
            <a:endParaRPr lang="en-US" sz="2400" b="1" dirty="0">
              <a:solidFill>
                <a:srgbClr val="002060"/>
              </a:solidFill>
            </a:endParaRPr>
          </a:p>
          <a:p>
            <a:pPr algn="ctr"/>
            <a:endParaRPr lang="en-US" dirty="0">
              <a:solidFill>
                <a:srgbClr val="002060"/>
              </a:solidFill>
            </a:endParaRPr>
          </a:p>
        </p:txBody>
      </p:sp>
      <p:pic>
        <p:nvPicPr>
          <p:cNvPr id="5" name="Picture 4" descr="A screenshot of a cell phone&#10;&#10;Description generated with very high confidence">
            <a:extLst>
              <a:ext uri="{FF2B5EF4-FFF2-40B4-BE49-F238E27FC236}">
                <a16:creationId xmlns:a16="http://schemas.microsoft.com/office/drawing/2014/main" id="{CE517E70-1DE7-4F8C-9884-305835F0716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87" b="1626"/>
          <a:stretch/>
        </p:blipFill>
        <p:spPr>
          <a:xfrm>
            <a:off x="152403" y="381000"/>
            <a:ext cx="3657597" cy="2743200"/>
          </a:xfrm>
          <a:prstGeom prst="rect">
            <a:avLst/>
          </a:prstGeom>
        </p:spPr>
      </p:pic>
      <p:grpSp>
        <p:nvGrpSpPr>
          <p:cNvPr id="6" name="Group 5">
            <a:extLst>
              <a:ext uri="{FF2B5EF4-FFF2-40B4-BE49-F238E27FC236}">
                <a16:creationId xmlns:a16="http://schemas.microsoft.com/office/drawing/2014/main" id="{783D59BD-8261-4A9E-9E90-AFC6B4E53D4B}"/>
              </a:ext>
            </a:extLst>
          </p:cNvPr>
          <p:cNvGrpSpPr/>
          <p:nvPr/>
        </p:nvGrpSpPr>
        <p:grpSpPr>
          <a:xfrm>
            <a:off x="-152400" y="3733800"/>
            <a:ext cx="4267200" cy="1138773"/>
            <a:chOff x="533400" y="443805"/>
            <a:chExt cx="8077200" cy="1966481"/>
          </a:xfrm>
        </p:grpSpPr>
        <p:sp>
          <p:nvSpPr>
            <p:cNvPr id="8" name="Text Box 3">
              <a:extLst>
                <a:ext uri="{FF2B5EF4-FFF2-40B4-BE49-F238E27FC236}">
                  <a16:creationId xmlns:a16="http://schemas.microsoft.com/office/drawing/2014/main" id="{39843546-A370-4FF0-B9D3-5ABFC7425C48}"/>
                </a:ext>
              </a:extLst>
            </p:cNvPr>
            <p:cNvSpPr txBox="1">
              <a:spLocks noChangeArrowheads="1"/>
            </p:cNvSpPr>
            <p:nvPr/>
          </p:nvSpPr>
          <p:spPr bwMode="auto">
            <a:xfrm>
              <a:off x="533400" y="443805"/>
              <a:ext cx="8077200" cy="1966481"/>
            </a:xfrm>
            <a:prstGeom prst="rect">
              <a:avLst/>
            </a:prstGeom>
            <a:noFill/>
            <a:ln w="22225">
              <a:noFill/>
              <a:miter lim="800000"/>
              <a:headEnd/>
              <a:tailEnd/>
            </a:ln>
          </p:spPr>
          <p:txBody>
            <a:bodyPr wrap="square" anchorCtr="1">
              <a:spAutoFit/>
            </a:bodyPr>
            <a:lstStyle/>
            <a:p>
              <a:pPr algn="ctr"/>
              <a:r>
                <a:rPr lang="en-US" sz="2400" dirty="0">
                  <a:solidFill>
                    <a:srgbClr val="C00000"/>
                  </a:solidFill>
                  <a:latin typeface="Calibri" panose="020F0502020204030204" pitchFamily="34" charset="0"/>
                  <a:cs typeface="Calibri" panose="020F0502020204030204" pitchFamily="34" charset="0"/>
                </a:rPr>
                <a:t>PROGRAM SPONSOR</a:t>
              </a:r>
              <a:r>
                <a:rPr lang="en-US" sz="2400" dirty="0">
                  <a:solidFill>
                    <a:srgbClr val="C00000"/>
                  </a:solidFill>
                  <a:latin typeface="Century" pitchFamily="18" charset="0"/>
                  <a:cs typeface="Times New Roman" pitchFamily="18" charset="0"/>
                </a:rPr>
                <a:t>:</a:t>
              </a:r>
            </a:p>
            <a:p>
              <a:pPr algn="ctr"/>
              <a:endParaRPr lang="en-US" sz="2400" b="1" dirty="0">
                <a:solidFill>
                  <a:srgbClr val="C00000"/>
                </a:solidFill>
                <a:latin typeface="Century" pitchFamily="18" charset="0"/>
                <a:cs typeface="Times New Roman" pitchFamily="18" charset="0"/>
              </a:endParaRPr>
            </a:p>
            <a:p>
              <a:pPr algn="ctr"/>
              <a:endParaRPr lang="en-US" sz="2000" b="1" dirty="0">
                <a:solidFill>
                  <a:srgbClr val="C00000"/>
                </a:solidFill>
                <a:latin typeface="Century" pitchFamily="18" charset="0"/>
                <a:cs typeface="Times New Roman" pitchFamily="18" charset="0"/>
              </a:endParaRPr>
            </a:p>
          </p:txBody>
        </p:sp>
        <p:pic>
          <p:nvPicPr>
            <p:cNvPr id="10" name="Picture 9">
              <a:extLst>
                <a:ext uri="{FF2B5EF4-FFF2-40B4-BE49-F238E27FC236}">
                  <a16:creationId xmlns:a16="http://schemas.microsoft.com/office/drawing/2014/main" id="{FF35D588-DB92-4764-A10F-575EFAE9BD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1200" y="1162050"/>
              <a:ext cx="5162550" cy="1123950"/>
            </a:xfrm>
            <a:prstGeom prst="rect">
              <a:avLst/>
            </a:prstGeom>
          </p:spPr>
        </p:pic>
      </p:grpSp>
    </p:spTree>
    <p:extLst>
      <p:ext uri="{BB962C8B-B14F-4D97-AF65-F5344CB8AC3E}">
        <p14:creationId xmlns:p14="http://schemas.microsoft.com/office/powerpoint/2010/main" val="3703515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3810000" y="3124200"/>
            <a:ext cx="184150" cy="579438"/>
          </a:xfrm>
          <a:prstGeom prst="rect">
            <a:avLst/>
          </a:prstGeom>
          <a:noFill/>
          <a:ln w="9525">
            <a:noFill/>
            <a:miter lim="800000"/>
            <a:headEnd/>
            <a:tailEnd/>
          </a:ln>
        </p:spPr>
        <p:txBody>
          <a:bodyPr wrap="none">
            <a:spAutoFit/>
          </a:bodyPr>
          <a:lstStyle/>
          <a:p>
            <a:endParaRPr lang="en-US" sz="3200" b="1">
              <a:cs typeface="Times New Roman" charset="0"/>
            </a:endParaRPr>
          </a:p>
        </p:txBody>
      </p:sp>
      <p:sp>
        <p:nvSpPr>
          <p:cNvPr id="26627" name="Rectangle 3"/>
          <p:cNvSpPr>
            <a:spLocks noChangeArrowheads="1"/>
          </p:cNvSpPr>
          <p:nvPr/>
        </p:nvSpPr>
        <p:spPr bwMode="auto">
          <a:xfrm>
            <a:off x="533400" y="533400"/>
            <a:ext cx="8153400" cy="579438"/>
          </a:xfrm>
          <a:prstGeom prst="rect">
            <a:avLst/>
          </a:prstGeom>
          <a:noFill/>
          <a:ln w="9525">
            <a:noFill/>
            <a:miter lim="800000"/>
            <a:headEnd/>
            <a:tailEnd/>
          </a:ln>
        </p:spPr>
        <p:txBody>
          <a:bodyPr>
            <a:spAutoFit/>
          </a:bodyPr>
          <a:lstStyle/>
          <a:p>
            <a:pPr algn="ctr"/>
            <a:r>
              <a:rPr lang="en-US" sz="3200" b="1" dirty="0">
                <a:solidFill>
                  <a:srgbClr val="002060"/>
                </a:solidFill>
                <a:latin typeface="+mj-lt"/>
                <a:cs typeface="Times New Roman" charset="0"/>
              </a:rPr>
              <a:t>Academic Achievement Milestones</a:t>
            </a:r>
          </a:p>
        </p:txBody>
      </p:sp>
      <p:sp>
        <p:nvSpPr>
          <p:cNvPr id="26628" name="AutoShape 4"/>
          <p:cNvSpPr>
            <a:spLocks noChangeArrowheads="1"/>
          </p:cNvSpPr>
          <p:nvPr/>
        </p:nvSpPr>
        <p:spPr bwMode="auto">
          <a:xfrm>
            <a:off x="533400" y="1447800"/>
            <a:ext cx="8153400" cy="762000"/>
          </a:xfrm>
          <a:prstGeom prst="roundRect">
            <a:avLst>
              <a:gd name="adj" fmla="val 16667"/>
            </a:avLst>
          </a:prstGeom>
          <a:solidFill>
            <a:srgbClr val="E11148"/>
          </a:solidFill>
          <a:ln w="22225">
            <a:solidFill>
              <a:schemeClr val="tx1"/>
            </a:solidFill>
            <a:round/>
            <a:headEnd/>
            <a:tailEnd/>
          </a:ln>
        </p:spPr>
        <p:txBody>
          <a:bodyPr wrap="none" anchor="ctr"/>
          <a:lstStyle/>
          <a:p>
            <a:pPr algn="ctr">
              <a:buFont typeface="Wingdings" charset="2"/>
              <a:buNone/>
            </a:pPr>
            <a:r>
              <a:rPr lang="en-US" sz="2800" b="1">
                <a:solidFill>
                  <a:schemeClr val="bg1"/>
                </a:solidFill>
                <a:latin typeface="Times New Roman" charset="0"/>
                <a:cs typeface="Times New Roman" charset="0"/>
              </a:rPr>
              <a:t>School Readiness</a:t>
            </a:r>
          </a:p>
        </p:txBody>
      </p:sp>
      <p:sp>
        <p:nvSpPr>
          <p:cNvPr id="26629" name="AutoShape 5"/>
          <p:cNvSpPr>
            <a:spLocks noChangeArrowheads="1"/>
          </p:cNvSpPr>
          <p:nvPr/>
        </p:nvSpPr>
        <p:spPr bwMode="auto">
          <a:xfrm>
            <a:off x="533400" y="2362200"/>
            <a:ext cx="8153400" cy="762000"/>
          </a:xfrm>
          <a:prstGeom prst="roundRect">
            <a:avLst>
              <a:gd name="adj" fmla="val 16667"/>
            </a:avLst>
          </a:prstGeom>
          <a:solidFill>
            <a:srgbClr val="E11148"/>
          </a:solidFill>
          <a:ln w="22225">
            <a:solidFill>
              <a:schemeClr val="tx1"/>
            </a:solidFill>
            <a:round/>
            <a:headEnd/>
            <a:tailEnd/>
          </a:ln>
        </p:spPr>
        <p:txBody>
          <a:bodyPr wrap="none" anchor="ctr"/>
          <a:lstStyle/>
          <a:p>
            <a:pPr algn="ctr"/>
            <a:r>
              <a:rPr lang="en-US" sz="2800" b="1">
                <a:solidFill>
                  <a:schemeClr val="bg1"/>
                </a:solidFill>
                <a:latin typeface="Times New Roman" charset="0"/>
                <a:cs typeface="Times New Roman" charset="0"/>
              </a:rPr>
              <a:t>Literacy by 3</a:t>
            </a:r>
            <a:r>
              <a:rPr lang="en-US" sz="2800" b="1" baseline="30000">
                <a:solidFill>
                  <a:schemeClr val="bg1"/>
                </a:solidFill>
                <a:latin typeface="Times New Roman" charset="0"/>
                <a:cs typeface="Times New Roman" charset="0"/>
              </a:rPr>
              <a:t>rd</a:t>
            </a:r>
            <a:r>
              <a:rPr lang="en-US" sz="2800" b="1">
                <a:solidFill>
                  <a:schemeClr val="bg1"/>
                </a:solidFill>
                <a:latin typeface="Times New Roman" charset="0"/>
                <a:cs typeface="Times New Roman" charset="0"/>
              </a:rPr>
              <a:t> Grade</a:t>
            </a:r>
          </a:p>
        </p:txBody>
      </p:sp>
      <p:sp>
        <p:nvSpPr>
          <p:cNvPr id="26630" name="AutoShape 6"/>
          <p:cNvSpPr>
            <a:spLocks noChangeArrowheads="1"/>
          </p:cNvSpPr>
          <p:nvPr/>
        </p:nvSpPr>
        <p:spPr bwMode="auto">
          <a:xfrm>
            <a:off x="533400" y="3276600"/>
            <a:ext cx="8153400" cy="762000"/>
          </a:xfrm>
          <a:prstGeom prst="roundRect">
            <a:avLst>
              <a:gd name="adj" fmla="val 16667"/>
            </a:avLst>
          </a:prstGeom>
          <a:solidFill>
            <a:srgbClr val="E11148"/>
          </a:solidFill>
          <a:ln w="22225">
            <a:solidFill>
              <a:schemeClr val="tx1"/>
            </a:solidFill>
            <a:round/>
            <a:headEnd/>
            <a:tailEnd/>
          </a:ln>
        </p:spPr>
        <p:txBody>
          <a:bodyPr wrap="none" anchor="ctr"/>
          <a:lstStyle/>
          <a:p>
            <a:pPr algn="ctr"/>
            <a:r>
              <a:rPr lang="en-US" sz="2800" b="1">
                <a:solidFill>
                  <a:schemeClr val="bg1"/>
                </a:solidFill>
                <a:latin typeface="Times New Roman" charset="0"/>
                <a:cs typeface="Times New Roman" charset="0"/>
              </a:rPr>
              <a:t>Numeracy by 8</a:t>
            </a:r>
            <a:r>
              <a:rPr lang="en-US" sz="2800" b="1" baseline="30000">
                <a:solidFill>
                  <a:schemeClr val="bg1"/>
                </a:solidFill>
                <a:latin typeface="Times New Roman" charset="0"/>
                <a:cs typeface="Times New Roman" charset="0"/>
              </a:rPr>
              <a:t>th</a:t>
            </a:r>
            <a:r>
              <a:rPr lang="en-US" sz="2800" b="1">
                <a:solidFill>
                  <a:schemeClr val="bg1"/>
                </a:solidFill>
                <a:latin typeface="Times New Roman" charset="0"/>
                <a:cs typeface="Times New Roman" charset="0"/>
              </a:rPr>
              <a:t> Grade</a:t>
            </a:r>
          </a:p>
        </p:txBody>
      </p:sp>
      <p:sp>
        <p:nvSpPr>
          <p:cNvPr id="26631" name="AutoShape 7"/>
          <p:cNvSpPr>
            <a:spLocks noChangeArrowheads="1"/>
          </p:cNvSpPr>
          <p:nvPr/>
        </p:nvSpPr>
        <p:spPr bwMode="auto">
          <a:xfrm>
            <a:off x="533400" y="4191000"/>
            <a:ext cx="8153400" cy="762000"/>
          </a:xfrm>
          <a:prstGeom prst="roundRect">
            <a:avLst>
              <a:gd name="adj" fmla="val 16667"/>
            </a:avLst>
          </a:prstGeom>
          <a:solidFill>
            <a:srgbClr val="E11148"/>
          </a:solidFill>
          <a:ln w="22225">
            <a:solidFill>
              <a:schemeClr val="tx1"/>
            </a:solidFill>
            <a:round/>
            <a:headEnd/>
            <a:tailEnd/>
          </a:ln>
        </p:spPr>
        <p:txBody>
          <a:bodyPr wrap="none" anchor="ctr"/>
          <a:lstStyle/>
          <a:p>
            <a:pPr algn="ctr"/>
            <a:r>
              <a:rPr lang="en-US" sz="2800" b="1">
                <a:solidFill>
                  <a:schemeClr val="bg1"/>
                </a:solidFill>
                <a:latin typeface="Times New Roman" charset="0"/>
                <a:cs typeface="Times New Roman" charset="0"/>
              </a:rPr>
              <a:t>High School Graduation</a:t>
            </a:r>
          </a:p>
        </p:txBody>
      </p:sp>
      <p:sp>
        <p:nvSpPr>
          <p:cNvPr id="26632" name="AutoShape 8"/>
          <p:cNvSpPr>
            <a:spLocks noChangeArrowheads="1"/>
          </p:cNvSpPr>
          <p:nvPr/>
        </p:nvSpPr>
        <p:spPr bwMode="auto">
          <a:xfrm>
            <a:off x="533400" y="5943600"/>
            <a:ext cx="8153400" cy="762000"/>
          </a:xfrm>
          <a:prstGeom prst="roundRect">
            <a:avLst>
              <a:gd name="adj" fmla="val 16667"/>
            </a:avLst>
          </a:prstGeom>
          <a:solidFill>
            <a:srgbClr val="0070C0"/>
          </a:solidFill>
          <a:ln w="22225">
            <a:solidFill>
              <a:schemeClr val="tx1"/>
            </a:solidFill>
            <a:round/>
            <a:headEnd/>
            <a:tailEnd/>
          </a:ln>
        </p:spPr>
        <p:txBody>
          <a:bodyPr wrap="none" anchor="ctr"/>
          <a:lstStyle/>
          <a:p>
            <a:pPr algn="ctr"/>
            <a:r>
              <a:rPr lang="en-US" sz="2800" b="1">
                <a:solidFill>
                  <a:schemeClr val="bg1"/>
                </a:solidFill>
                <a:latin typeface="Times New Roman" charset="0"/>
                <a:cs typeface="Times New Roman" charset="0"/>
              </a:rPr>
              <a:t>Workforce and/or College Ready</a:t>
            </a:r>
          </a:p>
        </p:txBody>
      </p:sp>
      <p:sp>
        <p:nvSpPr>
          <p:cNvPr id="26633" name="AutoShape 9"/>
          <p:cNvSpPr>
            <a:spLocks noChangeArrowheads="1"/>
          </p:cNvSpPr>
          <p:nvPr/>
        </p:nvSpPr>
        <p:spPr bwMode="auto">
          <a:xfrm>
            <a:off x="4114800" y="5105400"/>
            <a:ext cx="838200" cy="685800"/>
          </a:xfrm>
          <a:prstGeom prst="downArrow">
            <a:avLst>
              <a:gd name="adj1" fmla="val 53787"/>
              <a:gd name="adj2" fmla="val 52546"/>
            </a:avLst>
          </a:prstGeom>
          <a:noFill/>
          <a:ln w="63500">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146444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3" cstate="print"/>
          <a:srcRect/>
          <a:stretch>
            <a:fillRect/>
          </a:stretch>
        </p:blipFill>
        <p:spPr bwMode="auto">
          <a:xfrm>
            <a:off x="1295400" y="1182189"/>
            <a:ext cx="6553200" cy="5675811"/>
          </a:xfrm>
          <a:prstGeom prst="rect">
            <a:avLst/>
          </a:prstGeom>
          <a:noFill/>
          <a:ln w="9525">
            <a:noFill/>
            <a:miter lim="800000"/>
            <a:headEnd/>
            <a:tailEnd/>
          </a:ln>
        </p:spPr>
      </p:pic>
      <p:sp>
        <p:nvSpPr>
          <p:cNvPr id="5" name="Rectangle 2"/>
          <p:cNvSpPr>
            <a:spLocks noChangeArrowheads="1"/>
          </p:cNvSpPr>
          <p:nvPr/>
        </p:nvSpPr>
        <p:spPr bwMode="auto">
          <a:xfrm>
            <a:off x="228600" y="228600"/>
            <a:ext cx="8686800" cy="579438"/>
          </a:xfrm>
          <a:prstGeom prst="rect">
            <a:avLst/>
          </a:prstGeom>
          <a:noFill/>
          <a:ln w="9525">
            <a:noFill/>
            <a:miter lim="800000"/>
            <a:headEnd/>
            <a:tailEnd/>
          </a:ln>
        </p:spPr>
        <p:txBody>
          <a:bodyPr>
            <a:spAutoFit/>
          </a:bodyPr>
          <a:lstStyle/>
          <a:p>
            <a:pPr algn="ctr"/>
            <a:r>
              <a:rPr lang="en-US" sz="3200" b="1" dirty="0">
                <a:solidFill>
                  <a:srgbClr val="002060"/>
                </a:solidFill>
                <a:latin typeface="+mj-lt"/>
                <a:cs typeface="Times New Roman" charset="0"/>
              </a:rPr>
              <a:t>School Readiness</a:t>
            </a:r>
          </a:p>
        </p:txBody>
      </p:sp>
      <p:sp>
        <p:nvSpPr>
          <p:cNvPr id="6" name="TextBox 5"/>
          <p:cNvSpPr txBox="1"/>
          <p:nvPr/>
        </p:nvSpPr>
        <p:spPr>
          <a:xfrm>
            <a:off x="1295400" y="762000"/>
            <a:ext cx="5715000" cy="369332"/>
          </a:xfrm>
          <a:prstGeom prst="rect">
            <a:avLst/>
          </a:prstGeom>
          <a:noFill/>
        </p:spPr>
        <p:txBody>
          <a:bodyPr wrap="square" rtlCol="0">
            <a:spAutoFit/>
          </a:bodyPr>
          <a:lstStyle/>
          <a:p>
            <a:pPr algn="ctr"/>
            <a:r>
              <a:rPr lang="en-US" dirty="0"/>
              <a:t>Percent of Children with School Readiness Skills</a:t>
            </a:r>
          </a:p>
        </p:txBody>
      </p:sp>
    </p:spTree>
    <p:extLst>
      <p:ext uri="{BB962C8B-B14F-4D97-AF65-F5344CB8AC3E}">
        <p14:creationId xmlns:p14="http://schemas.microsoft.com/office/powerpoint/2010/main" val="104955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28600" y="228600"/>
            <a:ext cx="8686800" cy="1077218"/>
          </a:xfrm>
          <a:prstGeom prst="rect">
            <a:avLst/>
          </a:prstGeom>
          <a:noFill/>
          <a:ln w="9525">
            <a:noFill/>
            <a:miter lim="800000"/>
            <a:headEnd/>
            <a:tailEnd/>
          </a:ln>
        </p:spPr>
        <p:txBody>
          <a:bodyPr>
            <a:spAutoFit/>
          </a:bodyPr>
          <a:lstStyle/>
          <a:p>
            <a:pPr algn="ctr"/>
            <a:r>
              <a:rPr lang="en-US" sz="3200" b="1" dirty="0">
                <a:solidFill>
                  <a:srgbClr val="002060"/>
                </a:solidFill>
                <a:latin typeface="+mj-lt"/>
                <a:cs typeface="Times New Roman" charset="0"/>
              </a:rPr>
              <a:t>NAEP 4</a:t>
            </a:r>
            <a:r>
              <a:rPr lang="en-US" sz="3200" b="1" baseline="30000" dirty="0">
                <a:solidFill>
                  <a:srgbClr val="002060"/>
                </a:solidFill>
                <a:latin typeface="+mj-lt"/>
                <a:cs typeface="Times New Roman" charset="0"/>
              </a:rPr>
              <a:t>th</a:t>
            </a:r>
            <a:r>
              <a:rPr lang="en-US" sz="3200" b="1" dirty="0">
                <a:solidFill>
                  <a:srgbClr val="002060"/>
                </a:solidFill>
                <a:latin typeface="+mj-lt"/>
                <a:cs typeface="Times New Roman" charset="0"/>
              </a:rPr>
              <a:t> Grade Reading</a:t>
            </a:r>
          </a:p>
          <a:p>
            <a:pPr algn="ctr"/>
            <a:r>
              <a:rPr lang="en-US" sz="3200" b="1" dirty="0">
                <a:solidFill>
                  <a:srgbClr val="002060"/>
                </a:solidFill>
                <a:latin typeface="+mj-lt"/>
                <a:cs typeface="Times New Roman" charset="0"/>
              </a:rPr>
              <a:t>Percent At or Above Proficient</a:t>
            </a:r>
          </a:p>
        </p:txBody>
      </p:sp>
      <p:graphicFrame>
        <p:nvGraphicFramePr>
          <p:cNvPr id="7" name="Content Placeholder 4"/>
          <p:cNvGraphicFramePr>
            <a:graphicFrameLocks noGrp="1"/>
          </p:cNvGraphicFramePr>
          <p:nvPr>
            <p:ph idx="1"/>
            <p:extLst>
              <p:ext uri="{D42A27DB-BD31-4B8C-83A1-F6EECF244321}">
                <p14:modId xmlns:p14="http://schemas.microsoft.com/office/powerpoint/2010/main" val="1355060835"/>
              </p:ext>
            </p:extLst>
          </p:nvPr>
        </p:nvGraphicFramePr>
        <p:xfrm>
          <a:off x="457200" y="1371600"/>
          <a:ext cx="8382000" cy="5181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6725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607978608"/>
              </p:ext>
            </p:extLst>
          </p:nvPr>
        </p:nvGraphicFramePr>
        <p:xfrm>
          <a:off x="457200" y="1371600"/>
          <a:ext cx="83820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2"/>
          <p:cNvSpPr>
            <a:spLocks noChangeArrowheads="1"/>
          </p:cNvSpPr>
          <p:nvPr/>
        </p:nvSpPr>
        <p:spPr bwMode="auto">
          <a:xfrm>
            <a:off x="228600" y="228600"/>
            <a:ext cx="8686800" cy="1077218"/>
          </a:xfrm>
          <a:prstGeom prst="rect">
            <a:avLst/>
          </a:prstGeom>
          <a:noFill/>
          <a:ln w="9525">
            <a:noFill/>
            <a:miter lim="800000"/>
            <a:headEnd/>
            <a:tailEnd/>
          </a:ln>
        </p:spPr>
        <p:txBody>
          <a:bodyPr>
            <a:spAutoFit/>
          </a:bodyPr>
          <a:lstStyle/>
          <a:p>
            <a:pPr algn="ctr"/>
            <a:r>
              <a:rPr lang="en-US" sz="3200" b="1" dirty="0">
                <a:solidFill>
                  <a:srgbClr val="000066"/>
                </a:solidFill>
                <a:latin typeface="+mj-lt"/>
                <a:cs typeface="Times New Roman" charset="0"/>
              </a:rPr>
              <a:t>NAEP 8</a:t>
            </a:r>
            <a:r>
              <a:rPr lang="en-US" sz="3200" b="1" baseline="30000" dirty="0">
                <a:solidFill>
                  <a:srgbClr val="000066"/>
                </a:solidFill>
                <a:latin typeface="+mj-lt"/>
                <a:cs typeface="Times New Roman" charset="0"/>
              </a:rPr>
              <a:t>th</a:t>
            </a:r>
            <a:r>
              <a:rPr lang="en-US" sz="3200" b="1" dirty="0">
                <a:solidFill>
                  <a:srgbClr val="000066"/>
                </a:solidFill>
                <a:latin typeface="+mj-lt"/>
                <a:cs typeface="Times New Roman" charset="0"/>
              </a:rPr>
              <a:t> Grade Math</a:t>
            </a:r>
          </a:p>
          <a:p>
            <a:pPr algn="ctr"/>
            <a:r>
              <a:rPr lang="en-US" sz="3200" b="1" dirty="0">
                <a:solidFill>
                  <a:srgbClr val="000066"/>
                </a:solidFill>
                <a:latin typeface="+mj-lt"/>
                <a:cs typeface="Times New Roman" charset="0"/>
              </a:rPr>
              <a:t>Percent At or Above Proficient</a:t>
            </a:r>
          </a:p>
        </p:txBody>
      </p:sp>
    </p:spTree>
    <p:extLst>
      <p:ext uri="{BB962C8B-B14F-4D97-AF65-F5344CB8AC3E}">
        <p14:creationId xmlns:p14="http://schemas.microsoft.com/office/powerpoint/2010/main" val="1912424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228600" y="228600"/>
            <a:ext cx="8686800" cy="579438"/>
          </a:xfrm>
          <a:prstGeom prst="rect">
            <a:avLst/>
          </a:prstGeom>
          <a:noFill/>
          <a:ln w="9525">
            <a:noFill/>
            <a:miter lim="800000"/>
            <a:headEnd/>
            <a:tailEnd/>
          </a:ln>
        </p:spPr>
        <p:txBody>
          <a:bodyPr>
            <a:spAutoFit/>
          </a:bodyPr>
          <a:lstStyle/>
          <a:p>
            <a:pPr algn="ctr"/>
            <a:r>
              <a:rPr lang="en-US" sz="3200" b="1" dirty="0">
                <a:solidFill>
                  <a:srgbClr val="000066"/>
                </a:solidFill>
                <a:latin typeface="+mj-lt"/>
                <a:cs typeface="Times New Roman" charset="0"/>
              </a:rPr>
              <a:t>Georgia High School Graduation Rates</a:t>
            </a:r>
          </a:p>
        </p:txBody>
      </p:sp>
      <p:sp>
        <p:nvSpPr>
          <p:cNvPr id="35843" name="Text Box 3"/>
          <p:cNvSpPr txBox="1">
            <a:spLocks noChangeArrowheads="1"/>
          </p:cNvSpPr>
          <p:nvPr/>
        </p:nvSpPr>
        <p:spPr bwMode="auto">
          <a:xfrm>
            <a:off x="0" y="6527800"/>
            <a:ext cx="8001000" cy="212366"/>
          </a:xfrm>
          <a:prstGeom prst="rect">
            <a:avLst/>
          </a:prstGeom>
          <a:noFill/>
          <a:ln w="9525">
            <a:noFill/>
            <a:miter lim="800000"/>
            <a:headEnd/>
            <a:tailEnd/>
          </a:ln>
        </p:spPr>
        <p:txBody>
          <a:bodyPr>
            <a:spAutoFit/>
          </a:bodyPr>
          <a:lstStyle/>
          <a:p>
            <a:pPr>
              <a:lnSpc>
                <a:spcPct val="60000"/>
              </a:lnSpc>
              <a:spcBef>
                <a:spcPct val="50000"/>
              </a:spcBef>
            </a:pPr>
            <a:r>
              <a:rPr lang="en-US" sz="1300" u="sng" dirty="0">
                <a:cs typeface="Times New Roman" charset="0"/>
              </a:rPr>
              <a:t>Source:</a:t>
            </a:r>
            <a:r>
              <a:rPr lang="en-US" sz="1300" dirty="0">
                <a:cs typeface="Times New Roman" charset="0"/>
              </a:rPr>
              <a:t> Governor’s Office of Student Achievement</a:t>
            </a:r>
          </a:p>
        </p:txBody>
      </p:sp>
      <p:graphicFrame>
        <p:nvGraphicFramePr>
          <p:cNvPr id="35897" name="Group 57"/>
          <p:cNvGraphicFramePr>
            <a:graphicFrameLocks noGrp="1"/>
          </p:cNvGraphicFramePr>
          <p:nvPr>
            <p:extLst>
              <p:ext uri="{D42A27DB-BD31-4B8C-83A1-F6EECF244321}">
                <p14:modId xmlns:p14="http://schemas.microsoft.com/office/powerpoint/2010/main" val="959941426"/>
              </p:ext>
            </p:extLst>
          </p:nvPr>
        </p:nvGraphicFramePr>
        <p:xfrm>
          <a:off x="1066800" y="1447800"/>
          <a:ext cx="7086600" cy="4571999"/>
        </p:xfrm>
        <a:graphic>
          <a:graphicData uri="http://schemas.openxmlformats.org/drawingml/2006/table">
            <a:tbl>
              <a:tblPr>
                <a:tableStyleId>{793D81CF-94F2-401A-BA57-92F5A7B2D0C5}</a:tableStyleId>
              </a:tblPr>
              <a:tblGrid>
                <a:gridCol w="2684318">
                  <a:extLst>
                    <a:ext uri="{9D8B030D-6E8A-4147-A177-3AD203B41FA5}">
                      <a16:colId xmlns:a16="http://schemas.microsoft.com/office/drawing/2014/main" val="20000"/>
                    </a:ext>
                  </a:extLst>
                </a:gridCol>
                <a:gridCol w="4402282">
                  <a:extLst>
                    <a:ext uri="{9D8B030D-6E8A-4147-A177-3AD203B41FA5}">
                      <a16:colId xmlns:a16="http://schemas.microsoft.com/office/drawing/2014/main" val="20001"/>
                    </a:ext>
                  </a:extLst>
                </a:gridCol>
              </a:tblGrid>
              <a:tr h="11460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u="none" strike="noStrike" cap="none" normalizeH="0" baseline="0" dirty="0">
                          <a:ln>
                            <a:noFill/>
                          </a:ln>
                          <a:solidFill>
                            <a:schemeClr val="bg1"/>
                          </a:solidFill>
                          <a:effectLst/>
                          <a:latin typeface="+mn-lt"/>
                          <a:cs typeface="Arial" pitchFamily="34" charset="0"/>
                        </a:rPr>
                        <a:t>Year</a:t>
                      </a:r>
                      <a:endParaRPr kumimoji="0" lang="en-US" sz="2000" b="1" i="0" u="none" strike="noStrike" cap="none" normalizeH="0" baseline="0" dirty="0">
                        <a:ln>
                          <a:noFill/>
                        </a:ln>
                        <a:solidFill>
                          <a:schemeClr val="bg1"/>
                        </a:solidFill>
                        <a:effectLst/>
                        <a:latin typeface="+mn-lt"/>
                        <a:ea typeface="ＭＳ Ｐゴシック" charset="-128"/>
                        <a:cs typeface="Arial" pitchFamily="34" charset="0"/>
                      </a:endParaRPr>
                    </a:p>
                  </a:txBody>
                  <a:tcPr anchor="ctr" horzOverflow="overflow">
                    <a:solidFill>
                      <a:srgbClr val="E1114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u="none" strike="noStrike" cap="none" normalizeH="0" baseline="0" dirty="0">
                          <a:ln>
                            <a:noFill/>
                          </a:ln>
                          <a:solidFill>
                            <a:schemeClr val="bg1"/>
                          </a:solidFill>
                          <a:effectLst/>
                          <a:latin typeface="+mn-lt"/>
                          <a:cs typeface="Arial" pitchFamily="34" charset="0"/>
                        </a:rPr>
                        <a:t>High School Graduation Rate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bg1"/>
                          </a:solidFill>
                          <a:effectLst/>
                          <a:latin typeface="+mn-lt"/>
                          <a:ea typeface="ＭＳ Ｐゴシック" charset="-128"/>
                          <a:cs typeface="Arial" pitchFamily="34" charset="0"/>
                        </a:rPr>
                        <a:t>State Average</a:t>
                      </a:r>
                    </a:p>
                  </a:txBody>
                  <a:tcPr anchor="ctr" horzOverflow="overflow">
                    <a:solidFill>
                      <a:srgbClr val="E11148"/>
                    </a:solidFill>
                  </a:tcPr>
                </a:tc>
                <a:extLst>
                  <a:ext uri="{0D108BD9-81ED-4DB2-BD59-A6C34878D82A}">
                    <a16:rowId xmlns:a16="http://schemas.microsoft.com/office/drawing/2014/main" val="10000"/>
                  </a:ext>
                </a:extLst>
              </a:tr>
              <a:tr h="8564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mn-lt"/>
                          <a:ea typeface="ＭＳ Ｐゴシック" charset="-128"/>
                        </a:rPr>
                        <a:t>2014</a:t>
                      </a:r>
                    </a:p>
                  </a:txBody>
                  <a:tcPr anchor="ctr" horzOverflow="overflow"/>
                </a:tc>
                <a:tc>
                  <a:txBody>
                    <a:bodyPr/>
                    <a:lstStyle/>
                    <a:p>
                      <a:pPr algn="ctr"/>
                      <a:r>
                        <a:rPr lang="en-US" sz="2800" dirty="0">
                          <a:latin typeface="+mn-lt"/>
                        </a:rPr>
                        <a:t>73%</a:t>
                      </a:r>
                    </a:p>
                  </a:txBody>
                  <a:tcPr anchor="ctr" horzOverflow="overflow"/>
                </a:tc>
                <a:extLst>
                  <a:ext uri="{0D108BD9-81ED-4DB2-BD59-A6C34878D82A}">
                    <a16:rowId xmlns:a16="http://schemas.microsoft.com/office/drawing/2014/main" val="4293331167"/>
                  </a:ext>
                </a:extLst>
              </a:tr>
              <a:tr h="8564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mn-lt"/>
                          <a:ea typeface="ＭＳ Ｐゴシック" charset="-128"/>
                        </a:rPr>
                        <a:t>2015</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mn-lt"/>
                          <a:ea typeface="ＭＳ Ｐゴシック" charset="-128"/>
                        </a:rPr>
                        <a:t>79%</a:t>
                      </a:r>
                    </a:p>
                  </a:txBody>
                  <a:tcPr anchor="ctr" horzOverflow="overflow"/>
                </a:tc>
                <a:extLst>
                  <a:ext uri="{0D108BD9-81ED-4DB2-BD59-A6C34878D82A}">
                    <a16:rowId xmlns:a16="http://schemas.microsoft.com/office/drawing/2014/main" val="2330000572"/>
                  </a:ext>
                </a:extLst>
              </a:tr>
              <a:tr h="8564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mn-lt"/>
                          <a:ea typeface="ＭＳ Ｐゴシック" charset="-128"/>
                        </a:rPr>
                        <a:t>2016</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mn-lt"/>
                          <a:ea typeface="ＭＳ Ｐゴシック" charset="-128"/>
                        </a:rPr>
                        <a:t>79%</a:t>
                      </a:r>
                    </a:p>
                  </a:txBody>
                  <a:tcPr anchor="ctr" horzOverflow="overflow"/>
                </a:tc>
                <a:extLst>
                  <a:ext uri="{0D108BD9-81ED-4DB2-BD59-A6C34878D82A}">
                    <a16:rowId xmlns:a16="http://schemas.microsoft.com/office/drawing/2014/main" val="2515994211"/>
                  </a:ext>
                </a:extLst>
              </a:tr>
              <a:tr h="8564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mn-lt"/>
                          <a:ea typeface="ＭＳ Ｐゴシック" charset="-128"/>
                        </a:rPr>
                        <a:t>2017</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mn-lt"/>
                          <a:ea typeface="ＭＳ Ｐゴシック" charset="-128"/>
                        </a:rPr>
                        <a:t>81%</a:t>
                      </a:r>
                    </a:p>
                  </a:txBody>
                  <a:tcPr anchor="ctr" horzOverflow="overflow"/>
                </a:tc>
                <a:extLst>
                  <a:ext uri="{0D108BD9-81ED-4DB2-BD59-A6C34878D82A}">
                    <a16:rowId xmlns:a16="http://schemas.microsoft.com/office/drawing/2014/main" val="2813295433"/>
                  </a:ext>
                </a:extLst>
              </a:tr>
            </a:tbl>
          </a:graphicData>
        </a:graphic>
      </p:graphicFrame>
    </p:spTree>
    <p:extLst>
      <p:ext uri="{BB962C8B-B14F-4D97-AF65-F5344CB8AC3E}">
        <p14:creationId xmlns:p14="http://schemas.microsoft.com/office/powerpoint/2010/main" val="406057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35897"/>
                                        </p:tgtEl>
                                        <p:attrNameLst>
                                          <p:attrName>style.visibility</p:attrName>
                                        </p:attrNameLst>
                                      </p:cBhvr>
                                      <p:to>
                                        <p:strVal val="visible"/>
                                      </p:to>
                                    </p:set>
                                    <p:animEffect transition="in" filter="box(in)">
                                      <p:cBhvr>
                                        <p:cTn id="7" dur="1000"/>
                                        <p:tgtEl>
                                          <p:spTgt spid="358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126CB2F2DF703418D50FADA9ADA3629" ma:contentTypeVersion="6" ma:contentTypeDescription="Create a new document." ma:contentTypeScope="" ma:versionID="58bd7439c8e4adf92f6f90f0da1a17b9">
  <xsd:schema xmlns:xsd="http://www.w3.org/2001/XMLSchema" xmlns:xs="http://www.w3.org/2001/XMLSchema" xmlns:p="http://schemas.microsoft.com/office/2006/metadata/properties" xmlns:ns2="ab090288-4c34-446d-8647-54677f3ef443" xmlns:ns3="a5a119f9-ed53-4ed8-8889-091554ae87e3" targetNamespace="http://schemas.microsoft.com/office/2006/metadata/properties" ma:root="true" ma:fieldsID="e8d81ce92542e8ee8735826b6a4ff266" ns2:_="" ns3:_="">
    <xsd:import namespace="ab090288-4c34-446d-8647-54677f3ef443"/>
    <xsd:import namespace="a5a119f9-ed53-4ed8-8889-091554ae87e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090288-4c34-446d-8647-54677f3ef44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5a119f9-ed53-4ed8-8889-091554ae87e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03C184-71D8-40E0-B2A4-975CF75878C3}">
  <ds:schemaRefs>
    <ds:schemaRef ds:uri="http://schemas.microsoft.com/sharepoint/v3/contenttype/forms"/>
  </ds:schemaRefs>
</ds:datastoreItem>
</file>

<file path=customXml/itemProps2.xml><?xml version="1.0" encoding="utf-8"?>
<ds:datastoreItem xmlns:ds="http://schemas.openxmlformats.org/officeDocument/2006/customXml" ds:itemID="{55233646-C608-4099-A280-E6539AAD0203}">
  <ds:schemaRefs>
    <ds:schemaRef ds:uri="http://purl.org/dc/elements/1.1/"/>
    <ds:schemaRef ds:uri="http://schemas.microsoft.com/office/2006/metadata/properties"/>
    <ds:schemaRef ds:uri="a5a119f9-ed53-4ed8-8889-091554ae87e3"/>
    <ds:schemaRef ds:uri="http://purl.org/dc/terms/"/>
    <ds:schemaRef ds:uri="ab090288-4c34-446d-8647-54677f3ef443"/>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FA7EFAF0-07B3-40C1-9207-0A0A7DC57A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090288-4c34-446d-8647-54677f3ef443"/>
    <ds:schemaRef ds:uri="a5a119f9-ed53-4ed8-8889-091554ae87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8685</TotalTime>
  <Words>3336</Words>
  <Application>Microsoft Office PowerPoint</Application>
  <PresentationFormat>On-screen Show (4:3)</PresentationFormat>
  <Paragraphs>482</Paragraphs>
  <Slides>46</Slides>
  <Notes>39</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59" baseType="lpstr">
      <vt:lpstr>ＭＳ Ｐゴシック</vt:lpstr>
      <vt:lpstr>Arial</vt:lpstr>
      <vt:lpstr>Avenir-Black</vt:lpstr>
      <vt:lpstr>Bookman Old Style</vt:lpstr>
      <vt:lpstr>Calibri</vt:lpstr>
      <vt:lpstr>Century</vt:lpstr>
      <vt:lpstr>Century Gothic</vt:lpstr>
      <vt:lpstr>Times New Roman</vt:lpstr>
      <vt:lpstr>Trebuchet MS</vt:lpstr>
      <vt:lpstr>Verdana</vt:lpstr>
      <vt:lpstr>Wingdings</vt:lpstr>
      <vt:lpstr>Office Theme</vt:lpstr>
      <vt:lpstr>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Percent of ACT Tested High School Graduates Meeting College Readiness Benchmarks - Reading</vt:lpstr>
      <vt:lpstr>Percent of ACT Tested High School Graduates Meeting College Readiness Benchmarks - Math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Changing Face of Georgia</vt:lpstr>
      <vt:lpstr>Achievement Gaps</vt:lpstr>
      <vt:lpstr>The Missing 57%</vt:lpstr>
      <vt:lpstr>Georgia’s Economic Development Needs</vt:lpstr>
      <vt:lpstr>Georgia Needs: The Economic Development Pipeline </vt:lpstr>
      <vt:lpstr>Georgia’s Future Workforce</vt:lpstr>
      <vt:lpstr>PowerPoint Presentation</vt:lpstr>
      <vt:lpstr>PowerPoint Presentation</vt:lpstr>
      <vt:lpstr>Profile of Child Wellbeing and Academic Achievement</vt:lpstr>
      <vt:lpstr>Teen Birth Rates Per 1,000</vt:lpstr>
      <vt:lpstr>Percent Teens Not Working or in School</vt:lpstr>
      <vt:lpstr>Percent Low-Income by School District</vt:lpstr>
      <vt:lpstr>Percent Low-Income and  Proficient + Distinguished 3rd Grade English Language Arts</vt:lpstr>
      <vt:lpstr>Percent Low-Income and  Proficient + Distinguished 8th Grade Math</vt:lpstr>
      <vt:lpstr>Percent Low-Income and HS Graduation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sdolinger</dc:creator>
  <cp:lastModifiedBy>Dana Rickman</cp:lastModifiedBy>
  <cp:revision>260</cp:revision>
  <cp:lastPrinted>2017-10-06T11:53:24Z</cp:lastPrinted>
  <dcterms:created xsi:type="dcterms:W3CDTF">2014-01-08T20:33:30Z</dcterms:created>
  <dcterms:modified xsi:type="dcterms:W3CDTF">2018-04-11T19:42:13Z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0x010100A126CB2F2DF703418D50FADA9ADA3629</vt:lpwstr>
  </property>
</Properties>
</file>