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0"/>
  </p:notesMasterIdLst>
  <p:handoutMasterIdLst>
    <p:handoutMasterId r:id="rId51"/>
  </p:handoutMasterIdLst>
  <p:sldIdLst>
    <p:sldId id="442" r:id="rId5"/>
    <p:sldId id="377" r:id="rId6"/>
    <p:sldId id="455" r:id="rId7"/>
    <p:sldId id="369" r:id="rId8"/>
    <p:sldId id="378" r:id="rId9"/>
    <p:sldId id="277" r:id="rId10"/>
    <p:sldId id="278" r:id="rId11"/>
    <p:sldId id="279" r:id="rId12"/>
    <p:sldId id="280" r:id="rId13"/>
    <p:sldId id="352" r:id="rId14"/>
    <p:sldId id="421" r:id="rId15"/>
    <p:sldId id="422" r:id="rId16"/>
    <p:sldId id="379" r:id="rId17"/>
    <p:sldId id="457" r:id="rId18"/>
    <p:sldId id="288" r:id="rId19"/>
    <p:sldId id="395" r:id="rId20"/>
    <p:sldId id="393" r:id="rId21"/>
    <p:sldId id="392" r:id="rId22"/>
    <p:sldId id="384" r:id="rId23"/>
    <p:sldId id="380" r:id="rId24"/>
    <p:sldId id="323" r:id="rId25"/>
    <p:sldId id="437" r:id="rId26"/>
    <p:sldId id="432" r:id="rId27"/>
    <p:sldId id="468" r:id="rId28"/>
    <p:sldId id="322" r:id="rId29"/>
    <p:sldId id="433" r:id="rId30"/>
    <p:sldId id="326" r:id="rId31"/>
    <p:sldId id="381" r:id="rId32"/>
    <p:sldId id="436" r:id="rId33"/>
    <p:sldId id="469" r:id="rId34"/>
    <p:sldId id="470" r:id="rId35"/>
    <p:sldId id="472" r:id="rId36"/>
    <p:sldId id="471" r:id="rId37"/>
    <p:sldId id="473" r:id="rId38"/>
    <p:sldId id="474" r:id="rId39"/>
    <p:sldId id="458" r:id="rId40"/>
    <p:sldId id="459" r:id="rId41"/>
    <p:sldId id="460" r:id="rId42"/>
    <p:sldId id="461" r:id="rId43"/>
    <p:sldId id="462" r:id="rId44"/>
    <p:sldId id="463" r:id="rId45"/>
    <p:sldId id="464" r:id="rId46"/>
    <p:sldId id="305" r:id="rId47"/>
    <p:sldId id="302" r:id="rId48"/>
    <p:sldId id="30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 id="2" name="Elisa Adelman" initials="EA" lastIdx="2" clrIdx="1">
    <p:extLst>
      <p:ext uri="{19B8F6BF-5375-455C-9EA6-DF929625EA0E}">
        <p15:presenceInfo xmlns:p15="http://schemas.microsoft.com/office/powerpoint/2012/main" userId="S::eadelman@gpee.org::6094c8b3-8d47-4b4b-ae31-4a16ea442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62A"/>
    <a:srgbClr val="E11148"/>
    <a:srgbClr val="CECA22"/>
    <a:srgbClr val="D70E2B"/>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3539" autoAdjust="0"/>
  </p:normalViewPr>
  <p:slideViewPr>
    <p:cSldViewPr>
      <p:cViewPr varScale="1">
        <p:scale>
          <a:sx n="87" d="100"/>
          <a:sy n="87" d="100"/>
        </p:scale>
        <p:origin x="159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7.10.1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7.10.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7.10.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7.10.19.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7.10.1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7.10.19.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7.1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i="0" baseline="0" dirty="0">
                <a:effectLst/>
              </a:rPr>
              <a:t>2016 HS Graduation Rate by 3</a:t>
            </a:r>
            <a:r>
              <a:rPr lang="en-US" sz="2000" b="0" i="0" baseline="30000" dirty="0">
                <a:effectLst/>
              </a:rPr>
              <a:t>rd</a:t>
            </a:r>
            <a:r>
              <a:rPr lang="en-US" sz="2000" b="0" i="0" baseline="0" dirty="0">
                <a:effectLst/>
              </a:rPr>
              <a:t> Grade Reading Proficiency Subgroups</a:t>
            </a:r>
            <a:endParaRPr lang="en-US" sz="2000" dirty="0">
              <a:effectLst/>
            </a:endParaRPr>
          </a:p>
        </c:rich>
      </c:tx>
      <c:layout>
        <c:manualLayout>
          <c:xMode val="edge"/>
          <c:yMode val="edge"/>
          <c:x val="0.11821812596006143"/>
          <c:y val="5.34223649996855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Does Not Meet</c:v>
                </c:pt>
              </c:strCache>
            </c:strRef>
          </c:tx>
          <c:spPr>
            <a:solidFill>
              <a:srgbClr val="92D050"/>
            </a:solidFill>
            <a:ln>
              <a:noFill/>
            </a:ln>
            <a:effectLst/>
          </c:spPr>
          <c:invertIfNegative val="0"/>
          <c:dLbls>
            <c:dLbl>
              <c:idx val="0"/>
              <c:layout>
                <c:manualLayout>
                  <c:x val="-1.550387596899224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B-408E-A92F-9FC055EED4D8}"/>
                </c:ext>
              </c:extLst>
            </c:dLbl>
            <c:dLbl>
              <c:idx val="1"/>
              <c:layout>
                <c:manualLayout>
                  <c:x val="-4.6511627906976744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B-408E-A92F-9FC055EED4D8}"/>
                </c:ext>
              </c:extLst>
            </c:dLbl>
            <c:dLbl>
              <c:idx val="2"/>
              <c:layout>
                <c:manualLayout>
                  <c:x val="-7.7519379844961239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7B-408E-A92F-9FC055EED4D8}"/>
                </c:ext>
              </c:extLst>
            </c:dLbl>
            <c:dLbl>
              <c:idx val="3"/>
              <c:layout>
                <c:manualLayout>
                  <c:x val="-1.5503875968992248E-3"/>
                  <c:y val="2.3148148148147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B-408E-A92F-9FC055EED4D8}"/>
                </c:ext>
              </c:extLst>
            </c:dLbl>
            <c:dLbl>
              <c:idx val="4"/>
              <c:layout>
                <c:manualLayout>
                  <c:x val="-3.1007751937985632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7B-408E-A92F-9FC055EED4D8}"/>
                </c:ext>
              </c:extLst>
            </c:dLbl>
            <c:dLbl>
              <c:idx val="5"/>
              <c:layout>
                <c:manualLayout>
                  <c:x val="-6.20155038759701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Sheet1!$B$2:$B$6</c:f>
              <c:numCache>
                <c:formatCode>0%</c:formatCode>
                <c:ptCount val="5"/>
                <c:pt idx="0">
                  <c:v>0.61</c:v>
                </c:pt>
                <c:pt idx="1">
                  <c:v>0.56999999999999995</c:v>
                </c:pt>
                <c:pt idx="2">
                  <c:v>0.57999999999999996</c:v>
                </c:pt>
                <c:pt idx="3">
                  <c:v>0.56999999999999995</c:v>
                </c:pt>
                <c:pt idx="4">
                  <c:v>0.53</c:v>
                </c:pt>
              </c:numCache>
            </c:numRef>
          </c:val>
          <c:extLst>
            <c:ext xmlns:c16="http://schemas.microsoft.com/office/drawing/2014/chart" uri="{C3380CC4-5D6E-409C-BE32-E72D297353CC}">
              <c16:uniqueId val="{00000000-727B-408E-A92F-9FC055EED4D8}"/>
            </c:ext>
          </c:extLst>
        </c:ser>
        <c:ser>
          <c:idx val="1"/>
          <c:order val="1"/>
          <c:tx>
            <c:strRef>
              <c:f>Sheet1!$C$1</c:f>
              <c:strCache>
                <c:ptCount val="1"/>
                <c:pt idx="0">
                  <c:v>Meets</c:v>
                </c:pt>
              </c:strCache>
            </c:strRef>
          </c:tx>
          <c:spPr>
            <a:solidFill>
              <a:srgbClr val="E11148"/>
            </a:solidFill>
            <a:ln>
              <a:noFill/>
            </a:ln>
            <a:effectLst/>
          </c:spPr>
          <c:invertIfNegative val="0"/>
          <c:dLbls>
            <c:dLbl>
              <c:idx val="0"/>
              <c:layout>
                <c:manualLayout>
                  <c:x val="-7.7519379844961387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7B-408E-A92F-9FC055EED4D8}"/>
                </c:ext>
              </c:extLst>
            </c:dLbl>
            <c:dLbl>
              <c:idx val="1"/>
              <c:layout>
                <c:manualLayout>
                  <c:x val="-1.5503875968992248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B-408E-A92F-9FC055EED4D8}"/>
                </c:ext>
              </c:extLst>
            </c:dLbl>
            <c:dLbl>
              <c:idx val="2"/>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B-408E-A92F-9FC055EED4D8}"/>
                </c:ext>
              </c:extLst>
            </c:dLbl>
            <c:dLbl>
              <c:idx val="3"/>
              <c:layout>
                <c:manualLayout>
                  <c:x val="-6.2015503875970128E-3"/>
                  <c:y val="1.1574074074074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B-408E-A92F-9FC055EED4D8}"/>
                </c:ext>
              </c:extLst>
            </c:dLbl>
            <c:dLbl>
              <c:idx val="4"/>
              <c:layout>
                <c:manualLayout>
                  <c:x val="-1.5503875968993384E-3"/>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B-408E-A92F-9FC055EED4D8}"/>
                </c:ext>
              </c:extLst>
            </c:dLbl>
            <c:dLbl>
              <c:idx val="5"/>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Sheet1!$C$2:$C$6</c:f>
              <c:numCache>
                <c:formatCode>0%</c:formatCode>
                <c:ptCount val="5"/>
                <c:pt idx="0">
                  <c:v>0.78</c:v>
                </c:pt>
                <c:pt idx="1">
                  <c:v>0.77</c:v>
                </c:pt>
                <c:pt idx="2">
                  <c:v>0.74</c:v>
                </c:pt>
                <c:pt idx="3">
                  <c:v>0.65</c:v>
                </c:pt>
                <c:pt idx="4">
                  <c:v>0.63</c:v>
                </c:pt>
              </c:numCache>
            </c:numRef>
          </c:val>
          <c:extLst>
            <c:ext xmlns:c16="http://schemas.microsoft.com/office/drawing/2014/chart" uri="{C3380CC4-5D6E-409C-BE32-E72D297353CC}">
              <c16:uniqueId val="{00000001-727B-408E-A92F-9FC055EED4D8}"/>
            </c:ext>
          </c:extLst>
        </c:ser>
        <c:ser>
          <c:idx val="2"/>
          <c:order val="2"/>
          <c:tx>
            <c:strRef>
              <c:f>Sheet1!$D$1</c:f>
              <c:strCache>
                <c:ptCount val="1"/>
                <c:pt idx="0">
                  <c:v>Exceeds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Sheet1!$D$2:$D$6</c:f>
              <c:numCache>
                <c:formatCode>0%</c:formatCode>
                <c:ptCount val="5"/>
                <c:pt idx="0">
                  <c:v>0.88</c:v>
                </c:pt>
                <c:pt idx="1">
                  <c:v>0.86</c:v>
                </c:pt>
                <c:pt idx="2">
                  <c:v>0.82</c:v>
                </c:pt>
                <c:pt idx="3">
                  <c:v>0.83</c:v>
                </c:pt>
                <c:pt idx="4">
                  <c:v>0.73</c:v>
                </c:pt>
              </c:numCache>
            </c:numRef>
          </c:val>
          <c:extLst>
            <c:ext xmlns:c16="http://schemas.microsoft.com/office/drawing/2014/chart" uri="{C3380CC4-5D6E-409C-BE32-E72D297353CC}">
              <c16:uniqueId val="{00000002-727B-408E-A92F-9FC055EED4D8}"/>
            </c:ext>
          </c:extLst>
        </c:ser>
        <c:dLbls>
          <c:showLegendKey val="0"/>
          <c:showVal val="1"/>
          <c:showCatName val="0"/>
          <c:showSerName val="0"/>
          <c:showPercent val="0"/>
          <c:showBubbleSize val="0"/>
        </c:dLbls>
        <c:gapWidth val="75"/>
        <c:axId val="730984264"/>
        <c:axId val="730983936"/>
      </c:barChart>
      <c:catAx>
        <c:axId val="73098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0983936"/>
        <c:crosses val="autoZero"/>
        <c:auto val="1"/>
        <c:lblAlgn val="ctr"/>
        <c:lblOffset val="100"/>
        <c:noMultiLvlLbl val="0"/>
      </c:catAx>
      <c:valAx>
        <c:axId val="730983936"/>
        <c:scaling>
          <c:orientation val="minMax"/>
        </c:scaling>
        <c:delete val="1"/>
        <c:axPos val="l"/>
        <c:numFmt formatCode="0%" sourceLinked="1"/>
        <c:majorTickMark val="none"/>
        <c:minorTickMark val="none"/>
        <c:tickLblPos val="nextTo"/>
        <c:crossAx val="73098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04265091863516E-2"/>
          <c:y val="2.4358741806488851E-2"/>
          <c:w val="0.9228532868050584"/>
          <c:h val="0.78511563672342"/>
        </c:manualLayout>
      </c:layout>
      <c:barChart>
        <c:barDir val="col"/>
        <c:grouping val="clustered"/>
        <c:varyColors val="0"/>
        <c:ser>
          <c:idx val="0"/>
          <c:order val="0"/>
          <c:tx>
            <c:strRef>
              <c:f>Sheet1!$B$1</c:f>
              <c:strCache>
                <c:ptCount val="1"/>
                <c:pt idx="0">
                  <c:v>Tobacco</c:v>
                </c:pt>
              </c:strCache>
            </c:strRef>
          </c:tx>
          <c:spPr>
            <a:solidFill>
              <a:srgbClr val="002060"/>
            </a:solidFill>
            <a:ln>
              <a:noFill/>
            </a:ln>
            <a:effectLst/>
          </c:spPr>
          <c:invertIfNegative val="0"/>
          <c:cat>
            <c:strRef>
              <c:f>Sheet1!$A$2:$A$4</c:f>
              <c:strCache>
                <c:ptCount val="3"/>
                <c:pt idx="0">
                  <c:v>Have you ever used this substance?</c:v>
                </c:pt>
                <c:pt idx="1">
                  <c:v>Have you used in the last 30 days?</c:v>
                </c:pt>
                <c:pt idx="2">
                  <c:v>This substance is easy for youth to get in Brooks County</c:v>
                </c:pt>
              </c:strCache>
            </c:strRef>
          </c:cat>
          <c:val>
            <c:numRef>
              <c:f>Sheet1!$B$2:$B$4</c:f>
              <c:numCache>
                <c:formatCode>General</c:formatCode>
                <c:ptCount val="3"/>
                <c:pt idx="0">
                  <c:v>16.899999999999999</c:v>
                </c:pt>
                <c:pt idx="1">
                  <c:v>8.6999999999999993</c:v>
                </c:pt>
                <c:pt idx="2">
                  <c:v>43</c:v>
                </c:pt>
              </c:numCache>
            </c:numRef>
          </c:val>
          <c:extLst>
            <c:ext xmlns:c16="http://schemas.microsoft.com/office/drawing/2014/chart" uri="{C3380CC4-5D6E-409C-BE32-E72D297353CC}">
              <c16:uniqueId val="{00000000-0E8C-444D-B9EB-2A86F8827321}"/>
            </c:ext>
          </c:extLst>
        </c:ser>
        <c:ser>
          <c:idx val="1"/>
          <c:order val="1"/>
          <c:tx>
            <c:strRef>
              <c:f>Sheet1!$C$1</c:f>
              <c:strCache>
                <c:ptCount val="1"/>
                <c:pt idx="0">
                  <c:v>Alcohol</c:v>
                </c:pt>
              </c:strCache>
            </c:strRef>
          </c:tx>
          <c:spPr>
            <a:solidFill>
              <a:srgbClr val="E11148"/>
            </a:solidFill>
            <a:ln>
              <a:noFill/>
            </a:ln>
            <a:effectLst/>
          </c:spPr>
          <c:invertIfNegative val="0"/>
          <c:dPt>
            <c:idx val="0"/>
            <c:invertIfNegative val="0"/>
            <c:bubble3D val="0"/>
            <c:spPr>
              <a:solidFill>
                <a:srgbClr val="E11148"/>
              </a:solidFill>
              <a:ln>
                <a:solidFill>
                  <a:srgbClr val="C00000"/>
                </a:solidFill>
              </a:ln>
              <a:effectLst/>
            </c:spPr>
            <c:extLst>
              <c:ext xmlns:c16="http://schemas.microsoft.com/office/drawing/2014/chart" uri="{C3380CC4-5D6E-409C-BE32-E72D297353CC}">
                <c16:uniqueId val="{00000003-0E8C-444D-B9EB-2A86F8827321}"/>
              </c:ext>
            </c:extLst>
          </c:dPt>
          <c:cat>
            <c:strRef>
              <c:f>Sheet1!$A$2:$A$4</c:f>
              <c:strCache>
                <c:ptCount val="3"/>
                <c:pt idx="0">
                  <c:v>Have you ever used this substance?</c:v>
                </c:pt>
                <c:pt idx="1">
                  <c:v>Have you used in the last 30 days?</c:v>
                </c:pt>
                <c:pt idx="2">
                  <c:v>This substance is easy for youth to get in Brooks County</c:v>
                </c:pt>
              </c:strCache>
            </c:strRef>
          </c:cat>
          <c:val>
            <c:numRef>
              <c:f>Sheet1!$C$2:$C$4</c:f>
              <c:numCache>
                <c:formatCode>General</c:formatCode>
                <c:ptCount val="3"/>
                <c:pt idx="0">
                  <c:v>38.700000000000003</c:v>
                </c:pt>
                <c:pt idx="1">
                  <c:v>12.2</c:v>
                </c:pt>
                <c:pt idx="2">
                  <c:v>46.7</c:v>
                </c:pt>
              </c:numCache>
            </c:numRef>
          </c:val>
          <c:extLst>
            <c:ext xmlns:c16="http://schemas.microsoft.com/office/drawing/2014/chart" uri="{C3380CC4-5D6E-409C-BE32-E72D297353CC}">
              <c16:uniqueId val="{00000001-0E8C-444D-B9EB-2A86F8827321}"/>
            </c:ext>
          </c:extLst>
        </c:ser>
        <c:ser>
          <c:idx val="2"/>
          <c:order val="2"/>
          <c:tx>
            <c:strRef>
              <c:f>Sheet1!$D$1</c:f>
              <c:strCache>
                <c:ptCount val="1"/>
                <c:pt idx="0">
                  <c:v>Marijuana</c:v>
                </c:pt>
              </c:strCache>
            </c:strRef>
          </c:tx>
          <c:spPr>
            <a:solidFill>
              <a:srgbClr val="92D050"/>
            </a:solidFill>
            <a:ln>
              <a:noFill/>
            </a:ln>
            <a:effectLst/>
          </c:spPr>
          <c:invertIfNegative val="0"/>
          <c:cat>
            <c:strRef>
              <c:f>Sheet1!$A$2:$A$4</c:f>
              <c:strCache>
                <c:ptCount val="3"/>
                <c:pt idx="0">
                  <c:v>Have you ever used this substance?</c:v>
                </c:pt>
                <c:pt idx="1">
                  <c:v>Have you used in the last 30 days?</c:v>
                </c:pt>
                <c:pt idx="2">
                  <c:v>This substance is easy for youth to get in Brooks County</c:v>
                </c:pt>
              </c:strCache>
            </c:strRef>
          </c:cat>
          <c:val>
            <c:numRef>
              <c:f>Sheet1!$D$2:$D$4</c:f>
              <c:numCache>
                <c:formatCode>General</c:formatCode>
                <c:ptCount val="3"/>
                <c:pt idx="0">
                  <c:v>21.4</c:v>
                </c:pt>
                <c:pt idx="1">
                  <c:v>8.4</c:v>
                </c:pt>
                <c:pt idx="2">
                  <c:v>55.1</c:v>
                </c:pt>
              </c:numCache>
            </c:numRef>
          </c:val>
          <c:extLst>
            <c:ext xmlns:c16="http://schemas.microsoft.com/office/drawing/2014/chart" uri="{C3380CC4-5D6E-409C-BE32-E72D297353CC}">
              <c16:uniqueId val="{00000002-0E8C-444D-B9EB-2A86F8827321}"/>
            </c:ext>
          </c:extLst>
        </c:ser>
        <c:dLbls>
          <c:showLegendKey val="0"/>
          <c:showVal val="0"/>
          <c:showCatName val="0"/>
          <c:showSerName val="0"/>
          <c:showPercent val="0"/>
          <c:showBubbleSize val="0"/>
        </c:dLbls>
        <c:gapWidth val="219"/>
        <c:overlap val="-27"/>
        <c:axId val="403066568"/>
        <c:axId val="403066896"/>
      </c:barChart>
      <c:catAx>
        <c:axId val="40306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066896"/>
        <c:crosses val="autoZero"/>
        <c:auto val="1"/>
        <c:lblAlgn val="ctr"/>
        <c:lblOffset val="100"/>
        <c:noMultiLvlLbl val="0"/>
      </c:catAx>
      <c:valAx>
        <c:axId val="40306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066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Tobacco</c:v>
                </c:pt>
              </c:strCache>
            </c:strRef>
          </c:tx>
          <c:spPr>
            <a:solidFill>
              <a:srgbClr val="002060"/>
            </a:solidFill>
            <a:ln>
              <a:noFill/>
            </a:ln>
            <a:effectLst/>
          </c:spPr>
          <c:invertIfNegative val="0"/>
          <c:cat>
            <c:strRef>
              <c:f>Sheet1!$A$2:$A$4</c:f>
              <c:strCache>
                <c:ptCount val="3"/>
                <c:pt idx="0">
                  <c:v>I think this substance is harmful</c:v>
                </c:pt>
                <c:pt idx="1">
                  <c:v>My friends would disapprove if I used this substance</c:v>
                </c:pt>
                <c:pt idx="2">
                  <c:v>My parents/ guardians would disapprove if I used this substance</c:v>
                </c:pt>
              </c:strCache>
            </c:strRef>
          </c:cat>
          <c:val>
            <c:numRef>
              <c:f>Sheet1!$B$2:$B$4</c:f>
              <c:numCache>
                <c:formatCode>General</c:formatCode>
                <c:ptCount val="3"/>
                <c:pt idx="0">
                  <c:v>78.900000000000006</c:v>
                </c:pt>
                <c:pt idx="1">
                  <c:v>66.3</c:v>
                </c:pt>
                <c:pt idx="2">
                  <c:v>74.599999999999994</c:v>
                </c:pt>
              </c:numCache>
            </c:numRef>
          </c:val>
          <c:extLst>
            <c:ext xmlns:c16="http://schemas.microsoft.com/office/drawing/2014/chart" uri="{C3380CC4-5D6E-409C-BE32-E72D297353CC}">
              <c16:uniqueId val="{00000000-AFFC-4FC3-B675-CFD777AB30BC}"/>
            </c:ext>
          </c:extLst>
        </c:ser>
        <c:ser>
          <c:idx val="1"/>
          <c:order val="1"/>
          <c:tx>
            <c:strRef>
              <c:f>Sheet1!$C$1</c:f>
              <c:strCache>
                <c:ptCount val="1"/>
                <c:pt idx="0">
                  <c:v>Alcohol</c:v>
                </c:pt>
              </c:strCache>
            </c:strRef>
          </c:tx>
          <c:spPr>
            <a:solidFill>
              <a:srgbClr val="FF0000"/>
            </a:solidFill>
            <a:ln>
              <a:solidFill>
                <a:srgbClr val="C00000"/>
              </a:solidFill>
            </a:ln>
            <a:effectLst/>
          </c:spPr>
          <c:invertIfNegative val="0"/>
          <c:dPt>
            <c:idx val="0"/>
            <c:invertIfNegative val="0"/>
            <c:bubble3D val="0"/>
            <c:spPr>
              <a:solidFill>
                <a:srgbClr val="E11148"/>
              </a:solidFill>
              <a:ln>
                <a:solidFill>
                  <a:srgbClr val="C00000"/>
                </a:solidFill>
              </a:ln>
              <a:effectLst/>
            </c:spPr>
            <c:extLst>
              <c:ext xmlns:c16="http://schemas.microsoft.com/office/drawing/2014/chart" uri="{C3380CC4-5D6E-409C-BE32-E72D297353CC}">
                <c16:uniqueId val="{00000003-AFFC-4FC3-B675-CFD777AB30BC}"/>
              </c:ext>
            </c:extLst>
          </c:dPt>
          <c:dPt>
            <c:idx val="1"/>
            <c:invertIfNegative val="0"/>
            <c:bubble3D val="0"/>
            <c:spPr>
              <a:solidFill>
                <a:srgbClr val="E11148"/>
              </a:solidFill>
              <a:ln>
                <a:solidFill>
                  <a:srgbClr val="C00000"/>
                </a:solidFill>
              </a:ln>
              <a:effectLst/>
            </c:spPr>
            <c:extLst>
              <c:ext xmlns:c16="http://schemas.microsoft.com/office/drawing/2014/chart" uri="{C3380CC4-5D6E-409C-BE32-E72D297353CC}">
                <c16:uniqueId val="{00000004-AFFC-4FC3-B675-CFD777AB30BC}"/>
              </c:ext>
            </c:extLst>
          </c:dPt>
          <c:dPt>
            <c:idx val="2"/>
            <c:invertIfNegative val="0"/>
            <c:bubble3D val="0"/>
            <c:spPr>
              <a:solidFill>
                <a:srgbClr val="E11148"/>
              </a:solidFill>
              <a:ln>
                <a:solidFill>
                  <a:srgbClr val="C00000"/>
                </a:solidFill>
              </a:ln>
              <a:effectLst/>
            </c:spPr>
            <c:extLst>
              <c:ext xmlns:c16="http://schemas.microsoft.com/office/drawing/2014/chart" uri="{C3380CC4-5D6E-409C-BE32-E72D297353CC}">
                <c16:uniqueId val="{00000005-AFFC-4FC3-B675-CFD777AB30BC}"/>
              </c:ext>
            </c:extLst>
          </c:dPt>
          <c:cat>
            <c:strRef>
              <c:f>Sheet1!$A$2:$A$4</c:f>
              <c:strCache>
                <c:ptCount val="3"/>
                <c:pt idx="0">
                  <c:v>I think this substance is harmful</c:v>
                </c:pt>
                <c:pt idx="1">
                  <c:v>My friends would disapprove if I used this substance</c:v>
                </c:pt>
                <c:pt idx="2">
                  <c:v>My parents/ guardians would disapprove if I used this substance</c:v>
                </c:pt>
              </c:strCache>
            </c:strRef>
          </c:cat>
          <c:val>
            <c:numRef>
              <c:f>Sheet1!$C$2:$C$4</c:f>
              <c:numCache>
                <c:formatCode>General</c:formatCode>
                <c:ptCount val="3"/>
                <c:pt idx="0">
                  <c:v>81.400000000000006</c:v>
                </c:pt>
                <c:pt idx="1">
                  <c:v>61.8</c:v>
                </c:pt>
                <c:pt idx="2">
                  <c:v>82.7</c:v>
                </c:pt>
              </c:numCache>
            </c:numRef>
          </c:val>
          <c:extLst>
            <c:ext xmlns:c16="http://schemas.microsoft.com/office/drawing/2014/chart" uri="{C3380CC4-5D6E-409C-BE32-E72D297353CC}">
              <c16:uniqueId val="{00000001-AFFC-4FC3-B675-CFD777AB30BC}"/>
            </c:ext>
          </c:extLst>
        </c:ser>
        <c:ser>
          <c:idx val="2"/>
          <c:order val="2"/>
          <c:tx>
            <c:strRef>
              <c:f>Sheet1!$D$1</c:f>
              <c:strCache>
                <c:ptCount val="1"/>
                <c:pt idx="0">
                  <c:v>Marijuana</c:v>
                </c:pt>
              </c:strCache>
            </c:strRef>
          </c:tx>
          <c:spPr>
            <a:solidFill>
              <a:srgbClr val="92D050"/>
            </a:solidFill>
            <a:ln>
              <a:noFill/>
            </a:ln>
            <a:effectLst/>
          </c:spPr>
          <c:invertIfNegative val="0"/>
          <c:cat>
            <c:strRef>
              <c:f>Sheet1!$A$2:$A$4</c:f>
              <c:strCache>
                <c:ptCount val="3"/>
                <c:pt idx="0">
                  <c:v>I think this substance is harmful</c:v>
                </c:pt>
                <c:pt idx="1">
                  <c:v>My friends would disapprove if I used this substance</c:v>
                </c:pt>
                <c:pt idx="2">
                  <c:v>My parents/ guardians would disapprove if I used this substance</c:v>
                </c:pt>
              </c:strCache>
            </c:strRef>
          </c:cat>
          <c:val>
            <c:numRef>
              <c:f>Sheet1!$D$2:$D$4</c:f>
              <c:numCache>
                <c:formatCode>General</c:formatCode>
                <c:ptCount val="3"/>
                <c:pt idx="0">
                  <c:v>62.6</c:v>
                </c:pt>
                <c:pt idx="1">
                  <c:v>61.5</c:v>
                </c:pt>
                <c:pt idx="2">
                  <c:v>82.1</c:v>
                </c:pt>
              </c:numCache>
            </c:numRef>
          </c:val>
          <c:extLst>
            <c:ext xmlns:c16="http://schemas.microsoft.com/office/drawing/2014/chart" uri="{C3380CC4-5D6E-409C-BE32-E72D297353CC}">
              <c16:uniqueId val="{00000002-AFFC-4FC3-B675-CFD777AB30BC}"/>
            </c:ext>
          </c:extLst>
        </c:ser>
        <c:dLbls>
          <c:showLegendKey val="0"/>
          <c:showVal val="0"/>
          <c:showCatName val="0"/>
          <c:showSerName val="0"/>
          <c:showPercent val="0"/>
          <c:showBubbleSize val="0"/>
        </c:dLbls>
        <c:gapWidth val="219"/>
        <c:overlap val="-27"/>
        <c:axId val="500971576"/>
        <c:axId val="500972560"/>
      </c:barChart>
      <c:catAx>
        <c:axId val="50097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972560"/>
        <c:crosses val="autoZero"/>
        <c:auto val="1"/>
        <c:lblAlgn val="ctr"/>
        <c:lblOffset val="100"/>
        <c:noMultiLvlLbl val="0"/>
      </c:catAx>
      <c:valAx>
        <c:axId val="50097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971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Workbook_7.10.19.xlsx]Brooks!PivotTable2</c:name>
    <c:fmtId val="30"/>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s>
    <c:plotArea>
      <c:layout/>
      <c:lineChart>
        <c:grouping val="standard"/>
        <c:varyColors val="0"/>
        <c:ser>
          <c:idx val="0"/>
          <c:order val="0"/>
          <c:tx>
            <c:strRef>
              <c:f>Brooks!$B$4:$B$5</c:f>
              <c:strCache>
                <c:ptCount val="1"/>
                <c:pt idx="0">
                  <c:v>Brooks</c:v>
                </c:pt>
              </c:strCache>
            </c:strRef>
          </c:tx>
          <c:cat>
            <c:strRef>
              <c:f>Brooks!$A$6:$A$10</c:f>
              <c:strCache>
                <c:ptCount val="5"/>
                <c:pt idx="0">
                  <c:v>2013 </c:v>
                </c:pt>
                <c:pt idx="1">
                  <c:v>2014 </c:v>
                </c:pt>
                <c:pt idx="2">
                  <c:v>2015 </c:v>
                </c:pt>
                <c:pt idx="3">
                  <c:v>2016 </c:v>
                </c:pt>
                <c:pt idx="4">
                  <c:v>2017 </c:v>
                </c:pt>
              </c:strCache>
            </c:strRef>
          </c:cat>
          <c:val>
            <c:numRef>
              <c:f>Brooks!$B$6:$B$10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E6B4-4E8C-ACF0-3A3BDF1E0DF5}"/>
            </c:ext>
          </c:extLst>
        </c:ser>
        <c:ser>
          <c:idx val="1"/>
          <c:order val="1"/>
          <c:tx>
            <c:strRef>
              <c:f>Brooks!$C$4:$C$5</c:f>
              <c:strCache>
                <c:ptCount val="1"/>
                <c:pt idx="0">
                  <c:v>Colquitt</c:v>
                </c:pt>
              </c:strCache>
            </c:strRef>
          </c:tx>
          <c:cat>
            <c:strRef>
              <c:f>Brooks!$A$6:$A$10</c:f>
              <c:strCache>
                <c:ptCount val="5"/>
                <c:pt idx="0">
                  <c:v>2013 </c:v>
                </c:pt>
                <c:pt idx="1">
                  <c:v>2014 </c:v>
                </c:pt>
                <c:pt idx="2">
                  <c:v>2015 </c:v>
                </c:pt>
                <c:pt idx="3">
                  <c:v>2016 </c:v>
                </c:pt>
                <c:pt idx="4">
                  <c:v>2017 </c:v>
                </c:pt>
              </c:strCache>
            </c:strRef>
          </c:cat>
          <c:val>
            <c:numRef>
              <c:f>Brooks!$C$6:$C$10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E6B4-4E8C-ACF0-3A3BDF1E0DF5}"/>
            </c:ext>
          </c:extLst>
        </c:ser>
        <c:ser>
          <c:idx val="2"/>
          <c:order val="2"/>
          <c:tx>
            <c:strRef>
              <c:f>Brooks!$D$4:$D$5</c:f>
              <c:strCache>
                <c:ptCount val="1"/>
                <c:pt idx="0">
                  <c:v>Cook</c:v>
                </c:pt>
              </c:strCache>
            </c:strRef>
          </c:tx>
          <c:cat>
            <c:strRef>
              <c:f>Brooks!$A$6:$A$10</c:f>
              <c:strCache>
                <c:ptCount val="5"/>
                <c:pt idx="0">
                  <c:v>2013 </c:v>
                </c:pt>
                <c:pt idx="1">
                  <c:v>2014 </c:v>
                </c:pt>
                <c:pt idx="2">
                  <c:v>2015 </c:v>
                </c:pt>
                <c:pt idx="3">
                  <c:v>2016 </c:v>
                </c:pt>
                <c:pt idx="4">
                  <c:v>2017 </c:v>
                </c:pt>
              </c:strCache>
            </c:strRef>
          </c:cat>
          <c:val>
            <c:numRef>
              <c:f>Brooks!$D$6:$D$10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E6B4-4E8C-ACF0-3A3BDF1E0DF5}"/>
            </c:ext>
          </c:extLst>
        </c:ser>
        <c:ser>
          <c:idx val="3"/>
          <c:order val="3"/>
          <c:tx>
            <c:strRef>
              <c:f>Brooks!$E$4:$E$5</c:f>
              <c:strCache>
                <c:ptCount val="1"/>
                <c:pt idx="0">
                  <c:v>Lowndes</c:v>
                </c:pt>
              </c:strCache>
            </c:strRef>
          </c:tx>
          <c:cat>
            <c:strRef>
              <c:f>Brooks!$A$6:$A$10</c:f>
              <c:strCache>
                <c:ptCount val="5"/>
                <c:pt idx="0">
                  <c:v>2013 </c:v>
                </c:pt>
                <c:pt idx="1">
                  <c:v>2014 </c:v>
                </c:pt>
                <c:pt idx="2">
                  <c:v>2015 </c:v>
                </c:pt>
                <c:pt idx="3">
                  <c:v>2016 </c:v>
                </c:pt>
                <c:pt idx="4">
                  <c:v>2017 </c:v>
                </c:pt>
              </c:strCache>
            </c:strRef>
          </c:cat>
          <c:val>
            <c:numRef>
              <c:f>Brooks!$E$6:$E$10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E6B4-4E8C-ACF0-3A3BDF1E0DF5}"/>
            </c:ext>
          </c:extLst>
        </c:ser>
        <c:ser>
          <c:idx val="4"/>
          <c:order val="4"/>
          <c:tx>
            <c:strRef>
              <c:f>Brooks!$F$4:$F$5</c:f>
              <c:strCache>
                <c:ptCount val="1"/>
                <c:pt idx="0">
                  <c:v>Thomas</c:v>
                </c:pt>
              </c:strCache>
            </c:strRef>
          </c:tx>
          <c:cat>
            <c:strRef>
              <c:f>Brooks!$A$6:$A$10</c:f>
              <c:strCache>
                <c:ptCount val="5"/>
                <c:pt idx="0">
                  <c:v>2013 </c:v>
                </c:pt>
                <c:pt idx="1">
                  <c:v>2014 </c:v>
                </c:pt>
                <c:pt idx="2">
                  <c:v>2015 </c:v>
                </c:pt>
                <c:pt idx="3">
                  <c:v>2016 </c:v>
                </c:pt>
                <c:pt idx="4">
                  <c:v>2017 </c:v>
                </c:pt>
              </c:strCache>
            </c:strRef>
          </c:cat>
          <c:val>
            <c:numRef>
              <c:f>Brooks!$F$6:$F$10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E6B4-4E8C-ACF0-3A3BDF1E0DF5}"/>
            </c:ext>
          </c:extLst>
        </c:ser>
        <c:dLbls>
          <c:showLegendKey val="0"/>
          <c:showVal val="0"/>
          <c:showCatName val="0"/>
          <c:showSerName val="0"/>
          <c:showPercent val="0"/>
          <c:showBubbleSize val="0"/>
        </c:dLbls>
        <c:marker val="1"/>
        <c:smooth val="0"/>
        <c:axId val="102881920"/>
        <c:axId val="102887808"/>
      </c:lineChart>
      <c:catAx>
        <c:axId val="102881920"/>
        <c:scaling>
          <c:orientation val="minMax"/>
        </c:scaling>
        <c:delete val="0"/>
        <c:axPos val="b"/>
        <c:numFmt formatCode="General" sourceLinked="1"/>
        <c:majorTickMark val="out"/>
        <c:minorTickMark val="none"/>
        <c:tickLblPos val="nextTo"/>
        <c:crossAx val="102887808"/>
        <c:crosses val="autoZero"/>
        <c:auto val="1"/>
        <c:lblAlgn val="ctr"/>
        <c:lblOffset val="100"/>
        <c:noMultiLvlLbl val="0"/>
      </c:catAx>
      <c:valAx>
        <c:axId val="102887808"/>
        <c:scaling>
          <c:orientation val="minMax"/>
          <c:max val="0.35000000000000003"/>
          <c:min val="0"/>
        </c:scaling>
        <c:delete val="0"/>
        <c:axPos val="l"/>
        <c:majorGridlines/>
        <c:numFmt formatCode="0%" sourceLinked="0"/>
        <c:majorTickMark val="out"/>
        <c:minorTickMark val="none"/>
        <c:tickLblPos val="nextTo"/>
        <c:crossAx val="102881920"/>
        <c:crosses val="autoZero"/>
        <c:crossBetween val="between"/>
        <c:majorUnit val="5.000000000000001E-2"/>
      </c:valAx>
    </c:plotArea>
    <c:legend>
      <c:legendPos val="r"/>
      <c:layout>
        <c:manualLayout>
          <c:xMode val="edge"/>
          <c:yMode val="edge"/>
          <c:x val="0.8085386833590581"/>
          <c:y val="4.1328324565992489E-2"/>
          <c:w val="0.17756719821090433"/>
          <c:h val="0.94271796779288441"/>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Workbook_7.10.19.xlsx]Brooks!PivotTable1</c:name>
    <c:fmtId val="34"/>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s>
    <c:plotArea>
      <c:layout>
        <c:manualLayout>
          <c:layoutTarget val="inner"/>
          <c:xMode val="edge"/>
          <c:yMode val="edge"/>
          <c:x val="0.10198358129132332"/>
          <c:y val="3.633177005013969E-2"/>
          <c:w val="0.70261734788099472"/>
          <c:h val="0.83788436694445156"/>
        </c:manualLayout>
      </c:layout>
      <c:lineChart>
        <c:grouping val="standard"/>
        <c:varyColors val="0"/>
        <c:ser>
          <c:idx val="0"/>
          <c:order val="0"/>
          <c:tx>
            <c:strRef>
              <c:f>Brooks!$R$4:$R$5</c:f>
              <c:strCache>
                <c:ptCount val="1"/>
                <c:pt idx="0">
                  <c:v>Brooks</c:v>
                </c:pt>
              </c:strCache>
            </c:strRef>
          </c:tx>
          <c:cat>
            <c:strRef>
              <c:f>Brooks!$Q$6:$Q$10</c:f>
              <c:strCache>
                <c:ptCount val="5"/>
                <c:pt idx="0">
                  <c:v>2013 </c:v>
                </c:pt>
                <c:pt idx="1">
                  <c:v>2014 </c:v>
                </c:pt>
                <c:pt idx="2">
                  <c:v>2015 </c:v>
                </c:pt>
                <c:pt idx="3">
                  <c:v>2016 </c:v>
                </c:pt>
                <c:pt idx="4">
                  <c:v>2017 </c:v>
                </c:pt>
              </c:strCache>
            </c:strRef>
          </c:cat>
          <c:val>
            <c:numRef>
              <c:f>Brooks!$R$6:$R$10</c:f>
              <c:numCache>
                <c:formatCode>0%</c:formatCode>
                <c:ptCount val="5"/>
                <c:pt idx="0">
                  <c:v>0.214</c:v>
                </c:pt>
                <c:pt idx="1">
                  <c:v>0.222</c:v>
                </c:pt>
                <c:pt idx="2">
                  <c:v>0.21</c:v>
                </c:pt>
                <c:pt idx="3">
                  <c:v>0.22900000000000001</c:v>
                </c:pt>
                <c:pt idx="4">
                  <c:v>0.223</c:v>
                </c:pt>
              </c:numCache>
            </c:numRef>
          </c:val>
          <c:smooth val="0"/>
          <c:extLst>
            <c:ext xmlns:c16="http://schemas.microsoft.com/office/drawing/2014/chart" uri="{C3380CC4-5D6E-409C-BE32-E72D297353CC}">
              <c16:uniqueId val="{00000000-694C-4123-AE1B-68C8842FCF8E}"/>
            </c:ext>
          </c:extLst>
        </c:ser>
        <c:ser>
          <c:idx val="1"/>
          <c:order val="1"/>
          <c:tx>
            <c:strRef>
              <c:f>Brooks!$S$4:$S$5</c:f>
              <c:strCache>
                <c:ptCount val="1"/>
                <c:pt idx="0">
                  <c:v>Colquitt</c:v>
                </c:pt>
              </c:strCache>
            </c:strRef>
          </c:tx>
          <c:cat>
            <c:strRef>
              <c:f>Brooks!$Q$6:$Q$10</c:f>
              <c:strCache>
                <c:ptCount val="5"/>
                <c:pt idx="0">
                  <c:v>2013 </c:v>
                </c:pt>
                <c:pt idx="1">
                  <c:v>2014 </c:v>
                </c:pt>
                <c:pt idx="2">
                  <c:v>2015 </c:v>
                </c:pt>
                <c:pt idx="3">
                  <c:v>2016 </c:v>
                </c:pt>
                <c:pt idx="4">
                  <c:v>2017 </c:v>
                </c:pt>
              </c:strCache>
            </c:strRef>
          </c:cat>
          <c:val>
            <c:numRef>
              <c:f>Brooks!$S$6:$S$10</c:f>
              <c:numCache>
                <c:formatCode>0%</c:formatCode>
                <c:ptCount val="5"/>
                <c:pt idx="0">
                  <c:v>0.28699999999999998</c:v>
                </c:pt>
                <c:pt idx="1">
                  <c:v>0.28499999999999998</c:v>
                </c:pt>
                <c:pt idx="2">
                  <c:v>0.27600000000000002</c:v>
                </c:pt>
                <c:pt idx="3">
                  <c:v>0.28199999999999997</c:v>
                </c:pt>
                <c:pt idx="4">
                  <c:v>0.23400000000000001</c:v>
                </c:pt>
              </c:numCache>
            </c:numRef>
          </c:val>
          <c:smooth val="0"/>
          <c:extLst>
            <c:ext xmlns:c16="http://schemas.microsoft.com/office/drawing/2014/chart" uri="{C3380CC4-5D6E-409C-BE32-E72D297353CC}">
              <c16:uniqueId val="{00000001-694C-4123-AE1B-68C8842FCF8E}"/>
            </c:ext>
          </c:extLst>
        </c:ser>
        <c:ser>
          <c:idx val="2"/>
          <c:order val="2"/>
          <c:tx>
            <c:strRef>
              <c:f>Brooks!$T$4:$T$5</c:f>
              <c:strCache>
                <c:ptCount val="1"/>
                <c:pt idx="0">
                  <c:v>Cook</c:v>
                </c:pt>
              </c:strCache>
            </c:strRef>
          </c:tx>
          <c:cat>
            <c:strRef>
              <c:f>Brooks!$Q$6:$Q$10</c:f>
              <c:strCache>
                <c:ptCount val="5"/>
                <c:pt idx="0">
                  <c:v>2013 </c:v>
                </c:pt>
                <c:pt idx="1">
                  <c:v>2014 </c:v>
                </c:pt>
                <c:pt idx="2">
                  <c:v>2015 </c:v>
                </c:pt>
                <c:pt idx="3">
                  <c:v>2016 </c:v>
                </c:pt>
                <c:pt idx="4">
                  <c:v>2017 </c:v>
                </c:pt>
              </c:strCache>
            </c:strRef>
          </c:cat>
          <c:val>
            <c:numRef>
              <c:f>Brooks!$T$6:$T$10</c:f>
              <c:numCache>
                <c:formatCode>0%</c:formatCode>
                <c:ptCount val="5"/>
                <c:pt idx="0">
                  <c:v>0.219</c:v>
                </c:pt>
                <c:pt idx="1">
                  <c:v>0.25900000000000001</c:v>
                </c:pt>
                <c:pt idx="2">
                  <c:v>0.24199999999999999</c:v>
                </c:pt>
                <c:pt idx="3">
                  <c:v>0.222</c:v>
                </c:pt>
                <c:pt idx="4">
                  <c:v>0.16600000000000001</c:v>
                </c:pt>
              </c:numCache>
            </c:numRef>
          </c:val>
          <c:smooth val="0"/>
          <c:extLst>
            <c:ext xmlns:c16="http://schemas.microsoft.com/office/drawing/2014/chart" uri="{C3380CC4-5D6E-409C-BE32-E72D297353CC}">
              <c16:uniqueId val="{00000002-694C-4123-AE1B-68C8842FCF8E}"/>
            </c:ext>
          </c:extLst>
        </c:ser>
        <c:ser>
          <c:idx val="3"/>
          <c:order val="3"/>
          <c:tx>
            <c:strRef>
              <c:f>Brooks!$U$4:$U$5</c:f>
              <c:strCache>
                <c:ptCount val="1"/>
                <c:pt idx="0">
                  <c:v>Lowndes</c:v>
                </c:pt>
              </c:strCache>
            </c:strRef>
          </c:tx>
          <c:cat>
            <c:strRef>
              <c:f>Brooks!$Q$6:$Q$10</c:f>
              <c:strCache>
                <c:ptCount val="5"/>
                <c:pt idx="0">
                  <c:v>2013 </c:v>
                </c:pt>
                <c:pt idx="1">
                  <c:v>2014 </c:v>
                </c:pt>
                <c:pt idx="2">
                  <c:v>2015 </c:v>
                </c:pt>
                <c:pt idx="3">
                  <c:v>2016 </c:v>
                </c:pt>
                <c:pt idx="4">
                  <c:v>2017 </c:v>
                </c:pt>
              </c:strCache>
            </c:strRef>
          </c:cat>
          <c:val>
            <c:numRef>
              <c:f>Brooks!$U$6:$U$10</c:f>
              <c:numCache>
                <c:formatCode>0%</c:formatCode>
                <c:ptCount val="5"/>
                <c:pt idx="0">
                  <c:v>0.14399999999999999</c:v>
                </c:pt>
                <c:pt idx="1">
                  <c:v>0.13800000000000001</c:v>
                </c:pt>
                <c:pt idx="2">
                  <c:v>0.152</c:v>
                </c:pt>
                <c:pt idx="3">
                  <c:v>0.13300000000000001</c:v>
                </c:pt>
                <c:pt idx="4">
                  <c:v>0.11700000000000001</c:v>
                </c:pt>
              </c:numCache>
            </c:numRef>
          </c:val>
          <c:smooth val="0"/>
          <c:extLst>
            <c:ext xmlns:c16="http://schemas.microsoft.com/office/drawing/2014/chart" uri="{C3380CC4-5D6E-409C-BE32-E72D297353CC}">
              <c16:uniqueId val="{00000003-694C-4123-AE1B-68C8842FCF8E}"/>
            </c:ext>
          </c:extLst>
        </c:ser>
        <c:ser>
          <c:idx val="4"/>
          <c:order val="4"/>
          <c:tx>
            <c:strRef>
              <c:f>Brooks!$V$4:$V$5</c:f>
              <c:strCache>
                <c:ptCount val="1"/>
                <c:pt idx="0">
                  <c:v>Thomas</c:v>
                </c:pt>
              </c:strCache>
            </c:strRef>
          </c:tx>
          <c:cat>
            <c:strRef>
              <c:f>Brooks!$Q$6:$Q$10</c:f>
              <c:strCache>
                <c:ptCount val="5"/>
                <c:pt idx="0">
                  <c:v>2013 </c:v>
                </c:pt>
                <c:pt idx="1">
                  <c:v>2014 </c:v>
                </c:pt>
                <c:pt idx="2">
                  <c:v>2015 </c:v>
                </c:pt>
                <c:pt idx="3">
                  <c:v>2016 </c:v>
                </c:pt>
                <c:pt idx="4">
                  <c:v>2017 </c:v>
                </c:pt>
              </c:strCache>
            </c:strRef>
          </c:cat>
          <c:val>
            <c:numRef>
              <c:f>Brooks!$V$6:$V$10</c:f>
              <c:numCache>
                <c:formatCode>0%</c:formatCode>
                <c:ptCount val="5"/>
                <c:pt idx="0">
                  <c:v>0.13</c:v>
                </c:pt>
                <c:pt idx="1">
                  <c:v>0.191</c:v>
                </c:pt>
                <c:pt idx="2">
                  <c:v>0.183</c:v>
                </c:pt>
                <c:pt idx="3">
                  <c:v>0.14899999999999999</c:v>
                </c:pt>
                <c:pt idx="4">
                  <c:v>0.114</c:v>
                </c:pt>
              </c:numCache>
            </c:numRef>
          </c:val>
          <c:smooth val="0"/>
          <c:extLst>
            <c:ext xmlns:c16="http://schemas.microsoft.com/office/drawing/2014/chart" uri="{C3380CC4-5D6E-409C-BE32-E72D297353CC}">
              <c16:uniqueId val="{00000004-694C-4123-AE1B-68C8842FCF8E}"/>
            </c:ext>
          </c:extLst>
        </c:ser>
        <c:dLbls>
          <c:showLegendKey val="0"/>
          <c:showVal val="0"/>
          <c:showCatName val="0"/>
          <c:showSerName val="0"/>
          <c:showPercent val="0"/>
          <c:showBubbleSize val="0"/>
        </c:dLbls>
        <c:marker val="1"/>
        <c:smooth val="0"/>
        <c:axId val="90670208"/>
        <c:axId val="90671744"/>
      </c:lineChart>
      <c:catAx>
        <c:axId val="90670208"/>
        <c:scaling>
          <c:orientation val="minMax"/>
        </c:scaling>
        <c:delete val="0"/>
        <c:axPos val="b"/>
        <c:numFmt formatCode="General" sourceLinked="1"/>
        <c:majorTickMark val="out"/>
        <c:minorTickMark val="none"/>
        <c:tickLblPos val="nextTo"/>
        <c:crossAx val="90671744"/>
        <c:crosses val="autoZero"/>
        <c:auto val="1"/>
        <c:lblAlgn val="ctr"/>
        <c:lblOffset val="100"/>
        <c:noMultiLvlLbl val="0"/>
      </c:catAx>
      <c:valAx>
        <c:axId val="90671744"/>
        <c:scaling>
          <c:orientation val="minMax"/>
        </c:scaling>
        <c:delete val="0"/>
        <c:axPos val="l"/>
        <c:majorGridlines/>
        <c:numFmt formatCode="0%" sourceLinked="1"/>
        <c:majorTickMark val="out"/>
        <c:minorTickMark val="none"/>
        <c:tickLblPos val="nextTo"/>
        <c:crossAx val="90670208"/>
        <c:crosses val="autoZero"/>
        <c:crossBetween val="between"/>
      </c:valAx>
    </c:plotArea>
    <c:legend>
      <c:legendPos val="r"/>
      <c:layout>
        <c:manualLayout>
          <c:xMode val="edge"/>
          <c:yMode val="edge"/>
          <c:x val="0.8025682868078835"/>
          <c:y val="1.3251436457817574E-2"/>
          <c:w val="0.18310433023527181"/>
          <c:h val="0.94007129239257203"/>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Workbook_7.10.19.xlsx]Brooks!PivotTable3</c:name>
    <c:fmtId val="25"/>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s>
    <c:plotArea>
      <c:layout/>
      <c:lineChart>
        <c:grouping val="standard"/>
        <c:varyColors val="0"/>
        <c:ser>
          <c:idx val="0"/>
          <c:order val="0"/>
          <c:tx>
            <c:strRef>
              <c:f>Brooks!$AH$4:$AH$5</c:f>
              <c:strCache>
                <c:ptCount val="1"/>
                <c:pt idx="0">
                  <c:v>Brooks</c:v>
                </c:pt>
              </c:strCache>
            </c:strRef>
          </c:tx>
          <c:cat>
            <c:strRef>
              <c:f>Brooks!$AG$6:$AG$10</c:f>
              <c:strCache>
                <c:ptCount val="5"/>
                <c:pt idx="0">
                  <c:v>2009 - 2013 </c:v>
                </c:pt>
                <c:pt idx="1">
                  <c:v>2010 - 2014 </c:v>
                </c:pt>
                <c:pt idx="2">
                  <c:v>2011 - 2015 </c:v>
                </c:pt>
                <c:pt idx="3">
                  <c:v>2012 - 2016 </c:v>
                </c:pt>
                <c:pt idx="4">
                  <c:v>2013 - 2017 </c:v>
                </c:pt>
              </c:strCache>
            </c:strRef>
          </c:cat>
          <c:val>
            <c:numRef>
              <c:f>Brooks!$AH$6:$AH$10</c:f>
              <c:numCache>
                <c:formatCode>0%</c:formatCode>
                <c:ptCount val="5"/>
                <c:pt idx="0">
                  <c:v>0.129</c:v>
                </c:pt>
                <c:pt idx="1">
                  <c:v>0.113</c:v>
                </c:pt>
                <c:pt idx="2">
                  <c:v>8.1000000000000003E-2</c:v>
                </c:pt>
                <c:pt idx="3">
                  <c:v>9.8000000000000004E-2</c:v>
                </c:pt>
                <c:pt idx="4">
                  <c:v>0.111</c:v>
                </c:pt>
              </c:numCache>
            </c:numRef>
          </c:val>
          <c:smooth val="0"/>
          <c:extLst>
            <c:ext xmlns:c16="http://schemas.microsoft.com/office/drawing/2014/chart" uri="{C3380CC4-5D6E-409C-BE32-E72D297353CC}">
              <c16:uniqueId val="{00000000-D2B7-4BC7-AA4D-C2C44D1FCA06}"/>
            </c:ext>
          </c:extLst>
        </c:ser>
        <c:ser>
          <c:idx val="1"/>
          <c:order val="1"/>
          <c:tx>
            <c:strRef>
              <c:f>Brooks!$AI$4:$AI$5</c:f>
              <c:strCache>
                <c:ptCount val="1"/>
                <c:pt idx="0">
                  <c:v>Colquitt</c:v>
                </c:pt>
              </c:strCache>
            </c:strRef>
          </c:tx>
          <c:cat>
            <c:strRef>
              <c:f>Brooks!$AG$6:$AG$10</c:f>
              <c:strCache>
                <c:ptCount val="5"/>
                <c:pt idx="0">
                  <c:v>2009 - 2013 </c:v>
                </c:pt>
                <c:pt idx="1">
                  <c:v>2010 - 2014 </c:v>
                </c:pt>
                <c:pt idx="2">
                  <c:v>2011 - 2015 </c:v>
                </c:pt>
                <c:pt idx="3">
                  <c:v>2012 - 2016 </c:v>
                </c:pt>
                <c:pt idx="4">
                  <c:v>2013 - 2017 </c:v>
                </c:pt>
              </c:strCache>
            </c:strRef>
          </c:cat>
          <c:val>
            <c:numRef>
              <c:f>Brooks!$AI$6:$AI$10</c:f>
              <c:numCache>
                <c:formatCode>0%</c:formatCode>
                <c:ptCount val="5"/>
                <c:pt idx="0">
                  <c:v>0.19</c:v>
                </c:pt>
                <c:pt idx="1">
                  <c:v>0.19600000000000001</c:v>
                </c:pt>
                <c:pt idx="2">
                  <c:v>0.16200000000000001</c:v>
                </c:pt>
                <c:pt idx="3">
                  <c:v>0.13</c:v>
                </c:pt>
                <c:pt idx="4">
                  <c:v>0.14699999999999999</c:v>
                </c:pt>
              </c:numCache>
            </c:numRef>
          </c:val>
          <c:smooth val="0"/>
          <c:extLst>
            <c:ext xmlns:c16="http://schemas.microsoft.com/office/drawing/2014/chart" uri="{C3380CC4-5D6E-409C-BE32-E72D297353CC}">
              <c16:uniqueId val="{00000001-D2B7-4BC7-AA4D-C2C44D1FCA06}"/>
            </c:ext>
          </c:extLst>
        </c:ser>
        <c:ser>
          <c:idx val="2"/>
          <c:order val="2"/>
          <c:tx>
            <c:strRef>
              <c:f>Brooks!$AJ$4:$AJ$5</c:f>
              <c:strCache>
                <c:ptCount val="1"/>
                <c:pt idx="0">
                  <c:v>Cook</c:v>
                </c:pt>
              </c:strCache>
            </c:strRef>
          </c:tx>
          <c:cat>
            <c:strRef>
              <c:f>Brooks!$AG$6:$AG$10</c:f>
              <c:strCache>
                <c:ptCount val="5"/>
                <c:pt idx="0">
                  <c:v>2009 - 2013 </c:v>
                </c:pt>
                <c:pt idx="1">
                  <c:v>2010 - 2014 </c:v>
                </c:pt>
                <c:pt idx="2">
                  <c:v>2011 - 2015 </c:v>
                </c:pt>
                <c:pt idx="3">
                  <c:v>2012 - 2016 </c:v>
                </c:pt>
                <c:pt idx="4">
                  <c:v>2013 - 2017 </c:v>
                </c:pt>
              </c:strCache>
            </c:strRef>
          </c:cat>
          <c:val>
            <c:numRef>
              <c:f>Brooks!$AJ$6:$AJ$10</c:f>
              <c:numCache>
                <c:formatCode>0%</c:formatCode>
                <c:ptCount val="5"/>
                <c:pt idx="0">
                  <c:v>0.153</c:v>
                </c:pt>
                <c:pt idx="1">
                  <c:v>0.16800000000000001</c:v>
                </c:pt>
                <c:pt idx="2">
                  <c:v>0.16300000000000001</c:v>
                </c:pt>
                <c:pt idx="3">
                  <c:v>0.156</c:v>
                </c:pt>
                <c:pt idx="4">
                  <c:v>0.151</c:v>
                </c:pt>
              </c:numCache>
            </c:numRef>
          </c:val>
          <c:smooth val="0"/>
          <c:extLst>
            <c:ext xmlns:c16="http://schemas.microsoft.com/office/drawing/2014/chart" uri="{C3380CC4-5D6E-409C-BE32-E72D297353CC}">
              <c16:uniqueId val="{00000002-D2B7-4BC7-AA4D-C2C44D1FCA06}"/>
            </c:ext>
          </c:extLst>
        </c:ser>
        <c:ser>
          <c:idx val="3"/>
          <c:order val="3"/>
          <c:tx>
            <c:strRef>
              <c:f>Brooks!$AK$4:$AK$5</c:f>
              <c:strCache>
                <c:ptCount val="1"/>
                <c:pt idx="0">
                  <c:v>Lowndes</c:v>
                </c:pt>
              </c:strCache>
            </c:strRef>
          </c:tx>
          <c:cat>
            <c:strRef>
              <c:f>Brooks!$AG$6:$AG$10</c:f>
              <c:strCache>
                <c:ptCount val="5"/>
                <c:pt idx="0">
                  <c:v>2009 - 2013 </c:v>
                </c:pt>
                <c:pt idx="1">
                  <c:v>2010 - 2014 </c:v>
                </c:pt>
                <c:pt idx="2">
                  <c:v>2011 - 2015 </c:v>
                </c:pt>
                <c:pt idx="3">
                  <c:v>2012 - 2016 </c:v>
                </c:pt>
                <c:pt idx="4">
                  <c:v>2013 - 2017 </c:v>
                </c:pt>
              </c:strCache>
            </c:strRef>
          </c:cat>
          <c:val>
            <c:numRef>
              <c:f>Brooks!$AK$6:$AK$10</c:f>
              <c:numCache>
                <c:formatCode>0%</c:formatCode>
                <c:ptCount val="5"/>
                <c:pt idx="0">
                  <c:v>0.124</c:v>
                </c:pt>
                <c:pt idx="1">
                  <c:v>0.115</c:v>
                </c:pt>
                <c:pt idx="2">
                  <c:v>0.105</c:v>
                </c:pt>
                <c:pt idx="3">
                  <c:v>0.105</c:v>
                </c:pt>
                <c:pt idx="4">
                  <c:v>7.5999999999999998E-2</c:v>
                </c:pt>
              </c:numCache>
            </c:numRef>
          </c:val>
          <c:smooth val="0"/>
          <c:extLst>
            <c:ext xmlns:c16="http://schemas.microsoft.com/office/drawing/2014/chart" uri="{C3380CC4-5D6E-409C-BE32-E72D297353CC}">
              <c16:uniqueId val="{00000003-D2B7-4BC7-AA4D-C2C44D1FCA06}"/>
            </c:ext>
          </c:extLst>
        </c:ser>
        <c:ser>
          <c:idx val="4"/>
          <c:order val="4"/>
          <c:tx>
            <c:strRef>
              <c:f>Brooks!$AL$4:$AL$5</c:f>
              <c:strCache>
                <c:ptCount val="1"/>
                <c:pt idx="0">
                  <c:v>Thomas</c:v>
                </c:pt>
              </c:strCache>
            </c:strRef>
          </c:tx>
          <c:cat>
            <c:strRef>
              <c:f>Brooks!$AG$6:$AG$10</c:f>
              <c:strCache>
                <c:ptCount val="5"/>
                <c:pt idx="0">
                  <c:v>2009 - 2013 </c:v>
                </c:pt>
                <c:pt idx="1">
                  <c:v>2010 - 2014 </c:v>
                </c:pt>
                <c:pt idx="2">
                  <c:v>2011 - 2015 </c:v>
                </c:pt>
                <c:pt idx="3">
                  <c:v>2012 - 2016 </c:v>
                </c:pt>
                <c:pt idx="4">
                  <c:v>2013 - 2017 </c:v>
                </c:pt>
              </c:strCache>
            </c:strRef>
          </c:cat>
          <c:val>
            <c:numRef>
              <c:f>Brooks!$AL$6:$AL$10</c:f>
              <c:numCache>
                <c:formatCode>0%</c:formatCode>
                <c:ptCount val="5"/>
                <c:pt idx="0">
                  <c:v>0.157</c:v>
                </c:pt>
                <c:pt idx="1">
                  <c:v>0.111</c:v>
                </c:pt>
                <c:pt idx="2">
                  <c:v>0.129</c:v>
                </c:pt>
                <c:pt idx="3">
                  <c:v>9.2999999999999999E-2</c:v>
                </c:pt>
                <c:pt idx="4">
                  <c:v>7.6999999999999999E-2</c:v>
                </c:pt>
              </c:numCache>
            </c:numRef>
          </c:val>
          <c:smooth val="0"/>
          <c:extLst>
            <c:ext xmlns:c16="http://schemas.microsoft.com/office/drawing/2014/chart" uri="{C3380CC4-5D6E-409C-BE32-E72D297353CC}">
              <c16:uniqueId val="{00000004-D2B7-4BC7-AA4D-C2C44D1FCA06}"/>
            </c:ext>
          </c:extLst>
        </c:ser>
        <c:dLbls>
          <c:showLegendKey val="0"/>
          <c:showVal val="0"/>
          <c:showCatName val="0"/>
          <c:showSerName val="0"/>
          <c:showPercent val="0"/>
          <c:showBubbleSize val="0"/>
        </c:dLbls>
        <c:marker val="1"/>
        <c:smooth val="0"/>
        <c:axId val="92238208"/>
        <c:axId val="92239744"/>
      </c:lineChart>
      <c:catAx>
        <c:axId val="92238208"/>
        <c:scaling>
          <c:orientation val="minMax"/>
        </c:scaling>
        <c:delete val="0"/>
        <c:axPos val="b"/>
        <c:numFmt formatCode="General" sourceLinked="0"/>
        <c:majorTickMark val="out"/>
        <c:minorTickMark val="none"/>
        <c:tickLblPos val="nextTo"/>
        <c:crossAx val="92239744"/>
        <c:crosses val="autoZero"/>
        <c:auto val="1"/>
        <c:lblAlgn val="ctr"/>
        <c:lblOffset val="100"/>
        <c:noMultiLvlLbl val="0"/>
      </c:catAx>
      <c:valAx>
        <c:axId val="92239744"/>
        <c:scaling>
          <c:orientation val="minMax"/>
        </c:scaling>
        <c:delete val="0"/>
        <c:axPos val="l"/>
        <c:majorGridlines/>
        <c:numFmt formatCode="0%" sourceLinked="1"/>
        <c:majorTickMark val="out"/>
        <c:minorTickMark val="none"/>
        <c:tickLblPos val="nextTo"/>
        <c:crossAx val="92238208"/>
        <c:crosses val="autoZero"/>
        <c:crossBetween val="between"/>
      </c:valAx>
    </c:plotArea>
    <c:legend>
      <c:legendPos val="r"/>
      <c:layout>
        <c:manualLayout>
          <c:xMode val="edge"/>
          <c:yMode val="edge"/>
          <c:x val="0.81178225536566961"/>
          <c:y val="2.2883596793989967E-2"/>
          <c:w val="0.17455900833989532"/>
          <c:h val="0.9455145102432515"/>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Brooks!$AX$4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Brooks!$AW$5:$AW$9</c:f>
              <c:strCache>
                <c:ptCount val="5"/>
                <c:pt idx="0">
                  <c:v>Brooks</c:v>
                </c:pt>
                <c:pt idx="1">
                  <c:v>Colquitt</c:v>
                </c:pt>
                <c:pt idx="2">
                  <c:v>Cook</c:v>
                </c:pt>
                <c:pt idx="3">
                  <c:v>Thomas</c:v>
                </c:pt>
                <c:pt idx="4">
                  <c:v>Lowndes</c:v>
                </c:pt>
              </c:strCache>
            </c:strRef>
          </c:cat>
          <c:val>
            <c:numRef>
              <c:f>Brooks!$AX$5:$AX$9</c:f>
              <c:numCache>
                <c:formatCode>0</c:formatCode>
                <c:ptCount val="5"/>
                <c:pt idx="0">
                  <c:v>99</c:v>
                </c:pt>
                <c:pt idx="1">
                  <c:v>95</c:v>
                </c:pt>
                <c:pt idx="2">
                  <c:v>79</c:v>
                </c:pt>
                <c:pt idx="3">
                  <c:v>77</c:v>
                </c:pt>
                <c:pt idx="4">
                  <c:v>50</c:v>
                </c:pt>
              </c:numCache>
            </c:numRef>
          </c:val>
          <c:extLst>
            <c:ext xmlns:c16="http://schemas.microsoft.com/office/drawing/2014/chart" uri="{C3380CC4-5D6E-409C-BE32-E72D297353CC}">
              <c16:uniqueId val="{00000000-C3FE-4570-90E2-38F2ACB5B0A8}"/>
            </c:ext>
          </c:extLst>
        </c:ser>
        <c:dLbls>
          <c:showLegendKey val="0"/>
          <c:showVal val="1"/>
          <c:showCatName val="0"/>
          <c:showSerName val="0"/>
          <c:showPercent val="0"/>
          <c:showBubbleSize val="0"/>
        </c:dLbls>
        <c:gapWidth val="75"/>
        <c:axId val="92256896"/>
        <c:axId val="93340032"/>
      </c:barChart>
      <c:catAx>
        <c:axId val="92256896"/>
        <c:scaling>
          <c:orientation val="minMax"/>
        </c:scaling>
        <c:delete val="0"/>
        <c:axPos val="b"/>
        <c:numFmt formatCode="General" sourceLinked="0"/>
        <c:majorTickMark val="none"/>
        <c:minorTickMark val="none"/>
        <c:tickLblPos val="nextTo"/>
        <c:crossAx val="93340032"/>
        <c:crosses val="autoZero"/>
        <c:auto val="1"/>
        <c:lblAlgn val="ctr"/>
        <c:lblOffset val="100"/>
        <c:noMultiLvlLbl val="0"/>
      </c:catAx>
      <c:valAx>
        <c:axId val="93340032"/>
        <c:scaling>
          <c:orientation val="minMax"/>
        </c:scaling>
        <c:delete val="1"/>
        <c:axPos val="l"/>
        <c:numFmt formatCode="0" sourceLinked="1"/>
        <c:majorTickMark val="none"/>
        <c:minorTickMark val="none"/>
        <c:tickLblPos val="nextTo"/>
        <c:crossAx val="92256896"/>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Brooks!$AX$4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Brooks!$AW$5:$AW$9</c:f>
              <c:strCache>
                <c:ptCount val="5"/>
                <c:pt idx="0">
                  <c:v>Brooks</c:v>
                </c:pt>
                <c:pt idx="1">
                  <c:v>Colquitt</c:v>
                </c:pt>
                <c:pt idx="2">
                  <c:v>Cook</c:v>
                </c:pt>
                <c:pt idx="3">
                  <c:v>Thomas</c:v>
                </c:pt>
                <c:pt idx="4">
                  <c:v>Lowndes</c:v>
                </c:pt>
              </c:strCache>
            </c:strRef>
          </c:cat>
          <c:val>
            <c:numRef>
              <c:f>Brooks!$AX$5:$AX$9</c:f>
              <c:numCache>
                <c:formatCode>0</c:formatCode>
                <c:ptCount val="5"/>
                <c:pt idx="0">
                  <c:v>99</c:v>
                </c:pt>
                <c:pt idx="1">
                  <c:v>95</c:v>
                </c:pt>
                <c:pt idx="2">
                  <c:v>79</c:v>
                </c:pt>
                <c:pt idx="3">
                  <c:v>77</c:v>
                </c:pt>
                <c:pt idx="4">
                  <c:v>50</c:v>
                </c:pt>
              </c:numCache>
            </c:numRef>
          </c:val>
          <c:extLst>
            <c:ext xmlns:c16="http://schemas.microsoft.com/office/drawing/2014/chart" uri="{C3380CC4-5D6E-409C-BE32-E72D297353CC}">
              <c16:uniqueId val="{00000000-B313-46AC-8C60-F49D72194197}"/>
            </c:ext>
          </c:extLst>
        </c:ser>
        <c:ser>
          <c:idx val="1"/>
          <c:order val="1"/>
          <c:tx>
            <c:strRef>
              <c:f>Brooks!$AY$4</c:f>
              <c:strCache>
                <c:ptCount val="1"/>
                <c:pt idx="0">
                  <c:v>% Proficient+ (GA 37%)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Brooks!$AW$5:$AW$9</c:f>
              <c:strCache>
                <c:ptCount val="5"/>
                <c:pt idx="0">
                  <c:v>Brooks</c:v>
                </c:pt>
                <c:pt idx="1">
                  <c:v>Colquitt</c:v>
                </c:pt>
                <c:pt idx="2">
                  <c:v>Cook</c:v>
                </c:pt>
                <c:pt idx="3">
                  <c:v>Thomas</c:v>
                </c:pt>
                <c:pt idx="4">
                  <c:v>Lowndes</c:v>
                </c:pt>
              </c:strCache>
            </c:strRef>
          </c:cat>
          <c:val>
            <c:numRef>
              <c:f>Brooks!$AY$5:$AY$9</c:f>
              <c:numCache>
                <c:formatCode>0</c:formatCode>
                <c:ptCount val="5"/>
                <c:pt idx="0">
                  <c:v>19.700000000000003</c:v>
                </c:pt>
                <c:pt idx="1">
                  <c:v>25.299999999999997</c:v>
                </c:pt>
                <c:pt idx="2">
                  <c:v>16.600000000000001</c:v>
                </c:pt>
                <c:pt idx="3">
                  <c:v>29.5</c:v>
                </c:pt>
                <c:pt idx="4">
                  <c:v>53.7</c:v>
                </c:pt>
              </c:numCache>
            </c:numRef>
          </c:val>
          <c:extLst>
            <c:ext xmlns:c16="http://schemas.microsoft.com/office/drawing/2014/chart" uri="{C3380CC4-5D6E-409C-BE32-E72D297353CC}">
              <c16:uniqueId val="{00000001-B313-46AC-8C60-F49D72194197}"/>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Brooks!$AX$4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Brooks!$AW$5:$AW$9</c:f>
              <c:strCache>
                <c:ptCount val="5"/>
                <c:pt idx="0">
                  <c:v>Brooks</c:v>
                </c:pt>
                <c:pt idx="1">
                  <c:v>Colquitt</c:v>
                </c:pt>
                <c:pt idx="2">
                  <c:v>Cook</c:v>
                </c:pt>
                <c:pt idx="3">
                  <c:v>Thomas</c:v>
                </c:pt>
                <c:pt idx="4">
                  <c:v>Lowndes</c:v>
                </c:pt>
              </c:strCache>
            </c:strRef>
          </c:cat>
          <c:val>
            <c:numRef>
              <c:f>Brooks!$AX$5:$AX$9</c:f>
              <c:numCache>
                <c:formatCode>0</c:formatCode>
                <c:ptCount val="5"/>
                <c:pt idx="0">
                  <c:v>99</c:v>
                </c:pt>
                <c:pt idx="1">
                  <c:v>95</c:v>
                </c:pt>
                <c:pt idx="2">
                  <c:v>79</c:v>
                </c:pt>
                <c:pt idx="3">
                  <c:v>77</c:v>
                </c:pt>
                <c:pt idx="4">
                  <c:v>50</c:v>
                </c:pt>
              </c:numCache>
            </c:numRef>
          </c:val>
          <c:extLst>
            <c:ext xmlns:c16="http://schemas.microsoft.com/office/drawing/2014/chart" uri="{C3380CC4-5D6E-409C-BE32-E72D297353CC}">
              <c16:uniqueId val="{00000000-22D8-4A55-80E1-ADF0FD63D97E}"/>
            </c:ext>
          </c:extLst>
        </c:ser>
        <c:ser>
          <c:idx val="1"/>
          <c:order val="1"/>
          <c:tx>
            <c:strRef>
              <c:f>Brooks!$AZ$4</c:f>
              <c:strCache>
                <c:ptCount val="1"/>
                <c:pt idx="0">
                  <c:v>% Proficient+ (GA 34%)</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Brooks!$AW$5:$AW$9</c:f>
              <c:strCache>
                <c:ptCount val="5"/>
                <c:pt idx="0">
                  <c:v>Brooks</c:v>
                </c:pt>
                <c:pt idx="1">
                  <c:v>Colquitt</c:v>
                </c:pt>
                <c:pt idx="2">
                  <c:v>Cook</c:v>
                </c:pt>
                <c:pt idx="3">
                  <c:v>Thomas</c:v>
                </c:pt>
                <c:pt idx="4">
                  <c:v>Lowndes</c:v>
                </c:pt>
              </c:strCache>
            </c:strRef>
          </c:cat>
          <c:val>
            <c:numRef>
              <c:f>Brooks!$AZ$5:$AZ$9</c:f>
              <c:numCache>
                <c:formatCode>0</c:formatCode>
                <c:ptCount val="5"/>
                <c:pt idx="0">
                  <c:v>39.4</c:v>
                </c:pt>
                <c:pt idx="1">
                  <c:v>32.800000000000004</c:v>
                </c:pt>
                <c:pt idx="2">
                  <c:v>22.1</c:v>
                </c:pt>
                <c:pt idx="3">
                  <c:v>39.700000000000003</c:v>
                </c:pt>
                <c:pt idx="4">
                  <c:v>58.900000000000006</c:v>
                </c:pt>
              </c:numCache>
            </c:numRef>
          </c:val>
          <c:extLst>
            <c:ext xmlns:c16="http://schemas.microsoft.com/office/drawing/2014/chart" uri="{C3380CC4-5D6E-409C-BE32-E72D297353CC}">
              <c16:uniqueId val="{00000001-22D8-4A55-80E1-ADF0FD63D97E}"/>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296197246754623E-2"/>
          <c:y val="0.11128489634153731"/>
          <c:w val="0.93032748474843352"/>
          <c:h val="0.61749066939793884"/>
        </c:manualLayout>
      </c:layout>
      <c:barChart>
        <c:barDir val="col"/>
        <c:grouping val="clustered"/>
        <c:varyColors val="0"/>
        <c:ser>
          <c:idx val="0"/>
          <c:order val="0"/>
          <c:tx>
            <c:strRef>
              <c:f>Brooks!$AX$4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Brooks!$AW$5:$AW$9</c:f>
              <c:strCache>
                <c:ptCount val="5"/>
                <c:pt idx="0">
                  <c:v>Brooks</c:v>
                </c:pt>
                <c:pt idx="1">
                  <c:v>Colquitt</c:v>
                </c:pt>
                <c:pt idx="2">
                  <c:v>Cook</c:v>
                </c:pt>
                <c:pt idx="3">
                  <c:v>Thomas</c:v>
                </c:pt>
                <c:pt idx="4">
                  <c:v>Lowndes</c:v>
                </c:pt>
              </c:strCache>
            </c:strRef>
          </c:cat>
          <c:val>
            <c:numRef>
              <c:f>Brooks!$AX$5:$AX$9</c:f>
              <c:numCache>
                <c:formatCode>0</c:formatCode>
                <c:ptCount val="5"/>
                <c:pt idx="0">
                  <c:v>99</c:v>
                </c:pt>
                <c:pt idx="1">
                  <c:v>95</c:v>
                </c:pt>
                <c:pt idx="2">
                  <c:v>79</c:v>
                </c:pt>
                <c:pt idx="3">
                  <c:v>77</c:v>
                </c:pt>
                <c:pt idx="4">
                  <c:v>50</c:v>
                </c:pt>
              </c:numCache>
            </c:numRef>
          </c:val>
          <c:extLst>
            <c:ext xmlns:c16="http://schemas.microsoft.com/office/drawing/2014/chart" uri="{C3380CC4-5D6E-409C-BE32-E72D297353CC}">
              <c16:uniqueId val="{00000000-85E9-46C9-B9CF-1D70C9B1B4B4}"/>
            </c:ext>
          </c:extLst>
        </c:ser>
        <c:ser>
          <c:idx val="3"/>
          <c:order val="1"/>
          <c:tx>
            <c:strRef>
              <c:f>Brooks!$BA$4</c:f>
              <c:strCache>
                <c:ptCount val="1"/>
                <c:pt idx="0">
                  <c:v>Graduation Rate (GA 82%)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Brooks!$AW$5:$AW$9</c:f>
              <c:strCache>
                <c:ptCount val="5"/>
                <c:pt idx="0">
                  <c:v>Brooks</c:v>
                </c:pt>
                <c:pt idx="1">
                  <c:v>Colquitt</c:v>
                </c:pt>
                <c:pt idx="2">
                  <c:v>Cook</c:v>
                </c:pt>
                <c:pt idx="3">
                  <c:v>Thomas</c:v>
                </c:pt>
                <c:pt idx="4">
                  <c:v>Lowndes</c:v>
                </c:pt>
              </c:strCache>
            </c:strRef>
          </c:cat>
          <c:val>
            <c:numRef>
              <c:f>Brooks!$BA$5:$BA$9</c:f>
              <c:numCache>
                <c:formatCode>0</c:formatCode>
                <c:ptCount val="5"/>
                <c:pt idx="0">
                  <c:v>85.53</c:v>
                </c:pt>
                <c:pt idx="1">
                  <c:v>79.58</c:v>
                </c:pt>
                <c:pt idx="2">
                  <c:v>89.88</c:v>
                </c:pt>
                <c:pt idx="3">
                  <c:v>90.89</c:v>
                </c:pt>
                <c:pt idx="4">
                  <c:v>92.04</c:v>
                </c:pt>
              </c:numCache>
            </c:numRef>
          </c:val>
          <c:extLst>
            <c:ext xmlns:c16="http://schemas.microsoft.com/office/drawing/2014/chart" uri="{C3380CC4-5D6E-409C-BE32-E72D297353CC}">
              <c16:uniqueId val="{00000001-85E9-46C9-B9CF-1D70C9B1B4B4}"/>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1838841556610226"/>
          <c:y val="0.90975804761136247"/>
          <c:w val="0.74880250239197965"/>
          <c:h val="9.0241952388637525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1.2345679012345678E-2"/>
                  <c:y val="-4.0229885057471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Sheet1!$B$12:$B$16</c:f>
              <c:numCache>
                <c:formatCode>General</c:formatCode>
                <c:ptCount val="5"/>
                <c:pt idx="0">
                  <c:v>44</c:v>
                </c:pt>
                <c:pt idx="1">
                  <c:v>46</c:v>
                </c:pt>
                <c:pt idx="2">
                  <c:v>47</c:v>
                </c:pt>
                <c:pt idx="3">
                  <c:v>51</c:v>
                </c:pt>
                <c:pt idx="4">
                  <c:v>49</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9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Sheet1!$C$12:$C$16</c:f>
              <c:numCache>
                <c:formatCode>General</c:formatCode>
                <c:ptCount val="5"/>
                <c:pt idx="0">
                  <c:v>44</c:v>
                </c:pt>
                <c:pt idx="1">
                  <c:v>46</c:v>
                </c:pt>
                <c:pt idx="2">
                  <c:v>44</c:v>
                </c:pt>
                <c:pt idx="3">
                  <c:v>47</c:v>
                </c:pt>
                <c:pt idx="4">
                  <c:v>46</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Sheet1!$B$20:$B$24</c:f>
              <c:numCache>
                <c:formatCode>General</c:formatCode>
                <c:ptCount val="5"/>
                <c:pt idx="0">
                  <c:v>38</c:v>
                </c:pt>
                <c:pt idx="1">
                  <c:v>38</c:v>
                </c:pt>
                <c:pt idx="2">
                  <c:v>40</c:v>
                </c:pt>
                <c:pt idx="3">
                  <c:v>41</c:v>
                </c:pt>
                <c:pt idx="4">
                  <c:v>40</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Sheet1!$C$20:$C$24</c:f>
              <c:numCache>
                <c:formatCode>General</c:formatCode>
                <c:ptCount val="5"/>
                <c:pt idx="0">
                  <c:v>43</c:v>
                </c:pt>
                <c:pt idx="1">
                  <c:v>42</c:v>
                </c:pt>
                <c:pt idx="2">
                  <c:v>41</c:v>
                </c:pt>
                <c:pt idx="3">
                  <c:v>41</c:v>
                </c:pt>
                <c:pt idx="4">
                  <c:v>40</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effectLst/>
              </a:rPr>
              <a:t>2006-2017:  Percent Population Increase</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Total</c:v>
                </c:pt>
                <c:pt idx="2">
                  <c:v>Black</c:v>
                </c:pt>
                <c:pt idx="3">
                  <c:v>Living in Poverty</c:v>
                </c:pt>
                <c:pt idx="4">
                  <c:v>Hispanic</c:v>
                </c:pt>
                <c:pt idx="5">
                  <c:v>Asian</c:v>
                </c:pt>
              </c:strCache>
            </c:strRef>
          </c:cat>
          <c:val>
            <c:numRef>
              <c:f>Sheet1!$B$2:$B$7</c:f>
              <c:numCache>
                <c:formatCode>0%</c:formatCode>
                <c:ptCount val="6"/>
                <c:pt idx="0">
                  <c:v>1.6E-2</c:v>
                </c:pt>
                <c:pt idx="1">
                  <c:v>7.6999999999999999E-2</c:v>
                </c:pt>
                <c:pt idx="2">
                  <c:v>0.108</c:v>
                </c:pt>
                <c:pt idx="3">
                  <c:v>0.16</c:v>
                </c:pt>
                <c:pt idx="4">
                  <c:v>0.21</c:v>
                </c:pt>
                <c:pt idx="5">
                  <c:v>0.31</c:v>
                </c:pt>
              </c:numCache>
            </c:numRef>
          </c:val>
          <c:extLst>
            <c:ext xmlns:c16="http://schemas.microsoft.com/office/drawing/2014/chart" uri="{C3380CC4-5D6E-409C-BE32-E72D297353CC}">
              <c16:uniqueId val="{00000000-7521-4260-AECB-D34C4EF9CFA6}"/>
            </c:ext>
          </c:extLst>
        </c:ser>
        <c:dLbls>
          <c:showLegendKey val="0"/>
          <c:showVal val="0"/>
          <c:showCatName val="0"/>
          <c:showSerName val="0"/>
          <c:showPercent val="0"/>
          <c:showBubbleSize val="0"/>
        </c:dLbls>
        <c:gapWidth val="182"/>
        <c:axId val="715743888"/>
        <c:axId val="715740280"/>
      </c:barChart>
      <c:catAx>
        <c:axId val="71574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5740280"/>
        <c:crosses val="autoZero"/>
        <c:auto val="1"/>
        <c:lblAlgn val="ctr"/>
        <c:lblOffset val="100"/>
        <c:noMultiLvlLbl val="0"/>
      </c:catAx>
      <c:valAx>
        <c:axId val="715740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74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4th Grade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4th Grade Reading*</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3-0409-41E4-9B12-3C1585B8347D}"/>
              </c:ext>
            </c:extLst>
          </c:dPt>
          <c:dPt>
            <c:idx val="1"/>
            <c:invertIfNegative val="0"/>
            <c:bubble3D val="0"/>
            <c:spPr>
              <a:solidFill>
                <a:srgbClr val="E11148"/>
              </a:solidFill>
              <a:ln>
                <a:noFill/>
              </a:ln>
              <a:effectLst/>
            </c:spPr>
            <c:extLst>
              <c:ext xmlns:c16="http://schemas.microsoft.com/office/drawing/2014/chart" uri="{C3380CC4-5D6E-409C-BE32-E72D297353CC}">
                <c16:uniqueId val="{00000004-0409-41E4-9B12-3C1585B8347D}"/>
              </c:ext>
            </c:extLst>
          </c:dPt>
          <c:dPt>
            <c:idx val="2"/>
            <c:invertIfNegative val="0"/>
            <c:bubble3D val="0"/>
            <c:spPr>
              <a:solidFill>
                <a:srgbClr val="92D050"/>
              </a:solidFill>
              <a:ln>
                <a:noFill/>
              </a:ln>
              <a:effectLst/>
            </c:spPr>
            <c:extLst>
              <c:ext xmlns:c16="http://schemas.microsoft.com/office/drawing/2014/chart" uri="{C3380CC4-5D6E-409C-BE32-E72D297353CC}">
                <c16:uniqueId val="{00000004-8863-4A5D-ACF1-F632A73702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0.35</c:v>
                </c:pt>
                <c:pt idx="1">
                  <c:v>0.25</c:v>
                </c:pt>
                <c:pt idx="2">
                  <c:v>0.1</c:v>
                </c:pt>
              </c:numCache>
            </c:numRef>
          </c:val>
          <c:extLst>
            <c:ext xmlns:c16="http://schemas.microsoft.com/office/drawing/2014/chart" uri="{C3380CC4-5D6E-409C-BE32-E72D297353CC}">
              <c16:uniqueId val="{00000000-0409-41E4-9B12-3C1585B8347D}"/>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8th Grade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8th Grade Math*</c:v>
                </c:pt>
              </c:strCache>
            </c:strRef>
          </c:tx>
          <c:spPr>
            <a:solidFill>
              <a:srgbClr val="002060"/>
            </a:solidFill>
            <a:ln>
              <a:noFill/>
            </a:ln>
            <a:effectLst/>
          </c:spPr>
          <c:invertIfNegative val="0"/>
          <c:dPt>
            <c:idx val="1"/>
            <c:invertIfNegative val="0"/>
            <c:bubble3D val="0"/>
            <c:spPr>
              <a:solidFill>
                <a:srgbClr val="E11148"/>
              </a:solidFill>
              <a:ln>
                <a:noFill/>
              </a:ln>
              <a:effectLst/>
            </c:spPr>
            <c:extLst>
              <c:ext xmlns:c16="http://schemas.microsoft.com/office/drawing/2014/chart" uri="{C3380CC4-5D6E-409C-BE32-E72D297353CC}">
                <c16:uniqueId val="{00000001-4462-41CF-A83D-FC9EBA3BE5EB}"/>
              </c:ext>
            </c:extLst>
          </c:dPt>
          <c:dPt>
            <c:idx val="2"/>
            <c:invertIfNegative val="0"/>
            <c:bubble3D val="0"/>
            <c:spPr>
              <a:solidFill>
                <a:srgbClr val="92D050"/>
              </a:solidFill>
              <a:ln>
                <a:noFill/>
              </a:ln>
              <a:effectLst/>
            </c:spPr>
            <c:extLst>
              <c:ext xmlns:c16="http://schemas.microsoft.com/office/drawing/2014/chart" uri="{C3380CC4-5D6E-409C-BE32-E72D297353CC}">
                <c16:uniqueId val="{00000002-4462-41CF-A83D-FC9EBA3BE5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0.31</c:v>
                </c:pt>
                <c:pt idx="1">
                  <c:v>0.2</c:v>
                </c:pt>
                <c:pt idx="2">
                  <c:v>0.04</c:v>
                </c:pt>
              </c:numCache>
            </c:numRef>
          </c:val>
          <c:extLst>
            <c:ext xmlns:c16="http://schemas.microsoft.com/office/drawing/2014/chart" uri="{C3380CC4-5D6E-409C-BE32-E72D297353CC}">
              <c16:uniqueId val="{00000000-4462-41CF-A83D-FC9EBA3BE5EB}"/>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HS Graduation**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HS Graduation**</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97C8-4FED-9B4C-D5A0BE4A45CA}"/>
              </c:ext>
            </c:extLst>
          </c:dPt>
          <c:dPt>
            <c:idx val="1"/>
            <c:invertIfNegative val="0"/>
            <c:bubble3D val="0"/>
            <c:spPr>
              <a:solidFill>
                <a:srgbClr val="E11148"/>
              </a:solidFill>
              <a:ln>
                <a:noFill/>
              </a:ln>
              <a:effectLst/>
            </c:spPr>
            <c:extLst>
              <c:ext xmlns:c16="http://schemas.microsoft.com/office/drawing/2014/chart" uri="{C3380CC4-5D6E-409C-BE32-E72D297353CC}">
                <c16:uniqueId val="{00000002-97C8-4FED-9B4C-D5A0BE4A45CA}"/>
              </c:ext>
            </c:extLst>
          </c:dPt>
          <c:dPt>
            <c:idx val="2"/>
            <c:invertIfNegative val="0"/>
            <c:bubble3D val="0"/>
            <c:spPr>
              <a:solidFill>
                <a:srgbClr val="92D050"/>
              </a:solidFill>
              <a:ln>
                <a:noFill/>
              </a:ln>
              <a:effectLst/>
            </c:spPr>
            <c:extLst>
              <c:ext xmlns:c16="http://schemas.microsoft.com/office/drawing/2014/chart" uri="{C3380CC4-5D6E-409C-BE32-E72D297353CC}">
                <c16:uniqueId val="{00000004-28C7-4AA3-B96B-9A0B260E898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0.82</c:v>
                </c:pt>
                <c:pt idx="1">
                  <c:v>0.77</c:v>
                </c:pt>
                <c:pt idx="2">
                  <c:v>0.57999999999999996</c:v>
                </c:pt>
              </c:numCache>
            </c:numRef>
          </c:val>
          <c:extLst>
            <c:ext xmlns:c16="http://schemas.microsoft.com/office/drawing/2014/chart" uri="{C3380CC4-5D6E-409C-BE32-E72D297353CC}">
              <c16:uniqueId val="{00000000-97C8-4FED-9B4C-D5A0BE4A45CA}"/>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2016</a:t>
            </a:r>
            <a:r>
              <a:rPr lang="en-US" sz="2000" baseline="0" dirty="0"/>
              <a:t> HS Graduation Rate by 3</a:t>
            </a:r>
            <a:r>
              <a:rPr lang="en-US" sz="2000" baseline="30000" dirty="0"/>
              <a:t>rd</a:t>
            </a:r>
            <a:r>
              <a:rPr lang="en-US" sz="2000" baseline="0" dirty="0"/>
              <a:t> Grade Reading Proficiency</a:t>
            </a:r>
            <a:endParaRPr 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Does Not Meet</c:v>
                </c:pt>
                <c:pt idx="1">
                  <c:v>Meets</c:v>
                </c:pt>
                <c:pt idx="2">
                  <c:v>Exceeds</c:v>
                </c:pt>
              </c:strCache>
            </c:strRef>
          </c:cat>
          <c:val>
            <c:numRef>
              <c:f>Sheet1!$B$2:$B$4</c:f>
              <c:numCache>
                <c:formatCode>0%</c:formatCode>
                <c:ptCount val="3"/>
                <c:pt idx="0">
                  <c:v>0.61</c:v>
                </c:pt>
                <c:pt idx="1">
                  <c:v>0.78400000000000003</c:v>
                </c:pt>
                <c:pt idx="2">
                  <c:v>0.89</c:v>
                </c:pt>
              </c:numCache>
            </c:numRef>
          </c:val>
          <c:extLst>
            <c:ext xmlns:c16="http://schemas.microsoft.com/office/drawing/2014/chart" uri="{C3380CC4-5D6E-409C-BE32-E72D297353CC}">
              <c16:uniqueId val="{00000000-7840-4A0A-875C-68F88A47A2B9}"/>
            </c:ext>
          </c:extLst>
        </c:ser>
        <c:dLbls>
          <c:showLegendKey val="0"/>
          <c:showVal val="0"/>
          <c:showCatName val="0"/>
          <c:showSerName val="0"/>
          <c:showPercent val="0"/>
          <c:showBubbleSize val="0"/>
        </c:dLbls>
        <c:gapWidth val="219"/>
        <c:overlap val="-27"/>
        <c:axId val="431931096"/>
        <c:axId val="431930112"/>
      </c:barChart>
      <c:catAx>
        <c:axId val="43193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1930112"/>
        <c:crosses val="autoZero"/>
        <c:auto val="1"/>
        <c:lblAlgn val="ctr"/>
        <c:lblOffset val="100"/>
        <c:noMultiLvlLbl val="0"/>
      </c:catAx>
      <c:valAx>
        <c:axId val="431930112"/>
        <c:scaling>
          <c:orientation val="minMax"/>
        </c:scaling>
        <c:delete val="1"/>
        <c:axPos val="l"/>
        <c:numFmt formatCode="0%" sourceLinked="1"/>
        <c:majorTickMark val="none"/>
        <c:minorTickMark val="none"/>
        <c:tickLblPos val="nextTo"/>
        <c:crossAx val="43193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7/29/2019</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3.705"/>
    </inkml:context>
    <inkml:brush xml:id="br0">
      <inkml:brushProperty name="width" value="0.05" units="cm"/>
      <inkml:brushProperty name="height" value="0.05" units="cm"/>
      <inkml:brushProperty name="color" value="#5B2D90"/>
    </inkml:brush>
  </inkml:definitions>
  <inkml:trace contextRef="#ctx0" brushRef="#br0">0 0 128,'0'5'0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4.214"/>
    </inkml:context>
    <inkml:brush xml:id="br0">
      <inkml:brushProperty name="width" value="0.05" units="cm"/>
      <inkml:brushProperty name="height" value="0.05" units="cm"/>
      <inkml:brushProperty name="color" value="#5B2D90"/>
    </inkml:brush>
  </inkml:definitions>
  <inkml:trace contextRef="#ctx0" brushRef="#br0">67 28 3072,'-7'-5'347,"-16"-12"452,11 11-348,1 6 59,9 1-329,0 0-59,0-1-59,0 0-56,0 1-75,0-1-82,1 1-77,1 0-74,0 0-70,1 1-66,0 0-63,2 1-59,2 4-1036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5.049"/>
    </inkml:context>
    <inkml:brush xml:id="br0">
      <inkml:brushProperty name="width" value="0.05" units="cm"/>
      <inkml:brushProperty name="height" value="0.05" units="cm"/>
      <inkml:brushProperty name="color" value="#5B2D90"/>
    </inkml:brush>
  </inkml:definitions>
  <inkml:trace contextRef="#ctx0" brushRef="#br0">52 7 1920,'-15'-5'440,"8"4"-208,1 2-35,2 2-94,-1 9-15,5-11-60,-2 4 6,1 0-55,-1 0-47,1 0-41,-1 4-178,-3 18-745,4-16 670,0 13-289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4:21.743"/>
    </inkml:context>
    <inkml:brush xml:id="br0">
      <inkml:brushProperty name="width" value="0.05" units="cm"/>
      <inkml:brushProperty name="height" value="0.05" units="cm"/>
      <inkml:brushProperty name="color" value="#5B2D90"/>
    </inkml:brush>
  </inkml:definitions>
  <inkml:trace contextRef="#ctx0" brushRef="#br0">9 39 3072,'-4'0'450,"2"-1"-63,0 0-62,1 0-60,1-1-56,1 0-55,0 0-52,1-1-50,0 1-48,0-1-44,1 1-43,0-1-40,0 1-38,-1 0-36,3-2-294,-2 2 33,0-1-180,2-1-399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7/29/2019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12</a:t>
            </a:fld>
            <a:endParaRPr lang="en-US"/>
          </a:p>
        </p:txBody>
      </p:sp>
    </p:spTree>
    <p:extLst>
      <p:ext uri="{BB962C8B-B14F-4D97-AF65-F5344CB8AC3E}">
        <p14:creationId xmlns:p14="http://schemas.microsoft.com/office/powerpoint/2010/main" val="273819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14</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15</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18</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19</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20</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21</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22</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3</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a:t>
            </a:r>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23</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25</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26</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27</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Pasta slides – look at some of these factors that could cause a crack in your pipeline. </a:t>
            </a:r>
          </a:p>
          <a:p>
            <a:r>
              <a:rPr lang="en-US" b="1" dirty="0"/>
              <a:t>Throw these data up – look for county and see how you are doing.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4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endParaRPr lang="en-US" b="1" dirty="0"/>
          </a:p>
          <a:p>
            <a:r>
              <a:rPr lang="en-US" b="1" dirty="0"/>
              <a:t>What’s the difference between these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31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After recession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1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60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407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5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0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43</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44</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45</a:t>
            </a:fld>
            <a:endParaRPr lang="en-US"/>
          </a:p>
        </p:txBody>
      </p:sp>
    </p:spTree>
    <p:extLst>
      <p:ext uri="{BB962C8B-B14F-4D97-AF65-F5344CB8AC3E}">
        <p14:creationId xmlns:p14="http://schemas.microsoft.com/office/powerpoint/2010/main" val="369417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6</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a:p>
            <a:r>
              <a:rPr lang="en-US" dirty="0"/>
              <a:t>Top state MA -50%</a:t>
            </a:r>
          </a:p>
        </p:txBody>
      </p:sp>
      <p:sp>
        <p:nvSpPr>
          <p:cNvPr id="4" name="Slide Number Placeholder 3"/>
          <p:cNvSpPr>
            <a:spLocks noGrp="1"/>
          </p:cNvSpPr>
          <p:nvPr>
            <p:ph type="sldNum" sz="quarter" idx="10"/>
          </p:nvPr>
        </p:nvSpPr>
        <p:spPr/>
        <p:txBody>
          <a:bodyPr/>
          <a:lstStyle/>
          <a:p>
            <a:fld id="{55971FE8-0850-43DF-824D-2706B897EDFB}" type="slidenum">
              <a:rPr lang="en-US" smtClean="0"/>
              <a:pPr/>
              <a:t>8</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pPr defTabSz="934096">
              <a:defRPr/>
            </a:pPr>
            <a:r>
              <a:rPr lang="en-US" b="1" baseline="0"/>
              <a:t>Top state Ma – 51%</a:t>
            </a:r>
          </a:p>
          <a:p>
            <a:pPr defTabSz="934096">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9</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10</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82%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11</a:t>
            </a:fld>
            <a:endParaRPr lang="en-US"/>
          </a:p>
        </p:txBody>
      </p:sp>
    </p:spTree>
    <p:extLst>
      <p:ext uri="{BB962C8B-B14F-4D97-AF65-F5344CB8AC3E}">
        <p14:creationId xmlns:p14="http://schemas.microsoft.com/office/powerpoint/2010/main" val="205216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7/29/2019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hart" Target="../charts/chart5.xml"/><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hyperlink" Target="https://gosa.georgia.gov/sites/gosa.georgia.gov/files/related_files/press_release/3rd%20Grade%20Reading-Graduation-ACT-SAT%20Analysis%20Final%2003222017.pdf" TargetMode="Externa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dph.georgia.gov/drug-surveillance-unit" TargetMode="External"/><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ph.georgia.gov/drug-surveillance-unit" TargetMode="External"/><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ph.georgia.gov/drug-surveillance-unit" TargetMode="External"/><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3.jpeg"/><Relationship Id="rId4" Type="http://schemas.openxmlformats.org/officeDocument/2006/relationships/hyperlink" Target="http://www.gpee.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63A1AF37-241A-4204-9FB5-8205CD5521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Text Box 3">
            <a:extLst>
              <a:ext uri="{FF2B5EF4-FFF2-40B4-BE49-F238E27FC236}">
                <a16:creationId xmlns:a16="http://schemas.microsoft.com/office/drawing/2014/main" id="{39971D5F-54D2-4E3F-BA5A-3F12E5ACEA53}"/>
              </a:ext>
            </a:extLst>
          </p:cNvPr>
          <p:cNvSpPr txBox="1">
            <a:spLocks noChangeArrowheads="1"/>
          </p:cNvSpPr>
          <p:nvPr/>
        </p:nvSpPr>
        <p:spPr bwMode="auto">
          <a:xfrm>
            <a:off x="533400" y="443805"/>
            <a:ext cx="8077200" cy="1138773"/>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alibri" panose="020F0502020204030204" pitchFamily="34" charset="0"/>
                <a:cs typeface="Calibri" panose="020F0502020204030204" pitchFamily="34" charset="0"/>
              </a:rPr>
              <a:t>SPONSORED BY:</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6" name="Picture 5">
            <a:extLst>
              <a:ext uri="{FF2B5EF4-FFF2-40B4-BE49-F238E27FC236}">
                <a16:creationId xmlns:a16="http://schemas.microsoft.com/office/drawing/2014/main" id="{2AED73BA-BD14-4335-AAAF-B5D9E3ACD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spTree>
    <p:extLst>
      <p:ext uri="{BB962C8B-B14F-4D97-AF65-F5344CB8AC3E}">
        <p14:creationId xmlns:p14="http://schemas.microsoft.com/office/powerpoint/2010/main" val="30610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 (2014-17), Georgia Department of Education (2018)</a:t>
            </a:r>
          </a:p>
        </p:txBody>
      </p:sp>
      <p:graphicFrame>
        <p:nvGraphicFramePr>
          <p:cNvPr id="35897" name="Group 57"/>
          <p:cNvGraphicFramePr>
            <a:graphicFrameLocks noGrp="1"/>
          </p:cNvGraphicFramePr>
          <p:nvPr/>
        </p:nvGraphicFramePr>
        <p:xfrm>
          <a:off x="1143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2014</a:t>
                      </a:r>
                    </a:p>
                  </a:txBody>
                  <a:tcPr anchor="ctr" horzOverflow="overflow"/>
                </a:tc>
                <a:tc>
                  <a:txBody>
                    <a:bodyPr/>
                    <a:lstStyle/>
                    <a:p>
                      <a:pPr algn="ctr"/>
                      <a:r>
                        <a:rPr lang="en-US" sz="2800" dirty="0">
                          <a:latin typeface="+mn-lt"/>
                        </a:rPr>
                        <a:t>73%</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p:txBody>
      </p:sp>
    </p:spTree>
    <p:extLst>
      <p:ext uri="{BB962C8B-B14F-4D97-AF65-F5344CB8AC3E}">
        <p14:creationId xmlns:p14="http://schemas.microsoft.com/office/powerpoint/2010/main" val="392286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a:p>
            <a:endParaRPr lang="en-US" sz="1200" dirty="0"/>
          </a:p>
        </p:txBody>
      </p:sp>
      <p:graphicFrame>
        <p:nvGraphicFramePr>
          <p:cNvPr id="7" name="Chart 6"/>
          <p:cNvGraphicFramePr/>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4873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0" y="6119336"/>
            <a:ext cx="9144000" cy="738664"/>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extLst>
              <p:ext uri="{D42A27DB-BD31-4B8C-83A1-F6EECF244321}">
                <p14:modId xmlns:p14="http://schemas.microsoft.com/office/powerpoint/2010/main" val="4284025887"/>
              </p:ext>
            </p:extLst>
          </p:nvPr>
        </p:nvGraphicFramePr>
        <p:xfrm>
          <a:off x="152400" y="1371600"/>
          <a:ext cx="8772140" cy="4092593"/>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Calibri" panose="020F0502020204030204" pitchFamily="34" charset="0"/>
                          <a:cs typeface="Calibri" panose="020F0502020204030204"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2019</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2.1%</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$70,200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2.8%</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$43,420</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3.5%</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$38,428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5.4%</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$30,056</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377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6200770" y="1478448"/>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201914" y="1517031"/>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Challenges in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sp>
        <p:nvSpPr>
          <p:cNvPr id="5" name="TextBox 4"/>
          <p:cNvSpPr txBox="1"/>
          <p:nvPr/>
        </p:nvSpPr>
        <p:spPr>
          <a:xfrm>
            <a:off x="76200" y="6334780"/>
            <a:ext cx="8763000" cy="523220"/>
          </a:xfrm>
          <a:prstGeom prst="rect">
            <a:avLst/>
          </a:prstGeom>
          <a:noFill/>
        </p:spPr>
        <p:txBody>
          <a:bodyPr wrap="square" rtlCol="0">
            <a:spAutoFit/>
          </a:bodyPr>
          <a:lstStyle/>
          <a:p>
            <a:r>
              <a:rPr lang="en-US" sz="1400" u="sng" dirty="0"/>
              <a:t>Source</a:t>
            </a:r>
            <a:r>
              <a:rPr lang="en-US" sz="1400" dirty="0"/>
              <a:t>: U.S. Census Bureau, American Community Survey, 2006-2010 &amp; 2013-2017 5-Year Estimates, calculations done by Atlanta Regional Commission</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2B8358E-A26B-4AA3-8A2E-7C2278A918CC}"/>
                  </a:ext>
                </a:extLst>
              </p14:cNvPr>
              <p14:cNvContentPartPr/>
              <p14:nvPr/>
            </p14:nvContentPartPr>
            <p14:xfrm>
              <a:off x="1863218" y="939415"/>
              <a:ext cx="360" cy="2160"/>
            </p14:xfrm>
          </p:contentPart>
        </mc:Choice>
        <mc:Fallback xmlns="">
          <p:pic>
            <p:nvPicPr>
              <p:cNvPr id="6" name="Ink 5">
                <a:extLst>
                  <a:ext uri="{FF2B5EF4-FFF2-40B4-BE49-F238E27FC236}">
                    <a16:creationId xmlns:a16="http://schemas.microsoft.com/office/drawing/2014/main" id="{E2B8358E-A26B-4AA3-8A2E-7C2278A918CC}"/>
                  </a:ext>
                </a:extLst>
              </p:cNvPr>
              <p:cNvPicPr/>
              <p:nvPr/>
            </p:nvPicPr>
            <p:blipFill>
              <a:blip r:embed="rId4"/>
              <a:stretch>
                <a:fillRect/>
              </a:stretch>
            </p:blipFill>
            <p:spPr>
              <a:xfrm>
                <a:off x="1854218" y="930415"/>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1DD1B10-90C0-4EE4-9507-C6A05C2B09D7}"/>
                  </a:ext>
                </a:extLst>
              </p14:cNvPr>
              <p14:cNvContentPartPr/>
              <p14:nvPr/>
            </p14:nvContentPartPr>
            <p14:xfrm>
              <a:off x="1090298" y="793255"/>
              <a:ext cx="24480" cy="10440"/>
            </p14:xfrm>
          </p:contentPart>
        </mc:Choice>
        <mc:Fallback xmlns="">
          <p:pic>
            <p:nvPicPr>
              <p:cNvPr id="7" name="Ink 6">
                <a:extLst>
                  <a:ext uri="{FF2B5EF4-FFF2-40B4-BE49-F238E27FC236}">
                    <a16:creationId xmlns:a16="http://schemas.microsoft.com/office/drawing/2014/main" id="{A1DD1B10-90C0-4EE4-9507-C6A05C2B09D7}"/>
                  </a:ext>
                </a:extLst>
              </p:cNvPr>
              <p:cNvPicPr/>
              <p:nvPr/>
            </p:nvPicPr>
            <p:blipFill>
              <a:blip r:embed="rId6"/>
              <a:stretch>
                <a:fillRect/>
              </a:stretch>
            </p:blipFill>
            <p:spPr>
              <a:xfrm>
                <a:off x="1081658" y="784255"/>
                <a:ext cx="42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4E73A36-4900-49B7-8A5C-751030131408}"/>
                  </a:ext>
                </a:extLst>
              </p14:cNvPr>
              <p14:cNvContentPartPr/>
              <p14:nvPr/>
            </p14:nvContentPartPr>
            <p14:xfrm>
              <a:off x="1116218" y="916015"/>
              <a:ext cx="19080" cy="39240"/>
            </p14:xfrm>
          </p:contentPart>
        </mc:Choice>
        <mc:Fallback xmlns="">
          <p:pic>
            <p:nvPicPr>
              <p:cNvPr id="8" name="Ink 7">
                <a:extLst>
                  <a:ext uri="{FF2B5EF4-FFF2-40B4-BE49-F238E27FC236}">
                    <a16:creationId xmlns:a16="http://schemas.microsoft.com/office/drawing/2014/main" id="{F4E73A36-4900-49B7-8A5C-751030131408}"/>
                  </a:ext>
                </a:extLst>
              </p:cNvPr>
              <p:cNvPicPr/>
              <p:nvPr/>
            </p:nvPicPr>
            <p:blipFill>
              <a:blip r:embed="rId8"/>
              <a:stretch>
                <a:fillRect/>
              </a:stretch>
            </p:blipFill>
            <p:spPr>
              <a:xfrm>
                <a:off x="1107218" y="907375"/>
                <a:ext cx="36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1464756-15D6-42A7-A729-125E3135762D}"/>
                  </a:ext>
                </a:extLst>
              </p14:cNvPr>
              <p14:cNvContentPartPr/>
              <p14:nvPr/>
            </p14:nvContentPartPr>
            <p14:xfrm>
              <a:off x="7673258" y="6668455"/>
              <a:ext cx="12960" cy="14400"/>
            </p14:xfrm>
          </p:contentPart>
        </mc:Choice>
        <mc:Fallback xmlns="">
          <p:pic>
            <p:nvPicPr>
              <p:cNvPr id="9" name="Ink 8">
                <a:extLst>
                  <a:ext uri="{FF2B5EF4-FFF2-40B4-BE49-F238E27FC236}">
                    <a16:creationId xmlns:a16="http://schemas.microsoft.com/office/drawing/2014/main" id="{21464756-15D6-42A7-A729-125E3135762D}"/>
                  </a:ext>
                </a:extLst>
              </p:cNvPr>
              <p:cNvPicPr/>
              <p:nvPr/>
            </p:nvPicPr>
            <p:blipFill>
              <a:blip r:embed="rId10"/>
              <a:stretch>
                <a:fillRect/>
              </a:stretch>
            </p:blipFill>
            <p:spPr>
              <a:xfrm>
                <a:off x="7664258" y="6659455"/>
                <a:ext cx="30600" cy="32040"/>
              </a:xfrm>
              <a:prstGeom prst="rect">
                <a:avLst/>
              </a:prstGeom>
            </p:spPr>
          </p:pic>
        </mc:Fallback>
      </mc:AlternateContent>
      <p:graphicFrame>
        <p:nvGraphicFramePr>
          <p:cNvPr id="13" name="Chart 12">
            <a:extLst>
              <a:ext uri="{FF2B5EF4-FFF2-40B4-BE49-F238E27FC236}">
                <a16:creationId xmlns:a16="http://schemas.microsoft.com/office/drawing/2014/main" id="{501AC52D-4DF5-4761-B57E-6E862438B5D4}"/>
              </a:ext>
            </a:extLst>
          </p:cNvPr>
          <p:cNvGraphicFramePr/>
          <p:nvPr>
            <p:extLst>
              <p:ext uri="{D42A27DB-BD31-4B8C-83A1-F6EECF244321}">
                <p14:modId xmlns:p14="http://schemas.microsoft.com/office/powerpoint/2010/main" val="1085138492"/>
              </p:ext>
            </p:extLst>
          </p:nvPr>
        </p:nvGraphicFramePr>
        <p:xfrm>
          <a:off x="272040" y="1097095"/>
          <a:ext cx="8338560" cy="499890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461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39"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Calibri" panose="020F0502020204030204" pitchFamily="34" charset="0"/>
                <a:cs typeface="Calibri" panose="020F0502020204030204" pitchFamily="34"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2018 High School Graduation Rate</a:t>
            </a:r>
          </a:p>
        </p:txBody>
      </p:sp>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5" name="Chart 4">
            <a:extLst>
              <a:ext uri="{FF2B5EF4-FFF2-40B4-BE49-F238E27FC236}">
                <a16:creationId xmlns:a16="http://schemas.microsoft.com/office/drawing/2014/main" id="{C25B225C-0128-4A62-A1E4-3C304321ECF1}"/>
              </a:ext>
            </a:extLst>
          </p:cNvPr>
          <p:cNvGraphicFramePr/>
          <p:nvPr>
            <p:extLst>
              <p:ext uri="{D42A27DB-BD31-4B8C-83A1-F6EECF244321}">
                <p14:modId xmlns:p14="http://schemas.microsoft.com/office/powerpoint/2010/main" val="921571838"/>
              </p:ext>
            </p:extLst>
          </p:nvPr>
        </p:nvGraphicFramePr>
        <p:xfrm>
          <a:off x="0" y="1524000"/>
          <a:ext cx="3217060" cy="40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4C11E53-B756-4AA3-9120-7809B51B42C1}"/>
              </a:ext>
            </a:extLst>
          </p:cNvPr>
          <p:cNvGraphicFramePr/>
          <p:nvPr>
            <p:extLst>
              <p:ext uri="{D42A27DB-BD31-4B8C-83A1-F6EECF244321}">
                <p14:modId xmlns:p14="http://schemas.microsoft.com/office/powerpoint/2010/main" val="1857128632"/>
              </p:ext>
            </p:extLst>
          </p:nvPr>
        </p:nvGraphicFramePr>
        <p:xfrm>
          <a:off x="3171640" y="1542411"/>
          <a:ext cx="3064660" cy="401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8C8C21F-9C6F-4130-ADBE-191521E58DF7}"/>
              </a:ext>
            </a:extLst>
          </p:cNvPr>
          <p:cNvGraphicFramePr/>
          <p:nvPr>
            <p:extLst>
              <p:ext uri="{D42A27DB-BD31-4B8C-83A1-F6EECF244321}">
                <p14:modId xmlns:p14="http://schemas.microsoft.com/office/powerpoint/2010/main" val="1249583697"/>
              </p:ext>
            </p:extLst>
          </p:nvPr>
        </p:nvGraphicFramePr>
        <p:xfrm>
          <a:off x="6079340" y="1560822"/>
          <a:ext cx="3064660" cy="401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7" dur="500"/>
                                        <p:tgtEl>
                                          <p:spTgt spid="5">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0" dur="500"/>
                                        <p:tgtEl>
                                          <p:spTgt spid="13">
                                            <p:graphicEl>
                                              <a:chart seriesIdx="-4" categoryIdx="0" bldStep="category"/>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fade">
                                      <p:cBhvr>
                                        <p:cTn id="13" dur="500"/>
                                        <p:tgtEl>
                                          <p:spTgt spid="14">
                                            <p:graphicEl>
                                              <a:chart seriesIdx="-4" categoryIdx="0"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8" dur="500"/>
                                        <p:tgtEl>
                                          <p:spTgt spid="5">
                                            <p:graphicEl>
                                              <a:chart seriesIdx="-4" categoryIdx="1"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21" dur="500"/>
                                        <p:tgtEl>
                                          <p:spTgt spid="13">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fade">
                                      <p:cBhvr>
                                        <p:cTn id="24" dur="500"/>
                                        <p:tgtEl>
                                          <p:spTgt spid="14">
                                            <p:graphicEl>
                                              <a:chart seriesIdx="-4" categoryIdx="1"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29" dur="500"/>
                                        <p:tgtEl>
                                          <p:spTgt spid="5">
                                            <p:graphicEl>
                                              <a:chart seriesIdx="-4" categoryIdx="2" bldStep="category"/>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32" dur="500"/>
                                        <p:tgtEl>
                                          <p:spTgt spid="13">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fade">
                                      <p:cBhvr>
                                        <p:cTn id="35" dur="500"/>
                                        <p:tgtEl>
                                          <p:spTgt spid="1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Graphic spid="13" grpId="0" uiExpand="1">
        <p:bldSub>
          <a:bldChart bld="category"/>
        </p:bldSub>
      </p:bldGraphic>
      <p:bldGraphic spid="14" grpId="0" uiExpand="1">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704C497-89CC-4826-BA3F-95A911988501}"/>
              </a:ext>
            </a:extLst>
          </p:cNvPr>
          <p:cNvGraphicFramePr>
            <a:graphicFrameLocks noGrp="1"/>
          </p:cNvGraphicFramePr>
          <p:nvPr>
            <p:ph idx="1"/>
            <p:extLst>
              <p:ext uri="{D42A27DB-BD31-4B8C-83A1-F6EECF244321}">
                <p14:modId xmlns:p14="http://schemas.microsoft.com/office/powerpoint/2010/main" val="890603718"/>
              </p:ext>
            </p:extLst>
          </p:nvPr>
        </p:nvGraphicFramePr>
        <p:xfrm>
          <a:off x="432143" y="1070492"/>
          <a:ext cx="83820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E26E0F1D-31AD-45BF-A26D-891761CE4282}"/>
              </a:ext>
            </a:extLst>
          </p:cNvPr>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The Great Equalizer</a:t>
            </a:r>
          </a:p>
        </p:txBody>
      </p:sp>
      <p:sp>
        <p:nvSpPr>
          <p:cNvPr id="10" name="Text Box 3">
            <a:extLst>
              <a:ext uri="{FF2B5EF4-FFF2-40B4-BE49-F238E27FC236}">
                <a16:creationId xmlns:a16="http://schemas.microsoft.com/office/drawing/2014/main" id="{E05018A2-9EC5-4D0D-8A27-65C5A84203DC}"/>
              </a:ext>
            </a:extLst>
          </p:cNvPr>
          <p:cNvSpPr txBox="1">
            <a:spLocks noChangeArrowheads="1"/>
          </p:cNvSpPr>
          <p:nvPr/>
        </p:nvSpPr>
        <p:spPr bwMode="auto">
          <a:xfrm>
            <a:off x="240897" y="6332142"/>
            <a:ext cx="8903103" cy="492443"/>
          </a:xfrm>
          <a:prstGeom prst="rect">
            <a:avLst/>
          </a:prstGeom>
          <a:noFill/>
          <a:ln w="9525">
            <a:noFill/>
            <a:miter lim="800000"/>
            <a:headEnd/>
            <a:tailEnd/>
          </a:ln>
        </p:spPr>
        <p:txBody>
          <a:bodyPr wrap="square">
            <a:spAutoFit/>
          </a:bodyPr>
          <a:lstStyle/>
          <a:p>
            <a:pPr>
              <a:spcBef>
                <a:spcPct val="50000"/>
              </a:spcBef>
              <a:spcAft>
                <a:spcPts val="600"/>
              </a:spcAft>
            </a:pPr>
            <a:r>
              <a:rPr lang="en-US" sz="1300" u="sng" dirty="0">
                <a:cs typeface="Times New Roman" charset="0"/>
              </a:rPr>
              <a:t>*Source:</a:t>
            </a:r>
            <a:r>
              <a:rPr lang="en-US" sz="1300" dirty="0">
                <a:cs typeface="Times New Roman" charset="0"/>
              </a:rPr>
              <a:t>  Governor’s Office of Student Achievement: </a:t>
            </a:r>
            <a:r>
              <a:rPr lang="en-US" sz="1300" dirty="0">
                <a:cs typeface="Times New Roman" charset="0"/>
                <a:hlinkClick r:id="rId3">
                  <a:extLst>
                    <a:ext uri="{A12FA001-AC4F-418D-AE19-62706E023703}">
                      <ahyp:hlinkClr xmlns:ahyp="http://schemas.microsoft.com/office/drawing/2018/hyperlinkcolor" val="tx"/>
                    </a:ext>
                  </a:extLst>
                </a:hlinkClick>
              </a:rPr>
              <a:t>How Do Students’ 3</a:t>
            </a:r>
            <a:r>
              <a:rPr lang="en-US" sz="1300" baseline="30000" dirty="0">
                <a:cs typeface="Times New Roman" charset="0"/>
                <a:hlinkClick r:id="rId3">
                  <a:extLst>
                    <a:ext uri="{A12FA001-AC4F-418D-AE19-62706E023703}">
                      <ahyp:hlinkClr xmlns:ahyp="http://schemas.microsoft.com/office/drawing/2018/hyperlinkcolor" val="tx"/>
                    </a:ext>
                  </a:extLst>
                </a:hlinkClick>
              </a:rPr>
              <a:t>rd</a:t>
            </a:r>
            <a:r>
              <a:rPr lang="en-US" sz="1300" dirty="0">
                <a:cs typeface="Times New Roman" charset="0"/>
                <a:hlinkClick r:id="rId3">
                  <a:extLst>
                    <a:ext uri="{A12FA001-AC4F-418D-AE19-62706E023703}">
                      <ahyp:hlinkClr xmlns:ahyp="http://schemas.microsoft.com/office/drawing/2018/hyperlinkcolor" val="tx"/>
                    </a:ext>
                  </a:extLst>
                </a:hlinkClick>
              </a:rPr>
              <a:t> Grade Reading Levels Relate to their ACT/SAT and Chance of Graduating from HS?</a:t>
            </a:r>
            <a:endParaRPr lang="en-US" sz="1300" dirty="0">
              <a:cs typeface="Times New Roman" charset="0"/>
            </a:endParaRPr>
          </a:p>
        </p:txBody>
      </p:sp>
      <p:graphicFrame>
        <p:nvGraphicFramePr>
          <p:cNvPr id="5" name="Chart 4">
            <a:extLst>
              <a:ext uri="{FF2B5EF4-FFF2-40B4-BE49-F238E27FC236}">
                <a16:creationId xmlns:a16="http://schemas.microsoft.com/office/drawing/2014/main" id="{D69B5F3C-6092-45A5-9B0C-1527E306BECD}"/>
              </a:ext>
            </a:extLst>
          </p:cNvPr>
          <p:cNvGraphicFramePr/>
          <p:nvPr>
            <p:extLst>
              <p:ext uri="{D42A27DB-BD31-4B8C-83A1-F6EECF244321}">
                <p14:modId xmlns:p14="http://schemas.microsoft.com/office/powerpoint/2010/main" val="1234471768"/>
              </p:ext>
            </p:extLst>
          </p:nvPr>
        </p:nvGraphicFramePr>
        <p:xfrm>
          <a:off x="646485" y="855559"/>
          <a:ext cx="81915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2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chart seriesIdx="1" categoryIdx="3" bldStep="ptInSeries"/>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graphicEl>
                                              <a:chart seriesIdx="1" categoryIdx="4" bldStep="ptInSeries"/>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graphicEl>
                                              <a:chart seriesIdx="2" categoryIdx="0" bldStep="ptInSeries"/>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graphicEl>
                                              <a:chart seriesIdx="2" categoryIdx="1" bldStep="ptInSeries"/>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graphicEl>
                                              <a:chart seriesIdx="2" categoryIdx="2" bldStep="ptInSeries"/>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graphicEl>
                                              <a:chart seriesIdx="2" categoryIdx="3" bldStep="ptInSeries"/>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chart seriesIdx="2" categoryIdx="4"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uiExpand="1">
        <p:bldSub>
          <a:bldChart bld="series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2057400"/>
            <a:ext cx="609600"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8"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9"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12"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838200" y="2060040"/>
            <a:ext cx="5715000" cy="606960"/>
            <a:chOff x="381000" y="1803639"/>
            <a:chExt cx="5715000" cy="606960"/>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5715000" cy="461665"/>
            </a:xfrm>
            <a:prstGeom prst="rect">
              <a:avLst/>
            </a:prstGeom>
            <a:noFill/>
          </p:spPr>
          <p:txBody>
            <a:bodyPr wrap="square" rtlCol="0">
              <a:spAutoFit/>
            </a:bodyPr>
            <a:lstStyle/>
            <a:p>
              <a:r>
                <a:rPr lang="en-US" sz="2400"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838200" y="3126840"/>
            <a:ext cx="6781800" cy="606960"/>
            <a:chOff x="381000" y="2907268"/>
            <a:chExt cx="6781800" cy="606960"/>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6781800" cy="461665"/>
            </a:xfrm>
            <a:prstGeom prst="rect">
              <a:avLst/>
            </a:prstGeom>
            <a:noFill/>
          </p:spPr>
          <p:txBody>
            <a:bodyPr wrap="square" rtlCol="0">
              <a:spAutoFit/>
            </a:bodyPr>
            <a:lstStyle/>
            <a:p>
              <a:r>
                <a:rPr lang="en-US" sz="2400"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838200" y="5257800"/>
            <a:ext cx="6019800" cy="574694"/>
            <a:chOff x="381000" y="4006334"/>
            <a:chExt cx="6019800" cy="574694"/>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6019800" cy="461665"/>
            </a:xfrm>
            <a:prstGeom prst="rect">
              <a:avLst/>
            </a:prstGeom>
            <a:noFill/>
          </p:spPr>
          <p:txBody>
            <a:bodyPr wrap="square" rtlCol="0">
              <a:spAutoFit/>
            </a:bodyPr>
            <a:lstStyle/>
            <a:p>
              <a:r>
                <a:rPr lang="en-US" sz="2400"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838200" y="4230469"/>
            <a:ext cx="6324600" cy="570131"/>
            <a:chOff x="381000" y="5377934"/>
            <a:chExt cx="6324600" cy="570131"/>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6324600" cy="461665"/>
            </a:xfrm>
            <a:prstGeom prst="rect">
              <a:avLst/>
            </a:prstGeom>
            <a:noFill/>
          </p:spPr>
          <p:txBody>
            <a:bodyPr wrap="square" rtlCol="0">
              <a:spAutoFit/>
            </a:bodyPr>
            <a:lstStyle/>
            <a:p>
              <a:r>
                <a:rPr lang="en-US" sz="2400"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C4E0-83AB-49BB-AFBD-97FE5B5D72EA}"/>
              </a:ext>
            </a:extLst>
          </p:cNvPr>
          <p:cNvSpPr>
            <a:spLocks noGrp="1"/>
          </p:cNvSpPr>
          <p:nvPr>
            <p:ph type="title"/>
          </p:nvPr>
        </p:nvSpPr>
        <p:spPr>
          <a:xfrm>
            <a:off x="0" y="29378"/>
            <a:ext cx="9144000" cy="1143000"/>
          </a:xfrm>
        </p:spPr>
        <p:txBody>
          <a:bodyPr>
            <a:normAutofit/>
          </a:bodyPr>
          <a:lstStyle/>
          <a:p>
            <a:r>
              <a:rPr lang="en-US" sz="3200" b="1" dirty="0">
                <a:solidFill>
                  <a:schemeClr val="tx2">
                    <a:lumMod val="75000"/>
                  </a:schemeClr>
                </a:solidFill>
              </a:rPr>
              <a:t>Brooks County Youth Exposure to Alcohol/Drugs</a:t>
            </a:r>
          </a:p>
        </p:txBody>
      </p:sp>
      <p:graphicFrame>
        <p:nvGraphicFramePr>
          <p:cNvPr id="5" name="Chart 4">
            <a:extLst>
              <a:ext uri="{FF2B5EF4-FFF2-40B4-BE49-F238E27FC236}">
                <a16:creationId xmlns:a16="http://schemas.microsoft.com/office/drawing/2014/main" id="{1DB9556C-061D-4E73-BEA6-2477749B3E4B}"/>
              </a:ext>
            </a:extLst>
          </p:cNvPr>
          <p:cNvGraphicFramePr/>
          <p:nvPr>
            <p:extLst>
              <p:ext uri="{D42A27DB-BD31-4B8C-83A1-F6EECF244321}">
                <p14:modId xmlns:p14="http://schemas.microsoft.com/office/powerpoint/2010/main" val="2911316752"/>
              </p:ext>
            </p:extLst>
          </p:nvPr>
        </p:nvGraphicFramePr>
        <p:xfrm>
          <a:off x="381000" y="1676400"/>
          <a:ext cx="8382000" cy="485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24C6F35-0FE9-456F-925B-174054A89759}"/>
              </a:ext>
            </a:extLst>
          </p:cNvPr>
          <p:cNvSpPr txBox="1"/>
          <p:nvPr/>
        </p:nvSpPr>
        <p:spPr>
          <a:xfrm>
            <a:off x="283323" y="6488668"/>
            <a:ext cx="5095113" cy="369332"/>
          </a:xfrm>
          <a:prstGeom prst="rect">
            <a:avLst/>
          </a:prstGeom>
          <a:noFill/>
        </p:spPr>
        <p:txBody>
          <a:bodyPr wrap="none" rtlCol="0">
            <a:spAutoFit/>
          </a:bodyPr>
          <a:lstStyle/>
          <a:p>
            <a:r>
              <a:rPr lang="en-US" dirty="0"/>
              <a:t>Source: 2017-18 FCP Community Assessment Survey</a:t>
            </a:r>
          </a:p>
        </p:txBody>
      </p:sp>
    </p:spTree>
    <p:extLst>
      <p:ext uri="{BB962C8B-B14F-4D97-AF65-F5344CB8AC3E}">
        <p14:creationId xmlns:p14="http://schemas.microsoft.com/office/powerpoint/2010/main" val="1843079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E8A4-1F0F-4362-B435-980CCAF06A7A}"/>
              </a:ext>
            </a:extLst>
          </p:cNvPr>
          <p:cNvSpPr>
            <a:spLocks noGrp="1"/>
          </p:cNvSpPr>
          <p:nvPr>
            <p:ph type="title"/>
          </p:nvPr>
        </p:nvSpPr>
        <p:spPr>
          <a:xfrm>
            <a:off x="0" y="29378"/>
            <a:ext cx="9144000" cy="1143000"/>
          </a:xfrm>
        </p:spPr>
        <p:txBody>
          <a:bodyPr>
            <a:normAutofit/>
          </a:bodyPr>
          <a:lstStyle/>
          <a:p>
            <a:r>
              <a:rPr lang="en-US" sz="3200" b="1" dirty="0">
                <a:solidFill>
                  <a:schemeClr val="tx2">
                    <a:lumMod val="75000"/>
                  </a:schemeClr>
                </a:solidFill>
              </a:rPr>
              <a:t>Brooks County Youth Attitudes to Alcohol/Drugs</a:t>
            </a:r>
          </a:p>
        </p:txBody>
      </p:sp>
      <p:graphicFrame>
        <p:nvGraphicFramePr>
          <p:cNvPr id="5" name="Chart 4">
            <a:extLst>
              <a:ext uri="{FF2B5EF4-FFF2-40B4-BE49-F238E27FC236}">
                <a16:creationId xmlns:a16="http://schemas.microsoft.com/office/drawing/2014/main" id="{2EB757F8-46AD-419C-BB26-3EC902DCA9E4}"/>
              </a:ext>
            </a:extLst>
          </p:cNvPr>
          <p:cNvGraphicFramePr/>
          <p:nvPr>
            <p:extLst>
              <p:ext uri="{D42A27DB-BD31-4B8C-83A1-F6EECF244321}">
                <p14:modId xmlns:p14="http://schemas.microsoft.com/office/powerpoint/2010/main" val="1303342567"/>
              </p:ext>
            </p:extLst>
          </p:nvPr>
        </p:nvGraphicFramePr>
        <p:xfrm>
          <a:off x="533400" y="1524000"/>
          <a:ext cx="80772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3B37E2E-54BB-4296-B7E8-899135FD55E5}"/>
              </a:ext>
            </a:extLst>
          </p:cNvPr>
          <p:cNvSpPr txBox="1"/>
          <p:nvPr/>
        </p:nvSpPr>
        <p:spPr>
          <a:xfrm>
            <a:off x="283323" y="6488668"/>
            <a:ext cx="5095113" cy="369332"/>
          </a:xfrm>
          <a:prstGeom prst="rect">
            <a:avLst/>
          </a:prstGeom>
          <a:noFill/>
        </p:spPr>
        <p:txBody>
          <a:bodyPr wrap="none" rtlCol="0">
            <a:spAutoFit/>
          </a:bodyPr>
          <a:lstStyle/>
          <a:p>
            <a:r>
              <a:rPr lang="en-US" dirty="0"/>
              <a:t>Source: 2017-18 FCP Community Assessment Survey</a:t>
            </a:r>
          </a:p>
        </p:txBody>
      </p:sp>
    </p:spTree>
    <p:extLst>
      <p:ext uri="{BB962C8B-B14F-4D97-AF65-F5344CB8AC3E}">
        <p14:creationId xmlns:p14="http://schemas.microsoft.com/office/powerpoint/2010/main" val="238229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E6F4-843E-4EC3-8BE8-7E0148FA656E}"/>
              </a:ext>
            </a:extLst>
          </p:cNvPr>
          <p:cNvSpPr>
            <a:spLocks noGrp="1"/>
          </p:cNvSpPr>
          <p:nvPr>
            <p:ph type="title"/>
          </p:nvPr>
        </p:nvSpPr>
        <p:spPr>
          <a:xfrm>
            <a:off x="457200" y="274638"/>
            <a:ext cx="8229600" cy="792162"/>
          </a:xfrm>
        </p:spPr>
        <p:txBody>
          <a:bodyPr>
            <a:normAutofit/>
          </a:bodyPr>
          <a:lstStyle/>
          <a:p>
            <a:r>
              <a:rPr lang="en-US" sz="3200" b="1" dirty="0">
                <a:solidFill>
                  <a:schemeClr val="tx2">
                    <a:lumMod val="75000"/>
                  </a:schemeClr>
                </a:solidFill>
              </a:rPr>
              <a:t>Percent Change of Drug Overdose ED Visits</a:t>
            </a:r>
          </a:p>
        </p:txBody>
      </p:sp>
      <p:pic>
        <p:nvPicPr>
          <p:cNvPr id="4" name="Content Placeholder 3">
            <a:extLst>
              <a:ext uri="{FF2B5EF4-FFF2-40B4-BE49-F238E27FC236}">
                <a16:creationId xmlns:a16="http://schemas.microsoft.com/office/drawing/2014/main" id="{D1D2D594-1C76-4CD8-87DF-3141A92089D6}"/>
              </a:ext>
            </a:extLst>
          </p:cNvPr>
          <p:cNvPicPr>
            <a:picLocks noGrp="1" noChangeAspect="1"/>
          </p:cNvPicPr>
          <p:nvPr>
            <p:ph idx="1"/>
          </p:nvPr>
        </p:nvPicPr>
        <p:blipFill>
          <a:blip r:embed="rId2"/>
          <a:stretch>
            <a:fillRect/>
          </a:stretch>
        </p:blipFill>
        <p:spPr>
          <a:xfrm>
            <a:off x="977863" y="1143000"/>
            <a:ext cx="7188274" cy="5423515"/>
          </a:xfrm>
          <a:prstGeom prst="rect">
            <a:avLst/>
          </a:prstGeom>
        </p:spPr>
      </p:pic>
      <p:sp>
        <p:nvSpPr>
          <p:cNvPr id="5" name="Rectangle 4">
            <a:extLst>
              <a:ext uri="{FF2B5EF4-FFF2-40B4-BE49-F238E27FC236}">
                <a16:creationId xmlns:a16="http://schemas.microsoft.com/office/drawing/2014/main" id="{85584E7F-7B98-42CA-9BE4-9E87DF8D8079}"/>
              </a:ext>
            </a:extLst>
          </p:cNvPr>
          <p:cNvSpPr/>
          <p:nvPr/>
        </p:nvSpPr>
        <p:spPr>
          <a:xfrm>
            <a:off x="5638800" y="4830762"/>
            <a:ext cx="3194892" cy="149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78A195-07AC-4E49-8BAF-71B9BA172E60}"/>
              </a:ext>
            </a:extLst>
          </p:cNvPr>
          <p:cNvSpPr txBox="1"/>
          <p:nvPr/>
        </p:nvSpPr>
        <p:spPr>
          <a:xfrm>
            <a:off x="6248400" y="4588847"/>
            <a:ext cx="2133600" cy="584775"/>
          </a:xfrm>
          <a:prstGeom prst="rect">
            <a:avLst/>
          </a:prstGeom>
          <a:noFill/>
        </p:spPr>
        <p:txBody>
          <a:bodyPr wrap="square" rtlCol="0">
            <a:spAutoFit/>
          </a:bodyPr>
          <a:lstStyle/>
          <a:p>
            <a:r>
              <a:rPr lang="en-US" sz="3200" dirty="0"/>
              <a:t>June, 2018</a:t>
            </a:r>
          </a:p>
        </p:txBody>
      </p:sp>
      <p:sp>
        <p:nvSpPr>
          <p:cNvPr id="8" name="TextBox 7">
            <a:extLst>
              <a:ext uri="{FF2B5EF4-FFF2-40B4-BE49-F238E27FC236}">
                <a16:creationId xmlns:a16="http://schemas.microsoft.com/office/drawing/2014/main" id="{9C01E004-0A15-41C9-B341-44EC7F276646}"/>
              </a:ext>
            </a:extLst>
          </p:cNvPr>
          <p:cNvSpPr txBox="1"/>
          <p:nvPr/>
        </p:nvSpPr>
        <p:spPr>
          <a:xfrm>
            <a:off x="283323" y="6488668"/>
            <a:ext cx="5327164" cy="369332"/>
          </a:xfrm>
          <a:prstGeom prst="rect">
            <a:avLst/>
          </a:prstGeom>
          <a:noFill/>
        </p:spPr>
        <p:txBody>
          <a:bodyPr wrap="none" rtlCol="0">
            <a:spAutoFit/>
          </a:bodyPr>
          <a:lstStyle/>
          <a:p>
            <a:r>
              <a:rPr lang="en-US" dirty="0"/>
              <a:t>Source: </a:t>
            </a:r>
            <a:r>
              <a:rPr lang="en-US" dirty="0">
                <a:hlinkClick r:id="rId3"/>
              </a:rPr>
              <a:t>https://dph.georgia.gov/drug-surveillance-unit</a:t>
            </a:r>
            <a:endParaRPr lang="en-US" dirty="0"/>
          </a:p>
        </p:txBody>
      </p:sp>
    </p:spTree>
    <p:extLst>
      <p:ext uri="{BB962C8B-B14F-4D97-AF65-F5344CB8AC3E}">
        <p14:creationId xmlns:p14="http://schemas.microsoft.com/office/powerpoint/2010/main" val="3720656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804D4D-E6F1-47D9-A7E0-DAD0D6F92D0A}"/>
              </a:ext>
            </a:extLst>
          </p:cNvPr>
          <p:cNvPicPr>
            <a:picLocks noGrp="1" noChangeAspect="1"/>
          </p:cNvPicPr>
          <p:nvPr>
            <p:ph idx="1"/>
          </p:nvPr>
        </p:nvPicPr>
        <p:blipFill>
          <a:blip r:embed="rId2"/>
          <a:stretch>
            <a:fillRect/>
          </a:stretch>
        </p:blipFill>
        <p:spPr>
          <a:xfrm>
            <a:off x="894592" y="914400"/>
            <a:ext cx="7354816" cy="5393681"/>
          </a:xfrm>
          <a:prstGeom prst="rect">
            <a:avLst/>
          </a:prstGeom>
        </p:spPr>
      </p:pic>
      <p:sp>
        <p:nvSpPr>
          <p:cNvPr id="5" name="Title 1">
            <a:extLst>
              <a:ext uri="{FF2B5EF4-FFF2-40B4-BE49-F238E27FC236}">
                <a16:creationId xmlns:a16="http://schemas.microsoft.com/office/drawing/2014/main" id="{67E94251-F7B7-4E2A-8813-42A7213856D2}"/>
              </a:ext>
            </a:extLst>
          </p:cNvPr>
          <p:cNvSpPr>
            <a:spLocks noGrp="1"/>
          </p:cNvSpPr>
          <p:nvPr>
            <p:ph type="title"/>
          </p:nvPr>
        </p:nvSpPr>
        <p:spPr>
          <a:xfrm>
            <a:off x="457200" y="274638"/>
            <a:ext cx="8229600" cy="792162"/>
          </a:xfrm>
        </p:spPr>
        <p:txBody>
          <a:bodyPr>
            <a:normAutofit/>
          </a:bodyPr>
          <a:lstStyle/>
          <a:p>
            <a:r>
              <a:rPr lang="en-US" sz="3200" b="1" dirty="0">
                <a:solidFill>
                  <a:schemeClr val="tx2">
                    <a:lumMod val="75000"/>
                  </a:schemeClr>
                </a:solidFill>
              </a:rPr>
              <a:t>Percent Change of Drug Overdose ED Visits</a:t>
            </a:r>
          </a:p>
        </p:txBody>
      </p:sp>
      <p:sp>
        <p:nvSpPr>
          <p:cNvPr id="6" name="Rectangle 5">
            <a:extLst>
              <a:ext uri="{FF2B5EF4-FFF2-40B4-BE49-F238E27FC236}">
                <a16:creationId xmlns:a16="http://schemas.microsoft.com/office/drawing/2014/main" id="{F1253048-795E-455E-B615-FB760862DB87}"/>
              </a:ext>
            </a:extLst>
          </p:cNvPr>
          <p:cNvSpPr/>
          <p:nvPr/>
        </p:nvSpPr>
        <p:spPr>
          <a:xfrm>
            <a:off x="5715000" y="4724400"/>
            <a:ext cx="2819400" cy="1583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A2FB62-09AB-4861-BAAC-5B09F7DEE9DA}"/>
              </a:ext>
            </a:extLst>
          </p:cNvPr>
          <p:cNvSpPr txBox="1"/>
          <p:nvPr/>
        </p:nvSpPr>
        <p:spPr>
          <a:xfrm>
            <a:off x="6248400" y="4560662"/>
            <a:ext cx="2667000" cy="584775"/>
          </a:xfrm>
          <a:prstGeom prst="rect">
            <a:avLst/>
          </a:prstGeom>
          <a:noFill/>
        </p:spPr>
        <p:txBody>
          <a:bodyPr wrap="square" rtlCol="0">
            <a:spAutoFit/>
          </a:bodyPr>
          <a:lstStyle/>
          <a:p>
            <a:r>
              <a:rPr lang="en-US" sz="3200" dirty="0"/>
              <a:t>January, 2019</a:t>
            </a:r>
          </a:p>
        </p:txBody>
      </p:sp>
      <p:sp>
        <p:nvSpPr>
          <p:cNvPr id="8" name="TextBox 7">
            <a:extLst>
              <a:ext uri="{FF2B5EF4-FFF2-40B4-BE49-F238E27FC236}">
                <a16:creationId xmlns:a16="http://schemas.microsoft.com/office/drawing/2014/main" id="{02EC5C0B-9ADF-45A2-A6CE-52C126A6F3D5}"/>
              </a:ext>
            </a:extLst>
          </p:cNvPr>
          <p:cNvSpPr txBox="1"/>
          <p:nvPr/>
        </p:nvSpPr>
        <p:spPr>
          <a:xfrm>
            <a:off x="274913" y="6398696"/>
            <a:ext cx="5327164" cy="369332"/>
          </a:xfrm>
          <a:prstGeom prst="rect">
            <a:avLst/>
          </a:prstGeom>
          <a:noFill/>
        </p:spPr>
        <p:txBody>
          <a:bodyPr wrap="none" rtlCol="0">
            <a:spAutoFit/>
          </a:bodyPr>
          <a:lstStyle/>
          <a:p>
            <a:r>
              <a:rPr lang="en-US" dirty="0"/>
              <a:t>Source: </a:t>
            </a:r>
            <a:r>
              <a:rPr lang="en-US" dirty="0">
                <a:hlinkClick r:id="rId3"/>
              </a:rPr>
              <a:t>https://dph.georgia.gov/drug-surveillance-unit</a:t>
            </a:r>
            <a:endParaRPr lang="en-US" dirty="0"/>
          </a:p>
        </p:txBody>
      </p:sp>
    </p:spTree>
    <p:extLst>
      <p:ext uri="{BB962C8B-B14F-4D97-AF65-F5344CB8AC3E}">
        <p14:creationId xmlns:p14="http://schemas.microsoft.com/office/powerpoint/2010/main" val="877643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D68A-80D4-4563-A61E-2E00DDF046D6}"/>
              </a:ext>
            </a:extLst>
          </p:cNvPr>
          <p:cNvSpPr>
            <a:spLocks noGrp="1"/>
          </p:cNvSpPr>
          <p:nvPr>
            <p:ph type="title"/>
          </p:nvPr>
        </p:nvSpPr>
        <p:spPr>
          <a:xfrm>
            <a:off x="457200" y="274638"/>
            <a:ext cx="8229600" cy="715962"/>
          </a:xfrm>
        </p:spPr>
        <p:txBody>
          <a:bodyPr>
            <a:normAutofit/>
          </a:bodyPr>
          <a:lstStyle/>
          <a:p>
            <a:r>
              <a:rPr lang="en-US" sz="3200" b="1" dirty="0">
                <a:solidFill>
                  <a:schemeClr val="tx2">
                    <a:lumMod val="75000"/>
                  </a:schemeClr>
                </a:solidFill>
              </a:rPr>
              <a:t>Percent Change of Drug Overdose ED Visits</a:t>
            </a:r>
            <a:endParaRPr lang="en-US" sz="3200" dirty="0"/>
          </a:p>
        </p:txBody>
      </p:sp>
      <p:pic>
        <p:nvPicPr>
          <p:cNvPr id="4" name="Content Placeholder 3">
            <a:extLst>
              <a:ext uri="{FF2B5EF4-FFF2-40B4-BE49-F238E27FC236}">
                <a16:creationId xmlns:a16="http://schemas.microsoft.com/office/drawing/2014/main" id="{D92DC24B-A852-47A2-9ECC-2AF9D3436CC9}"/>
              </a:ext>
            </a:extLst>
          </p:cNvPr>
          <p:cNvPicPr>
            <a:picLocks noGrp="1" noChangeAspect="1"/>
          </p:cNvPicPr>
          <p:nvPr>
            <p:ph idx="1"/>
          </p:nvPr>
        </p:nvPicPr>
        <p:blipFill>
          <a:blip r:embed="rId2"/>
          <a:stretch>
            <a:fillRect/>
          </a:stretch>
        </p:blipFill>
        <p:spPr>
          <a:xfrm>
            <a:off x="990600" y="1143000"/>
            <a:ext cx="7092864" cy="5440362"/>
          </a:xfrm>
          <a:prstGeom prst="rect">
            <a:avLst/>
          </a:prstGeom>
        </p:spPr>
      </p:pic>
      <p:sp>
        <p:nvSpPr>
          <p:cNvPr id="5" name="Rectangle 4">
            <a:extLst>
              <a:ext uri="{FF2B5EF4-FFF2-40B4-BE49-F238E27FC236}">
                <a16:creationId xmlns:a16="http://schemas.microsoft.com/office/drawing/2014/main" id="{2CCDD503-B856-4DE2-9D44-6053DF5B6500}"/>
              </a:ext>
            </a:extLst>
          </p:cNvPr>
          <p:cNvSpPr/>
          <p:nvPr/>
        </p:nvSpPr>
        <p:spPr>
          <a:xfrm>
            <a:off x="5638800" y="4876800"/>
            <a:ext cx="2590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17AE42-DE42-42FF-B9C5-2B0375E5F5F7}"/>
              </a:ext>
            </a:extLst>
          </p:cNvPr>
          <p:cNvSpPr txBox="1"/>
          <p:nvPr/>
        </p:nvSpPr>
        <p:spPr>
          <a:xfrm>
            <a:off x="6248400" y="4584412"/>
            <a:ext cx="2667000" cy="584775"/>
          </a:xfrm>
          <a:prstGeom prst="rect">
            <a:avLst/>
          </a:prstGeom>
          <a:noFill/>
        </p:spPr>
        <p:txBody>
          <a:bodyPr wrap="square" rtlCol="0">
            <a:spAutoFit/>
          </a:bodyPr>
          <a:lstStyle/>
          <a:p>
            <a:r>
              <a:rPr lang="en-US" sz="3200" dirty="0"/>
              <a:t>June, 2019</a:t>
            </a:r>
          </a:p>
        </p:txBody>
      </p:sp>
      <p:sp>
        <p:nvSpPr>
          <p:cNvPr id="7" name="TextBox 6">
            <a:extLst>
              <a:ext uri="{FF2B5EF4-FFF2-40B4-BE49-F238E27FC236}">
                <a16:creationId xmlns:a16="http://schemas.microsoft.com/office/drawing/2014/main" id="{84FC4B6A-9F8F-456E-BEB9-9EABB1A7EFBF}"/>
              </a:ext>
            </a:extLst>
          </p:cNvPr>
          <p:cNvSpPr txBox="1"/>
          <p:nvPr/>
        </p:nvSpPr>
        <p:spPr>
          <a:xfrm>
            <a:off x="283323" y="6488668"/>
            <a:ext cx="5327164" cy="369332"/>
          </a:xfrm>
          <a:prstGeom prst="rect">
            <a:avLst/>
          </a:prstGeom>
          <a:noFill/>
        </p:spPr>
        <p:txBody>
          <a:bodyPr wrap="none" rtlCol="0">
            <a:spAutoFit/>
          </a:bodyPr>
          <a:lstStyle/>
          <a:p>
            <a:r>
              <a:rPr lang="en-US" dirty="0"/>
              <a:t>Source: </a:t>
            </a:r>
            <a:r>
              <a:rPr lang="en-US" dirty="0">
                <a:hlinkClick r:id="rId3"/>
              </a:rPr>
              <a:t>https://dph.georgia.gov/drug-surveillance-unit</a:t>
            </a:r>
            <a:endParaRPr lang="en-US" dirty="0"/>
          </a:p>
        </p:txBody>
      </p:sp>
    </p:spTree>
    <p:extLst>
      <p:ext uri="{BB962C8B-B14F-4D97-AF65-F5344CB8AC3E}">
        <p14:creationId xmlns:p14="http://schemas.microsoft.com/office/powerpoint/2010/main" val="87475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CBA-6D3F-4947-A506-E16D9721008F}"/>
              </a:ext>
            </a:extLst>
          </p:cNvPr>
          <p:cNvSpPr>
            <a:spLocks noGrp="1"/>
          </p:cNvSpPr>
          <p:nvPr>
            <p:ph type="title"/>
          </p:nvPr>
        </p:nvSpPr>
        <p:spPr>
          <a:xfrm>
            <a:off x="457200" y="62429"/>
            <a:ext cx="8229600" cy="1143000"/>
          </a:xfrm>
        </p:spPr>
        <p:txBody>
          <a:bodyPr>
            <a:normAutofit/>
          </a:bodyPr>
          <a:lstStyle/>
          <a:p>
            <a:r>
              <a:rPr lang="en-US" sz="3200" b="1" dirty="0">
                <a:solidFill>
                  <a:schemeClr val="tx2">
                    <a:lumMod val="75000"/>
                  </a:schemeClr>
                </a:solidFill>
              </a:rPr>
              <a:t>Any Opioid-Involved Overdoses:</a:t>
            </a:r>
            <a:br>
              <a:rPr lang="en-US" sz="3200" b="1" dirty="0">
                <a:solidFill>
                  <a:schemeClr val="tx2">
                    <a:lumMod val="75000"/>
                  </a:schemeClr>
                </a:solidFill>
              </a:rPr>
            </a:br>
            <a:r>
              <a:rPr lang="en-US" sz="3200" b="1" dirty="0">
                <a:solidFill>
                  <a:schemeClr val="tx2">
                    <a:lumMod val="75000"/>
                  </a:schemeClr>
                </a:solidFill>
              </a:rPr>
              <a:t>ER and Hospitalization Rates by County, 2016</a:t>
            </a:r>
          </a:p>
        </p:txBody>
      </p:sp>
      <p:pic>
        <p:nvPicPr>
          <p:cNvPr id="5" name="Picture 4">
            <a:extLst>
              <a:ext uri="{FF2B5EF4-FFF2-40B4-BE49-F238E27FC236}">
                <a16:creationId xmlns:a16="http://schemas.microsoft.com/office/drawing/2014/main" id="{E1E1C0B5-B585-4996-8354-5266EB781B08}"/>
              </a:ext>
            </a:extLst>
          </p:cNvPr>
          <p:cNvPicPr>
            <a:picLocks noChangeAspect="1"/>
          </p:cNvPicPr>
          <p:nvPr/>
        </p:nvPicPr>
        <p:blipFill>
          <a:blip r:embed="rId2"/>
          <a:stretch>
            <a:fillRect/>
          </a:stretch>
        </p:blipFill>
        <p:spPr>
          <a:xfrm>
            <a:off x="1447800" y="1205429"/>
            <a:ext cx="4456815" cy="5135562"/>
          </a:xfrm>
          <a:prstGeom prst="rect">
            <a:avLst/>
          </a:prstGeom>
        </p:spPr>
      </p:pic>
      <p:sp>
        <p:nvSpPr>
          <p:cNvPr id="6" name="TextBox 5">
            <a:extLst>
              <a:ext uri="{FF2B5EF4-FFF2-40B4-BE49-F238E27FC236}">
                <a16:creationId xmlns:a16="http://schemas.microsoft.com/office/drawing/2014/main" id="{C5AC5E65-F979-4013-B227-7F1319B2EB57}"/>
              </a:ext>
            </a:extLst>
          </p:cNvPr>
          <p:cNvSpPr txBox="1"/>
          <p:nvPr/>
        </p:nvSpPr>
        <p:spPr>
          <a:xfrm>
            <a:off x="228600" y="6426239"/>
            <a:ext cx="6266395" cy="369332"/>
          </a:xfrm>
          <a:prstGeom prst="rect">
            <a:avLst/>
          </a:prstGeom>
          <a:noFill/>
        </p:spPr>
        <p:txBody>
          <a:bodyPr wrap="none" rtlCol="0">
            <a:spAutoFit/>
          </a:bodyPr>
          <a:lstStyle/>
          <a:p>
            <a:r>
              <a:rPr lang="en-US" dirty="0"/>
              <a:t>Source: DPH Opioid Overdose Surveillance Report, Georgia, 2016</a:t>
            </a:r>
          </a:p>
        </p:txBody>
      </p:sp>
      <p:sp>
        <p:nvSpPr>
          <p:cNvPr id="7" name="Rectangle 6">
            <a:extLst>
              <a:ext uri="{FF2B5EF4-FFF2-40B4-BE49-F238E27FC236}">
                <a16:creationId xmlns:a16="http://schemas.microsoft.com/office/drawing/2014/main" id="{25A289B5-5B53-4AFA-98BF-7780DC1F3776}"/>
              </a:ext>
            </a:extLst>
          </p:cNvPr>
          <p:cNvSpPr/>
          <p:nvPr/>
        </p:nvSpPr>
        <p:spPr>
          <a:xfrm>
            <a:off x="1447800" y="6248400"/>
            <a:ext cx="838200" cy="92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937CA0-01EC-4052-BB45-FF4BEF6E01B9}"/>
              </a:ext>
            </a:extLst>
          </p:cNvPr>
          <p:cNvSpPr/>
          <p:nvPr/>
        </p:nvSpPr>
        <p:spPr>
          <a:xfrm>
            <a:off x="5334000" y="5867400"/>
            <a:ext cx="838200" cy="558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101362-538E-4E7A-AF48-441578A2A6A1}"/>
              </a:ext>
            </a:extLst>
          </p:cNvPr>
          <p:cNvSpPr txBox="1"/>
          <p:nvPr/>
        </p:nvSpPr>
        <p:spPr>
          <a:xfrm>
            <a:off x="6698626" y="2133600"/>
            <a:ext cx="2076274" cy="1477328"/>
          </a:xfrm>
          <a:prstGeom prst="rect">
            <a:avLst/>
          </a:prstGeom>
          <a:noFill/>
        </p:spPr>
        <p:txBody>
          <a:bodyPr wrap="none" rtlCol="0">
            <a:spAutoFit/>
          </a:bodyPr>
          <a:lstStyle/>
          <a:p>
            <a:r>
              <a:rPr lang="en-US" dirty="0"/>
              <a:t>Rates not calculated</a:t>
            </a:r>
          </a:p>
          <a:p>
            <a:r>
              <a:rPr lang="en-US" dirty="0"/>
              <a:t>0.1 – 41.1</a:t>
            </a:r>
          </a:p>
          <a:p>
            <a:r>
              <a:rPr lang="en-US" dirty="0"/>
              <a:t>41.2 – 51.9</a:t>
            </a:r>
          </a:p>
          <a:p>
            <a:r>
              <a:rPr lang="en-US" dirty="0"/>
              <a:t>52.0 – 64.6</a:t>
            </a:r>
          </a:p>
          <a:p>
            <a:r>
              <a:rPr lang="en-US" dirty="0"/>
              <a:t>64.7 – 137.4</a:t>
            </a:r>
          </a:p>
        </p:txBody>
      </p:sp>
      <p:pic>
        <p:nvPicPr>
          <p:cNvPr id="11" name="Picture 10">
            <a:extLst>
              <a:ext uri="{FF2B5EF4-FFF2-40B4-BE49-F238E27FC236}">
                <a16:creationId xmlns:a16="http://schemas.microsoft.com/office/drawing/2014/main" id="{ACAB341E-1429-4CC0-8C4B-28169D787ADB}"/>
              </a:ext>
            </a:extLst>
          </p:cNvPr>
          <p:cNvPicPr>
            <a:picLocks noChangeAspect="1"/>
          </p:cNvPicPr>
          <p:nvPr/>
        </p:nvPicPr>
        <p:blipFill>
          <a:blip r:embed="rId3"/>
          <a:stretch>
            <a:fillRect/>
          </a:stretch>
        </p:blipFill>
        <p:spPr>
          <a:xfrm>
            <a:off x="6194778" y="2149502"/>
            <a:ext cx="475529" cy="249958"/>
          </a:xfrm>
          <a:prstGeom prst="rect">
            <a:avLst/>
          </a:prstGeom>
        </p:spPr>
      </p:pic>
      <p:sp>
        <p:nvSpPr>
          <p:cNvPr id="13" name="Rectangle 12">
            <a:extLst>
              <a:ext uri="{FF2B5EF4-FFF2-40B4-BE49-F238E27FC236}">
                <a16:creationId xmlns:a16="http://schemas.microsoft.com/office/drawing/2014/main" id="{9ACA013C-C47F-4BA4-A6AA-4228FB1E0F1C}"/>
              </a:ext>
            </a:extLst>
          </p:cNvPr>
          <p:cNvSpPr/>
          <p:nvPr/>
        </p:nvSpPr>
        <p:spPr>
          <a:xfrm>
            <a:off x="6194778" y="2438400"/>
            <a:ext cx="475529" cy="24995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B19608-0CB1-437E-BD7A-DE121B85CA0C}"/>
              </a:ext>
            </a:extLst>
          </p:cNvPr>
          <p:cNvSpPr/>
          <p:nvPr/>
        </p:nvSpPr>
        <p:spPr>
          <a:xfrm>
            <a:off x="6194778" y="2743200"/>
            <a:ext cx="475529" cy="24995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90CF95-E32B-438E-8ED9-C4D73957E31F}"/>
              </a:ext>
            </a:extLst>
          </p:cNvPr>
          <p:cNvSpPr/>
          <p:nvPr/>
        </p:nvSpPr>
        <p:spPr>
          <a:xfrm>
            <a:off x="6194778" y="3331442"/>
            <a:ext cx="475529" cy="24995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FAF898-D65F-4BE9-BF85-783343A3E555}"/>
              </a:ext>
            </a:extLst>
          </p:cNvPr>
          <p:cNvSpPr/>
          <p:nvPr/>
        </p:nvSpPr>
        <p:spPr>
          <a:xfrm>
            <a:off x="6194778" y="3026642"/>
            <a:ext cx="475529" cy="249958"/>
          </a:xfrm>
          <a:prstGeom prst="rect">
            <a:avLst/>
          </a:prstGeom>
          <a:solidFill>
            <a:srgbClr val="F6862A"/>
          </a:solidFill>
          <a:ln>
            <a:solidFill>
              <a:srgbClr val="F6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E70C0C-75ED-4805-9AFC-08D9F3A0778B}"/>
              </a:ext>
            </a:extLst>
          </p:cNvPr>
          <p:cNvSpPr/>
          <p:nvPr/>
        </p:nvSpPr>
        <p:spPr>
          <a:xfrm>
            <a:off x="4572000" y="1205429"/>
            <a:ext cx="1360934" cy="1537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85B4FB0-369A-4DCF-865E-369AB5DDB3D7}"/>
              </a:ext>
            </a:extLst>
          </p:cNvPr>
          <p:cNvSpPr txBox="1"/>
          <p:nvPr/>
        </p:nvSpPr>
        <p:spPr>
          <a:xfrm>
            <a:off x="5818963" y="3696176"/>
            <a:ext cx="2955937" cy="369332"/>
          </a:xfrm>
          <a:prstGeom prst="rect">
            <a:avLst/>
          </a:prstGeom>
          <a:noFill/>
        </p:spPr>
        <p:txBody>
          <a:bodyPr wrap="none" rtlCol="0">
            <a:spAutoFit/>
          </a:bodyPr>
          <a:lstStyle/>
          <a:p>
            <a:r>
              <a:rPr lang="en-US" dirty="0"/>
              <a:t>Rates per 100,000 population</a:t>
            </a:r>
          </a:p>
        </p:txBody>
      </p:sp>
      <p:sp>
        <p:nvSpPr>
          <p:cNvPr id="21" name="Rectangle 20">
            <a:extLst>
              <a:ext uri="{FF2B5EF4-FFF2-40B4-BE49-F238E27FC236}">
                <a16:creationId xmlns:a16="http://schemas.microsoft.com/office/drawing/2014/main" id="{7A8805F2-4C0B-4638-BCAF-218DC9D9F50B}"/>
              </a:ext>
            </a:extLst>
          </p:cNvPr>
          <p:cNvSpPr/>
          <p:nvPr/>
        </p:nvSpPr>
        <p:spPr>
          <a:xfrm>
            <a:off x="5961253" y="2133600"/>
            <a:ext cx="233525" cy="1537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29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6" name="Chart 5">
            <a:extLst>
              <a:ext uri="{FF2B5EF4-FFF2-40B4-BE49-F238E27FC236}">
                <a16:creationId xmlns:a16="http://schemas.microsoft.com/office/drawing/2014/main" id="{89AF8448-0351-4FD3-9791-3C04661FDE55}"/>
              </a:ext>
            </a:extLst>
          </p:cNvPr>
          <p:cNvGraphicFramePr>
            <a:graphicFrameLocks/>
          </p:cNvGraphicFramePr>
          <p:nvPr>
            <p:extLst>
              <p:ext uri="{D42A27DB-BD31-4B8C-83A1-F6EECF244321}">
                <p14:modId xmlns:p14="http://schemas.microsoft.com/office/powerpoint/2010/main" val="3149634742"/>
              </p:ext>
            </p:extLst>
          </p:nvPr>
        </p:nvGraphicFramePr>
        <p:xfrm>
          <a:off x="533400" y="1676401"/>
          <a:ext cx="8077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14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99"/>
            <a:ext cx="8229600" cy="1143000"/>
          </a:xfrm>
        </p:spPr>
        <p:txBody>
          <a:bodyPr>
            <a:normAutofit/>
          </a:bodyPr>
          <a:lstStyle/>
          <a:p>
            <a:r>
              <a:rPr lang="en-US" sz="3200" b="1" dirty="0">
                <a:solidFill>
                  <a:srgbClr val="002060"/>
                </a:solidFill>
              </a:rPr>
              <a:t>Babies Born to Mothers with</a:t>
            </a:r>
            <a:br>
              <a:rPr lang="en-US" sz="3200" b="1" dirty="0">
                <a:solidFill>
                  <a:srgbClr val="002060"/>
                </a:solidFill>
              </a:rPr>
            </a:br>
            <a:r>
              <a:rPr lang="en-US" sz="3200" b="1" dirty="0">
                <a:solidFill>
                  <a:srgbClr val="002060"/>
                </a:solidFill>
              </a:rPr>
              <a:t> &lt;12 Years of Education</a:t>
            </a:r>
          </a:p>
        </p:txBody>
      </p:sp>
      <p:sp>
        <p:nvSpPr>
          <p:cNvPr id="6" name="TextBox 5"/>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a:extLst>
              <a:ext uri="{FF2B5EF4-FFF2-40B4-BE49-F238E27FC236}">
                <a16:creationId xmlns:a16="http://schemas.microsoft.com/office/drawing/2014/main" id="{437482CF-3719-4563-B223-98C121CF723E}"/>
              </a:ext>
            </a:extLst>
          </p:cNvPr>
          <p:cNvGraphicFramePr>
            <a:graphicFrameLocks/>
          </p:cNvGraphicFramePr>
          <p:nvPr>
            <p:extLst>
              <p:ext uri="{D42A27DB-BD31-4B8C-83A1-F6EECF244321}">
                <p14:modId xmlns:p14="http://schemas.microsoft.com/office/powerpoint/2010/main" val="2092113983"/>
              </p:ext>
            </p:extLst>
          </p:nvPr>
        </p:nvGraphicFramePr>
        <p:xfrm>
          <a:off x="304800" y="1600200"/>
          <a:ext cx="8305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095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a:extLst>
              <a:ext uri="{FF2B5EF4-FFF2-40B4-BE49-F238E27FC236}">
                <a16:creationId xmlns:a16="http://schemas.microsoft.com/office/drawing/2014/main" id="{8EA3B783-C78A-4166-B699-C457B7BA8826}"/>
              </a:ext>
            </a:extLst>
          </p:cNvPr>
          <p:cNvGraphicFramePr>
            <a:graphicFrameLocks/>
          </p:cNvGraphicFramePr>
          <p:nvPr>
            <p:extLst>
              <p:ext uri="{D42A27DB-BD31-4B8C-83A1-F6EECF244321}">
                <p14:modId xmlns:p14="http://schemas.microsoft.com/office/powerpoint/2010/main" val="222973354"/>
              </p:ext>
            </p:extLst>
          </p:nvPr>
        </p:nvGraphicFramePr>
        <p:xfrm>
          <a:off x="533400" y="1676401"/>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8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8" name="Text Box 3"/>
          <p:cNvSpPr txBox="1">
            <a:spLocks noChangeArrowheads="1"/>
          </p:cNvSpPr>
          <p:nvPr/>
        </p:nvSpPr>
        <p:spPr bwMode="auto">
          <a:xfrm>
            <a:off x="-1" y="6527800"/>
            <a:ext cx="8790709" cy="22634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 Eligible for Free/ Reduced Meals 2018</a:t>
            </a:r>
          </a:p>
        </p:txBody>
      </p:sp>
      <p:graphicFrame>
        <p:nvGraphicFramePr>
          <p:cNvPr id="5" name="Chart 4">
            <a:extLst>
              <a:ext uri="{FF2B5EF4-FFF2-40B4-BE49-F238E27FC236}">
                <a16:creationId xmlns:a16="http://schemas.microsoft.com/office/drawing/2014/main" id="{9978F15D-B14D-4627-91F3-58A94325C2FB}"/>
              </a:ext>
            </a:extLst>
          </p:cNvPr>
          <p:cNvGraphicFramePr>
            <a:graphicFrameLocks/>
          </p:cNvGraphicFramePr>
          <p:nvPr>
            <p:extLst>
              <p:ext uri="{D42A27DB-BD31-4B8C-83A1-F6EECF244321}">
                <p14:modId xmlns:p14="http://schemas.microsoft.com/office/powerpoint/2010/main" val="2161725694"/>
              </p:ext>
            </p:extLst>
          </p:nvPr>
        </p:nvGraphicFramePr>
        <p:xfrm>
          <a:off x="533400" y="16002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93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1494" y="16764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00432872"/>
              </p:ext>
            </p:extLst>
          </p:nvPr>
        </p:nvGraphicFramePr>
        <p:xfrm>
          <a:off x="1219200" y="1828800"/>
          <a:ext cx="6781800" cy="3656838"/>
        </p:xfrm>
        <a:graphic>
          <a:graphicData uri="http://schemas.openxmlformats.org/drawingml/2006/table">
            <a:tbl>
              <a:tblPr/>
              <a:tblGrid>
                <a:gridCol w="6781800">
                  <a:extLst>
                    <a:ext uri="{9D8B030D-6E8A-4147-A177-3AD203B41FA5}">
                      <a16:colId xmlns:a16="http://schemas.microsoft.com/office/drawing/2014/main" val="20000"/>
                    </a:ext>
                  </a:extLst>
                </a:gridCol>
              </a:tblGrid>
              <a:tr h="34282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Challenges in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914400"/>
            <a:ext cx="8077200" cy="584775"/>
          </a:xfrm>
          <a:prstGeom prst="rect">
            <a:avLst/>
          </a:prstGeom>
          <a:noFill/>
          <a:ln w="22225">
            <a:noFill/>
            <a:miter lim="800000"/>
            <a:headEnd/>
            <a:tailEnd/>
          </a:ln>
        </p:spPr>
        <p:txBody>
          <a:bodyPr wrap="square" anchorCtr="1">
            <a:spAutoFit/>
          </a:bodyPr>
          <a:lstStyle/>
          <a:p>
            <a:pPr algn="ctr"/>
            <a:r>
              <a:rPr lang="en-US" sz="3200" b="1" dirty="0">
                <a:solidFill>
                  <a:srgbClr val="002060"/>
                </a:solidFill>
                <a:latin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639586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2947" cy="1325563"/>
          </a:xfrm>
        </p:spPr>
        <p:txBody>
          <a:bodyPr>
            <a:normAutofit fontScale="90000"/>
          </a:bodyPr>
          <a:lstStyle/>
          <a:p>
            <a:r>
              <a:rPr lang="en-US" sz="3200" b="1" dirty="0">
                <a:solidFill>
                  <a:srgbClr val="002060"/>
                </a:solidFill>
              </a:rPr>
              <a:t>Percent Low-Income and </a:t>
            </a:r>
            <a:br>
              <a:rPr lang="en-US" sz="3200" b="1" dirty="0">
                <a:solidFill>
                  <a:srgbClr val="002060"/>
                </a:solidFill>
              </a:rPr>
            </a:br>
            <a:r>
              <a:rPr lang="en-US" sz="3100" b="1" dirty="0">
                <a:solidFill>
                  <a:srgbClr val="002060"/>
                </a:solidFill>
              </a:rPr>
              <a:t>Proficient + Distinguished 3</a:t>
            </a:r>
            <a:r>
              <a:rPr lang="en-US" sz="3100" b="1" baseline="30000" dirty="0">
                <a:solidFill>
                  <a:srgbClr val="002060"/>
                </a:solidFill>
              </a:rPr>
              <a:t>rd</a:t>
            </a:r>
            <a:r>
              <a:rPr lang="en-US" sz="3100" b="1" dirty="0">
                <a:solidFill>
                  <a:srgbClr val="002060"/>
                </a:solidFill>
              </a:rPr>
              <a:t> Grade English Language Arts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2018</a:t>
            </a:r>
          </a:p>
        </p:txBody>
      </p:sp>
      <p:graphicFrame>
        <p:nvGraphicFramePr>
          <p:cNvPr id="7" name="Chart 6">
            <a:extLst>
              <a:ext uri="{FF2B5EF4-FFF2-40B4-BE49-F238E27FC236}">
                <a16:creationId xmlns:a16="http://schemas.microsoft.com/office/drawing/2014/main" id="{7AD3D4FC-F932-43A2-AE71-CE246F37EB5D}"/>
              </a:ext>
            </a:extLst>
          </p:cNvPr>
          <p:cNvGraphicFramePr>
            <a:graphicFrameLocks/>
          </p:cNvGraphicFramePr>
          <p:nvPr>
            <p:extLst>
              <p:ext uri="{D42A27DB-BD31-4B8C-83A1-F6EECF244321}">
                <p14:modId xmlns:p14="http://schemas.microsoft.com/office/powerpoint/2010/main" val="2794228960"/>
              </p:ext>
            </p:extLst>
          </p:nvPr>
        </p:nvGraphicFramePr>
        <p:xfrm>
          <a:off x="457200" y="1752600"/>
          <a:ext cx="8077200" cy="4419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209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2018</a:t>
            </a:r>
          </a:p>
        </p:txBody>
      </p:sp>
      <p:graphicFrame>
        <p:nvGraphicFramePr>
          <p:cNvPr id="5" name="Chart 4">
            <a:extLst>
              <a:ext uri="{FF2B5EF4-FFF2-40B4-BE49-F238E27FC236}">
                <a16:creationId xmlns:a16="http://schemas.microsoft.com/office/drawing/2014/main" id="{0AE94327-7E76-439C-B0AC-F974B5CADDEA}"/>
              </a:ext>
            </a:extLst>
          </p:cNvPr>
          <p:cNvGraphicFramePr>
            <a:graphicFrameLocks/>
          </p:cNvGraphicFramePr>
          <p:nvPr>
            <p:extLst>
              <p:ext uri="{D42A27DB-BD31-4B8C-83A1-F6EECF244321}">
                <p14:modId xmlns:p14="http://schemas.microsoft.com/office/powerpoint/2010/main" val="2307368761"/>
              </p:ext>
            </p:extLst>
          </p:nvPr>
        </p:nvGraphicFramePr>
        <p:xfrm>
          <a:off x="685800" y="1981200"/>
          <a:ext cx="7848599"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906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545262"/>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a:t>
            </a:r>
            <a:r>
              <a:rPr lang="en-US" sz="1300" dirty="0">
                <a:cs typeface="Times New Roman" charset="0"/>
              </a:rPr>
              <a:t>Georgia</a:t>
            </a:r>
            <a:r>
              <a:rPr lang="en-US" sz="1300" i="1" dirty="0">
                <a:cs typeface="Times New Roman" charset="0"/>
              </a:rPr>
              <a:t> </a:t>
            </a:r>
            <a:r>
              <a:rPr lang="en-US" sz="1300" dirty="0">
                <a:cs typeface="Times New Roman" charset="0"/>
              </a:rPr>
              <a:t>Department of Education, High School Graduation Rates 2018</a:t>
            </a:r>
            <a:endParaRPr kumimoji="0" lang="en-US" sz="1300" b="0" i="0" u="none" strike="noStrike" kern="1200" cap="none" spc="0" normalizeH="0" baseline="0" noProof="0" dirty="0">
              <a:ln>
                <a:noFill/>
              </a:ln>
              <a:solidFill>
                <a:prstClr val="black"/>
              </a:solidFill>
              <a:effectLst/>
              <a:uLnTx/>
              <a:uFillTx/>
              <a:latin typeface="Calibri"/>
              <a:ea typeface="+mn-ea"/>
              <a:cs typeface="Times New Roman" charset="0"/>
            </a:endParaRPr>
          </a:p>
        </p:txBody>
      </p:sp>
      <p:graphicFrame>
        <p:nvGraphicFramePr>
          <p:cNvPr id="5" name="Chart 4">
            <a:extLst>
              <a:ext uri="{FF2B5EF4-FFF2-40B4-BE49-F238E27FC236}">
                <a16:creationId xmlns:a16="http://schemas.microsoft.com/office/drawing/2014/main" id="{76FE9E69-994D-45CC-A49D-4E1660AB8DC5}"/>
              </a:ext>
            </a:extLst>
          </p:cNvPr>
          <p:cNvGraphicFramePr>
            <a:graphicFrameLocks/>
          </p:cNvGraphicFramePr>
          <p:nvPr>
            <p:extLst>
              <p:ext uri="{D42A27DB-BD31-4B8C-83A1-F6EECF244321}">
                <p14:modId xmlns:p14="http://schemas.microsoft.com/office/powerpoint/2010/main" val="3053070500"/>
              </p:ext>
            </p:extLst>
          </p:nvPr>
        </p:nvGraphicFramePr>
        <p:xfrm>
          <a:off x="381000" y="1524000"/>
          <a:ext cx="8077200" cy="4419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730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50673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Post Secondary</a:t>
            </a:r>
          </a:p>
        </p:txBody>
      </p:sp>
      <p:grpSp>
        <p:nvGrpSpPr>
          <p:cNvPr id="2" name="Group 12"/>
          <p:cNvGrpSpPr>
            <a:grpSpLocks/>
          </p:cNvGrpSpPr>
          <p:nvPr/>
        </p:nvGrpSpPr>
        <p:grpSpPr bwMode="auto">
          <a:xfrm>
            <a:off x="2362200" y="13716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2971800" y="3134195"/>
            <a:ext cx="6172199" cy="1590205"/>
            <a:chOff x="3810000" y="2743200"/>
            <a:chExt cx="5539153" cy="1524000"/>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4083538" y="2890577"/>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5033610"/>
            <a:ext cx="6019800" cy="1595790"/>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3059575" y="4859351"/>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13335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Early Childhood</a:t>
            </a:r>
          </a:p>
        </p:txBody>
      </p:sp>
      <p:sp>
        <p:nvSpPr>
          <p:cNvPr id="100360" name="AutoShape 11"/>
          <p:cNvSpPr>
            <a:spLocks noChangeArrowheads="1"/>
          </p:cNvSpPr>
          <p:nvPr/>
        </p:nvSpPr>
        <p:spPr bwMode="auto">
          <a:xfrm rot="5400000">
            <a:off x="1028700" y="26289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mj-lt"/>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1242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91135"/>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57912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76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4"/>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grpSp>
        <p:nvGrpSpPr>
          <p:cNvPr id="6" name="Group 5">
            <a:extLst>
              <a:ext uri="{FF2B5EF4-FFF2-40B4-BE49-F238E27FC236}">
                <a16:creationId xmlns:a16="http://schemas.microsoft.com/office/drawing/2014/main" id="{783D59BD-8261-4A9E-9E90-AFC6B4E53D4B}"/>
              </a:ext>
            </a:extLst>
          </p:cNvPr>
          <p:cNvGrpSpPr/>
          <p:nvPr/>
        </p:nvGrpSpPr>
        <p:grpSpPr>
          <a:xfrm>
            <a:off x="-152400" y="3733800"/>
            <a:ext cx="4267200" cy="1138773"/>
            <a:chOff x="533400" y="443805"/>
            <a:chExt cx="8077200" cy="1966481"/>
          </a:xfrm>
        </p:grpSpPr>
        <p:sp>
          <p:nvSpPr>
            <p:cNvPr id="8" name="Text Box 3">
              <a:extLst>
                <a:ext uri="{FF2B5EF4-FFF2-40B4-BE49-F238E27FC236}">
                  <a16:creationId xmlns:a16="http://schemas.microsoft.com/office/drawing/2014/main" id="{39843546-A370-4FF0-B9D3-5ABFC7425C48}"/>
                </a:ext>
              </a:extLst>
            </p:cNvPr>
            <p:cNvSpPr txBox="1">
              <a:spLocks noChangeArrowheads="1"/>
            </p:cNvSpPr>
            <p:nvPr/>
          </p:nvSpPr>
          <p:spPr bwMode="auto">
            <a:xfrm>
              <a:off x="533400" y="443805"/>
              <a:ext cx="8077200" cy="1966481"/>
            </a:xfrm>
            <a:prstGeom prst="rect">
              <a:avLst/>
            </a:prstGeom>
            <a:noFill/>
            <a:ln w="22225">
              <a:noFill/>
              <a:miter lim="800000"/>
              <a:headEnd/>
              <a:tailEnd/>
            </a:ln>
          </p:spPr>
          <p:txBody>
            <a:bodyPr wrap="square" anchorCtr="1">
              <a:spAutoFit/>
            </a:bodyPr>
            <a:lstStyle/>
            <a:p>
              <a:pPr algn="ctr"/>
              <a:r>
                <a:rPr lang="en-US" sz="2400" dirty="0">
                  <a:solidFill>
                    <a:srgbClr val="C00000"/>
                  </a:solidFill>
                  <a:latin typeface="Calibri" panose="020F0502020204030204" pitchFamily="34" charset="0"/>
                  <a:cs typeface="Calibri" panose="020F0502020204030204" pitchFamily="34" charset="0"/>
                </a:rPr>
                <a:t>PROGRAM SPONSOR</a:t>
              </a:r>
              <a:r>
                <a:rPr lang="en-US" sz="2400" dirty="0">
                  <a:solidFill>
                    <a:srgbClr val="C00000"/>
                  </a:solidFill>
                  <a:latin typeface="Century" pitchFamily="18" charset="0"/>
                  <a:cs typeface="Times New Roman" pitchFamily="18" charset="0"/>
                </a:rPr>
                <a:t>:</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10" name="Picture 9">
              <a:extLst>
                <a:ext uri="{FF2B5EF4-FFF2-40B4-BE49-F238E27FC236}">
                  <a16:creationId xmlns:a16="http://schemas.microsoft.com/office/drawing/2014/main" id="{FF35D588-DB92-4764-A10F-575EFAE9B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grpSp>
    </p:spTree>
    <p:extLst>
      <p:ext uri="{BB962C8B-B14F-4D97-AF65-F5344CB8AC3E}">
        <p14:creationId xmlns:p14="http://schemas.microsoft.com/office/powerpoint/2010/main" val="370351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dirty="0">
                <a:solidFill>
                  <a:schemeClr val="bg1"/>
                </a:solidFill>
                <a:latin typeface="+mj-lt"/>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Literacy by 3</a:t>
            </a:r>
            <a:r>
              <a:rPr lang="en-US" sz="2800" b="1" baseline="30000" dirty="0">
                <a:solidFill>
                  <a:schemeClr val="bg1"/>
                </a:solidFill>
                <a:latin typeface="+mj-lt"/>
                <a:cs typeface="Times New Roman" charset="0"/>
              </a:rPr>
              <a:t>rd</a:t>
            </a:r>
            <a:r>
              <a:rPr lang="en-US" sz="2800" b="1" dirty="0">
                <a:solidFill>
                  <a:schemeClr val="bg1"/>
                </a:solidFill>
                <a:latin typeface="+mj-lt"/>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Numeracy by 8</a:t>
            </a:r>
            <a:r>
              <a:rPr lang="en-US" sz="2800" b="1" baseline="30000" dirty="0">
                <a:solidFill>
                  <a:schemeClr val="bg1"/>
                </a:solidFill>
                <a:latin typeface="+mj-lt"/>
                <a:cs typeface="Times New Roman" charset="0"/>
              </a:rPr>
              <a:t>th</a:t>
            </a:r>
            <a:r>
              <a:rPr lang="en-US" sz="2800" b="1" dirty="0">
                <a:solidFill>
                  <a:schemeClr val="bg1"/>
                </a:solidFill>
                <a:latin typeface="+mj-lt"/>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506083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6663907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70A8A103D1D1409D291AAB35A3100D" ma:contentTypeVersion="9" ma:contentTypeDescription="Create a new document." ma:contentTypeScope="" ma:versionID="cc73daee35d68ec3ce4ed6bc0d1ba413">
  <xsd:schema xmlns:xsd="http://www.w3.org/2001/XMLSchema" xmlns:xs="http://www.w3.org/2001/XMLSchema" xmlns:p="http://schemas.microsoft.com/office/2006/metadata/properties" xmlns:ns3="2d0794bf-eef7-4b6e-96e3-21d574c2746f" targetNamespace="http://schemas.microsoft.com/office/2006/metadata/properties" ma:root="true" ma:fieldsID="3b2cbd4f774f2614d3ff0f5a7a66c22f" ns3:_="">
    <xsd:import namespace="2d0794bf-eef7-4b6e-96e3-21d574c2746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794bf-eef7-4b6e-96e3-21d574c27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33646-C608-4099-A280-E6539AAD0203}">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2d0794bf-eef7-4b6e-96e3-21d574c2746f"/>
    <ds:schemaRef ds:uri="http://www.w3.org/XML/1998/namespace"/>
  </ds:schemaRefs>
</ds:datastoreItem>
</file>

<file path=customXml/itemProps2.xml><?xml version="1.0" encoding="utf-8"?>
<ds:datastoreItem xmlns:ds="http://schemas.openxmlformats.org/officeDocument/2006/customXml" ds:itemID="{2003C184-71D8-40E0-B2A4-975CF75878C3}">
  <ds:schemaRefs>
    <ds:schemaRef ds:uri="http://schemas.microsoft.com/sharepoint/v3/contenttype/forms"/>
  </ds:schemaRefs>
</ds:datastoreItem>
</file>

<file path=customXml/itemProps3.xml><?xml version="1.0" encoding="utf-8"?>
<ds:datastoreItem xmlns:ds="http://schemas.openxmlformats.org/officeDocument/2006/customXml" ds:itemID="{1C3C650A-9241-48C8-878A-D77BFFD72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794bf-eef7-4b6e-96e3-21d574c27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9480</TotalTime>
  <Words>2800</Words>
  <Application>Microsoft Office PowerPoint</Application>
  <PresentationFormat>On-screen Show (4:3)</PresentationFormat>
  <Paragraphs>364</Paragraphs>
  <Slides>45</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Arial</vt:lpstr>
      <vt:lpstr>Avenir-Black</vt:lpstr>
      <vt:lpstr>Calibri</vt:lpstr>
      <vt:lpstr>Century</vt:lpstr>
      <vt:lpstr>Century Gothic</vt:lpstr>
      <vt:lpstr>Times New Roman</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PowerPoint Presentation</vt:lpstr>
      <vt:lpstr>Achievement Gaps</vt:lpstr>
      <vt:lpstr>The Great Equalizer</vt:lpstr>
      <vt:lpstr>The Missing 57%</vt:lpstr>
      <vt:lpstr>Georgia’s Economic Development Needs</vt:lpstr>
      <vt:lpstr>Georgia’s Future Workforce</vt:lpstr>
      <vt:lpstr>PowerPoint Presentation</vt:lpstr>
      <vt:lpstr>PowerPoint Presentation</vt:lpstr>
      <vt:lpstr>Brooks County Youth Exposure to Alcohol/Drugs</vt:lpstr>
      <vt:lpstr>Brooks County Youth Attitudes to Alcohol/Drugs</vt:lpstr>
      <vt:lpstr>Percent Change of Drug Overdose ED Visits</vt:lpstr>
      <vt:lpstr>Percent Change of Drug Overdose ED Visits</vt:lpstr>
      <vt:lpstr>Percent Change of Drug Overdose ED Visits</vt:lpstr>
      <vt:lpstr>Any Opioid-Involved Overdoses: ER and Hospitalization Rates by County, 2016</vt:lpstr>
      <vt:lpstr>Profile of Child Wellbeing and Academic Achievement</vt:lpstr>
      <vt:lpstr>Babies Born to Mothers with  &lt;12 Years of Education</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Merrill Wilcox</cp:lastModifiedBy>
  <cp:revision>323</cp:revision>
  <cp:lastPrinted>2017-10-06T11:53:24Z</cp:lastPrinted>
  <dcterms:created xsi:type="dcterms:W3CDTF">2014-01-08T20:33:30Z</dcterms:created>
  <dcterms:modified xsi:type="dcterms:W3CDTF">2019-07-29T19:26:45Z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0x010100B970A8A103D1D1409D291AAB35A3100D</vt:lpwstr>
  </property>
</Properties>
</file>