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ink/ink1.xml" ContentType="application/inkml+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notesMasterIdLst>
    <p:notesMasterId r:id="rId34"/>
  </p:notesMasterIdLst>
  <p:sldIdLst>
    <p:sldId id="476" r:id="rId2"/>
    <p:sldId id="477" r:id="rId3"/>
    <p:sldId id="478" r:id="rId4"/>
    <p:sldId id="479" r:id="rId5"/>
    <p:sldId id="480" r:id="rId6"/>
    <p:sldId id="481" r:id="rId7"/>
    <p:sldId id="482" r:id="rId8"/>
    <p:sldId id="483" r:id="rId9"/>
    <p:sldId id="484" r:id="rId10"/>
    <p:sldId id="485" r:id="rId11"/>
    <p:sldId id="486" r:id="rId12"/>
    <p:sldId id="487" r:id="rId13"/>
    <p:sldId id="488" r:id="rId14"/>
    <p:sldId id="489" r:id="rId15"/>
    <p:sldId id="490" r:id="rId16"/>
    <p:sldId id="491" r:id="rId17"/>
    <p:sldId id="492" r:id="rId18"/>
    <p:sldId id="496" r:id="rId19"/>
    <p:sldId id="497" r:id="rId20"/>
    <p:sldId id="498" r:id="rId21"/>
    <p:sldId id="499" r:id="rId22"/>
    <p:sldId id="500" r:id="rId23"/>
    <p:sldId id="322" r:id="rId24"/>
    <p:sldId id="495" r:id="rId25"/>
    <p:sldId id="493" r:id="rId26"/>
    <p:sldId id="494" r:id="rId27"/>
    <p:sldId id="395" r:id="rId28"/>
    <p:sldId id="393" r:id="rId29"/>
    <p:sldId id="392" r:id="rId30"/>
    <p:sldId id="384" r:id="rId31"/>
    <p:sldId id="302" r:id="rId32"/>
    <p:sldId id="261" r:id="rId33"/>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B5BE2E-FAE9-4677-8081-E3D616F5DEA7}" v="690" dt="2019-07-17T22:59:29.1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268" autoAdjust="0"/>
  </p:normalViewPr>
  <p:slideViewPr>
    <p:cSldViewPr snapToGrid="0" snapToObjects="1">
      <p:cViewPr>
        <p:scale>
          <a:sx n="84" d="100"/>
          <a:sy n="84" d="100"/>
        </p:scale>
        <p:origin x="9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a Rickman" userId="bf85bfea-652c-446d-8bba-1cf69feb3da2" providerId="ADAL" clId="{9161AE20-1CE3-4EDB-A681-B440BDEE314B}"/>
    <pc:docChg chg="undo custSel delSld modSld">
      <pc:chgData name="Dana Rickman" userId="bf85bfea-652c-446d-8bba-1cf69feb3da2" providerId="ADAL" clId="{9161AE20-1CE3-4EDB-A681-B440BDEE314B}" dt="2019-07-17T22:59:29.149" v="679" actId="20577"/>
      <pc:docMkLst>
        <pc:docMk/>
      </pc:docMkLst>
      <pc:sldChg chg="addSp delSp modSp">
        <pc:chgData name="Dana Rickman" userId="bf85bfea-652c-446d-8bba-1cf69feb3da2" providerId="ADAL" clId="{9161AE20-1CE3-4EDB-A681-B440BDEE314B}" dt="2019-07-17T20:19:36.649" v="51" actId="20577"/>
        <pc:sldMkLst>
          <pc:docMk/>
          <pc:sldMk cId="1241498706" sldId="261"/>
        </pc:sldMkLst>
        <pc:spChg chg="del mod">
          <ac:chgData name="Dana Rickman" userId="bf85bfea-652c-446d-8bba-1cf69feb3da2" providerId="ADAL" clId="{9161AE20-1CE3-4EDB-A681-B440BDEE314B}" dt="2019-07-17T20:19:20.043" v="46" actId="478"/>
          <ac:spMkLst>
            <pc:docMk/>
            <pc:sldMk cId="1241498706" sldId="261"/>
            <ac:spMk id="4" creationId="{00000000-0000-0000-0000-000000000000}"/>
          </ac:spMkLst>
        </pc:spChg>
        <pc:spChg chg="add mod">
          <ac:chgData name="Dana Rickman" userId="bf85bfea-652c-446d-8bba-1cf69feb3da2" providerId="ADAL" clId="{9161AE20-1CE3-4EDB-A681-B440BDEE314B}" dt="2019-07-17T20:19:36.649" v="51" actId="20577"/>
          <ac:spMkLst>
            <pc:docMk/>
            <pc:sldMk cId="1241498706" sldId="261"/>
            <ac:spMk id="6" creationId="{1C4DC835-9FA9-414E-8714-A1EE2407466B}"/>
          </ac:spMkLst>
        </pc:spChg>
        <pc:picChg chg="mod">
          <ac:chgData name="Dana Rickman" userId="bf85bfea-652c-446d-8bba-1cf69feb3da2" providerId="ADAL" clId="{9161AE20-1CE3-4EDB-A681-B440BDEE314B}" dt="2019-07-17T20:19:26.643" v="48" actId="1076"/>
          <ac:picMkLst>
            <pc:docMk/>
            <pc:sldMk cId="1241498706" sldId="261"/>
            <ac:picMk id="5" creationId="{00000000-0000-0000-0000-000000000000}"/>
          </ac:picMkLst>
        </pc:picChg>
      </pc:sldChg>
      <pc:sldChg chg="modSp">
        <pc:chgData name="Dana Rickman" userId="bf85bfea-652c-446d-8bba-1cf69feb3da2" providerId="ADAL" clId="{9161AE20-1CE3-4EDB-A681-B440BDEE314B}" dt="2019-07-17T20:18:26.220" v="40" actId="2711"/>
        <pc:sldMkLst>
          <pc:docMk/>
          <pc:sldMk cId="4251745644" sldId="302"/>
        </pc:sldMkLst>
        <pc:spChg chg="mod">
          <ac:chgData name="Dana Rickman" userId="bf85bfea-652c-446d-8bba-1cf69feb3da2" providerId="ADAL" clId="{9161AE20-1CE3-4EDB-A681-B440BDEE314B}" dt="2019-07-17T20:18:26.220" v="40" actId="2711"/>
          <ac:spMkLst>
            <pc:docMk/>
            <pc:sldMk cId="4251745644" sldId="302"/>
            <ac:spMk id="96258" creationId="{00000000-0000-0000-0000-000000000000}"/>
          </ac:spMkLst>
        </pc:spChg>
      </pc:sldChg>
      <pc:sldChg chg="modSp">
        <pc:chgData name="Dana Rickman" userId="bf85bfea-652c-446d-8bba-1cf69feb3da2" providerId="ADAL" clId="{9161AE20-1CE3-4EDB-A681-B440BDEE314B}" dt="2019-07-17T20:17:06.151" v="33" actId="2711"/>
        <pc:sldMkLst>
          <pc:docMk/>
          <pc:sldMk cId="28201760" sldId="322"/>
        </pc:sldMkLst>
        <pc:spChg chg="mod">
          <ac:chgData name="Dana Rickman" userId="bf85bfea-652c-446d-8bba-1cf69feb3da2" providerId="ADAL" clId="{9161AE20-1CE3-4EDB-A681-B440BDEE314B}" dt="2019-07-17T20:17:06.151" v="33" actId="2711"/>
          <ac:spMkLst>
            <pc:docMk/>
            <pc:sldMk cId="28201760" sldId="322"/>
            <ac:spMk id="2" creationId="{00000000-0000-0000-0000-000000000000}"/>
          </ac:spMkLst>
        </pc:spChg>
      </pc:sldChg>
      <pc:sldChg chg="modSp">
        <pc:chgData name="Dana Rickman" userId="bf85bfea-652c-446d-8bba-1cf69feb3da2" providerId="ADAL" clId="{9161AE20-1CE3-4EDB-A681-B440BDEE314B}" dt="2019-07-17T20:18:18.596" v="39" actId="2711"/>
        <pc:sldMkLst>
          <pc:docMk/>
          <pc:sldMk cId="1693688562" sldId="384"/>
        </pc:sldMkLst>
        <pc:spChg chg="mod">
          <ac:chgData name="Dana Rickman" userId="bf85bfea-652c-446d-8bba-1cf69feb3da2" providerId="ADAL" clId="{9161AE20-1CE3-4EDB-A681-B440BDEE314B}" dt="2019-07-17T20:18:18.596" v="39" actId="2711"/>
          <ac:spMkLst>
            <pc:docMk/>
            <pc:sldMk cId="1693688562" sldId="384"/>
            <ac:spMk id="44034" creationId="{00000000-0000-0000-0000-000000000000}"/>
          </ac:spMkLst>
        </pc:spChg>
      </pc:sldChg>
      <pc:sldChg chg="modSp">
        <pc:chgData name="Dana Rickman" userId="bf85bfea-652c-446d-8bba-1cf69feb3da2" providerId="ADAL" clId="{9161AE20-1CE3-4EDB-A681-B440BDEE314B}" dt="2019-07-17T20:18:09.697" v="38" actId="2711"/>
        <pc:sldMkLst>
          <pc:docMk/>
          <pc:sldMk cId="185722182" sldId="392"/>
        </pc:sldMkLst>
        <pc:spChg chg="mod">
          <ac:chgData name="Dana Rickman" userId="bf85bfea-652c-446d-8bba-1cf69feb3da2" providerId="ADAL" clId="{9161AE20-1CE3-4EDB-A681-B440BDEE314B}" dt="2019-07-17T20:18:09.697" v="38" actId="2711"/>
          <ac:spMkLst>
            <pc:docMk/>
            <pc:sldMk cId="185722182" sldId="392"/>
            <ac:spMk id="2" creationId="{D3BBE138-91ED-4223-BC5D-529D93FAB034}"/>
          </ac:spMkLst>
        </pc:spChg>
      </pc:sldChg>
      <pc:sldChg chg="modSp">
        <pc:chgData name="Dana Rickman" userId="bf85bfea-652c-446d-8bba-1cf69feb3da2" providerId="ADAL" clId="{9161AE20-1CE3-4EDB-A681-B440BDEE314B}" dt="2019-07-17T20:17:59.066" v="37" actId="2711"/>
        <pc:sldMkLst>
          <pc:docMk/>
          <pc:sldMk cId="3596724129" sldId="393"/>
        </pc:sldMkLst>
        <pc:spChg chg="mod">
          <ac:chgData name="Dana Rickman" userId="bf85bfea-652c-446d-8bba-1cf69feb3da2" providerId="ADAL" clId="{9161AE20-1CE3-4EDB-A681-B440BDEE314B}" dt="2019-07-17T20:17:59.066" v="37" actId="2711"/>
          <ac:spMkLst>
            <pc:docMk/>
            <pc:sldMk cId="3596724129" sldId="393"/>
            <ac:spMk id="2" creationId="{0AFB96D3-AA95-4BAB-9602-DB96A7FE9778}"/>
          </ac:spMkLst>
        </pc:spChg>
      </pc:sldChg>
      <pc:sldChg chg="modSp">
        <pc:chgData name="Dana Rickman" userId="bf85bfea-652c-446d-8bba-1cf69feb3da2" providerId="ADAL" clId="{9161AE20-1CE3-4EDB-A681-B440BDEE314B}" dt="2019-07-17T20:17:44.955" v="36" actId="2711"/>
        <pc:sldMkLst>
          <pc:docMk/>
          <pc:sldMk cId="2100288663" sldId="395"/>
        </pc:sldMkLst>
        <pc:spChg chg="mod">
          <ac:chgData name="Dana Rickman" userId="bf85bfea-652c-446d-8bba-1cf69feb3da2" providerId="ADAL" clId="{9161AE20-1CE3-4EDB-A681-B440BDEE314B}" dt="2019-07-17T20:17:44.955" v="36" actId="2711"/>
          <ac:spMkLst>
            <pc:docMk/>
            <pc:sldMk cId="2100288663" sldId="395"/>
            <ac:spMk id="2" creationId="{0AFB96D3-AA95-4BAB-9602-DB96A7FE9778}"/>
          </ac:spMkLst>
        </pc:spChg>
      </pc:sldChg>
      <pc:sldChg chg="del">
        <pc:chgData name="Dana Rickman" userId="bf85bfea-652c-446d-8bba-1cf69feb3da2" providerId="ADAL" clId="{9161AE20-1CE3-4EDB-A681-B440BDEE314B}" dt="2019-07-17T22:26:35.256" v="434" actId="2696"/>
        <pc:sldMkLst>
          <pc:docMk/>
          <pc:sldMk cId="2608632045" sldId="450"/>
        </pc:sldMkLst>
      </pc:sldChg>
      <pc:sldChg chg="del">
        <pc:chgData name="Dana Rickman" userId="bf85bfea-652c-446d-8bba-1cf69feb3da2" providerId="ADAL" clId="{9161AE20-1CE3-4EDB-A681-B440BDEE314B}" dt="2019-07-17T20:13:15.919" v="4" actId="2696"/>
        <pc:sldMkLst>
          <pc:docMk/>
          <pc:sldMk cId="2725130339" sldId="470"/>
        </pc:sldMkLst>
      </pc:sldChg>
      <pc:sldChg chg="del">
        <pc:chgData name="Dana Rickman" userId="bf85bfea-652c-446d-8bba-1cf69feb3da2" providerId="ADAL" clId="{9161AE20-1CE3-4EDB-A681-B440BDEE314B}" dt="2019-07-17T20:13:10.146" v="0" actId="2696"/>
        <pc:sldMkLst>
          <pc:docMk/>
          <pc:sldMk cId="3739014100" sldId="472"/>
        </pc:sldMkLst>
      </pc:sldChg>
      <pc:sldChg chg="del">
        <pc:chgData name="Dana Rickman" userId="bf85bfea-652c-446d-8bba-1cf69feb3da2" providerId="ADAL" clId="{9161AE20-1CE3-4EDB-A681-B440BDEE314B}" dt="2019-07-17T20:13:11.533" v="1" actId="2696"/>
        <pc:sldMkLst>
          <pc:docMk/>
          <pc:sldMk cId="918917213" sldId="473"/>
        </pc:sldMkLst>
      </pc:sldChg>
      <pc:sldChg chg="del">
        <pc:chgData name="Dana Rickman" userId="bf85bfea-652c-446d-8bba-1cf69feb3da2" providerId="ADAL" clId="{9161AE20-1CE3-4EDB-A681-B440BDEE314B}" dt="2019-07-17T20:13:12.634" v="2" actId="2696"/>
        <pc:sldMkLst>
          <pc:docMk/>
          <pc:sldMk cId="1146681656" sldId="474"/>
        </pc:sldMkLst>
      </pc:sldChg>
      <pc:sldChg chg="del">
        <pc:chgData name="Dana Rickman" userId="bf85bfea-652c-446d-8bba-1cf69feb3da2" providerId="ADAL" clId="{9161AE20-1CE3-4EDB-A681-B440BDEE314B}" dt="2019-07-17T20:13:13.760" v="3" actId="2696"/>
        <pc:sldMkLst>
          <pc:docMk/>
          <pc:sldMk cId="2628305962" sldId="475"/>
        </pc:sldMkLst>
      </pc:sldChg>
      <pc:sldChg chg="modSp">
        <pc:chgData name="Dana Rickman" userId="bf85bfea-652c-446d-8bba-1cf69feb3da2" providerId="ADAL" clId="{9161AE20-1CE3-4EDB-A681-B440BDEE314B}" dt="2019-07-17T22:14:31.269" v="211" actId="14100"/>
        <pc:sldMkLst>
          <pc:docMk/>
          <pc:sldMk cId="3303479747" sldId="479"/>
        </pc:sldMkLst>
        <pc:spChg chg="mod">
          <ac:chgData name="Dana Rickman" userId="bf85bfea-652c-446d-8bba-1cf69feb3da2" providerId="ADAL" clId="{9161AE20-1CE3-4EDB-A681-B440BDEE314B}" dt="2019-07-17T22:13:56.414" v="204" actId="255"/>
          <ac:spMkLst>
            <pc:docMk/>
            <pc:sldMk cId="3303479747" sldId="479"/>
            <ac:spMk id="11" creationId="{00000000-0000-0000-0000-000000000000}"/>
          </ac:spMkLst>
        </pc:spChg>
        <pc:spChg chg="mod">
          <ac:chgData name="Dana Rickman" userId="bf85bfea-652c-446d-8bba-1cf69feb3da2" providerId="ADAL" clId="{9161AE20-1CE3-4EDB-A681-B440BDEE314B}" dt="2019-07-17T22:13:56.414" v="204" actId="255"/>
          <ac:spMkLst>
            <pc:docMk/>
            <pc:sldMk cId="3303479747" sldId="479"/>
            <ac:spMk id="12" creationId="{00000000-0000-0000-0000-000000000000}"/>
          </ac:spMkLst>
        </pc:spChg>
        <pc:graphicFrameChg chg="mod">
          <ac:chgData name="Dana Rickman" userId="bf85bfea-652c-446d-8bba-1cf69feb3da2" providerId="ADAL" clId="{9161AE20-1CE3-4EDB-A681-B440BDEE314B}" dt="2019-07-17T22:14:14.743" v="207" actId="1076"/>
          <ac:graphicFrameMkLst>
            <pc:docMk/>
            <pc:sldMk cId="3303479747" sldId="479"/>
            <ac:graphicFrameMk id="13" creationId="{00000000-0000-0000-0000-000000000000}"/>
          </ac:graphicFrameMkLst>
        </pc:graphicFrameChg>
        <pc:graphicFrameChg chg="mod">
          <ac:chgData name="Dana Rickman" userId="bf85bfea-652c-446d-8bba-1cf69feb3da2" providerId="ADAL" clId="{9161AE20-1CE3-4EDB-A681-B440BDEE314B}" dt="2019-07-17T22:14:28.222" v="210" actId="1076"/>
          <ac:graphicFrameMkLst>
            <pc:docMk/>
            <pc:sldMk cId="3303479747" sldId="479"/>
            <ac:graphicFrameMk id="14" creationId="{00000000-0000-0000-0000-000000000000}"/>
          </ac:graphicFrameMkLst>
        </pc:graphicFrameChg>
        <pc:picChg chg="mod">
          <ac:chgData name="Dana Rickman" userId="bf85bfea-652c-446d-8bba-1cf69feb3da2" providerId="ADAL" clId="{9161AE20-1CE3-4EDB-A681-B440BDEE314B}" dt="2019-07-17T22:14:03.466" v="205" actId="14100"/>
          <ac:picMkLst>
            <pc:docMk/>
            <pc:sldMk cId="3303479747" sldId="479"/>
            <ac:picMk id="4" creationId="{00000000-0000-0000-0000-000000000000}"/>
          </ac:picMkLst>
        </pc:picChg>
        <pc:picChg chg="mod">
          <ac:chgData name="Dana Rickman" userId="bf85bfea-652c-446d-8bba-1cf69feb3da2" providerId="ADAL" clId="{9161AE20-1CE3-4EDB-A681-B440BDEE314B}" dt="2019-07-17T22:14:09.482" v="206" actId="1076"/>
          <ac:picMkLst>
            <pc:docMk/>
            <pc:sldMk cId="3303479747" sldId="479"/>
            <ac:picMk id="15" creationId="{00000000-0000-0000-0000-000000000000}"/>
          </ac:picMkLst>
        </pc:picChg>
        <pc:picChg chg="mod">
          <ac:chgData name="Dana Rickman" userId="bf85bfea-652c-446d-8bba-1cf69feb3da2" providerId="ADAL" clId="{9161AE20-1CE3-4EDB-A681-B440BDEE314B}" dt="2019-07-17T22:14:31.269" v="211" actId="14100"/>
          <ac:picMkLst>
            <pc:docMk/>
            <pc:sldMk cId="3303479747" sldId="479"/>
            <ac:picMk id="20" creationId="{74B36BAD-ECAF-49DB-966A-BC2F5CB5C128}"/>
          </ac:picMkLst>
        </pc:picChg>
        <pc:picChg chg="mod">
          <ac:chgData name="Dana Rickman" userId="bf85bfea-652c-446d-8bba-1cf69feb3da2" providerId="ADAL" clId="{9161AE20-1CE3-4EDB-A681-B440BDEE314B}" dt="2019-07-17T22:14:19.822" v="208" actId="1076"/>
          <ac:picMkLst>
            <pc:docMk/>
            <pc:sldMk cId="3303479747" sldId="479"/>
            <ac:picMk id="22" creationId="{7FEFFCC7-59AC-4EE2-95EB-E00F9A8D7FDA}"/>
          </ac:picMkLst>
        </pc:picChg>
      </pc:sldChg>
      <pc:sldChg chg="addSp delSp modSp">
        <pc:chgData name="Dana Rickman" userId="bf85bfea-652c-446d-8bba-1cf69feb3da2" providerId="ADAL" clId="{9161AE20-1CE3-4EDB-A681-B440BDEE314B}" dt="2019-07-17T22:16:51.744" v="240" actId="1076"/>
        <pc:sldMkLst>
          <pc:docMk/>
          <pc:sldMk cId="4188597212" sldId="480"/>
        </pc:sldMkLst>
        <pc:spChg chg="add del mod">
          <ac:chgData name="Dana Rickman" userId="bf85bfea-652c-446d-8bba-1cf69feb3da2" providerId="ADAL" clId="{9161AE20-1CE3-4EDB-A681-B440BDEE314B}" dt="2019-07-17T22:15:50.761" v="225" actId="1076"/>
          <ac:spMkLst>
            <pc:docMk/>
            <pc:sldMk cId="4188597212" sldId="480"/>
            <ac:spMk id="11" creationId="{7EE8B0B8-C25E-4C36-BCCA-DD2410F42641}"/>
          </ac:spMkLst>
        </pc:spChg>
        <pc:spChg chg="mod">
          <ac:chgData name="Dana Rickman" userId="bf85bfea-652c-446d-8bba-1cf69feb3da2" providerId="ADAL" clId="{9161AE20-1CE3-4EDB-A681-B440BDEE314B}" dt="2019-07-17T22:15:53.930" v="229" actId="14100"/>
          <ac:spMkLst>
            <pc:docMk/>
            <pc:sldMk cId="4188597212" sldId="480"/>
            <ac:spMk id="16" creationId="{D5BB06FF-AADC-4305-9473-94610E42B560}"/>
          </ac:spMkLst>
        </pc:spChg>
        <pc:spChg chg="mod">
          <ac:chgData name="Dana Rickman" userId="bf85bfea-652c-446d-8bba-1cf69feb3da2" providerId="ADAL" clId="{9161AE20-1CE3-4EDB-A681-B440BDEE314B}" dt="2019-07-17T22:16:51.744" v="240" actId="1076"/>
          <ac:spMkLst>
            <pc:docMk/>
            <pc:sldMk cId="4188597212" sldId="480"/>
            <ac:spMk id="17" creationId="{5B92DB77-7F7C-4CF5-B7F7-5696A909AE83}"/>
          </ac:spMkLst>
        </pc:spChg>
        <pc:picChg chg="mod">
          <ac:chgData name="Dana Rickman" userId="bf85bfea-652c-446d-8bba-1cf69feb3da2" providerId="ADAL" clId="{9161AE20-1CE3-4EDB-A681-B440BDEE314B}" dt="2019-07-17T22:14:59.920" v="213" actId="1036"/>
          <ac:picMkLst>
            <pc:docMk/>
            <pc:sldMk cId="4188597212" sldId="480"/>
            <ac:picMk id="3" creationId="{CBF6E8C8-43F3-4C5A-8D72-64404F095F23}"/>
          </ac:picMkLst>
        </pc:picChg>
        <pc:picChg chg="mod">
          <ac:chgData name="Dana Rickman" userId="bf85bfea-652c-446d-8bba-1cf69feb3da2" providerId="ADAL" clId="{9161AE20-1CE3-4EDB-A681-B440BDEE314B}" dt="2019-07-17T22:16:42.255" v="238" actId="1076"/>
          <ac:picMkLst>
            <pc:docMk/>
            <pc:sldMk cId="4188597212" sldId="480"/>
            <ac:picMk id="10" creationId="{00000000-0000-0000-0000-000000000000}"/>
          </ac:picMkLst>
        </pc:picChg>
        <pc:picChg chg="del">
          <ac:chgData name="Dana Rickman" userId="bf85bfea-652c-446d-8bba-1cf69feb3da2" providerId="ADAL" clId="{9161AE20-1CE3-4EDB-A681-B440BDEE314B}" dt="2019-07-17T22:16:47.120" v="239" actId="478"/>
          <ac:picMkLst>
            <pc:docMk/>
            <pc:sldMk cId="4188597212" sldId="480"/>
            <ac:picMk id="14" creationId="{00000000-0000-0000-0000-000000000000}"/>
          </ac:picMkLst>
        </pc:picChg>
      </pc:sldChg>
      <pc:sldChg chg="modSp">
        <pc:chgData name="Dana Rickman" userId="bf85bfea-652c-446d-8bba-1cf69feb3da2" providerId="ADAL" clId="{9161AE20-1CE3-4EDB-A681-B440BDEE314B}" dt="2019-07-17T22:17:25.408" v="317" actId="14100"/>
        <pc:sldMkLst>
          <pc:docMk/>
          <pc:sldMk cId="2332443303" sldId="481"/>
        </pc:sldMkLst>
        <pc:picChg chg="mod">
          <ac:chgData name="Dana Rickman" userId="bf85bfea-652c-446d-8bba-1cf69feb3da2" providerId="ADAL" clId="{9161AE20-1CE3-4EDB-A681-B440BDEE314B}" dt="2019-07-17T22:17:19.115" v="315" actId="1037"/>
          <ac:picMkLst>
            <pc:docMk/>
            <pc:sldMk cId="2332443303" sldId="481"/>
            <ac:picMk id="3" creationId="{00000000-0000-0000-0000-000000000000}"/>
          </ac:picMkLst>
        </pc:picChg>
        <pc:picChg chg="mod">
          <ac:chgData name="Dana Rickman" userId="bf85bfea-652c-446d-8bba-1cf69feb3da2" providerId="ADAL" clId="{9161AE20-1CE3-4EDB-A681-B440BDEE314B}" dt="2019-07-17T22:17:25.408" v="317" actId="14100"/>
          <ac:picMkLst>
            <pc:docMk/>
            <pc:sldMk cId="2332443303" sldId="481"/>
            <ac:picMk id="4" creationId="{00000000-0000-0000-0000-000000000000}"/>
          </ac:picMkLst>
        </pc:picChg>
        <pc:picChg chg="mod">
          <ac:chgData name="Dana Rickman" userId="bf85bfea-652c-446d-8bba-1cf69feb3da2" providerId="ADAL" clId="{9161AE20-1CE3-4EDB-A681-B440BDEE314B}" dt="2019-07-17T22:17:19.115" v="315" actId="1037"/>
          <ac:picMkLst>
            <pc:docMk/>
            <pc:sldMk cId="2332443303" sldId="481"/>
            <ac:picMk id="8" creationId="{00000000-0000-0000-0000-000000000000}"/>
          </ac:picMkLst>
        </pc:picChg>
        <pc:picChg chg="mod">
          <ac:chgData name="Dana Rickman" userId="bf85bfea-652c-446d-8bba-1cf69feb3da2" providerId="ADAL" clId="{9161AE20-1CE3-4EDB-A681-B440BDEE314B}" dt="2019-07-17T22:17:19.115" v="315" actId="1037"/>
          <ac:picMkLst>
            <pc:docMk/>
            <pc:sldMk cId="2332443303" sldId="481"/>
            <ac:picMk id="10" creationId="{00000000-0000-0000-0000-000000000000}"/>
          </ac:picMkLst>
        </pc:picChg>
      </pc:sldChg>
      <pc:sldChg chg="delSp modSp">
        <pc:chgData name="Dana Rickman" userId="bf85bfea-652c-446d-8bba-1cf69feb3da2" providerId="ADAL" clId="{9161AE20-1CE3-4EDB-A681-B440BDEE314B}" dt="2019-07-17T22:18:16.065" v="405" actId="1076"/>
        <pc:sldMkLst>
          <pc:docMk/>
          <pc:sldMk cId="732751923" sldId="482"/>
        </pc:sldMkLst>
        <pc:spChg chg="del mod">
          <ac:chgData name="Dana Rickman" userId="bf85bfea-652c-446d-8bba-1cf69feb3da2" providerId="ADAL" clId="{9161AE20-1CE3-4EDB-A681-B440BDEE314B}" dt="2019-07-17T22:17:58.706" v="376" actId="478"/>
          <ac:spMkLst>
            <pc:docMk/>
            <pc:sldMk cId="732751923" sldId="482"/>
            <ac:spMk id="2" creationId="{00000000-0000-0000-0000-000000000000}"/>
          </ac:spMkLst>
        </pc:spChg>
        <pc:spChg chg="mod">
          <ac:chgData name="Dana Rickman" userId="bf85bfea-652c-446d-8bba-1cf69feb3da2" providerId="ADAL" clId="{9161AE20-1CE3-4EDB-A681-B440BDEE314B}" dt="2019-07-17T22:17:45.878" v="374" actId="1035"/>
          <ac:spMkLst>
            <pc:docMk/>
            <pc:sldMk cId="732751923" sldId="482"/>
            <ac:spMk id="12" creationId="{9FBEE0B6-8D95-4E0C-AAE9-8EC60F3C9E47}"/>
          </ac:spMkLst>
        </pc:spChg>
        <pc:graphicFrameChg chg="mod">
          <ac:chgData name="Dana Rickman" userId="bf85bfea-652c-446d-8bba-1cf69feb3da2" providerId="ADAL" clId="{9161AE20-1CE3-4EDB-A681-B440BDEE314B}" dt="2019-07-17T22:18:10.627" v="404" actId="1076"/>
          <ac:graphicFrameMkLst>
            <pc:docMk/>
            <pc:sldMk cId="732751923" sldId="482"/>
            <ac:graphicFrameMk id="13" creationId="{00000000-0000-0000-0000-000000000000}"/>
          </ac:graphicFrameMkLst>
        </pc:graphicFrameChg>
        <pc:graphicFrameChg chg="mod">
          <ac:chgData name="Dana Rickman" userId="bf85bfea-652c-446d-8bba-1cf69feb3da2" providerId="ADAL" clId="{9161AE20-1CE3-4EDB-A681-B440BDEE314B}" dt="2019-07-17T22:18:16.065" v="405" actId="1076"/>
          <ac:graphicFrameMkLst>
            <pc:docMk/>
            <pc:sldMk cId="732751923" sldId="482"/>
            <ac:graphicFrameMk id="14" creationId="{00000000-0000-0000-0000-000000000000}"/>
          </ac:graphicFrameMkLst>
        </pc:graphicFrameChg>
        <pc:picChg chg="mod">
          <ac:chgData name="Dana Rickman" userId="bf85bfea-652c-446d-8bba-1cf69feb3da2" providerId="ADAL" clId="{9161AE20-1CE3-4EDB-A681-B440BDEE314B}" dt="2019-07-17T22:18:05.987" v="403" actId="1035"/>
          <ac:picMkLst>
            <pc:docMk/>
            <pc:sldMk cId="732751923" sldId="482"/>
            <ac:picMk id="3" creationId="{00000000-0000-0000-0000-000000000000}"/>
          </ac:picMkLst>
        </pc:picChg>
        <pc:picChg chg="mod">
          <ac:chgData name="Dana Rickman" userId="bf85bfea-652c-446d-8bba-1cf69feb3da2" providerId="ADAL" clId="{9161AE20-1CE3-4EDB-A681-B440BDEE314B}" dt="2019-07-17T22:18:05.987" v="403" actId="1035"/>
          <ac:picMkLst>
            <pc:docMk/>
            <pc:sldMk cId="732751923" sldId="482"/>
            <ac:picMk id="4" creationId="{00000000-0000-0000-0000-000000000000}"/>
          </ac:picMkLst>
        </pc:picChg>
        <pc:picChg chg="mod">
          <ac:chgData name="Dana Rickman" userId="bf85bfea-652c-446d-8bba-1cf69feb3da2" providerId="ADAL" clId="{9161AE20-1CE3-4EDB-A681-B440BDEE314B}" dt="2019-07-17T22:17:40.903" v="348" actId="14100"/>
          <ac:picMkLst>
            <pc:docMk/>
            <pc:sldMk cId="732751923" sldId="482"/>
            <ac:picMk id="10" creationId="{00000000-0000-0000-0000-000000000000}"/>
          </ac:picMkLst>
        </pc:picChg>
      </pc:sldChg>
      <pc:sldChg chg="addSp delSp modSp">
        <pc:chgData name="Dana Rickman" userId="bf85bfea-652c-446d-8bba-1cf69feb3da2" providerId="ADAL" clId="{9161AE20-1CE3-4EDB-A681-B440BDEE314B}" dt="2019-07-17T22:22:43.030" v="420" actId="255"/>
        <pc:sldMkLst>
          <pc:docMk/>
          <pc:sldMk cId="193700182" sldId="486"/>
        </pc:sldMkLst>
        <pc:graphicFrameChg chg="mod">
          <ac:chgData name="Dana Rickman" userId="bf85bfea-652c-446d-8bba-1cf69feb3da2" providerId="ADAL" clId="{9161AE20-1CE3-4EDB-A681-B440BDEE314B}" dt="2019-07-17T22:22:43.030" v="420" actId="255"/>
          <ac:graphicFrameMkLst>
            <pc:docMk/>
            <pc:sldMk cId="193700182" sldId="486"/>
            <ac:graphicFrameMk id="11" creationId="{AF817145-FA78-4277-9152-7BC209B4BCB7}"/>
          </ac:graphicFrameMkLst>
        </pc:graphicFrameChg>
        <pc:inkChg chg="add del">
          <ac:chgData name="Dana Rickman" userId="bf85bfea-652c-446d-8bba-1cf69feb3da2" providerId="ADAL" clId="{9161AE20-1CE3-4EDB-A681-B440BDEE314B}" dt="2019-07-17T22:20:34.390" v="415"/>
          <ac:inkMkLst>
            <pc:docMk/>
            <pc:sldMk cId="193700182" sldId="486"/>
            <ac:inkMk id="2" creationId="{350D6C68-8997-4838-A3C6-E37BC9539A41}"/>
          </ac:inkMkLst>
        </pc:inkChg>
        <pc:inkChg chg="add del">
          <ac:chgData name="Dana Rickman" userId="bf85bfea-652c-446d-8bba-1cf69feb3da2" providerId="ADAL" clId="{9161AE20-1CE3-4EDB-A681-B440BDEE314B}" dt="2019-07-17T22:20:33.235" v="414"/>
          <ac:inkMkLst>
            <pc:docMk/>
            <pc:sldMk cId="193700182" sldId="486"/>
            <ac:inkMk id="4" creationId="{1FC1319F-D93E-410E-8B30-C8D83F2D3106}"/>
          </ac:inkMkLst>
        </pc:inkChg>
        <pc:inkChg chg="add">
          <ac:chgData name="Dana Rickman" userId="bf85bfea-652c-446d-8bba-1cf69feb3da2" providerId="ADAL" clId="{9161AE20-1CE3-4EDB-A681-B440BDEE314B}" dt="2019-07-17T22:20:26.317" v="413"/>
          <ac:inkMkLst>
            <pc:docMk/>
            <pc:sldMk cId="193700182" sldId="486"/>
            <ac:inkMk id="5" creationId="{FC2AB007-6AA8-4DC3-8BF7-0E9E65B80C7C}"/>
          </ac:inkMkLst>
        </pc:inkChg>
      </pc:sldChg>
      <pc:sldChg chg="modSp">
        <pc:chgData name="Dana Rickman" userId="bf85bfea-652c-446d-8bba-1cf69feb3da2" providerId="ADAL" clId="{9161AE20-1CE3-4EDB-A681-B440BDEE314B}" dt="2019-07-17T22:24:43.758" v="430"/>
        <pc:sldMkLst>
          <pc:docMk/>
          <pc:sldMk cId="763879057" sldId="487"/>
        </pc:sldMkLst>
        <pc:graphicFrameChg chg="mod">
          <ac:chgData name="Dana Rickman" userId="bf85bfea-652c-446d-8bba-1cf69feb3da2" providerId="ADAL" clId="{9161AE20-1CE3-4EDB-A681-B440BDEE314B}" dt="2019-07-17T22:24:43.758" v="430"/>
          <ac:graphicFrameMkLst>
            <pc:docMk/>
            <pc:sldMk cId="763879057" sldId="487"/>
            <ac:graphicFrameMk id="11" creationId="{AF817145-FA78-4277-9152-7BC209B4BCB7}"/>
          </ac:graphicFrameMkLst>
        </pc:graphicFrameChg>
      </pc:sldChg>
      <pc:sldChg chg="modSp">
        <pc:chgData name="Dana Rickman" userId="bf85bfea-652c-446d-8bba-1cf69feb3da2" providerId="ADAL" clId="{9161AE20-1CE3-4EDB-A681-B440BDEE314B}" dt="2019-07-17T22:26:08.024" v="433" actId="255"/>
        <pc:sldMkLst>
          <pc:docMk/>
          <pc:sldMk cId="2622886333" sldId="488"/>
        </pc:sldMkLst>
        <pc:graphicFrameChg chg="mod">
          <ac:chgData name="Dana Rickman" userId="bf85bfea-652c-446d-8bba-1cf69feb3da2" providerId="ADAL" clId="{9161AE20-1CE3-4EDB-A681-B440BDEE314B}" dt="2019-07-17T22:26:08.024" v="433" actId="255"/>
          <ac:graphicFrameMkLst>
            <pc:docMk/>
            <pc:sldMk cId="2622886333" sldId="488"/>
            <ac:graphicFrameMk id="11" creationId="{AF817145-FA78-4277-9152-7BC209B4BCB7}"/>
          </ac:graphicFrameMkLst>
        </pc:graphicFrameChg>
      </pc:sldChg>
      <pc:sldChg chg="modSp">
        <pc:chgData name="Dana Rickman" userId="bf85bfea-652c-446d-8bba-1cf69feb3da2" providerId="ADAL" clId="{9161AE20-1CE3-4EDB-A681-B440BDEE314B}" dt="2019-07-17T20:16:52.717" v="32" actId="14100"/>
        <pc:sldMkLst>
          <pc:docMk/>
          <pc:sldMk cId="1597798828" sldId="493"/>
        </pc:sldMkLst>
        <pc:spChg chg="mod">
          <ac:chgData name="Dana Rickman" userId="bf85bfea-652c-446d-8bba-1cf69feb3da2" providerId="ADAL" clId="{9161AE20-1CE3-4EDB-A681-B440BDEE314B}" dt="2019-07-17T20:16:52.717" v="32" actId="14100"/>
          <ac:spMkLst>
            <pc:docMk/>
            <pc:sldMk cId="1597798828" sldId="493"/>
            <ac:spMk id="4" creationId="{6B09D53A-61F6-4637-AD6A-D6DFC06AF0F4}"/>
          </ac:spMkLst>
        </pc:spChg>
      </pc:sldChg>
      <pc:sldChg chg="modSp modNotesTx">
        <pc:chgData name="Dana Rickman" userId="bf85bfea-652c-446d-8bba-1cf69feb3da2" providerId="ADAL" clId="{9161AE20-1CE3-4EDB-A681-B440BDEE314B}" dt="2019-07-17T22:59:29.149" v="679" actId="20577"/>
        <pc:sldMkLst>
          <pc:docMk/>
          <pc:sldMk cId="3297864784" sldId="494"/>
        </pc:sldMkLst>
        <pc:spChg chg="mod">
          <ac:chgData name="Dana Rickman" userId="bf85bfea-652c-446d-8bba-1cf69feb3da2" providerId="ADAL" clId="{9161AE20-1CE3-4EDB-A681-B440BDEE314B}" dt="2019-07-17T20:17:34.913" v="35" actId="14100"/>
          <ac:spMkLst>
            <pc:docMk/>
            <pc:sldMk cId="3297864784" sldId="494"/>
            <ac:spMk id="4" creationId="{6B09D53A-61F6-4637-AD6A-D6DFC06AF0F4}"/>
          </ac:spMkLst>
        </pc:spChg>
      </pc:sldChg>
      <pc:sldChg chg="modSp modNotesTx">
        <pc:chgData name="Dana Rickman" userId="bf85bfea-652c-446d-8bba-1cf69feb3da2" providerId="ADAL" clId="{9161AE20-1CE3-4EDB-A681-B440BDEE314B}" dt="2019-07-17T22:34:49.921" v="659" actId="20577"/>
        <pc:sldMkLst>
          <pc:docMk/>
          <pc:sldMk cId="3000168907" sldId="495"/>
        </pc:sldMkLst>
        <pc:spChg chg="mod">
          <ac:chgData name="Dana Rickman" userId="bf85bfea-652c-446d-8bba-1cf69feb3da2" providerId="ADAL" clId="{9161AE20-1CE3-4EDB-A681-B440BDEE314B}" dt="2019-07-17T20:16:37.801" v="30" actId="2711"/>
          <ac:spMkLst>
            <pc:docMk/>
            <pc:sldMk cId="3000168907" sldId="495"/>
            <ac:spMk id="2" creationId="{00000000-0000-0000-0000-000000000000}"/>
          </ac:spMkLst>
        </pc:spChg>
        <pc:spChg chg="mod">
          <ac:chgData name="Dana Rickman" userId="bf85bfea-652c-446d-8bba-1cf69feb3da2" providerId="ADAL" clId="{9161AE20-1CE3-4EDB-A681-B440BDEE314B}" dt="2019-07-17T22:29:21.164" v="439" actId="1076"/>
          <ac:spMkLst>
            <pc:docMk/>
            <pc:sldMk cId="3000168907" sldId="495"/>
            <ac:spMk id="18" creationId="{25DE8838-0D1F-494D-9F44-1BC89930211D}"/>
          </ac:spMkLst>
        </pc:spChg>
      </pc:sldChg>
      <pc:sldChg chg="modSp">
        <pc:chgData name="Dana Rickman" userId="bf85bfea-652c-446d-8bba-1cf69feb3da2" providerId="ADAL" clId="{9161AE20-1CE3-4EDB-A681-B440BDEE314B}" dt="2019-07-17T22:28:57.151" v="438" actId="113"/>
        <pc:sldMkLst>
          <pc:docMk/>
          <pc:sldMk cId="3310712583" sldId="499"/>
        </pc:sldMkLst>
        <pc:graphicFrameChg chg="modGraphic">
          <ac:chgData name="Dana Rickman" userId="bf85bfea-652c-446d-8bba-1cf69feb3da2" providerId="ADAL" clId="{9161AE20-1CE3-4EDB-A681-B440BDEE314B}" dt="2019-07-17T22:28:57.151" v="438" actId="113"/>
          <ac:graphicFrameMkLst>
            <pc:docMk/>
            <pc:sldMk cId="3310712583" sldId="499"/>
            <ac:graphicFrameMk id="3" creationId="{E141AED6-35E0-4705-BAE4-EA57B5066087}"/>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Carroll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5.8942623698621126E-2"/>
                  <c:y val="4.55336099888550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F1D-4AB9-8550-D12A0E9A7368}"/>
                </c:ext>
              </c:extLst>
            </c:dLbl>
            <c:dLbl>
              <c:idx val="3"/>
              <c:layout>
                <c:manualLayout>
                  <c:x val="1.6840749628177342E-2"/>
                  <c:y val="1.82134439955420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F1D-4AB9-8550-D12A0E9A736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Sheet1!$B$2:$B$6</c:f>
              <c:numCache>
                <c:formatCode>0%</c:formatCode>
                <c:ptCount val="5"/>
                <c:pt idx="0">
                  <c:v>0.25</c:v>
                </c:pt>
                <c:pt idx="1">
                  <c:v>0.33</c:v>
                </c:pt>
                <c:pt idx="2">
                  <c:v>0.26</c:v>
                </c:pt>
                <c:pt idx="3">
                  <c:v>0.21</c:v>
                </c:pt>
                <c:pt idx="4">
                  <c:v>0.24</c:v>
                </c:pt>
              </c:numCache>
            </c:numRef>
          </c:val>
          <c:smooth val="0"/>
          <c:extLst>
            <c:ext xmlns:c16="http://schemas.microsoft.com/office/drawing/2014/chart" uri="{C3380CC4-5D6E-409C-BE32-E72D297353CC}">
              <c16:uniqueId val="{00000000-FF1D-4AB9-8550-D12A0E9A7368}"/>
            </c:ext>
          </c:extLst>
        </c:ser>
        <c:ser>
          <c:idx val="1"/>
          <c:order val="1"/>
          <c:tx>
            <c:strRef>
              <c:f>Sheet1!$C$1</c:f>
              <c:strCache>
                <c:ptCount val="1"/>
                <c:pt idx="0">
                  <c:v>Coweta</c:v>
                </c:pt>
              </c:strCache>
            </c:strRef>
          </c:tx>
          <c:spPr>
            <a:ln w="28575" cap="rnd">
              <a:solidFill>
                <a:srgbClr val="7030A0"/>
              </a:solidFill>
              <a:round/>
            </a:ln>
            <a:effectLst/>
          </c:spPr>
          <c:marker>
            <c:symbol val="circle"/>
            <c:size val="5"/>
            <c:spPr>
              <a:solidFill>
                <a:srgbClr val="7030A0"/>
              </a:solidFill>
              <a:ln w="9525">
                <a:solidFill>
                  <a:srgbClr val="7030A0"/>
                </a:solidFill>
              </a:ln>
              <a:effectLst/>
            </c:spPr>
          </c:marker>
          <c:dLbls>
            <c:dLbl>
              <c:idx val="0"/>
              <c:layout>
                <c:manualLayout>
                  <c:x val="-2.3577049479448452E-2"/>
                  <c:y val="3.18735269921985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F1D-4AB9-8550-D12A0E9A7368}"/>
                </c:ext>
              </c:extLst>
            </c:dLbl>
            <c:dLbl>
              <c:idx val="1"/>
              <c:layout>
                <c:manualLayout>
                  <c:x val="-2.1892974516630706E-2"/>
                  <c:y val="3.41502074916412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F1D-4AB9-8550-D12A0E9A7368}"/>
                </c:ext>
              </c:extLst>
            </c:dLbl>
            <c:dLbl>
              <c:idx val="2"/>
              <c:layout>
                <c:manualLayout>
                  <c:x val="-1.0104449776906478E-2"/>
                  <c:y val="5.00869709877406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F1D-4AB9-8550-D12A0E9A7368}"/>
                </c:ext>
              </c:extLst>
            </c:dLbl>
            <c:dLbl>
              <c:idx val="3"/>
              <c:layout>
                <c:manualLayout>
                  <c:x val="-3.3681499256354931E-3"/>
                  <c:y val="3.64268879910840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F1D-4AB9-8550-D12A0E9A736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Sheet1!$C$2:$C$6</c:f>
              <c:numCache>
                <c:formatCode>0%</c:formatCode>
                <c:ptCount val="5"/>
                <c:pt idx="0">
                  <c:v>0.19</c:v>
                </c:pt>
                <c:pt idx="1">
                  <c:v>0.17</c:v>
                </c:pt>
                <c:pt idx="2">
                  <c:v>0.16</c:v>
                </c:pt>
                <c:pt idx="3">
                  <c:v>0.14000000000000001</c:v>
                </c:pt>
                <c:pt idx="4">
                  <c:v>0.14000000000000001</c:v>
                </c:pt>
              </c:numCache>
            </c:numRef>
          </c:val>
          <c:smooth val="0"/>
          <c:extLst>
            <c:ext xmlns:c16="http://schemas.microsoft.com/office/drawing/2014/chart" uri="{C3380CC4-5D6E-409C-BE32-E72D297353CC}">
              <c16:uniqueId val="{00000001-FF1D-4AB9-8550-D12A0E9A7368}"/>
            </c:ext>
          </c:extLst>
        </c:ser>
        <c:ser>
          <c:idx val="2"/>
          <c:order val="2"/>
          <c:tx>
            <c:strRef>
              <c:f>Sheet1!$D$1</c:f>
              <c:strCache>
                <c:ptCount val="1"/>
                <c:pt idx="0">
                  <c:v>Douglas</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dLbls>
            <c:dLbl>
              <c:idx val="1"/>
              <c:layout>
                <c:manualLayout>
                  <c:x val="0"/>
                  <c:y val="2.73201659933130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F1D-4AB9-8550-D12A0E9A7368}"/>
                </c:ext>
              </c:extLst>
            </c:dLbl>
            <c:dLbl>
              <c:idx val="3"/>
              <c:layout>
                <c:manualLayout>
                  <c:x val="-2.1892974516630706E-2"/>
                  <c:y val="2.95968464927557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F1D-4AB9-8550-D12A0E9A736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Sheet1!$D$2:$D$6</c:f>
              <c:numCache>
                <c:formatCode>0%</c:formatCode>
                <c:ptCount val="5"/>
                <c:pt idx="0">
                  <c:v>0.26</c:v>
                </c:pt>
                <c:pt idx="1">
                  <c:v>0.2</c:v>
                </c:pt>
                <c:pt idx="2">
                  <c:v>0.22</c:v>
                </c:pt>
                <c:pt idx="3">
                  <c:v>0.2</c:v>
                </c:pt>
                <c:pt idx="4">
                  <c:v>0.17</c:v>
                </c:pt>
              </c:numCache>
            </c:numRef>
          </c:val>
          <c:smooth val="0"/>
          <c:extLst>
            <c:ext xmlns:c16="http://schemas.microsoft.com/office/drawing/2014/chart" uri="{C3380CC4-5D6E-409C-BE32-E72D297353CC}">
              <c16:uniqueId val="{00000002-FF1D-4AB9-8550-D12A0E9A7368}"/>
            </c:ext>
          </c:extLst>
        </c:ser>
        <c:ser>
          <c:idx val="3"/>
          <c:order val="3"/>
          <c:tx>
            <c:strRef>
              <c:f>Sheet1!$E$1</c:f>
              <c:strCache>
                <c:ptCount val="1"/>
                <c:pt idx="0">
                  <c:v>Haralson</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5.8942623698621126E-2"/>
                  <c:y val="-2.086933016060902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F1D-4AB9-8550-D12A0E9A7368}"/>
                </c:ext>
              </c:extLst>
            </c:dLbl>
            <c:dLbl>
              <c:idx val="2"/>
              <c:layout>
                <c:manualLayout>
                  <c:x val="0"/>
                  <c:y val="-2.50434854938702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F1D-4AB9-8550-D12A0E9A7368}"/>
                </c:ext>
              </c:extLst>
            </c:dLbl>
            <c:dLbl>
              <c:idx val="3"/>
              <c:layout>
                <c:manualLayout>
                  <c:x val="5.0522248884531159E-3"/>
                  <c:y val="-2.0490124494984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F1D-4AB9-8550-D12A0E9A736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Sheet1!$E$2:$E$6</c:f>
              <c:numCache>
                <c:formatCode>0%</c:formatCode>
                <c:ptCount val="5"/>
                <c:pt idx="0">
                  <c:v>0.31</c:v>
                </c:pt>
                <c:pt idx="1">
                  <c:v>0.28000000000000003</c:v>
                </c:pt>
                <c:pt idx="2">
                  <c:v>0.27</c:v>
                </c:pt>
                <c:pt idx="3">
                  <c:v>0.26</c:v>
                </c:pt>
                <c:pt idx="4">
                  <c:v>0.23</c:v>
                </c:pt>
              </c:numCache>
            </c:numRef>
          </c:val>
          <c:smooth val="0"/>
          <c:extLst>
            <c:ext xmlns:c16="http://schemas.microsoft.com/office/drawing/2014/chart" uri="{C3380CC4-5D6E-409C-BE32-E72D297353CC}">
              <c16:uniqueId val="{00000003-FF1D-4AB9-8550-D12A0E9A7368}"/>
            </c:ext>
          </c:extLst>
        </c:ser>
        <c:ser>
          <c:idx val="4"/>
          <c:order val="4"/>
          <c:tx>
            <c:strRef>
              <c:f>Sheet1!$F$1</c:f>
              <c:strCache>
                <c:ptCount val="1"/>
                <c:pt idx="0">
                  <c:v>Heard</c:v>
                </c:pt>
              </c:strCache>
            </c:strRef>
          </c:tx>
          <c:spPr>
            <a:ln w="28575" cap="rnd">
              <a:solidFill>
                <a:srgbClr val="FFC000"/>
              </a:solidFill>
              <a:round/>
            </a:ln>
            <a:effectLst/>
          </c:spPr>
          <c:marker>
            <c:symbol val="circle"/>
            <c:size val="5"/>
            <c:spPr>
              <a:solidFill>
                <a:srgbClr val="FFC000"/>
              </a:solidFill>
              <a:ln w="9525">
                <a:solidFill>
                  <a:srgbClr val="FFC000"/>
                </a:solidFill>
              </a:ln>
              <a:effectLst/>
            </c:spPr>
          </c:marker>
          <c:dLbls>
            <c:dLbl>
              <c:idx val="0"/>
              <c:layout>
                <c:manualLayout>
                  <c:x val="0"/>
                  <c:y val="-2.04901244949847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F1D-4AB9-8550-D12A0E9A7368}"/>
                </c:ext>
              </c:extLst>
            </c:dLbl>
            <c:dLbl>
              <c:idx val="1"/>
              <c:layout>
                <c:manualLayout>
                  <c:x val="-2.8629274367901691E-2"/>
                  <c:y val="-2.73201659933130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1D-4AB9-8550-D12A0E9A7368}"/>
                </c:ext>
              </c:extLst>
            </c:dLbl>
            <c:dLbl>
              <c:idx val="2"/>
              <c:layout>
                <c:manualLayout>
                  <c:x val="-6.7362998512709863E-3"/>
                  <c:y val="-2.73201659933130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F1D-4AB9-8550-D12A0E9A7368}"/>
                </c:ext>
              </c:extLst>
            </c:dLbl>
            <c:dLbl>
              <c:idx val="3"/>
              <c:layout>
                <c:manualLayout>
                  <c:x val="1.684074962817623E-3"/>
                  <c:y val="-4.32569294894123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F1D-4AB9-8550-D12A0E9A736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Sheet1!$F$2:$F$6</c:f>
              <c:numCache>
                <c:formatCode>0%</c:formatCode>
                <c:ptCount val="5"/>
                <c:pt idx="0">
                  <c:v>0.31</c:v>
                </c:pt>
                <c:pt idx="1">
                  <c:v>0.28000000000000003</c:v>
                </c:pt>
                <c:pt idx="2">
                  <c:v>0.31</c:v>
                </c:pt>
                <c:pt idx="3">
                  <c:v>0.28999999999999998</c:v>
                </c:pt>
                <c:pt idx="4">
                  <c:v>0.28000000000000003</c:v>
                </c:pt>
              </c:numCache>
            </c:numRef>
          </c:val>
          <c:smooth val="0"/>
          <c:extLst>
            <c:ext xmlns:c16="http://schemas.microsoft.com/office/drawing/2014/chart" uri="{C3380CC4-5D6E-409C-BE32-E72D297353CC}">
              <c16:uniqueId val="{00000004-FF1D-4AB9-8550-D12A0E9A7368}"/>
            </c:ext>
          </c:extLst>
        </c:ser>
        <c:ser>
          <c:idx val="5"/>
          <c:order val="5"/>
          <c:tx>
            <c:strRef>
              <c:f>Sheet1!$G$1</c:f>
              <c:strCache>
                <c:ptCount val="1"/>
                <c:pt idx="0">
                  <c:v>Georgia</c:v>
                </c:pt>
              </c:strCache>
            </c:strRef>
          </c:tx>
          <c:spPr>
            <a:ln w="28575" cap="rnd">
              <a:solidFill>
                <a:srgbClr val="C00000"/>
              </a:solidFill>
              <a:round/>
            </a:ln>
            <a:effectLst/>
          </c:spPr>
          <c:marker>
            <c:symbol val="circle"/>
            <c:size val="5"/>
            <c:spPr>
              <a:solidFill>
                <a:srgbClr val="C00000"/>
              </a:solidFill>
              <a:ln w="9525">
                <a:solidFill>
                  <a:schemeClr val="accent6"/>
                </a:solidFill>
              </a:ln>
              <a:effectLst/>
            </c:spPr>
          </c:marker>
          <c:dPt>
            <c:idx val="1"/>
            <c:marker>
              <c:symbol val="circle"/>
              <c:size val="5"/>
              <c:spPr>
                <a:solidFill>
                  <a:srgbClr val="C00000"/>
                </a:solidFill>
                <a:ln w="9525">
                  <a:solidFill>
                    <a:srgbClr val="C00000"/>
                  </a:solidFill>
                </a:ln>
                <a:effectLst/>
              </c:spPr>
            </c:marker>
            <c:bubble3D val="0"/>
            <c:extLst>
              <c:ext xmlns:c16="http://schemas.microsoft.com/office/drawing/2014/chart" uri="{C3380CC4-5D6E-409C-BE32-E72D297353CC}">
                <c16:uniqueId val="{00000000-9DE2-4669-BE72-6419563E0DC9}"/>
              </c:ext>
            </c:extLst>
          </c:dPt>
          <c:dPt>
            <c:idx val="2"/>
            <c:marker>
              <c:symbol val="circle"/>
              <c:size val="5"/>
              <c:spPr>
                <a:solidFill>
                  <a:srgbClr val="C00000"/>
                </a:solidFill>
                <a:ln w="9525">
                  <a:solidFill>
                    <a:srgbClr val="C00000"/>
                  </a:solidFill>
                </a:ln>
                <a:effectLst/>
              </c:spPr>
            </c:marker>
            <c:bubble3D val="0"/>
            <c:extLst>
              <c:ext xmlns:c16="http://schemas.microsoft.com/office/drawing/2014/chart" uri="{C3380CC4-5D6E-409C-BE32-E72D297353CC}">
                <c16:uniqueId val="{00000001-9DE2-4669-BE72-6419563E0DC9}"/>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Sheet1!$G$2:$G$6</c:f>
              <c:numCache>
                <c:formatCode>0%</c:formatCode>
                <c:ptCount val="5"/>
                <c:pt idx="0">
                  <c:v>0.27</c:v>
                </c:pt>
                <c:pt idx="1">
                  <c:v>0.26</c:v>
                </c:pt>
                <c:pt idx="2">
                  <c:v>0.25</c:v>
                </c:pt>
                <c:pt idx="3">
                  <c:v>0.23</c:v>
                </c:pt>
                <c:pt idx="4">
                  <c:v>0.22</c:v>
                </c:pt>
              </c:numCache>
            </c:numRef>
          </c:val>
          <c:smooth val="0"/>
          <c:extLst>
            <c:ext xmlns:c16="http://schemas.microsoft.com/office/drawing/2014/chart" uri="{C3380CC4-5D6E-409C-BE32-E72D297353CC}">
              <c16:uniqueId val="{00000005-FF1D-4AB9-8550-D12A0E9A7368}"/>
            </c:ext>
          </c:extLst>
        </c:ser>
        <c:dLbls>
          <c:showLegendKey val="0"/>
          <c:showVal val="0"/>
          <c:showCatName val="0"/>
          <c:showSerName val="0"/>
          <c:showPercent val="0"/>
          <c:showBubbleSize val="0"/>
        </c:dLbls>
        <c:marker val="1"/>
        <c:smooth val="0"/>
        <c:axId val="1007703744"/>
        <c:axId val="1007697512"/>
      </c:lineChart>
      <c:catAx>
        <c:axId val="100770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07697512"/>
        <c:crosses val="autoZero"/>
        <c:auto val="1"/>
        <c:lblAlgn val="ctr"/>
        <c:lblOffset val="100"/>
        <c:noMultiLvlLbl val="0"/>
      </c:catAx>
      <c:valAx>
        <c:axId val="1007697512"/>
        <c:scaling>
          <c:orientation val="minMax"/>
          <c:min val="0.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07703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Carroll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8.1046409489065482E-2"/>
                  <c:y val="4.55326978764469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F1D-4AB9-8550-D12A0E9A7368}"/>
                </c:ext>
              </c:extLst>
            </c:dLbl>
            <c:dLbl>
              <c:idx val="1"/>
              <c:layout>
                <c:manualLayout>
                  <c:x val="-1.020174144529758E-2"/>
                  <c:y val="5.50683216698841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13A-4FCD-B611-49CF318028E0}"/>
                </c:ext>
              </c:extLst>
            </c:dLbl>
            <c:dLbl>
              <c:idx val="2"/>
              <c:layout>
                <c:manualLayout>
                  <c:x val="3.3681499256354931E-3"/>
                  <c:y val="-3.87035684905267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3A-4FCD-B611-49CF318028E0}"/>
                </c:ext>
              </c:extLst>
            </c:dLbl>
            <c:dLbl>
              <c:idx val="3"/>
              <c:layout>
                <c:manualLayout>
                  <c:x val="1.6840749628177342E-2"/>
                  <c:y val="1.82134439955420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F1D-4AB9-8550-D12A0E9A736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Sheet1!$B$2:$B$6</c:f>
              <c:numCache>
                <c:formatCode>0.0</c:formatCode>
                <c:ptCount val="5"/>
                <c:pt idx="0">
                  <c:v>10</c:v>
                </c:pt>
                <c:pt idx="1">
                  <c:v>21.3</c:v>
                </c:pt>
                <c:pt idx="2">
                  <c:v>19.2</c:v>
                </c:pt>
                <c:pt idx="3">
                  <c:v>14.3</c:v>
                </c:pt>
                <c:pt idx="4">
                  <c:v>5.8</c:v>
                </c:pt>
              </c:numCache>
            </c:numRef>
          </c:val>
          <c:smooth val="0"/>
          <c:extLst>
            <c:ext xmlns:c16="http://schemas.microsoft.com/office/drawing/2014/chart" uri="{C3380CC4-5D6E-409C-BE32-E72D297353CC}">
              <c16:uniqueId val="{00000000-FF1D-4AB9-8550-D12A0E9A7368}"/>
            </c:ext>
          </c:extLst>
        </c:ser>
        <c:ser>
          <c:idx val="1"/>
          <c:order val="1"/>
          <c:tx>
            <c:strRef>
              <c:f>Sheet1!$C$1</c:f>
              <c:strCache>
                <c:ptCount val="1"/>
                <c:pt idx="0">
                  <c:v>Coweta</c:v>
                </c:pt>
              </c:strCache>
            </c:strRef>
          </c:tx>
          <c:spPr>
            <a:ln w="28575" cap="rnd">
              <a:solidFill>
                <a:srgbClr val="7030A0"/>
              </a:solidFill>
              <a:round/>
            </a:ln>
            <a:effectLst/>
          </c:spPr>
          <c:marker>
            <c:symbol val="circle"/>
            <c:size val="5"/>
            <c:spPr>
              <a:solidFill>
                <a:srgbClr val="7030A0"/>
              </a:solidFill>
              <a:ln w="9525">
                <a:solidFill>
                  <a:srgbClr val="7030A0"/>
                </a:solidFill>
              </a:ln>
              <a:effectLst/>
            </c:spPr>
          </c:marker>
          <c:dLbls>
            <c:dLbl>
              <c:idx val="0"/>
              <c:layout>
                <c:manualLayout>
                  <c:x val="-6.4383966771776754E-2"/>
                  <c:y val="-1.36177681587837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F1D-4AB9-8550-D12A0E9A7368}"/>
                </c:ext>
              </c:extLst>
            </c:dLbl>
            <c:dLbl>
              <c:idx val="1"/>
              <c:layout>
                <c:manualLayout>
                  <c:x val="-4.9097554219511216E-2"/>
                  <c:y val="1.97846283783782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F1D-4AB9-8550-D12A0E9A7368}"/>
                </c:ext>
              </c:extLst>
            </c:dLbl>
            <c:dLbl>
              <c:idx val="2"/>
              <c:layout>
                <c:manualLayout>
                  <c:x val="-4.0417799107625912E-2"/>
                  <c:y val="7.28537759821680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F1D-4AB9-8550-D12A0E9A7368}"/>
                </c:ext>
              </c:extLst>
            </c:dLbl>
            <c:dLbl>
              <c:idx val="3"/>
              <c:layout>
                <c:manualLayout>
                  <c:x val="-3.3681499256354931E-3"/>
                  <c:y val="3.64268879910840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F1D-4AB9-8550-D12A0E9A7368}"/>
                </c:ext>
              </c:extLst>
            </c:dLbl>
            <c:dLbl>
              <c:idx val="4"/>
              <c:layout>
                <c:manualLayout>
                  <c:x val="-2.4937302121774214E-16"/>
                  <c:y val="2.3942748552123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13A-4FCD-B611-49CF318028E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Sheet1!$C$2:$C$6</c:f>
              <c:numCache>
                <c:formatCode>0.0</c:formatCode>
                <c:ptCount val="5"/>
                <c:pt idx="0">
                  <c:v>4.9000000000000004</c:v>
                </c:pt>
                <c:pt idx="1">
                  <c:v>9.1999999999999993</c:v>
                </c:pt>
                <c:pt idx="2">
                  <c:v>8.6</c:v>
                </c:pt>
                <c:pt idx="3">
                  <c:v>5.7</c:v>
                </c:pt>
                <c:pt idx="4">
                  <c:v>1.6</c:v>
                </c:pt>
              </c:numCache>
            </c:numRef>
          </c:val>
          <c:smooth val="0"/>
          <c:extLst>
            <c:ext xmlns:c16="http://schemas.microsoft.com/office/drawing/2014/chart" uri="{C3380CC4-5D6E-409C-BE32-E72D297353CC}">
              <c16:uniqueId val="{00000001-FF1D-4AB9-8550-D12A0E9A7368}"/>
            </c:ext>
          </c:extLst>
        </c:ser>
        <c:ser>
          <c:idx val="2"/>
          <c:order val="2"/>
          <c:tx>
            <c:strRef>
              <c:f>Sheet1!$D$1</c:f>
              <c:strCache>
                <c:ptCount val="1"/>
                <c:pt idx="0">
                  <c:v>Douglas</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dLbls>
            <c:dLbl>
              <c:idx val="1"/>
              <c:layout>
                <c:manualLayout>
                  <c:x val="0"/>
                  <c:y val="2.73201659933130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F1D-4AB9-8550-D12A0E9A7368}"/>
                </c:ext>
              </c:extLst>
            </c:dLbl>
            <c:dLbl>
              <c:idx val="2"/>
              <c:layout>
                <c:manualLayout>
                  <c:x val="3.3681499256354931E-3"/>
                  <c:y val="-4.32569294894123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13A-4FCD-B611-49CF318028E0}"/>
                </c:ext>
              </c:extLst>
            </c:dLbl>
            <c:dLbl>
              <c:idx val="3"/>
              <c:layout>
                <c:manualLayout>
                  <c:x val="-3.1897177156722353E-3"/>
                  <c:y val="-1.3500128197393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F1D-4AB9-8550-D12A0E9A7368}"/>
                </c:ext>
              </c:extLst>
            </c:dLbl>
            <c:dLbl>
              <c:idx val="4"/>
              <c:layout>
                <c:manualLayout>
                  <c:x val="0"/>
                  <c:y val="9.57709942084942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6F-4525-B075-4B5F9F41266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Sheet1!$D$2:$D$6</c:f>
              <c:numCache>
                <c:formatCode>0.0</c:formatCode>
                <c:ptCount val="5"/>
                <c:pt idx="0">
                  <c:v>8.6999999999999993</c:v>
                </c:pt>
                <c:pt idx="1">
                  <c:v>10.7</c:v>
                </c:pt>
                <c:pt idx="2">
                  <c:v>12</c:v>
                </c:pt>
                <c:pt idx="3">
                  <c:v>8.3000000000000007</c:v>
                </c:pt>
                <c:pt idx="4">
                  <c:v>3.4</c:v>
                </c:pt>
              </c:numCache>
            </c:numRef>
          </c:val>
          <c:smooth val="0"/>
          <c:extLst>
            <c:ext xmlns:c16="http://schemas.microsoft.com/office/drawing/2014/chart" uri="{C3380CC4-5D6E-409C-BE32-E72D297353CC}">
              <c16:uniqueId val="{00000002-FF1D-4AB9-8550-D12A0E9A7368}"/>
            </c:ext>
          </c:extLst>
        </c:ser>
        <c:ser>
          <c:idx val="3"/>
          <c:order val="3"/>
          <c:tx>
            <c:strRef>
              <c:f>Sheet1!$E$1</c:f>
              <c:strCache>
                <c:ptCount val="1"/>
                <c:pt idx="0">
                  <c:v>Haralson</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5.8942623698621126E-2"/>
                  <c:y val="-2.086933016060902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F1D-4AB9-8550-D12A0E9A7368}"/>
                </c:ext>
              </c:extLst>
            </c:dLbl>
            <c:dLbl>
              <c:idx val="2"/>
              <c:layout>
                <c:manualLayout>
                  <c:x val="3.704964918199042E-2"/>
                  <c:y val="-1.59367634960992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F1D-4AB9-8550-D12A0E9A7368}"/>
                </c:ext>
              </c:extLst>
            </c:dLbl>
            <c:dLbl>
              <c:idx val="3"/>
              <c:layout>
                <c:manualLayout>
                  <c:x val="5.0522248884531159E-3"/>
                  <c:y val="-2.0490124494984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F1D-4AB9-8550-D12A0E9A736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Sheet1!$E$2:$E$6</c:f>
              <c:numCache>
                <c:formatCode>0.0</c:formatCode>
                <c:ptCount val="5"/>
                <c:pt idx="0">
                  <c:v>13.6</c:v>
                </c:pt>
                <c:pt idx="1">
                  <c:v>23.3</c:v>
                </c:pt>
                <c:pt idx="2">
                  <c:v>18.899999999999999</c:v>
                </c:pt>
                <c:pt idx="3">
                  <c:v>18</c:v>
                </c:pt>
                <c:pt idx="4">
                  <c:v>5</c:v>
                </c:pt>
              </c:numCache>
            </c:numRef>
          </c:val>
          <c:smooth val="0"/>
          <c:extLst>
            <c:ext xmlns:c16="http://schemas.microsoft.com/office/drawing/2014/chart" uri="{C3380CC4-5D6E-409C-BE32-E72D297353CC}">
              <c16:uniqueId val="{00000003-FF1D-4AB9-8550-D12A0E9A7368}"/>
            </c:ext>
          </c:extLst>
        </c:ser>
        <c:ser>
          <c:idx val="4"/>
          <c:order val="4"/>
          <c:tx>
            <c:strRef>
              <c:f>Sheet1!$F$1</c:f>
              <c:strCache>
                <c:ptCount val="1"/>
                <c:pt idx="0">
                  <c:v>Heard</c:v>
                </c:pt>
              </c:strCache>
            </c:strRef>
          </c:tx>
          <c:spPr>
            <a:ln w="28575" cap="rnd">
              <a:solidFill>
                <a:srgbClr val="FFC000"/>
              </a:solidFill>
              <a:round/>
            </a:ln>
            <a:effectLst/>
          </c:spPr>
          <c:marker>
            <c:symbol val="circle"/>
            <c:size val="5"/>
            <c:spPr>
              <a:solidFill>
                <a:srgbClr val="FFC000"/>
              </a:solidFill>
              <a:ln w="9525">
                <a:solidFill>
                  <a:srgbClr val="FFC000"/>
                </a:solidFill>
              </a:ln>
              <a:effectLst/>
            </c:spPr>
          </c:marker>
          <c:dPt>
            <c:idx val="4"/>
            <c:marker>
              <c:symbol val="circle"/>
              <c:size val="5"/>
              <c:sp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ln w="9525">
                  <a:solidFill>
                    <a:srgbClr val="FFC000"/>
                  </a:solidFill>
                </a:ln>
                <a:effectLst/>
              </c:spPr>
            </c:marker>
            <c:bubble3D val="0"/>
            <c:extLst>
              <c:ext xmlns:c16="http://schemas.microsoft.com/office/drawing/2014/chart" uri="{C3380CC4-5D6E-409C-BE32-E72D297353CC}">
                <c16:uniqueId val="{00000003-C13A-4FCD-B611-49CF318028E0}"/>
              </c:ext>
            </c:extLst>
          </c:dPt>
          <c:dLbls>
            <c:dLbl>
              <c:idx val="0"/>
              <c:layout>
                <c:manualLayout>
                  <c:x val="0"/>
                  <c:y val="-2.04901244949847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F1D-4AB9-8550-D12A0E9A7368}"/>
                </c:ext>
              </c:extLst>
            </c:dLbl>
            <c:dLbl>
              <c:idx val="1"/>
              <c:layout>
                <c:manualLayout>
                  <c:x val="-2.8629274367901691E-2"/>
                  <c:y val="-2.73201659933130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1D-4AB9-8550-D12A0E9A7368}"/>
                </c:ext>
              </c:extLst>
            </c:dLbl>
            <c:dLbl>
              <c:idx val="2"/>
              <c:layout>
                <c:manualLayout>
                  <c:x val="-6.7362998512709863E-3"/>
                  <c:y val="-2.73201659933130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F1D-4AB9-8550-D12A0E9A7368}"/>
                </c:ext>
              </c:extLst>
            </c:dLbl>
            <c:dLbl>
              <c:idx val="3"/>
              <c:layout>
                <c:manualLayout>
                  <c:x val="1.684074962817623E-3"/>
                  <c:y val="-4.32569294894123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F1D-4AB9-8550-D12A0E9A7368}"/>
                </c:ext>
              </c:extLst>
            </c:dLbl>
            <c:dLbl>
              <c:idx val="4"/>
              <c:layout>
                <c:manualLayout>
                  <c:x val="0"/>
                  <c:y val="4.54912222490346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13A-4FCD-B611-49CF318028E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Sheet1!$F$2:$F$6</c:f>
              <c:numCache>
                <c:formatCode>0.0</c:formatCode>
                <c:ptCount val="5"/>
                <c:pt idx="0">
                  <c:v>13.5</c:v>
                </c:pt>
                <c:pt idx="1">
                  <c:v>25</c:v>
                </c:pt>
                <c:pt idx="2">
                  <c:v>17.2</c:v>
                </c:pt>
                <c:pt idx="3">
                  <c:v>7.7</c:v>
                </c:pt>
                <c:pt idx="4">
                  <c:v>9.1</c:v>
                </c:pt>
              </c:numCache>
            </c:numRef>
          </c:val>
          <c:smooth val="0"/>
          <c:extLst>
            <c:ext xmlns:c16="http://schemas.microsoft.com/office/drawing/2014/chart" uri="{C3380CC4-5D6E-409C-BE32-E72D297353CC}">
              <c16:uniqueId val="{00000004-FF1D-4AB9-8550-D12A0E9A7368}"/>
            </c:ext>
          </c:extLst>
        </c:ser>
        <c:ser>
          <c:idx val="5"/>
          <c:order val="5"/>
          <c:tx>
            <c:strRef>
              <c:f>Sheet1!$G$1</c:f>
              <c:strCache>
                <c:ptCount val="1"/>
                <c:pt idx="0">
                  <c:v>Georgia</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cat>
            <c:numRef>
              <c:f>Sheet1!$A$2:$A$6</c:f>
              <c:numCache>
                <c:formatCode>General</c:formatCode>
                <c:ptCount val="5"/>
                <c:pt idx="0">
                  <c:v>2013</c:v>
                </c:pt>
                <c:pt idx="1">
                  <c:v>2014</c:v>
                </c:pt>
                <c:pt idx="2">
                  <c:v>2015</c:v>
                </c:pt>
                <c:pt idx="3">
                  <c:v>2016</c:v>
                </c:pt>
                <c:pt idx="4">
                  <c:v>2017</c:v>
                </c:pt>
              </c:numCache>
            </c:numRef>
          </c:cat>
          <c:val>
            <c:numRef>
              <c:f>Sheet1!$G$2:$G$6</c:f>
              <c:numCache>
                <c:formatCode>0.0</c:formatCode>
                <c:ptCount val="5"/>
                <c:pt idx="0">
                  <c:v>7.2</c:v>
                </c:pt>
                <c:pt idx="1">
                  <c:v>10.8</c:v>
                </c:pt>
                <c:pt idx="2">
                  <c:v>10.5</c:v>
                </c:pt>
                <c:pt idx="3">
                  <c:v>7</c:v>
                </c:pt>
                <c:pt idx="4">
                  <c:v>4.4000000000000004</c:v>
                </c:pt>
              </c:numCache>
            </c:numRef>
          </c:val>
          <c:smooth val="0"/>
          <c:extLst>
            <c:ext xmlns:c16="http://schemas.microsoft.com/office/drawing/2014/chart" uri="{C3380CC4-5D6E-409C-BE32-E72D297353CC}">
              <c16:uniqueId val="{00000005-FF1D-4AB9-8550-D12A0E9A7368}"/>
            </c:ext>
          </c:extLst>
        </c:ser>
        <c:dLbls>
          <c:showLegendKey val="0"/>
          <c:showVal val="0"/>
          <c:showCatName val="0"/>
          <c:showSerName val="0"/>
          <c:showPercent val="0"/>
          <c:showBubbleSize val="0"/>
        </c:dLbls>
        <c:marker val="1"/>
        <c:smooth val="0"/>
        <c:axId val="1007703744"/>
        <c:axId val="1007697512"/>
      </c:lineChart>
      <c:catAx>
        <c:axId val="100770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07697512"/>
        <c:crosses val="autoZero"/>
        <c:auto val="1"/>
        <c:lblAlgn val="ctr"/>
        <c:lblOffset val="100"/>
        <c:noMultiLvlLbl val="0"/>
      </c:catAx>
      <c:valAx>
        <c:axId val="1007697512"/>
        <c:scaling>
          <c:orientation val="minMax"/>
          <c:max val="28"/>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07703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Carroll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8.1046409489065482E-2"/>
                  <c:y val="4.55326978764469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F1D-4AB9-8550-D12A0E9A7368}"/>
                </c:ext>
              </c:extLst>
            </c:dLbl>
            <c:dLbl>
              <c:idx val="1"/>
              <c:layout>
                <c:manualLayout>
                  <c:x val="-1.020174144529758E-2"/>
                  <c:y val="5.50683216698841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13A-4FCD-B611-49CF318028E0}"/>
                </c:ext>
              </c:extLst>
            </c:dLbl>
            <c:dLbl>
              <c:idx val="2"/>
              <c:layout>
                <c:manualLayout>
                  <c:x val="1.8670793418350585E-2"/>
                  <c:y val="-1.95493484555985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3A-4FCD-B611-49CF318028E0}"/>
                </c:ext>
              </c:extLst>
            </c:dLbl>
            <c:dLbl>
              <c:idx val="3"/>
              <c:layout>
                <c:manualLayout>
                  <c:x val="1.6840749628177342E-2"/>
                  <c:y val="1.82134439955420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F1D-4AB9-8550-D12A0E9A736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Sheet1!$B$2:$B$6</c:f>
              <c:numCache>
                <c:formatCode>0.0</c:formatCode>
                <c:ptCount val="5"/>
                <c:pt idx="0">
                  <c:v>11</c:v>
                </c:pt>
                <c:pt idx="1">
                  <c:v>10.5</c:v>
                </c:pt>
                <c:pt idx="2">
                  <c:v>10.9</c:v>
                </c:pt>
                <c:pt idx="3">
                  <c:v>7.8</c:v>
                </c:pt>
                <c:pt idx="4">
                  <c:v>7.2</c:v>
                </c:pt>
              </c:numCache>
            </c:numRef>
          </c:val>
          <c:smooth val="0"/>
          <c:extLst>
            <c:ext xmlns:c16="http://schemas.microsoft.com/office/drawing/2014/chart" uri="{C3380CC4-5D6E-409C-BE32-E72D297353CC}">
              <c16:uniqueId val="{00000000-FF1D-4AB9-8550-D12A0E9A7368}"/>
            </c:ext>
          </c:extLst>
        </c:ser>
        <c:ser>
          <c:idx val="1"/>
          <c:order val="1"/>
          <c:tx>
            <c:strRef>
              <c:f>Sheet1!$C$1</c:f>
              <c:strCache>
                <c:ptCount val="1"/>
                <c:pt idx="0">
                  <c:v>Coweta</c:v>
                </c:pt>
              </c:strCache>
            </c:strRef>
          </c:tx>
          <c:spPr>
            <a:ln w="28575" cap="rnd">
              <a:solidFill>
                <a:srgbClr val="7030A0"/>
              </a:solidFill>
              <a:round/>
            </a:ln>
            <a:effectLst/>
          </c:spPr>
          <c:marker>
            <c:symbol val="circle"/>
            <c:size val="5"/>
            <c:spPr>
              <a:solidFill>
                <a:srgbClr val="7030A0"/>
              </a:solidFill>
              <a:ln w="9525">
                <a:solidFill>
                  <a:srgbClr val="7030A0"/>
                </a:solidFill>
              </a:ln>
              <a:effectLst/>
            </c:spPr>
          </c:marker>
          <c:dLbls>
            <c:dLbl>
              <c:idx val="0"/>
              <c:layout>
                <c:manualLayout>
                  <c:x val="-6.4383966771776754E-2"/>
                  <c:y val="-1.36177681587837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F1D-4AB9-8550-D12A0E9A7368}"/>
                </c:ext>
              </c:extLst>
            </c:dLbl>
            <c:dLbl>
              <c:idx val="1"/>
              <c:layout>
                <c:manualLayout>
                  <c:x val="-4.9097554219511216E-2"/>
                  <c:y val="1.97846283783782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F1D-4AB9-8550-D12A0E9A7368}"/>
                </c:ext>
              </c:extLst>
            </c:dLbl>
            <c:dLbl>
              <c:idx val="2"/>
              <c:layout>
                <c:manualLayout>
                  <c:x val="-4.0417799107625912E-2"/>
                  <c:y val="7.28537759821680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F1D-4AB9-8550-D12A0E9A7368}"/>
                </c:ext>
              </c:extLst>
            </c:dLbl>
            <c:dLbl>
              <c:idx val="3"/>
              <c:layout>
                <c:manualLayout>
                  <c:x val="-3.3681499256354931E-3"/>
                  <c:y val="3.64268879910840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F1D-4AB9-8550-D12A0E9A7368}"/>
                </c:ext>
              </c:extLst>
            </c:dLbl>
            <c:dLbl>
              <c:idx val="4"/>
              <c:layout>
                <c:manualLayout>
                  <c:x val="-2.4937302121774214E-16"/>
                  <c:y val="2.3942748552123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13A-4FCD-B611-49CF318028E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Sheet1!$C$2:$C$6</c:f>
              <c:numCache>
                <c:formatCode>0.0</c:formatCode>
                <c:ptCount val="5"/>
                <c:pt idx="0">
                  <c:v>6.2</c:v>
                </c:pt>
                <c:pt idx="1">
                  <c:v>5.7</c:v>
                </c:pt>
                <c:pt idx="2">
                  <c:v>4.7</c:v>
                </c:pt>
                <c:pt idx="3">
                  <c:v>5</c:v>
                </c:pt>
                <c:pt idx="4">
                  <c:v>4.5999999999999996</c:v>
                </c:pt>
              </c:numCache>
            </c:numRef>
          </c:val>
          <c:smooth val="0"/>
          <c:extLst>
            <c:ext xmlns:c16="http://schemas.microsoft.com/office/drawing/2014/chart" uri="{C3380CC4-5D6E-409C-BE32-E72D297353CC}">
              <c16:uniqueId val="{00000001-FF1D-4AB9-8550-D12A0E9A7368}"/>
            </c:ext>
          </c:extLst>
        </c:ser>
        <c:ser>
          <c:idx val="2"/>
          <c:order val="2"/>
          <c:tx>
            <c:strRef>
              <c:f>Sheet1!$D$1</c:f>
              <c:strCache>
                <c:ptCount val="1"/>
                <c:pt idx="0">
                  <c:v>Douglas</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dLbls>
            <c:dLbl>
              <c:idx val="1"/>
              <c:layout>
                <c:manualLayout>
                  <c:x val="0"/>
                  <c:y val="2.73201659933130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F1D-4AB9-8550-D12A0E9A7368}"/>
                </c:ext>
              </c:extLst>
            </c:dLbl>
            <c:dLbl>
              <c:idx val="2"/>
              <c:layout>
                <c:manualLayout>
                  <c:x val="-3.2399231361706221E-5"/>
                  <c:y val="-6.95940290178571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13A-4FCD-B611-49CF318028E0}"/>
                </c:ext>
              </c:extLst>
            </c:dLbl>
            <c:dLbl>
              <c:idx val="3"/>
              <c:layout>
                <c:manualLayout>
                  <c:x val="-3.1897177156722353E-3"/>
                  <c:y val="-1.3500128197393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F1D-4AB9-8550-D12A0E9A7368}"/>
                </c:ext>
              </c:extLst>
            </c:dLbl>
            <c:dLbl>
              <c:idx val="4"/>
              <c:layout>
                <c:manualLayout>
                  <c:x val="0"/>
                  <c:y val="9.57709942084942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6F-4525-B075-4B5F9F41266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Sheet1!$D$2:$D$6</c:f>
              <c:numCache>
                <c:formatCode>0.0</c:formatCode>
                <c:ptCount val="5"/>
                <c:pt idx="0">
                  <c:v>13.6</c:v>
                </c:pt>
                <c:pt idx="1">
                  <c:v>16</c:v>
                </c:pt>
                <c:pt idx="2">
                  <c:v>11.1</c:v>
                </c:pt>
                <c:pt idx="3">
                  <c:v>5.7</c:v>
                </c:pt>
                <c:pt idx="4">
                  <c:v>4.8</c:v>
                </c:pt>
              </c:numCache>
            </c:numRef>
          </c:val>
          <c:smooth val="0"/>
          <c:extLst>
            <c:ext xmlns:c16="http://schemas.microsoft.com/office/drawing/2014/chart" uri="{C3380CC4-5D6E-409C-BE32-E72D297353CC}">
              <c16:uniqueId val="{00000002-FF1D-4AB9-8550-D12A0E9A7368}"/>
            </c:ext>
          </c:extLst>
        </c:ser>
        <c:ser>
          <c:idx val="3"/>
          <c:order val="3"/>
          <c:tx>
            <c:strRef>
              <c:f>Sheet1!$E$1</c:f>
              <c:strCache>
                <c:ptCount val="1"/>
                <c:pt idx="0">
                  <c:v>Haralson</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5.8942623698621126E-2"/>
                  <c:y val="-2.086933016060902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F1D-4AB9-8550-D12A0E9A7368}"/>
                </c:ext>
              </c:extLst>
            </c:dLbl>
            <c:dLbl>
              <c:idx val="2"/>
              <c:layout>
                <c:manualLayout>
                  <c:x val="3.704964918199042E-2"/>
                  <c:y val="-1.59367634960992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F1D-4AB9-8550-D12A0E9A7368}"/>
                </c:ext>
              </c:extLst>
            </c:dLbl>
            <c:dLbl>
              <c:idx val="3"/>
              <c:layout>
                <c:manualLayout>
                  <c:x val="5.0522248884531159E-3"/>
                  <c:y val="-2.0490124494984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F1D-4AB9-8550-D12A0E9A736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Sheet1!$E$2:$E$6</c:f>
              <c:numCache>
                <c:formatCode>0.0</c:formatCode>
                <c:ptCount val="5"/>
                <c:pt idx="0">
                  <c:v>7.9</c:v>
                </c:pt>
                <c:pt idx="1">
                  <c:v>4.5999999999999996</c:v>
                </c:pt>
                <c:pt idx="2">
                  <c:v>7.2</c:v>
                </c:pt>
                <c:pt idx="3">
                  <c:v>5.8</c:v>
                </c:pt>
                <c:pt idx="4">
                  <c:v>5.6</c:v>
                </c:pt>
              </c:numCache>
            </c:numRef>
          </c:val>
          <c:smooth val="0"/>
          <c:extLst>
            <c:ext xmlns:c16="http://schemas.microsoft.com/office/drawing/2014/chart" uri="{C3380CC4-5D6E-409C-BE32-E72D297353CC}">
              <c16:uniqueId val="{00000003-FF1D-4AB9-8550-D12A0E9A7368}"/>
            </c:ext>
          </c:extLst>
        </c:ser>
        <c:ser>
          <c:idx val="4"/>
          <c:order val="4"/>
          <c:tx>
            <c:strRef>
              <c:f>Sheet1!$F$1</c:f>
              <c:strCache>
                <c:ptCount val="1"/>
                <c:pt idx="0">
                  <c:v>Heard</c:v>
                </c:pt>
              </c:strCache>
            </c:strRef>
          </c:tx>
          <c:spPr>
            <a:ln w="28575" cap="rnd">
              <a:solidFill>
                <a:srgbClr val="FFC000"/>
              </a:solidFill>
              <a:round/>
            </a:ln>
            <a:effectLst/>
          </c:spPr>
          <c:marker>
            <c:symbol val="circle"/>
            <c:size val="5"/>
            <c:spPr>
              <a:solidFill>
                <a:srgbClr val="FFC000"/>
              </a:solidFill>
              <a:ln w="9525">
                <a:solidFill>
                  <a:srgbClr val="FFC000"/>
                </a:solidFill>
              </a:ln>
              <a:effectLst/>
            </c:spPr>
          </c:marker>
          <c:dPt>
            <c:idx val="4"/>
            <c:marker>
              <c:symbol val="circle"/>
              <c:size val="5"/>
              <c:sp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ln w="9525">
                  <a:solidFill>
                    <a:srgbClr val="FFC000"/>
                  </a:solidFill>
                </a:ln>
                <a:effectLst/>
              </c:spPr>
            </c:marker>
            <c:bubble3D val="0"/>
            <c:extLst>
              <c:ext xmlns:c16="http://schemas.microsoft.com/office/drawing/2014/chart" uri="{C3380CC4-5D6E-409C-BE32-E72D297353CC}">
                <c16:uniqueId val="{00000003-C13A-4FCD-B611-49CF318028E0}"/>
              </c:ext>
            </c:extLst>
          </c:dPt>
          <c:dLbls>
            <c:dLbl>
              <c:idx val="0"/>
              <c:layout>
                <c:manualLayout>
                  <c:x val="0"/>
                  <c:y val="-2.04901244949847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F1D-4AB9-8550-D12A0E9A7368}"/>
                </c:ext>
              </c:extLst>
            </c:dLbl>
            <c:dLbl>
              <c:idx val="1"/>
              <c:layout>
                <c:manualLayout>
                  <c:x val="-2.8629274367901691E-2"/>
                  <c:y val="-2.73201659933130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1D-4AB9-8550-D12A0E9A7368}"/>
                </c:ext>
              </c:extLst>
            </c:dLbl>
            <c:dLbl>
              <c:idx val="2"/>
              <c:layout>
                <c:manualLayout>
                  <c:x val="-6.7362998512709863E-3"/>
                  <c:y val="-2.73201659933130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F1D-4AB9-8550-D12A0E9A7368}"/>
                </c:ext>
              </c:extLst>
            </c:dLbl>
            <c:dLbl>
              <c:idx val="3"/>
              <c:layout>
                <c:manualLayout>
                  <c:x val="1.684074962817623E-3"/>
                  <c:y val="-4.32569294894123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F1D-4AB9-8550-D12A0E9A7368}"/>
                </c:ext>
              </c:extLst>
            </c:dLbl>
            <c:dLbl>
              <c:idx val="4"/>
              <c:layout>
                <c:manualLayout>
                  <c:x val="0"/>
                  <c:y val="4.54912222490346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13A-4FCD-B611-49CF318028E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Sheet1!$F$2:$F$6</c:f>
              <c:numCache>
                <c:formatCode>0.0</c:formatCode>
                <c:ptCount val="5"/>
                <c:pt idx="0">
                  <c:v>4.9000000000000004</c:v>
                </c:pt>
                <c:pt idx="1">
                  <c:v>5.3</c:v>
                </c:pt>
                <c:pt idx="2">
                  <c:v>5.2</c:v>
                </c:pt>
                <c:pt idx="3">
                  <c:v>6.4</c:v>
                </c:pt>
                <c:pt idx="4">
                  <c:v>4.2</c:v>
                </c:pt>
              </c:numCache>
            </c:numRef>
          </c:val>
          <c:smooth val="0"/>
          <c:extLst>
            <c:ext xmlns:c16="http://schemas.microsoft.com/office/drawing/2014/chart" uri="{C3380CC4-5D6E-409C-BE32-E72D297353CC}">
              <c16:uniqueId val="{00000004-FF1D-4AB9-8550-D12A0E9A7368}"/>
            </c:ext>
          </c:extLst>
        </c:ser>
        <c:ser>
          <c:idx val="5"/>
          <c:order val="5"/>
          <c:tx>
            <c:strRef>
              <c:f>Sheet1!$G$1</c:f>
              <c:strCache>
                <c:ptCount val="1"/>
                <c:pt idx="0">
                  <c:v>Georgia</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cat>
            <c:numRef>
              <c:f>Sheet1!$A$2:$A$6</c:f>
              <c:numCache>
                <c:formatCode>General</c:formatCode>
                <c:ptCount val="5"/>
                <c:pt idx="0">
                  <c:v>2013</c:v>
                </c:pt>
                <c:pt idx="1">
                  <c:v>2014</c:v>
                </c:pt>
                <c:pt idx="2">
                  <c:v>2015</c:v>
                </c:pt>
                <c:pt idx="3">
                  <c:v>2016</c:v>
                </c:pt>
                <c:pt idx="4">
                  <c:v>2017</c:v>
                </c:pt>
              </c:numCache>
            </c:numRef>
          </c:cat>
          <c:val>
            <c:numRef>
              <c:f>Sheet1!$G$2:$G$6</c:f>
              <c:numCache>
                <c:formatCode>0.0</c:formatCode>
                <c:ptCount val="5"/>
                <c:pt idx="0">
                  <c:v>7.2</c:v>
                </c:pt>
                <c:pt idx="1">
                  <c:v>7.1</c:v>
                </c:pt>
                <c:pt idx="2">
                  <c:v>6.3</c:v>
                </c:pt>
                <c:pt idx="3">
                  <c:v>5.7</c:v>
                </c:pt>
                <c:pt idx="4">
                  <c:v>5.5</c:v>
                </c:pt>
              </c:numCache>
            </c:numRef>
          </c:val>
          <c:smooth val="0"/>
          <c:extLst>
            <c:ext xmlns:c16="http://schemas.microsoft.com/office/drawing/2014/chart" uri="{C3380CC4-5D6E-409C-BE32-E72D297353CC}">
              <c16:uniqueId val="{00000005-FF1D-4AB9-8550-D12A0E9A7368}"/>
            </c:ext>
          </c:extLst>
        </c:ser>
        <c:dLbls>
          <c:showLegendKey val="0"/>
          <c:showVal val="0"/>
          <c:showCatName val="0"/>
          <c:showSerName val="0"/>
          <c:showPercent val="0"/>
          <c:showBubbleSize val="0"/>
        </c:dLbls>
        <c:marker val="1"/>
        <c:smooth val="0"/>
        <c:axId val="1007703744"/>
        <c:axId val="1007697512"/>
      </c:lineChart>
      <c:catAx>
        <c:axId val="100770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07697512"/>
        <c:crosses val="autoZero"/>
        <c:auto val="1"/>
        <c:lblAlgn val="ctr"/>
        <c:lblOffset val="100"/>
        <c:noMultiLvlLbl val="0"/>
      </c:catAx>
      <c:valAx>
        <c:axId val="1007697512"/>
        <c:scaling>
          <c:orientation val="minMax"/>
          <c:max val="20"/>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07703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Carroll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8.1046409489065482E-2"/>
                  <c:y val="4.55326978764469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F1D-4AB9-8550-D12A0E9A7368}"/>
                </c:ext>
              </c:extLst>
            </c:dLbl>
            <c:dLbl>
              <c:idx val="1"/>
              <c:layout>
                <c:manualLayout>
                  <c:x val="-1.020174144529758E-2"/>
                  <c:y val="5.50683216698841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13A-4FCD-B611-49CF318028E0}"/>
                </c:ext>
              </c:extLst>
            </c:dLbl>
            <c:dLbl>
              <c:idx val="2"/>
              <c:layout>
                <c:manualLayout>
                  <c:x val="3.3681499256354931E-3"/>
                  <c:y val="-3.87035684905267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3A-4FCD-B611-49CF318028E0}"/>
                </c:ext>
              </c:extLst>
            </c:dLbl>
            <c:dLbl>
              <c:idx val="3"/>
              <c:layout>
                <c:manualLayout>
                  <c:x val="1.6840749628177342E-2"/>
                  <c:y val="1.82134439955420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F1D-4AB9-8550-D12A0E9A736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Sheet1!$B$2:$B$6</c:f>
              <c:numCache>
                <c:formatCode>0%</c:formatCode>
                <c:ptCount val="5"/>
                <c:pt idx="0">
                  <c:v>7.8E-2</c:v>
                </c:pt>
                <c:pt idx="1">
                  <c:v>0.08</c:v>
                </c:pt>
                <c:pt idx="2">
                  <c:v>8.8999999999999996E-2</c:v>
                </c:pt>
                <c:pt idx="3">
                  <c:v>8.7999999999999995E-2</c:v>
                </c:pt>
                <c:pt idx="4">
                  <c:v>7.2999999999999995E-2</c:v>
                </c:pt>
              </c:numCache>
            </c:numRef>
          </c:val>
          <c:smooth val="0"/>
          <c:extLst>
            <c:ext xmlns:c16="http://schemas.microsoft.com/office/drawing/2014/chart" uri="{C3380CC4-5D6E-409C-BE32-E72D297353CC}">
              <c16:uniqueId val="{00000000-FF1D-4AB9-8550-D12A0E9A7368}"/>
            </c:ext>
          </c:extLst>
        </c:ser>
        <c:ser>
          <c:idx val="1"/>
          <c:order val="1"/>
          <c:tx>
            <c:strRef>
              <c:f>Sheet1!$C$1</c:f>
              <c:strCache>
                <c:ptCount val="1"/>
                <c:pt idx="0">
                  <c:v>Coweta</c:v>
                </c:pt>
              </c:strCache>
            </c:strRef>
          </c:tx>
          <c:spPr>
            <a:ln w="28575" cap="rnd">
              <a:solidFill>
                <a:srgbClr val="7030A0"/>
              </a:solidFill>
              <a:round/>
            </a:ln>
            <a:effectLst/>
          </c:spPr>
          <c:marker>
            <c:symbol val="circle"/>
            <c:size val="5"/>
            <c:spPr>
              <a:solidFill>
                <a:srgbClr val="7030A0"/>
              </a:solidFill>
              <a:ln w="9525">
                <a:solidFill>
                  <a:srgbClr val="7030A0"/>
                </a:solidFill>
              </a:ln>
              <a:effectLst/>
            </c:spPr>
          </c:marker>
          <c:dLbls>
            <c:dLbl>
              <c:idx val="0"/>
              <c:layout>
                <c:manualLayout>
                  <c:x val="-6.4383966771776754E-2"/>
                  <c:y val="-1.36177681587837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F1D-4AB9-8550-D12A0E9A7368}"/>
                </c:ext>
              </c:extLst>
            </c:dLbl>
            <c:dLbl>
              <c:idx val="1"/>
              <c:layout>
                <c:manualLayout>
                  <c:x val="-4.9097554219511216E-2"/>
                  <c:y val="1.97846283783782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F1D-4AB9-8550-D12A0E9A7368}"/>
                </c:ext>
              </c:extLst>
            </c:dLbl>
            <c:dLbl>
              <c:idx val="2"/>
              <c:layout>
                <c:manualLayout>
                  <c:x val="-4.0417799107625912E-2"/>
                  <c:y val="7.28537759821680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F1D-4AB9-8550-D12A0E9A7368}"/>
                </c:ext>
              </c:extLst>
            </c:dLbl>
            <c:dLbl>
              <c:idx val="3"/>
              <c:layout>
                <c:manualLayout>
                  <c:x val="-3.3681499256354931E-3"/>
                  <c:y val="3.64268879910840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F1D-4AB9-8550-D12A0E9A7368}"/>
                </c:ext>
              </c:extLst>
            </c:dLbl>
            <c:dLbl>
              <c:idx val="4"/>
              <c:layout>
                <c:manualLayout>
                  <c:x val="0"/>
                  <c:y val="-1.19713742760618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13A-4FCD-B611-49CF318028E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Sheet1!$C$2:$C$6</c:f>
              <c:numCache>
                <c:formatCode>0%</c:formatCode>
                <c:ptCount val="5"/>
                <c:pt idx="0">
                  <c:v>8.1000000000000003E-2</c:v>
                </c:pt>
                <c:pt idx="1">
                  <c:v>8.3000000000000004E-2</c:v>
                </c:pt>
                <c:pt idx="2">
                  <c:v>0.09</c:v>
                </c:pt>
                <c:pt idx="3">
                  <c:v>7.4999999999999997E-2</c:v>
                </c:pt>
                <c:pt idx="4">
                  <c:v>8.6999999999999994E-2</c:v>
                </c:pt>
              </c:numCache>
            </c:numRef>
          </c:val>
          <c:smooth val="0"/>
          <c:extLst>
            <c:ext xmlns:c16="http://schemas.microsoft.com/office/drawing/2014/chart" uri="{C3380CC4-5D6E-409C-BE32-E72D297353CC}">
              <c16:uniqueId val="{00000001-FF1D-4AB9-8550-D12A0E9A7368}"/>
            </c:ext>
          </c:extLst>
        </c:ser>
        <c:ser>
          <c:idx val="2"/>
          <c:order val="2"/>
          <c:tx>
            <c:strRef>
              <c:f>Sheet1!$D$1</c:f>
              <c:strCache>
                <c:ptCount val="1"/>
                <c:pt idx="0">
                  <c:v>Douglas</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dLbls>
            <c:dLbl>
              <c:idx val="1"/>
              <c:layout>
                <c:manualLayout>
                  <c:x val="0"/>
                  <c:y val="2.73201659933130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F1D-4AB9-8550-D12A0E9A7368}"/>
                </c:ext>
              </c:extLst>
            </c:dLbl>
            <c:dLbl>
              <c:idx val="2"/>
              <c:layout>
                <c:manualLayout>
                  <c:x val="3.3681499256354931E-3"/>
                  <c:y val="-4.32569294894123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13A-4FCD-B611-49CF318028E0}"/>
                </c:ext>
              </c:extLst>
            </c:dLbl>
            <c:dLbl>
              <c:idx val="3"/>
              <c:layout>
                <c:manualLayout>
                  <c:x val="-2.1892974516630706E-2"/>
                  <c:y val="2.95968464927557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F1D-4AB9-8550-D12A0E9A736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Sheet1!$D$2:$D$6</c:f>
              <c:numCache>
                <c:formatCode>0%</c:formatCode>
                <c:ptCount val="5"/>
                <c:pt idx="0">
                  <c:v>9.1999999999999998E-2</c:v>
                </c:pt>
                <c:pt idx="1">
                  <c:v>8.8999999999999996E-2</c:v>
                </c:pt>
                <c:pt idx="2">
                  <c:v>9.6000000000000002E-2</c:v>
                </c:pt>
                <c:pt idx="3">
                  <c:v>9.2999999999999999E-2</c:v>
                </c:pt>
                <c:pt idx="4">
                  <c:v>0.105</c:v>
                </c:pt>
              </c:numCache>
            </c:numRef>
          </c:val>
          <c:smooth val="0"/>
          <c:extLst>
            <c:ext xmlns:c16="http://schemas.microsoft.com/office/drawing/2014/chart" uri="{C3380CC4-5D6E-409C-BE32-E72D297353CC}">
              <c16:uniqueId val="{00000002-FF1D-4AB9-8550-D12A0E9A7368}"/>
            </c:ext>
          </c:extLst>
        </c:ser>
        <c:ser>
          <c:idx val="3"/>
          <c:order val="3"/>
          <c:tx>
            <c:strRef>
              <c:f>Sheet1!$E$1</c:f>
              <c:strCache>
                <c:ptCount val="1"/>
                <c:pt idx="0">
                  <c:v>Haralson</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5.8942623698621126E-2"/>
                  <c:y val="-2.086933016060902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F1D-4AB9-8550-D12A0E9A7368}"/>
                </c:ext>
              </c:extLst>
            </c:dLbl>
            <c:dLbl>
              <c:idx val="2"/>
              <c:layout>
                <c:manualLayout>
                  <c:x val="3.704964918199042E-2"/>
                  <c:y val="-1.59367634960992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F1D-4AB9-8550-D12A0E9A7368}"/>
                </c:ext>
              </c:extLst>
            </c:dLbl>
            <c:dLbl>
              <c:idx val="3"/>
              <c:layout>
                <c:manualLayout>
                  <c:x val="5.0522248884531159E-3"/>
                  <c:y val="-2.0490124494984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F1D-4AB9-8550-D12A0E9A736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Sheet1!$E$2:$E$6</c:f>
              <c:numCache>
                <c:formatCode>0%</c:formatCode>
                <c:ptCount val="5"/>
                <c:pt idx="0">
                  <c:v>0.09</c:v>
                </c:pt>
                <c:pt idx="1">
                  <c:v>0.128</c:v>
                </c:pt>
                <c:pt idx="2">
                  <c:v>8.5000000000000006E-2</c:v>
                </c:pt>
                <c:pt idx="3">
                  <c:v>6.3E-2</c:v>
                </c:pt>
                <c:pt idx="4">
                  <c:v>5.7000000000000002E-2</c:v>
                </c:pt>
              </c:numCache>
            </c:numRef>
          </c:val>
          <c:smooth val="0"/>
          <c:extLst>
            <c:ext xmlns:c16="http://schemas.microsoft.com/office/drawing/2014/chart" uri="{C3380CC4-5D6E-409C-BE32-E72D297353CC}">
              <c16:uniqueId val="{00000003-FF1D-4AB9-8550-D12A0E9A7368}"/>
            </c:ext>
          </c:extLst>
        </c:ser>
        <c:ser>
          <c:idx val="4"/>
          <c:order val="4"/>
          <c:tx>
            <c:strRef>
              <c:f>Sheet1!$F$1</c:f>
              <c:strCache>
                <c:ptCount val="1"/>
                <c:pt idx="0">
                  <c:v>Heard</c:v>
                </c:pt>
              </c:strCache>
            </c:strRef>
          </c:tx>
          <c:spPr>
            <a:ln w="28575" cap="rnd">
              <a:solidFill>
                <a:srgbClr val="FFC000"/>
              </a:solidFill>
              <a:round/>
            </a:ln>
            <a:effectLst/>
          </c:spPr>
          <c:marker>
            <c:symbol val="circle"/>
            <c:size val="5"/>
            <c:spPr>
              <a:solidFill>
                <a:srgbClr val="FFC000"/>
              </a:solidFill>
              <a:ln w="9525">
                <a:solidFill>
                  <a:srgbClr val="FFC000"/>
                </a:solidFill>
              </a:ln>
              <a:effectLst/>
            </c:spPr>
          </c:marker>
          <c:dPt>
            <c:idx val="4"/>
            <c:marker>
              <c:symbol val="circle"/>
              <c:size val="5"/>
              <c:sp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ln w="9525">
                  <a:solidFill>
                    <a:srgbClr val="FFC000"/>
                  </a:solidFill>
                </a:ln>
                <a:effectLst/>
              </c:spPr>
            </c:marker>
            <c:bubble3D val="0"/>
            <c:extLst>
              <c:ext xmlns:c16="http://schemas.microsoft.com/office/drawing/2014/chart" uri="{C3380CC4-5D6E-409C-BE32-E72D297353CC}">
                <c16:uniqueId val="{00000003-C13A-4FCD-B611-49CF318028E0}"/>
              </c:ext>
            </c:extLst>
          </c:dPt>
          <c:dLbls>
            <c:dLbl>
              <c:idx val="0"/>
              <c:layout>
                <c:manualLayout>
                  <c:x val="0"/>
                  <c:y val="-2.04901244949847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F1D-4AB9-8550-D12A0E9A7368}"/>
                </c:ext>
              </c:extLst>
            </c:dLbl>
            <c:dLbl>
              <c:idx val="1"/>
              <c:layout>
                <c:manualLayout>
                  <c:x val="-2.8629274367901691E-2"/>
                  <c:y val="-2.73201659933130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1D-4AB9-8550-D12A0E9A7368}"/>
                </c:ext>
              </c:extLst>
            </c:dLbl>
            <c:dLbl>
              <c:idx val="2"/>
              <c:layout>
                <c:manualLayout>
                  <c:x val="-6.7362998512709863E-3"/>
                  <c:y val="-2.73201659933130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F1D-4AB9-8550-D12A0E9A7368}"/>
                </c:ext>
              </c:extLst>
            </c:dLbl>
            <c:dLbl>
              <c:idx val="3"/>
              <c:layout>
                <c:manualLayout>
                  <c:x val="1.684074962817623E-3"/>
                  <c:y val="-4.32569294894123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F1D-4AB9-8550-D12A0E9A7368}"/>
                </c:ext>
              </c:extLst>
            </c:dLbl>
            <c:dLbl>
              <c:idx val="4"/>
              <c:layout>
                <c:manualLayout>
                  <c:x val="0"/>
                  <c:y val="4.54912222490346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13A-4FCD-B611-49CF318028E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Sheet1!$F$2:$F$6</c:f>
              <c:numCache>
                <c:formatCode>0%</c:formatCode>
                <c:ptCount val="5"/>
                <c:pt idx="0">
                  <c:v>4.2999999999999997E-2</c:v>
                </c:pt>
                <c:pt idx="1">
                  <c:v>0.11600000000000001</c:v>
                </c:pt>
                <c:pt idx="2">
                  <c:v>5.2999999999999999E-2</c:v>
                </c:pt>
                <c:pt idx="3">
                  <c:v>7.4999999999999997E-2</c:v>
                </c:pt>
                <c:pt idx="4">
                  <c:v>8.6999999999999994E-2</c:v>
                </c:pt>
              </c:numCache>
            </c:numRef>
          </c:val>
          <c:smooth val="0"/>
          <c:extLst>
            <c:ext xmlns:c16="http://schemas.microsoft.com/office/drawing/2014/chart" uri="{C3380CC4-5D6E-409C-BE32-E72D297353CC}">
              <c16:uniqueId val="{00000004-FF1D-4AB9-8550-D12A0E9A7368}"/>
            </c:ext>
          </c:extLst>
        </c:ser>
        <c:ser>
          <c:idx val="5"/>
          <c:order val="5"/>
          <c:tx>
            <c:strRef>
              <c:f>Sheet1!$G$1</c:f>
              <c:strCache>
                <c:ptCount val="1"/>
                <c:pt idx="0">
                  <c:v>Georgia</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1"/>
              <c:layout>
                <c:manualLayout>
                  <c:x val="-5.1008707226487902E-3"/>
                  <c:y val="-1.43656491312741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D3-4353-B266-3A65644194D0}"/>
                </c:ext>
              </c:extLst>
            </c:dLbl>
            <c:dLbl>
              <c:idx val="3"/>
              <c:layout>
                <c:manualLayout>
                  <c:x val="1.7002902408828052E-3"/>
                  <c:y val="-2.63370234073359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ED3-4353-B266-3A65644194D0}"/>
                </c:ext>
              </c:extLst>
            </c:dLbl>
            <c:spPr>
              <a:noFill/>
              <a:ln>
                <a:noFill/>
              </a:ln>
              <a:effectLst/>
            </c:spPr>
            <c:txPr>
              <a:bodyPr rot="0" spcFirstLastPara="1" vertOverflow="ellipsis" vert="horz" wrap="square" lIns="38100" tIns="19050" rIns="38100" bIns="19050" anchor="t" anchorCtr="0">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Sheet1!$G$2:$G$6</c:f>
              <c:numCache>
                <c:formatCode>0%</c:formatCode>
                <c:ptCount val="5"/>
                <c:pt idx="0">
                  <c:v>9.5000000000000001E-2</c:v>
                </c:pt>
                <c:pt idx="1">
                  <c:v>9.5000000000000001E-2</c:v>
                </c:pt>
                <c:pt idx="2">
                  <c:v>9.5000000000000001E-2</c:v>
                </c:pt>
                <c:pt idx="3">
                  <c:v>9.8000000000000004E-2</c:v>
                </c:pt>
                <c:pt idx="4">
                  <c:v>9.9000000000000005E-2</c:v>
                </c:pt>
              </c:numCache>
            </c:numRef>
          </c:val>
          <c:smooth val="0"/>
          <c:extLst>
            <c:ext xmlns:c16="http://schemas.microsoft.com/office/drawing/2014/chart" uri="{C3380CC4-5D6E-409C-BE32-E72D297353CC}">
              <c16:uniqueId val="{00000005-FF1D-4AB9-8550-D12A0E9A7368}"/>
            </c:ext>
          </c:extLst>
        </c:ser>
        <c:dLbls>
          <c:showLegendKey val="0"/>
          <c:showVal val="0"/>
          <c:showCatName val="0"/>
          <c:showSerName val="0"/>
          <c:showPercent val="0"/>
          <c:showBubbleSize val="0"/>
        </c:dLbls>
        <c:marker val="1"/>
        <c:smooth val="0"/>
        <c:axId val="1007703744"/>
        <c:axId val="1007697512"/>
      </c:lineChart>
      <c:catAx>
        <c:axId val="100770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07697512"/>
        <c:crosses val="autoZero"/>
        <c:auto val="1"/>
        <c:lblAlgn val="ctr"/>
        <c:lblOffset val="100"/>
        <c:noMultiLvlLbl val="0"/>
      </c:catAx>
      <c:valAx>
        <c:axId val="1007697512"/>
        <c:scaling>
          <c:orientation val="minMax"/>
          <c:max val="0.13"/>
          <c:min val="4.0000000000000008E-2"/>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07703744"/>
        <c:crosses val="autoZero"/>
        <c:crossBetween val="between"/>
        <c:majorUnit val="1.0000000000000002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Carroll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8.1046409489065482E-2"/>
                  <c:y val="4.55326978764469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F1D-4AB9-8550-D12A0E9A7368}"/>
                </c:ext>
              </c:extLst>
            </c:dLbl>
            <c:dLbl>
              <c:idx val="1"/>
              <c:layout>
                <c:manualLayout>
                  <c:x val="-1.020174144529758E-2"/>
                  <c:y val="5.50683216698841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13A-4FCD-B611-49CF318028E0}"/>
                </c:ext>
              </c:extLst>
            </c:dLbl>
            <c:dLbl>
              <c:idx val="2"/>
              <c:layout>
                <c:manualLayout>
                  <c:x val="3.3681499256354931E-3"/>
                  <c:y val="-3.87035684905267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3A-4FCD-B611-49CF318028E0}"/>
                </c:ext>
              </c:extLst>
            </c:dLbl>
            <c:dLbl>
              <c:idx val="3"/>
              <c:layout>
                <c:manualLayout>
                  <c:x val="1.6840749628177342E-2"/>
                  <c:y val="1.82134439955420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F1D-4AB9-8550-D12A0E9A736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Sheet1!$B$2:$B$6</c:f>
              <c:numCache>
                <c:formatCode>0%</c:formatCode>
                <c:ptCount val="5"/>
                <c:pt idx="0">
                  <c:v>0.17299999999999999</c:v>
                </c:pt>
                <c:pt idx="1">
                  <c:v>0.16800000000000001</c:v>
                </c:pt>
                <c:pt idx="2">
                  <c:v>0.17899999999999999</c:v>
                </c:pt>
                <c:pt idx="3">
                  <c:v>0.153</c:v>
                </c:pt>
                <c:pt idx="4">
                  <c:v>0.13900000000000001</c:v>
                </c:pt>
              </c:numCache>
            </c:numRef>
          </c:val>
          <c:smooth val="0"/>
          <c:extLst>
            <c:ext xmlns:c16="http://schemas.microsoft.com/office/drawing/2014/chart" uri="{C3380CC4-5D6E-409C-BE32-E72D297353CC}">
              <c16:uniqueId val="{00000000-FF1D-4AB9-8550-D12A0E9A7368}"/>
            </c:ext>
          </c:extLst>
        </c:ser>
        <c:ser>
          <c:idx val="1"/>
          <c:order val="1"/>
          <c:tx>
            <c:strRef>
              <c:f>Sheet1!$C$1</c:f>
              <c:strCache>
                <c:ptCount val="1"/>
                <c:pt idx="0">
                  <c:v>Coweta</c:v>
                </c:pt>
              </c:strCache>
            </c:strRef>
          </c:tx>
          <c:spPr>
            <a:ln w="28575" cap="rnd">
              <a:solidFill>
                <a:srgbClr val="7030A0"/>
              </a:solidFill>
              <a:round/>
            </a:ln>
            <a:effectLst/>
          </c:spPr>
          <c:marker>
            <c:symbol val="circle"/>
            <c:size val="5"/>
            <c:spPr>
              <a:solidFill>
                <a:srgbClr val="7030A0"/>
              </a:solidFill>
              <a:ln w="9525">
                <a:solidFill>
                  <a:srgbClr val="7030A0"/>
                </a:solidFill>
              </a:ln>
              <a:effectLst/>
            </c:spPr>
          </c:marker>
          <c:dLbls>
            <c:dLbl>
              <c:idx val="0"/>
              <c:layout>
                <c:manualLayout>
                  <c:x val="-6.4383966771776754E-2"/>
                  <c:y val="-1.36177681587837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F1D-4AB9-8550-D12A0E9A7368}"/>
                </c:ext>
              </c:extLst>
            </c:dLbl>
            <c:dLbl>
              <c:idx val="1"/>
              <c:layout>
                <c:manualLayout>
                  <c:x val="-4.9097554219511216E-2"/>
                  <c:y val="1.97846283783782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F1D-4AB9-8550-D12A0E9A7368}"/>
                </c:ext>
              </c:extLst>
            </c:dLbl>
            <c:dLbl>
              <c:idx val="2"/>
              <c:layout>
                <c:manualLayout>
                  <c:x val="-4.0417799107625912E-2"/>
                  <c:y val="7.28537759821680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F1D-4AB9-8550-D12A0E9A7368}"/>
                </c:ext>
              </c:extLst>
            </c:dLbl>
            <c:dLbl>
              <c:idx val="3"/>
              <c:layout>
                <c:manualLayout>
                  <c:x val="-3.3681499256354931E-3"/>
                  <c:y val="3.64268879910840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F1D-4AB9-8550-D12A0E9A7368}"/>
                </c:ext>
              </c:extLst>
            </c:dLbl>
            <c:dLbl>
              <c:idx val="4"/>
              <c:layout>
                <c:manualLayout>
                  <c:x val="-2.4937302121774214E-16"/>
                  <c:y val="2.3942748552123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13A-4FCD-B611-49CF318028E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Sheet1!$C$2:$C$6</c:f>
              <c:numCache>
                <c:formatCode>0%</c:formatCode>
                <c:ptCount val="5"/>
                <c:pt idx="0">
                  <c:v>9.4E-2</c:v>
                </c:pt>
                <c:pt idx="1">
                  <c:v>0.108</c:v>
                </c:pt>
                <c:pt idx="2">
                  <c:v>0.112</c:v>
                </c:pt>
                <c:pt idx="3">
                  <c:v>0.108</c:v>
                </c:pt>
                <c:pt idx="4">
                  <c:v>9.1999999999999998E-2</c:v>
                </c:pt>
              </c:numCache>
            </c:numRef>
          </c:val>
          <c:smooth val="0"/>
          <c:extLst>
            <c:ext xmlns:c16="http://schemas.microsoft.com/office/drawing/2014/chart" uri="{C3380CC4-5D6E-409C-BE32-E72D297353CC}">
              <c16:uniqueId val="{00000001-FF1D-4AB9-8550-D12A0E9A7368}"/>
            </c:ext>
          </c:extLst>
        </c:ser>
        <c:ser>
          <c:idx val="2"/>
          <c:order val="2"/>
          <c:tx>
            <c:strRef>
              <c:f>Sheet1!$D$1</c:f>
              <c:strCache>
                <c:ptCount val="1"/>
                <c:pt idx="0">
                  <c:v>Douglas</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dLbls>
            <c:dLbl>
              <c:idx val="1"/>
              <c:layout>
                <c:manualLayout>
                  <c:x val="0"/>
                  <c:y val="2.73201659933130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F1D-4AB9-8550-D12A0E9A7368}"/>
                </c:ext>
              </c:extLst>
            </c:dLbl>
            <c:dLbl>
              <c:idx val="2"/>
              <c:layout>
                <c:manualLayout>
                  <c:x val="3.3681499256354931E-3"/>
                  <c:y val="-4.32569294894123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13A-4FCD-B611-49CF318028E0}"/>
                </c:ext>
              </c:extLst>
            </c:dLbl>
            <c:dLbl>
              <c:idx val="3"/>
              <c:layout>
                <c:manualLayout>
                  <c:x val="-3.1897177156722353E-3"/>
                  <c:y val="-1.3500128197393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F1D-4AB9-8550-D12A0E9A7368}"/>
                </c:ext>
              </c:extLst>
            </c:dLbl>
            <c:dLbl>
              <c:idx val="4"/>
              <c:layout>
                <c:manualLayout>
                  <c:x val="-2.4937302121774214E-16"/>
                  <c:y val="-2.63370234073359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6F-4525-B075-4B5F9F41266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Sheet1!$D$2:$D$6</c:f>
              <c:numCache>
                <c:formatCode>0%</c:formatCode>
                <c:ptCount val="5"/>
                <c:pt idx="0">
                  <c:v>0.115</c:v>
                </c:pt>
                <c:pt idx="1">
                  <c:v>0.114</c:v>
                </c:pt>
                <c:pt idx="2">
                  <c:v>0.114</c:v>
                </c:pt>
                <c:pt idx="3">
                  <c:v>0.109</c:v>
                </c:pt>
                <c:pt idx="4">
                  <c:v>9.5000000000000001E-2</c:v>
                </c:pt>
              </c:numCache>
            </c:numRef>
          </c:val>
          <c:smooth val="0"/>
          <c:extLst>
            <c:ext xmlns:c16="http://schemas.microsoft.com/office/drawing/2014/chart" uri="{C3380CC4-5D6E-409C-BE32-E72D297353CC}">
              <c16:uniqueId val="{00000002-FF1D-4AB9-8550-D12A0E9A7368}"/>
            </c:ext>
          </c:extLst>
        </c:ser>
        <c:ser>
          <c:idx val="3"/>
          <c:order val="3"/>
          <c:tx>
            <c:strRef>
              <c:f>Sheet1!$E$1</c:f>
              <c:strCache>
                <c:ptCount val="1"/>
                <c:pt idx="0">
                  <c:v>Haralson</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5.8942623698621126E-2"/>
                  <c:y val="-2.086933016060902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F1D-4AB9-8550-D12A0E9A7368}"/>
                </c:ext>
              </c:extLst>
            </c:dLbl>
            <c:dLbl>
              <c:idx val="2"/>
              <c:layout>
                <c:manualLayout>
                  <c:x val="3.704964918199042E-2"/>
                  <c:y val="-1.59367634960992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F1D-4AB9-8550-D12A0E9A7368}"/>
                </c:ext>
              </c:extLst>
            </c:dLbl>
            <c:dLbl>
              <c:idx val="3"/>
              <c:layout>
                <c:manualLayout>
                  <c:x val="5.0522248884531159E-3"/>
                  <c:y val="-2.0490124494984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F1D-4AB9-8550-D12A0E9A736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Sheet1!$E$2:$E$6</c:f>
              <c:numCache>
                <c:formatCode>0%</c:formatCode>
                <c:ptCount val="5"/>
                <c:pt idx="0">
                  <c:v>0.16300000000000001</c:v>
                </c:pt>
                <c:pt idx="1">
                  <c:v>0.188</c:v>
                </c:pt>
                <c:pt idx="2">
                  <c:v>0.17899999999999999</c:v>
                </c:pt>
                <c:pt idx="3">
                  <c:v>0.17599999999999999</c:v>
                </c:pt>
                <c:pt idx="4">
                  <c:v>0.114</c:v>
                </c:pt>
              </c:numCache>
            </c:numRef>
          </c:val>
          <c:smooth val="0"/>
          <c:extLst>
            <c:ext xmlns:c16="http://schemas.microsoft.com/office/drawing/2014/chart" uri="{C3380CC4-5D6E-409C-BE32-E72D297353CC}">
              <c16:uniqueId val="{00000003-FF1D-4AB9-8550-D12A0E9A7368}"/>
            </c:ext>
          </c:extLst>
        </c:ser>
        <c:ser>
          <c:idx val="4"/>
          <c:order val="4"/>
          <c:tx>
            <c:strRef>
              <c:f>Sheet1!$F$1</c:f>
              <c:strCache>
                <c:ptCount val="1"/>
                <c:pt idx="0">
                  <c:v>Heard</c:v>
                </c:pt>
              </c:strCache>
            </c:strRef>
          </c:tx>
          <c:spPr>
            <a:ln w="28575" cap="rnd">
              <a:solidFill>
                <a:srgbClr val="FFC000"/>
              </a:solidFill>
              <a:round/>
            </a:ln>
            <a:effectLst/>
          </c:spPr>
          <c:marker>
            <c:symbol val="circle"/>
            <c:size val="5"/>
            <c:spPr>
              <a:solidFill>
                <a:srgbClr val="FFC000"/>
              </a:solidFill>
              <a:ln w="9525">
                <a:solidFill>
                  <a:srgbClr val="FFC000"/>
                </a:solidFill>
              </a:ln>
              <a:effectLst/>
            </c:spPr>
          </c:marker>
          <c:dPt>
            <c:idx val="4"/>
            <c:marker>
              <c:symbol val="circle"/>
              <c:size val="5"/>
              <c:sp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ln w="9525">
                  <a:solidFill>
                    <a:srgbClr val="FFC000"/>
                  </a:solidFill>
                </a:ln>
                <a:effectLst/>
              </c:spPr>
            </c:marker>
            <c:bubble3D val="0"/>
            <c:extLst>
              <c:ext xmlns:c16="http://schemas.microsoft.com/office/drawing/2014/chart" uri="{C3380CC4-5D6E-409C-BE32-E72D297353CC}">
                <c16:uniqueId val="{00000003-C13A-4FCD-B611-49CF318028E0}"/>
              </c:ext>
            </c:extLst>
          </c:dPt>
          <c:dLbls>
            <c:dLbl>
              <c:idx val="0"/>
              <c:layout>
                <c:manualLayout>
                  <c:x val="0"/>
                  <c:y val="-2.04901244949847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F1D-4AB9-8550-D12A0E9A7368}"/>
                </c:ext>
              </c:extLst>
            </c:dLbl>
            <c:dLbl>
              <c:idx val="1"/>
              <c:layout>
                <c:manualLayout>
                  <c:x val="-2.8629274367901691E-2"/>
                  <c:y val="-2.73201659933130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1D-4AB9-8550-D12A0E9A7368}"/>
                </c:ext>
              </c:extLst>
            </c:dLbl>
            <c:dLbl>
              <c:idx val="2"/>
              <c:layout>
                <c:manualLayout>
                  <c:x val="-6.7362998512709863E-3"/>
                  <c:y val="-2.73201659933130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F1D-4AB9-8550-D12A0E9A7368}"/>
                </c:ext>
              </c:extLst>
            </c:dLbl>
            <c:dLbl>
              <c:idx val="3"/>
              <c:layout>
                <c:manualLayout>
                  <c:x val="1.684074962817623E-3"/>
                  <c:y val="-4.32569294894123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F1D-4AB9-8550-D12A0E9A7368}"/>
                </c:ext>
              </c:extLst>
            </c:dLbl>
            <c:dLbl>
              <c:idx val="4"/>
              <c:layout>
                <c:manualLayout>
                  <c:x val="0"/>
                  <c:y val="4.54912222490346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13A-4FCD-B611-49CF318028E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Sheet1!$F$2:$F$6</c:f>
              <c:numCache>
                <c:formatCode>0%</c:formatCode>
                <c:ptCount val="5"/>
                <c:pt idx="0">
                  <c:v>0.17299999999999999</c:v>
                </c:pt>
                <c:pt idx="1">
                  <c:v>0.11799999999999999</c:v>
                </c:pt>
                <c:pt idx="2">
                  <c:v>0.16800000000000001</c:v>
                </c:pt>
                <c:pt idx="3">
                  <c:v>0.19</c:v>
                </c:pt>
                <c:pt idx="4">
                  <c:v>0.127</c:v>
                </c:pt>
              </c:numCache>
            </c:numRef>
          </c:val>
          <c:smooth val="0"/>
          <c:extLst>
            <c:ext xmlns:c16="http://schemas.microsoft.com/office/drawing/2014/chart" uri="{C3380CC4-5D6E-409C-BE32-E72D297353CC}">
              <c16:uniqueId val="{00000004-FF1D-4AB9-8550-D12A0E9A7368}"/>
            </c:ext>
          </c:extLst>
        </c:ser>
        <c:ser>
          <c:idx val="5"/>
          <c:order val="5"/>
          <c:tx>
            <c:strRef>
              <c:f>Sheet1!$G$1</c:f>
              <c:strCache>
                <c:ptCount val="1"/>
                <c:pt idx="0">
                  <c:v>Georgia</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Sheet1!$G$2:$G$6</c:f>
              <c:numCache>
                <c:formatCode>0%</c:formatCode>
                <c:ptCount val="5"/>
                <c:pt idx="0">
                  <c:v>0.156</c:v>
                </c:pt>
                <c:pt idx="1">
                  <c:v>0.158</c:v>
                </c:pt>
                <c:pt idx="2">
                  <c:v>0.153</c:v>
                </c:pt>
                <c:pt idx="3">
                  <c:v>0.14499999999999999</c:v>
                </c:pt>
                <c:pt idx="4">
                  <c:v>0.13300000000000001</c:v>
                </c:pt>
              </c:numCache>
            </c:numRef>
          </c:val>
          <c:smooth val="0"/>
          <c:extLst>
            <c:ext xmlns:c16="http://schemas.microsoft.com/office/drawing/2014/chart" uri="{C3380CC4-5D6E-409C-BE32-E72D297353CC}">
              <c16:uniqueId val="{00000005-FF1D-4AB9-8550-D12A0E9A7368}"/>
            </c:ext>
          </c:extLst>
        </c:ser>
        <c:dLbls>
          <c:showLegendKey val="0"/>
          <c:showVal val="0"/>
          <c:showCatName val="0"/>
          <c:showSerName val="0"/>
          <c:showPercent val="0"/>
          <c:showBubbleSize val="0"/>
        </c:dLbls>
        <c:marker val="1"/>
        <c:smooth val="0"/>
        <c:axId val="1007703744"/>
        <c:axId val="1007697512"/>
      </c:lineChart>
      <c:catAx>
        <c:axId val="100770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07697512"/>
        <c:crosses val="autoZero"/>
        <c:auto val="1"/>
        <c:lblAlgn val="ctr"/>
        <c:lblOffset val="100"/>
        <c:noMultiLvlLbl val="0"/>
      </c:catAx>
      <c:valAx>
        <c:axId val="1007697512"/>
        <c:scaling>
          <c:orientation val="minMax"/>
          <c:max val="0.2"/>
          <c:min val="7.0000000000000007E-2"/>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07703744"/>
        <c:crosses val="autoZero"/>
        <c:crossBetween val="between"/>
        <c:majorUnit val="1.0000000000000002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t>4th Grade Reading*</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4th Grade Reading*</c:v>
                </c:pt>
              </c:strCache>
            </c:strRef>
          </c:tx>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3-0409-41E4-9B12-3C1585B8347D}"/>
              </c:ext>
            </c:extLst>
          </c:dPt>
          <c:dPt>
            <c:idx val="1"/>
            <c:invertIfNegative val="0"/>
            <c:bubble3D val="0"/>
            <c:spPr>
              <a:solidFill>
                <a:srgbClr val="E11148"/>
              </a:solidFill>
              <a:ln>
                <a:noFill/>
              </a:ln>
              <a:effectLst/>
            </c:spPr>
            <c:extLst>
              <c:ext xmlns:c16="http://schemas.microsoft.com/office/drawing/2014/chart" uri="{C3380CC4-5D6E-409C-BE32-E72D297353CC}">
                <c16:uniqueId val="{00000004-0409-41E4-9B12-3C1585B8347D}"/>
              </c:ext>
            </c:extLst>
          </c:dPt>
          <c:dPt>
            <c:idx val="2"/>
            <c:invertIfNegative val="0"/>
            <c:bubble3D val="0"/>
            <c:spPr>
              <a:solidFill>
                <a:srgbClr val="92D050"/>
              </a:solidFill>
              <a:ln>
                <a:noFill/>
              </a:ln>
              <a:effectLst/>
            </c:spPr>
            <c:extLst>
              <c:ext xmlns:c16="http://schemas.microsoft.com/office/drawing/2014/chart" uri="{C3380CC4-5D6E-409C-BE32-E72D297353CC}">
                <c16:uniqueId val="{00000004-8863-4A5D-ACF1-F632A737029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Students</c:v>
                </c:pt>
                <c:pt idx="1">
                  <c:v>Low-Income</c:v>
                </c:pt>
                <c:pt idx="2">
                  <c:v>English Language Learners</c:v>
                </c:pt>
              </c:strCache>
            </c:strRef>
          </c:cat>
          <c:val>
            <c:numRef>
              <c:f>Sheet1!$B$2:$B$4</c:f>
              <c:numCache>
                <c:formatCode>0%</c:formatCode>
                <c:ptCount val="3"/>
                <c:pt idx="0">
                  <c:v>0.35</c:v>
                </c:pt>
                <c:pt idx="1">
                  <c:v>0.25</c:v>
                </c:pt>
                <c:pt idx="2">
                  <c:v>0.1</c:v>
                </c:pt>
              </c:numCache>
            </c:numRef>
          </c:val>
          <c:extLst>
            <c:ext xmlns:c16="http://schemas.microsoft.com/office/drawing/2014/chart" uri="{C3380CC4-5D6E-409C-BE32-E72D297353CC}">
              <c16:uniqueId val="{00000000-0409-41E4-9B12-3C1585B8347D}"/>
            </c:ext>
          </c:extLst>
        </c:ser>
        <c:dLbls>
          <c:showLegendKey val="0"/>
          <c:showVal val="1"/>
          <c:showCatName val="0"/>
          <c:showSerName val="0"/>
          <c:showPercent val="0"/>
          <c:showBubbleSize val="0"/>
        </c:dLbls>
        <c:gapWidth val="150"/>
        <c:overlap val="-25"/>
        <c:axId val="679459400"/>
        <c:axId val="679467928"/>
      </c:barChart>
      <c:catAx>
        <c:axId val="679459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79467928"/>
        <c:crosses val="autoZero"/>
        <c:auto val="1"/>
        <c:lblAlgn val="ctr"/>
        <c:lblOffset val="100"/>
        <c:noMultiLvlLbl val="0"/>
      </c:catAx>
      <c:valAx>
        <c:axId val="679467928"/>
        <c:scaling>
          <c:orientation val="minMax"/>
        </c:scaling>
        <c:delete val="1"/>
        <c:axPos val="l"/>
        <c:numFmt formatCode="0%" sourceLinked="1"/>
        <c:majorTickMark val="none"/>
        <c:minorTickMark val="none"/>
        <c:tickLblPos val="nextTo"/>
        <c:crossAx val="67945940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t>8th Grade Math*</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8th Grade Math*</c:v>
                </c:pt>
              </c:strCache>
            </c:strRef>
          </c:tx>
          <c:spPr>
            <a:solidFill>
              <a:srgbClr val="002060"/>
            </a:solidFill>
            <a:ln>
              <a:noFill/>
            </a:ln>
            <a:effectLst/>
          </c:spPr>
          <c:invertIfNegative val="0"/>
          <c:dPt>
            <c:idx val="1"/>
            <c:invertIfNegative val="0"/>
            <c:bubble3D val="0"/>
            <c:spPr>
              <a:solidFill>
                <a:srgbClr val="E11148"/>
              </a:solidFill>
              <a:ln>
                <a:noFill/>
              </a:ln>
              <a:effectLst/>
            </c:spPr>
            <c:extLst>
              <c:ext xmlns:c16="http://schemas.microsoft.com/office/drawing/2014/chart" uri="{C3380CC4-5D6E-409C-BE32-E72D297353CC}">
                <c16:uniqueId val="{00000001-4462-41CF-A83D-FC9EBA3BE5EB}"/>
              </c:ext>
            </c:extLst>
          </c:dPt>
          <c:dPt>
            <c:idx val="2"/>
            <c:invertIfNegative val="0"/>
            <c:bubble3D val="0"/>
            <c:spPr>
              <a:solidFill>
                <a:srgbClr val="92D050"/>
              </a:solidFill>
              <a:ln>
                <a:noFill/>
              </a:ln>
              <a:effectLst/>
            </c:spPr>
            <c:extLst>
              <c:ext xmlns:c16="http://schemas.microsoft.com/office/drawing/2014/chart" uri="{C3380CC4-5D6E-409C-BE32-E72D297353CC}">
                <c16:uniqueId val="{00000002-4462-41CF-A83D-FC9EBA3BE5E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Students</c:v>
                </c:pt>
                <c:pt idx="1">
                  <c:v>Low-Income</c:v>
                </c:pt>
                <c:pt idx="2">
                  <c:v>English Language Learners</c:v>
                </c:pt>
              </c:strCache>
            </c:strRef>
          </c:cat>
          <c:val>
            <c:numRef>
              <c:f>Sheet1!$B$2:$B$4</c:f>
              <c:numCache>
                <c:formatCode>0%</c:formatCode>
                <c:ptCount val="3"/>
                <c:pt idx="0">
                  <c:v>0.31</c:v>
                </c:pt>
                <c:pt idx="1">
                  <c:v>0.2</c:v>
                </c:pt>
                <c:pt idx="2">
                  <c:v>0.04</c:v>
                </c:pt>
              </c:numCache>
            </c:numRef>
          </c:val>
          <c:extLst>
            <c:ext xmlns:c16="http://schemas.microsoft.com/office/drawing/2014/chart" uri="{C3380CC4-5D6E-409C-BE32-E72D297353CC}">
              <c16:uniqueId val="{00000000-4462-41CF-A83D-FC9EBA3BE5EB}"/>
            </c:ext>
          </c:extLst>
        </c:ser>
        <c:dLbls>
          <c:showLegendKey val="0"/>
          <c:showVal val="1"/>
          <c:showCatName val="0"/>
          <c:showSerName val="0"/>
          <c:showPercent val="0"/>
          <c:showBubbleSize val="0"/>
        </c:dLbls>
        <c:gapWidth val="150"/>
        <c:overlap val="-25"/>
        <c:axId val="679459400"/>
        <c:axId val="679467928"/>
      </c:barChart>
      <c:catAx>
        <c:axId val="679459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79467928"/>
        <c:crosses val="autoZero"/>
        <c:auto val="1"/>
        <c:lblAlgn val="ctr"/>
        <c:lblOffset val="100"/>
        <c:noMultiLvlLbl val="0"/>
      </c:catAx>
      <c:valAx>
        <c:axId val="679467928"/>
        <c:scaling>
          <c:orientation val="minMax"/>
        </c:scaling>
        <c:delete val="1"/>
        <c:axPos val="l"/>
        <c:numFmt formatCode="0%" sourceLinked="1"/>
        <c:majorTickMark val="none"/>
        <c:minorTickMark val="none"/>
        <c:tickLblPos val="nextTo"/>
        <c:crossAx val="679459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t>HS Graduation**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HS Graduation**</c:v>
                </c:pt>
              </c:strCache>
            </c:strRef>
          </c:tx>
          <c:spPr>
            <a:solidFill>
              <a:schemeClr val="accent1"/>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97C8-4FED-9B4C-D5A0BE4A45CA}"/>
              </c:ext>
            </c:extLst>
          </c:dPt>
          <c:dPt>
            <c:idx val="1"/>
            <c:invertIfNegative val="0"/>
            <c:bubble3D val="0"/>
            <c:spPr>
              <a:solidFill>
                <a:srgbClr val="E11148"/>
              </a:solidFill>
              <a:ln>
                <a:noFill/>
              </a:ln>
              <a:effectLst/>
            </c:spPr>
            <c:extLst>
              <c:ext xmlns:c16="http://schemas.microsoft.com/office/drawing/2014/chart" uri="{C3380CC4-5D6E-409C-BE32-E72D297353CC}">
                <c16:uniqueId val="{00000002-97C8-4FED-9B4C-D5A0BE4A45CA}"/>
              </c:ext>
            </c:extLst>
          </c:dPt>
          <c:dPt>
            <c:idx val="2"/>
            <c:invertIfNegative val="0"/>
            <c:bubble3D val="0"/>
            <c:spPr>
              <a:solidFill>
                <a:srgbClr val="92D050"/>
              </a:solidFill>
              <a:ln>
                <a:noFill/>
              </a:ln>
              <a:effectLst/>
            </c:spPr>
            <c:extLst>
              <c:ext xmlns:c16="http://schemas.microsoft.com/office/drawing/2014/chart" uri="{C3380CC4-5D6E-409C-BE32-E72D297353CC}">
                <c16:uniqueId val="{00000004-28C7-4AA3-B96B-9A0B260E898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Students</c:v>
                </c:pt>
                <c:pt idx="1">
                  <c:v>Low-Income</c:v>
                </c:pt>
                <c:pt idx="2">
                  <c:v>English Language Learners</c:v>
                </c:pt>
              </c:strCache>
            </c:strRef>
          </c:cat>
          <c:val>
            <c:numRef>
              <c:f>Sheet1!$B$2:$B$4</c:f>
              <c:numCache>
                <c:formatCode>0%</c:formatCode>
                <c:ptCount val="3"/>
                <c:pt idx="0">
                  <c:v>0.82</c:v>
                </c:pt>
                <c:pt idx="1">
                  <c:v>0.77</c:v>
                </c:pt>
                <c:pt idx="2">
                  <c:v>0.57999999999999996</c:v>
                </c:pt>
              </c:numCache>
            </c:numRef>
          </c:val>
          <c:extLst>
            <c:ext xmlns:c16="http://schemas.microsoft.com/office/drawing/2014/chart" uri="{C3380CC4-5D6E-409C-BE32-E72D297353CC}">
              <c16:uniqueId val="{00000000-97C8-4FED-9B4C-D5A0BE4A45CA}"/>
            </c:ext>
          </c:extLst>
        </c:ser>
        <c:dLbls>
          <c:showLegendKey val="0"/>
          <c:showVal val="1"/>
          <c:showCatName val="0"/>
          <c:showSerName val="0"/>
          <c:showPercent val="0"/>
          <c:showBubbleSize val="0"/>
        </c:dLbls>
        <c:gapWidth val="150"/>
        <c:overlap val="-25"/>
        <c:axId val="679459400"/>
        <c:axId val="679467928"/>
      </c:barChart>
      <c:catAx>
        <c:axId val="679459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79467928"/>
        <c:crosses val="autoZero"/>
        <c:auto val="1"/>
        <c:lblAlgn val="ctr"/>
        <c:lblOffset val="100"/>
        <c:noMultiLvlLbl val="0"/>
      </c:catAx>
      <c:valAx>
        <c:axId val="679467928"/>
        <c:scaling>
          <c:orientation val="minMax"/>
        </c:scaling>
        <c:delete val="1"/>
        <c:axPos val="l"/>
        <c:numFmt formatCode="0%" sourceLinked="1"/>
        <c:majorTickMark val="none"/>
        <c:minorTickMark val="none"/>
        <c:tickLblPos val="nextTo"/>
        <c:crossAx val="679459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dirty="0"/>
              <a:t>2016</a:t>
            </a:r>
            <a:r>
              <a:rPr lang="en-US" sz="2000" baseline="0" dirty="0"/>
              <a:t> HS Graduation Rate by 3</a:t>
            </a:r>
            <a:r>
              <a:rPr lang="en-US" sz="2000" baseline="30000" dirty="0"/>
              <a:t>rd</a:t>
            </a:r>
            <a:r>
              <a:rPr lang="en-US" sz="2000" baseline="0" dirty="0"/>
              <a:t> Grade Reading Proficiency</a:t>
            </a:r>
            <a:endParaRPr lang="en-US" sz="20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00206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Does Not Meet</c:v>
                </c:pt>
                <c:pt idx="1">
                  <c:v>Meets</c:v>
                </c:pt>
                <c:pt idx="2">
                  <c:v>Exceeds</c:v>
                </c:pt>
              </c:strCache>
            </c:strRef>
          </c:cat>
          <c:val>
            <c:numRef>
              <c:f>Sheet1!$B$2:$B$4</c:f>
              <c:numCache>
                <c:formatCode>0%</c:formatCode>
                <c:ptCount val="3"/>
                <c:pt idx="0">
                  <c:v>0.61</c:v>
                </c:pt>
                <c:pt idx="1">
                  <c:v>0.78400000000000003</c:v>
                </c:pt>
                <c:pt idx="2">
                  <c:v>0.89</c:v>
                </c:pt>
              </c:numCache>
            </c:numRef>
          </c:val>
          <c:extLst>
            <c:ext xmlns:c16="http://schemas.microsoft.com/office/drawing/2014/chart" uri="{C3380CC4-5D6E-409C-BE32-E72D297353CC}">
              <c16:uniqueId val="{00000000-7840-4A0A-875C-68F88A47A2B9}"/>
            </c:ext>
          </c:extLst>
        </c:ser>
        <c:dLbls>
          <c:showLegendKey val="0"/>
          <c:showVal val="0"/>
          <c:showCatName val="0"/>
          <c:showSerName val="0"/>
          <c:showPercent val="0"/>
          <c:showBubbleSize val="0"/>
        </c:dLbls>
        <c:gapWidth val="219"/>
        <c:overlap val="-27"/>
        <c:axId val="431931096"/>
        <c:axId val="431930112"/>
      </c:barChart>
      <c:catAx>
        <c:axId val="431931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31930112"/>
        <c:crosses val="autoZero"/>
        <c:auto val="1"/>
        <c:lblAlgn val="ctr"/>
        <c:lblOffset val="100"/>
        <c:noMultiLvlLbl val="0"/>
      </c:catAx>
      <c:valAx>
        <c:axId val="431930112"/>
        <c:scaling>
          <c:orientation val="minMax"/>
        </c:scaling>
        <c:delete val="1"/>
        <c:axPos val="l"/>
        <c:numFmt formatCode="0%" sourceLinked="1"/>
        <c:majorTickMark val="none"/>
        <c:minorTickMark val="none"/>
        <c:tickLblPos val="nextTo"/>
        <c:crossAx val="431931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baseline="0" dirty="0">
                <a:effectLst/>
              </a:rPr>
              <a:t>2016 HS Graduation Rate by 3</a:t>
            </a:r>
            <a:r>
              <a:rPr lang="en-US" sz="1800" b="0" i="0" baseline="30000" dirty="0">
                <a:effectLst/>
              </a:rPr>
              <a:t>rd</a:t>
            </a:r>
            <a:r>
              <a:rPr lang="en-US" sz="1800" b="0" i="0" baseline="0" dirty="0">
                <a:effectLst/>
              </a:rPr>
              <a:t> Grade Reading Proficiency Subgroups</a:t>
            </a:r>
            <a:endParaRPr lang="en-US" sz="1800" dirty="0">
              <a:effectLst/>
            </a:endParaRPr>
          </a:p>
        </c:rich>
      </c:tx>
      <c:layout>
        <c:manualLayout>
          <c:xMode val="edge"/>
          <c:yMode val="edge"/>
          <c:x val="0.11821812596006143"/>
          <c:y val="5.3422364999685563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Does Not Meet</c:v>
                </c:pt>
              </c:strCache>
            </c:strRef>
          </c:tx>
          <c:spPr>
            <a:solidFill>
              <a:srgbClr val="92D050"/>
            </a:solidFill>
            <a:ln>
              <a:noFill/>
            </a:ln>
            <a:effectLst/>
          </c:spPr>
          <c:invertIfNegative val="0"/>
          <c:dLbls>
            <c:dLbl>
              <c:idx val="0"/>
              <c:layout>
                <c:manualLayout>
                  <c:x val="-1.5503875968992248E-3"/>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27B-408E-A92F-9FC055EED4D8}"/>
                </c:ext>
              </c:extLst>
            </c:dLbl>
            <c:dLbl>
              <c:idx val="1"/>
              <c:layout>
                <c:manualLayout>
                  <c:x val="-4.6511627906976744E-3"/>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27B-408E-A92F-9FC055EED4D8}"/>
                </c:ext>
              </c:extLst>
            </c:dLbl>
            <c:dLbl>
              <c:idx val="2"/>
              <c:layout>
                <c:manualLayout>
                  <c:x val="-7.7519379844961239E-3"/>
                  <c:y val="-2.31481481481481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27B-408E-A92F-9FC055EED4D8}"/>
                </c:ext>
              </c:extLst>
            </c:dLbl>
            <c:dLbl>
              <c:idx val="3"/>
              <c:layout>
                <c:manualLayout>
                  <c:x val="-1.5503875968992248E-3"/>
                  <c:y val="2.31481481481473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27B-408E-A92F-9FC055EED4D8}"/>
                </c:ext>
              </c:extLst>
            </c:dLbl>
            <c:dLbl>
              <c:idx val="4"/>
              <c:layout>
                <c:manualLayout>
                  <c:x val="-3.1007751937985632E-3"/>
                  <c:y val="-2.31481481481481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27B-408E-A92F-9FC055EED4D8}"/>
                </c:ext>
              </c:extLst>
            </c:dLbl>
            <c:dLbl>
              <c:idx val="5"/>
              <c:layout>
                <c:manualLayout>
                  <c:x val="-6.201550387597012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27B-408E-A92F-9FC055EED4D8}"/>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c:v>
                </c:pt>
                <c:pt idx="1">
                  <c:v>Hispanic</c:v>
                </c:pt>
                <c:pt idx="2">
                  <c:v>Economically Disadvantaged</c:v>
                </c:pt>
                <c:pt idx="3">
                  <c:v>English Language Learners</c:v>
                </c:pt>
                <c:pt idx="4">
                  <c:v>Students w/ Disabilities</c:v>
                </c:pt>
              </c:strCache>
            </c:strRef>
          </c:cat>
          <c:val>
            <c:numRef>
              <c:f>Sheet1!$B$2:$B$6</c:f>
              <c:numCache>
                <c:formatCode>0%</c:formatCode>
                <c:ptCount val="5"/>
                <c:pt idx="0">
                  <c:v>0.61</c:v>
                </c:pt>
                <c:pt idx="1">
                  <c:v>0.56999999999999995</c:v>
                </c:pt>
                <c:pt idx="2">
                  <c:v>0.57999999999999996</c:v>
                </c:pt>
                <c:pt idx="3">
                  <c:v>0.56999999999999995</c:v>
                </c:pt>
                <c:pt idx="4">
                  <c:v>0.53</c:v>
                </c:pt>
              </c:numCache>
            </c:numRef>
          </c:val>
          <c:extLst>
            <c:ext xmlns:c16="http://schemas.microsoft.com/office/drawing/2014/chart" uri="{C3380CC4-5D6E-409C-BE32-E72D297353CC}">
              <c16:uniqueId val="{00000000-727B-408E-A92F-9FC055EED4D8}"/>
            </c:ext>
          </c:extLst>
        </c:ser>
        <c:ser>
          <c:idx val="1"/>
          <c:order val="1"/>
          <c:tx>
            <c:strRef>
              <c:f>Sheet1!$C$1</c:f>
              <c:strCache>
                <c:ptCount val="1"/>
                <c:pt idx="0">
                  <c:v>Meets</c:v>
                </c:pt>
              </c:strCache>
            </c:strRef>
          </c:tx>
          <c:spPr>
            <a:solidFill>
              <a:srgbClr val="E11148"/>
            </a:solidFill>
            <a:ln>
              <a:noFill/>
            </a:ln>
            <a:effectLst/>
          </c:spPr>
          <c:invertIfNegative val="0"/>
          <c:dLbls>
            <c:dLbl>
              <c:idx val="0"/>
              <c:layout>
                <c:manualLayout>
                  <c:x val="-7.7519379844961387E-3"/>
                  <c:y val="6.94444444444444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27B-408E-A92F-9FC055EED4D8}"/>
                </c:ext>
              </c:extLst>
            </c:dLbl>
            <c:dLbl>
              <c:idx val="1"/>
              <c:layout>
                <c:manualLayout>
                  <c:x val="-1.5503875968992248E-3"/>
                  <c:y val="6.94444444444444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27B-408E-A92F-9FC055EED4D8}"/>
                </c:ext>
              </c:extLst>
            </c:dLbl>
            <c:dLbl>
              <c:idx val="2"/>
              <c:layout>
                <c:manualLayout>
                  <c:x val="-3.1007751937984496E-3"/>
                  <c:y val="2.314814814814772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27B-408E-A92F-9FC055EED4D8}"/>
                </c:ext>
              </c:extLst>
            </c:dLbl>
            <c:dLbl>
              <c:idx val="3"/>
              <c:layout>
                <c:manualLayout>
                  <c:x val="-6.2015503875970128E-3"/>
                  <c:y val="1.15740740740740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27B-408E-A92F-9FC055EED4D8}"/>
                </c:ext>
              </c:extLst>
            </c:dLbl>
            <c:dLbl>
              <c:idx val="4"/>
              <c:layout>
                <c:manualLayout>
                  <c:x val="-1.5503875968993384E-3"/>
                  <c:y val="-4.243778136006664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7B-408E-A92F-9FC055EED4D8}"/>
                </c:ext>
              </c:extLst>
            </c:dLbl>
            <c:dLbl>
              <c:idx val="5"/>
              <c:layout>
                <c:manualLayout>
                  <c:x val="-3.1007751937984496E-3"/>
                  <c:y val="2.314814814814772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27B-408E-A92F-9FC055EED4D8}"/>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c:v>
                </c:pt>
                <c:pt idx="1">
                  <c:v>Hispanic</c:v>
                </c:pt>
                <c:pt idx="2">
                  <c:v>Economically Disadvantaged</c:v>
                </c:pt>
                <c:pt idx="3">
                  <c:v>English Language Learners</c:v>
                </c:pt>
                <c:pt idx="4">
                  <c:v>Students w/ Disabilities</c:v>
                </c:pt>
              </c:strCache>
            </c:strRef>
          </c:cat>
          <c:val>
            <c:numRef>
              <c:f>Sheet1!$C$2:$C$6</c:f>
              <c:numCache>
                <c:formatCode>0%</c:formatCode>
                <c:ptCount val="5"/>
                <c:pt idx="0">
                  <c:v>0.78</c:v>
                </c:pt>
                <c:pt idx="1">
                  <c:v>0.77</c:v>
                </c:pt>
                <c:pt idx="2">
                  <c:v>0.74</c:v>
                </c:pt>
                <c:pt idx="3">
                  <c:v>0.65</c:v>
                </c:pt>
                <c:pt idx="4">
                  <c:v>0.63</c:v>
                </c:pt>
              </c:numCache>
            </c:numRef>
          </c:val>
          <c:extLst>
            <c:ext xmlns:c16="http://schemas.microsoft.com/office/drawing/2014/chart" uri="{C3380CC4-5D6E-409C-BE32-E72D297353CC}">
              <c16:uniqueId val="{00000001-727B-408E-A92F-9FC055EED4D8}"/>
            </c:ext>
          </c:extLst>
        </c:ser>
        <c:ser>
          <c:idx val="2"/>
          <c:order val="2"/>
          <c:tx>
            <c:strRef>
              <c:f>Sheet1!$D$1</c:f>
              <c:strCache>
                <c:ptCount val="1"/>
                <c:pt idx="0">
                  <c:v>Exceeds</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c:v>
                </c:pt>
                <c:pt idx="1">
                  <c:v>Hispanic</c:v>
                </c:pt>
                <c:pt idx="2">
                  <c:v>Economically Disadvantaged</c:v>
                </c:pt>
                <c:pt idx="3">
                  <c:v>English Language Learners</c:v>
                </c:pt>
                <c:pt idx="4">
                  <c:v>Students w/ Disabilities</c:v>
                </c:pt>
              </c:strCache>
            </c:strRef>
          </c:cat>
          <c:val>
            <c:numRef>
              <c:f>Sheet1!$D$2:$D$6</c:f>
              <c:numCache>
                <c:formatCode>0%</c:formatCode>
                <c:ptCount val="5"/>
                <c:pt idx="0">
                  <c:v>0.88</c:v>
                </c:pt>
                <c:pt idx="1">
                  <c:v>0.86</c:v>
                </c:pt>
                <c:pt idx="2">
                  <c:v>0.82</c:v>
                </c:pt>
                <c:pt idx="3">
                  <c:v>0.83</c:v>
                </c:pt>
                <c:pt idx="4">
                  <c:v>0.73</c:v>
                </c:pt>
              </c:numCache>
            </c:numRef>
          </c:val>
          <c:extLst>
            <c:ext xmlns:c16="http://schemas.microsoft.com/office/drawing/2014/chart" uri="{C3380CC4-5D6E-409C-BE32-E72D297353CC}">
              <c16:uniqueId val="{00000002-727B-408E-A92F-9FC055EED4D8}"/>
            </c:ext>
          </c:extLst>
        </c:ser>
        <c:dLbls>
          <c:showLegendKey val="0"/>
          <c:showVal val="1"/>
          <c:showCatName val="0"/>
          <c:showSerName val="0"/>
          <c:showPercent val="0"/>
          <c:showBubbleSize val="0"/>
        </c:dLbls>
        <c:gapWidth val="75"/>
        <c:axId val="730984264"/>
        <c:axId val="730983936"/>
      </c:barChart>
      <c:catAx>
        <c:axId val="730984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30983936"/>
        <c:crosses val="autoZero"/>
        <c:auto val="1"/>
        <c:lblAlgn val="ctr"/>
        <c:lblOffset val="100"/>
        <c:noMultiLvlLbl val="0"/>
      </c:catAx>
      <c:valAx>
        <c:axId val="730983936"/>
        <c:scaling>
          <c:orientation val="minMax"/>
        </c:scaling>
        <c:delete val="1"/>
        <c:axPos val="l"/>
        <c:numFmt formatCode="0%" sourceLinked="1"/>
        <c:majorTickMark val="none"/>
        <c:minorTickMark val="none"/>
        <c:tickLblPos val="nextTo"/>
        <c:crossAx val="730984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916231669222366E-2"/>
          <c:y val="2.8788441133795147E-2"/>
          <c:w val="0.92090440736769752"/>
          <c:h val="0.81787882657718947"/>
        </c:manualLayout>
      </c:layout>
      <c:lineChart>
        <c:grouping val="standard"/>
        <c:varyColors val="0"/>
        <c:ser>
          <c:idx val="0"/>
          <c:order val="0"/>
          <c:tx>
            <c:strRef>
              <c:f>Sheet1!$B$1</c:f>
              <c:strCache>
                <c:ptCount val="1"/>
                <c:pt idx="0">
                  <c:v>Carroll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layout>
                <c:manualLayout>
                  <c:x val="3.7264536543599801E-3"/>
                  <c:y val="-2.09609048178928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0EC-4C60-8CE4-46254BB89FCE}"/>
                </c:ext>
              </c:extLst>
            </c:dLbl>
            <c:dLbl>
              <c:idx val="2"/>
              <c:layout>
                <c:manualLayout>
                  <c:x val="1.3042587790259862E-2"/>
                  <c:y val="-2.62011310223661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0EC-4C60-8CE4-46254BB89FCE}"/>
                </c:ext>
              </c:extLst>
            </c:dLbl>
            <c:dLbl>
              <c:idx val="3"/>
              <c:layout>
                <c:manualLayout>
                  <c:x val="1.86322682717999E-3"/>
                  <c:y val="-2.88212441246026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0EC-4C60-8CE4-46254BB89FCE}"/>
                </c:ext>
              </c:extLst>
            </c:dLbl>
            <c:dLbl>
              <c:idx val="4"/>
              <c:layout>
                <c:manualLayout>
                  <c:x val="-1.3663505557337777E-16"/>
                  <c:y val="-3.14413572268392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0EC-4C60-8CE4-46254BB89FC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Sheet1!$B$2:$B$6</c:f>
              <c:numCache>
                <c:formatCode>General</c:formatCode>
                <c:ptCount val="5"/>
                <c:pt idx="0">
                  <c:v>30.9</c:v>
                </c:pt>
                <c:pt idx="1">
                  <c:v>21.4</c:v>
                </c:pt>
                <c:pt idx="2">
                  <c:v>19.399999999999999</c:v>
                </c:pt>
                <c:pt idx="3">
                  <c:v>16.7</c:v>
                </c:pt>
                <c:pt idx="4">
                  <c:v>15.8</c:v>
                </c:pt>
              </c:numCache>
            </c:numRef>
          </c:val>
          <c:smooth val="0"/>
          <c:extLst>
            <c:ext xmlns:c16="http://schemas.microsoft.com/office/drawing/2014/chart" uri="{C3380CC4-5D6E-409C-BE32-E72D297353CC}">
              <c16:uniqueId val="{00000000-E0EC-4C60-8CE4-46254BB89FCE}"/>
            </c:ext>
          </c:extLst>
        </c:ser>
        <c:ser>
          <c:idx val="1"/>
          <c:order val="1"/>
          <c:tx>
            <c:strRef>
              <c:f>Sheet1!$C$1</c:f>
              <c:strCache>
                <c:ptCount val="1"/>
                <c:pt idx="0">
                  <c:v>Coweta</c:v>
                </c:pt>
              </c:strCache>
            </c:strRef>
          </c:tx>
          <c:spPr>
            <a:ln w="28575" cap="rnd">
              <a:solidFill>
                <a:srgbClr val="7030A0"/>
              </a:solidFill>
              <a:round/>
            </a:ln>
            <a:effectLst/>
          </c:spPr>
          <c:marker>
            <c:symbol val="circle"/>
            <c:size val="5"/>
            <c:spPr>
              <a:solidFill>
                <a:srgbClr val="7030A0"/>
              </a:solidFill>
              <a:ln w="9525">
                <a:solidFill>
                  <a:srgbClr val="7030A0"/>
                </a:solidFill>
              </a:ln>
              <a:effectLst/>
            </c:spPr>
          </c:marker>
          <c:dLbls>
            <c:dLbl>
              <c:idx val="0"/>
              <c:layout>
                <c:manualLayout>
                  <c:x val="0"/>
                  <c:y val="5.76424882492052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0EC-4C60-8CE4-46254BB89FCE}"/>
                </c:ext>
              </c:extLst>
            </c:dLbl>
            <c:dLbl>
              <c:idx val="2"/>
              <c:layout>
                <c:manualLayout>
                  <c:x val="1.86322682717999E-3"/>
                  <c:y val="4.7162035840258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0EC-4C60-8CE4-46254BB89FCE}"/>
                </c:ext>
              </c:extLst>
            </c:dLbl>
            <c:dLbl>
              <c:idx val="3"/>
              <c:layout>
                <c:manualLayout>
                  <c:x val="-1.86322682717999E-3"/>
                  <c:y val="4.7162035840258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0EC-4C60-8CE4-46254BB89FC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Sheet1!$C$2:$C$6</c:f>
              <c:numCache>
                <c:formatCode>General</c:formatCode>
                <c:ptCount val="5"/>
                <c:pt idx="0">
                  <c:v>10.5</c:v>
                </c:pt>
                <c:pt idx="1">
                  <c:v>11.9</c:v>
                </c:pt>
                <c:pt idx="2">
                  <c:v>8.9</c:v>
                </c:pt>
                <c:pt idx="3">
                  <c:v>10.1</c:v>
                </c:pt>
                <c:pt idx="4">
                  <c:v>7.5</c:v>
                </c:pt>
              </c:numCache>
            </c:numRef>
          </c:val>
          <c:smooth val="0"/>
          <c:extLst>
            <c:ext xmlns:c16="http://schemas.microsoft.com/office/drawing/2014/chart" uri="{C3380CC4-5D6E-409C-BE32-E72D297353CC}">
              <c16:uniqueId val="{00000001-E0EC-4C60-8CE4-46254BB89FCE}"/>
            </c:ext>
          </c:extLst>
        </c:ser>
        <c:ser>
          <c:idx val="2"/>
          <c:order val="2"/>
          <c:tx>
            <c:strRef>
              <c:f>Sheet1!$D$1</c:f>
              <c:strCache>
                <c:ptCount val="1"/>
                <c:pt idx="0">
                  <c:v>Douglas</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dLbls>
            <c:dLbl>
              <c:idx val="0"/>
              <c:layout>
                <c:manualLayout>
                  <c:x val="0"/>
                  <c:y val="-3.14413572268392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0EC-4C60-8CE4-46254BB89FCE}"/>
                </c:ext>
              </c:extLst>
            </c:dLbl>
            <c:dLbl>
              <c:idx val="2"/>
              <c:layout>
                <c:manualLayout>
                  <c:x val="-6.8317527786688886E-17"/>
                  <c:y val="3.4061470329075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0EC-4C60-8CE4-46254BB89FC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Sheet1!$D$2:$D$6</c:f>
              <c:numCache>
                <c:formatCode>General</c:formatCode>
                <c:ptCount val="5"/>
                <c:pt idx="0">
                  <c:v>14.4</c:v>
                </c:pt>
                <c:pt idx="1">
                  <c:v>13.9</c:v>
                </c:pt>
                <c:pt idx="2">
                  <c:v>14.6</c:v>
                </c:pt>
                <c:pt idx="3">
                  <c:v>12</c:v>
                </c:pt>
                <c:pt idx="4">
                  <c:v>12</c:v>
                </c:pt>
              </c:numCache>
            </c:numRef>
          </c:val>
          <c:smooth val="0"/>
          <c:extLst>
            <c:ext xmlns:c16="http://schemas.microsoft.com/office/drawing/2014/chart" uri="{C3380CC4-5D6E-409C-BE32-E72D297353CC}">
              <c16:uniqueId val="{00000002-E0EC-4C60-8CE4-46254BB89FCE}"/>
            </c:ext>
          </c:extLst>
        </c:ser>
        <c:ser>
          <c:idx val="3"/>
          <c:order val="3"/>
          <c:tx>
            <c:strRef>
              <c:f>Sheet1!$E$1</c:f>
              <c:strCache>
                <c:ptCount val="1"/>
                <c:pt idx="0">
                  <c:v>Haralson</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4"/>
              <c:layout>
                <c:manualLayout>
                  <c:x val="-1.4738124202993721E-2"/>
                  <c:y val="-9.288197793369628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0EC-4C60-8CE4-46254BB89FC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Sheet1!$E$2:$E$6</c:f>
              <c:numCache>
                <c:formatCode>General</c:formatCode>
                <c:ptCount val="5"/>
                <c:pt idx="0">
                  <c:v>29.5</c:v>
                </c:pt>
                <c:pt idx="1">
                  <c:v>18.899999999999999</c:v>
                </c:pt>
                <c:pt idx="2">
                  <c:v>22.1</c:v>
                </c:pt>
                <c:pt idx="3">
                  <c:v>10.5</c:v>
                </c:pt>
                <c:pt idx="4">
                  <c:v>14.3</c:v>
                </c:pt>
              </c:numCache>
            </c:numRef>
          </c:val>
          <c:smooth val="0"/>
          <c:extLst>
            <c:ext xmlns:c16="http://schemas.microsoft.com/office/drawing/2014/chart" uri="{C3380CC4-5D6E-409C-BE32-E72D297353CC}">
              <c16:uniqueId val="{00000003-E0EC-4C60-8CE4-46254BB89FCE}"/>
            </c:ext>
          </c:extLst>
        </c:ser>
        <c:ser>
          <c:idx val="4"/>
          <c:order val="4"/>
          <c:tx>
            <c:strRef>
              <c:f>Sheet1!$F$1</c:f>
              <c:strCache>
                <c:ptCount val="1"/>
                <c:pt idx="0">
                  <c:v>Georgia</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0"/>
                  <c:y val="-1.57206786134196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0EC-4C60-8CE4-46254BB89FCE}"/>
                </c:ext>
              </c:extLst>
            </c:dLbl>
            <c:dLbl>
              <c:idx val="2"/>
              <c:layout>
                <c:manualLayout>
                  <c:x val="-1.3042587790259999E-2"/>
                  <c:y val="-2.8821244124602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0EC-4C60-8CE4-46254BB89FC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Sheet1!$F$2:$F$6</c:f>
              <c:numCache>
                <c:formatCode>General</c:formatCode>
                <c:ptCount val="5"/>
                <c:pt idx="0">
                  <c:v>18.8</c:v>
                </c:pt>
                <c:pt idx="1">
                  <c:v>17.100000000000001</c:v>
                </c:pt>
                <c:pt idx="2">
                  <c:v>15.6</c:v>
                </c:pt>
                <c:pt idx="3">
                  <c:v>14.4</c:v>
                </c:pt>
                <c:pt idx="4">
                  <c:v>12.3</c:v>
                </c:pt>
              </c:numCache>
            </c:numRef>
          </c:val>
          <c:smooth val="0"/>
          <c:extLst>
            <c:ext xmlns:c16="http://schemas.microsoft.com/office/drawing/2014/chart" uri="{C3380CC4-5D6E-409C-BE32-E72D297353CC}">
              <c16:uniqueId val="{00000005-E0EC-4C60-8CE4-46254BB89FCE}"/>
            </c:ext>
          </c:extLst>
        </c:ser>
        <c:dLbls>
          <c:showLegendKey val="0"/>
          <c:showVal val="0"/>
          <c:showCatName val="0"/>
          <c:showSerName val="0"/>
          <c:showPercent val="0"/>
          <c:showBubbleSize val="0"/>
        </c:dLbls>
        <c:marker val="1"/>
        <c:smooth val="0"/>
        <c:axId val="480769912"/>
        <c:axId val="480765320"/>
      </c:lineChart>
      <c:catAx>
        <c:axId val="480769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80765320"/>
        <c:crosses val="autoZero"/>
        <c:auto val="1"/>
        <c:lblAlgn val="ctr"/>
        <c:lblOffset val="100"/>
        <c:noMultiLvlLbl val="0"/>
      </c:catAx>
      <c:valAx>
        <c:axId val="480765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80769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7-17T22:20:26.316"/>
    </inkml:context>
    <inkml:brush xml:id="br0">
      <inkml:brushProperty name="width" value="0.05" units="cm"/>
      <inkml:brushProperty name="height" value="0.05" units="cm"/>
      <inkml:brushProperty name="color" value="#5B2D90"/>
    </inkml:brush>
  </inkml:definitions>
  <inkml:trace contextRef="#ctx0" brushRef="#br0">0 26 5376,'1'-3'344,"-1"-1"-74,1-4 289,0 5-268,0 1-94,0 0 34,0 0 40,1 1 46,-2 0-282,1 1-44,-1 1-43,0-1-40,0 1-39,0 0-37,0 0-35,0 0-33,-1 1-329,0 1-110,0 0-95,0-1-81,-1 0-42,-1 2-497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4393" cy="46577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8871" y="0"/>
            <a:ext cx="3014393" cy="465773"/>
          </a:xfrm>
          <a:prstGeom prst="rect">
            <a:avLst/>
          </a:prstGeom>
        </p:spPr>
        <p:txBody>
          <a:bodyPr vert="horz" lIns="91440" tIns="45720" rIns="91440" bIns="45720" rtlCol="0"/>
          <a:lstStyle>
            <a:lvl1pPr algn="r">
              <a:defRPr sz="1200"/>
            </a:lvl1pPr>
          </a:lstStyle>
          <a:p>
            <a:fld id="{80FCBD81-FB78-B640-AAEB-85DE889C02B4}" type="datetimeFigureOut">
              <a:rPr lang="en-US" smtClean="0"/>
              <a:t>7/17/2019</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6114" y="4422459"/>
            <a:ext cx="5562610" cy="418877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1738"/>
            <a:ext cx="3014393" cy="46577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8871" y="8841738"/>
            <a:ext cx="3014393" cy="465773"/>
          </a:xfrm>
          <a:prstGeom prst="rect">
            <a:avLst/>
          </a:prstGeom>
        </p:spPr>
        <p:txBody>
          <a:bodyPr vert="horz" lIns="91440" tIns="45720" rIns="91440" bIns="45720" rtlCol="0" anchor="b"/>
          <a:lstStyle>
            <a:lvl1pPr algn="r">
              <a:defRPr sz="1200"/>
            </a:lvl1pPr>
          </a:lstStyle>
          <a:p>
            <a:fld id="{2B66368E-3EEC-AE4B-8A09-BF9815A6281B}" type="slidenum">
              <a:rPr lang="en-US" smtClean="0"/>
              <a:t>‹#›</a:t>
            </a:fld>
            <a:endParaRPr lang="en-US"/>
          </a:p>
        </p:txBody>
      </p:sp>
    </p:spTree>
    <p:extLst>
      <p:ext uri="{BB962C8B-B14F-4D97-AF65-F5344CB8AC3E}">
        <p14:creationId xmlns:p14="http://schemas.microsoft.com/office/powerpoint/2010/main" val="33520238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Partnership</a:t>
            </a:r>
          </a:p>
          <a:p>
            <a:endParaRPr lang="en-US" dirty="0"/>
          </a:p>
          <a:p>
            <a:r>
              <a:rPr lang="en-US" sz="1200" b="0" i="0" kern="1200" dirty="0">
                <a:solidFill>
                  <a:schemeClr val="tx1"/>
                </a:solidFill>
                <a:effectLst/>
                <a:latin typeface="+mn-lt"/>
                <a:ea typeface="+mn-ea"/>
                <a:cs typeface="+mn-cs"/>
              </a:rPr>
              <a:t>Our vision is that all young people in our community will graduate from high school prepared to successfully enroll in higher education, enlist in the military, or become employed in a fulfilling career.</a:t>
            </a:r>
          </a:p>
          <a:p>
            <a:r>
              <a:rPr lang="en-US" sz="1200" b="0" i="0" kern="1200" dirty="0">
                <a:solidFill>
                  <a:schemeClr val="tx1"/>
                </a:solidFill>
                <a:effectLst/>
                <a:latin typeface="+mn-lt"/>
                <a:ea typeface="+mn-ea"/>
                <a:cs typeface="+mn-cs"/>
              </a:rPr>
              <a:t>The 4th Annual Education Collaborative Summit will have a special focus on three challenges: how what happens to children from birth to age 5 influences their future success, the overwhelming life issues that make it difficult for some students to succeed, and the transition from high school or college to career</a:t>
            </a:r>
          </a:p>
          <a:p>
            <a:endParaRPr lang="en-US" dirty="0"/>
          </a:p>
        </p:txBody>
      </p:sp>
      <p:sp>
        <p:nvSpPr>
          <p:cNvPr id="4" name="Slide Number Placeholder 3"/>
          <p:cNvSpPr>
            <a:spLocks noGrp="1"/>
          </p:cNvSpPr>
          <p:nvPr>
            <p:ph type="sldNum" sz="quarter" idx="10"/>
          </p:nvPr>
        </p:nvSpPr>
        <p:spPr/>
        <p:txBody>
          <a:bodyPr/>
          <a:lstStyle/>
          <a:p>
            <a:fld id="{2B66368E-3EEC-AE4B-8A09-BF9815A6281B}" type="slidenum">
              <a:rPr lang="en-US" smtClean="0"/>
              <a:t>1</a:t>
            </a:fld>
            <a:endParaRPr lang="en-US"/>
          </a:p>
        </p:txBody>
      </p:sp>
    </p:spTree>
    <p:extLst>
      <p:ext uri="{BB962C8B-B14F-4D97-AF65-F5344CB8AC3E}">
        <p14:creationId xmlns:p14="http://schemas.microsoft.com/office/powerpoint/2010/main" val="3984624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6368E-3EEC-AE4B-8A09-BF9815A6281B}" type="slidenum">
              <a:rPr lang="en-US" smtClean="0"/>
              <a:t>13</a:t>
            </a:fld>
            <a:endParaRPr lang="en-US"/>
          </a:p>
        </p:txBody>
      </p:sp>
    </p:spTree>
    <p:extLst>
      <p:ext uri="{BB962C8B-B14F-4D97-AF65-F5344CB8AC3E}">
        <p14:creationId xmlns:p14="http://schemas.microsoft.com/office/powerpoint/2010/main" val="3365177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Carrol – 58.2</a:t>
            </a:r>
          </a:p>
          <a:p>
            <a:r>
              <a:rPr lang="en-US" dirty="0"/>
              <a:t>Coweta – 51.3</a:t>
            </a:r>
          </a:p>
          <a:p>
            <a:r>
              <a:rPr lang="en-US" dirty="0"/>
              <a:t>Douglas – 45</a:t>
            </a:r>
          </a:p>
          <a:p>
            <a:r>
              <a:rPr lang="en-US" dirty="0"/>
              <a:t>Haralson – 52.8</a:t>
            </a:r>
          </a:p>
          <a:p>
            <a:r>
              <a:rPr lang="en-US" dirty="0"/>
              <a:t>Heard - - 54.6</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B66368E-3EEC-AE4B-8A09-BF9815A6281B}" type="slidenum">
              <a:rPr lang="en-US" smtClean="0"/>
              <a:t>14</a:t>
            </a:fld>
            <a:endParaRPr lang="en-US"/>
          </a:p>
        </p:txBody>
      </p:sp>
    </p:spTree>
    <p:extLst>
      <p:ext uri="{BB962C8B-B14F-4D97-AF65-F5344CB8AC3E}">
        <p14:creationId xmlns:p14="http://schemas.microsoft.com/office/powerpoint/2010/main" val="1789721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a:t>Disconnect – need the foundation to make sure ALL kids are reading on grade level.</a:t>
            </a:r>
          </a:p>
          <a:p>
            <a:r>
              <a:rPr lang="en-US" b="1" dirty="0">
                <a:latin typeface="+mn-lt"/>
                <a:ea typeface="+mn-ea"/>
                <a:cs typeface="+mn-cs"/>
              </a:rPr>
              <a:t>Can’t do business as usual – we will fail.  </a:t>
            </a:r>
          </a:p>
          <a:p>
            <a:endParaRPr lang="en-US" b="1" dirty="0">
              <a:latin typeface="+mn-lt"/>
              <a:ea typeface="+mn-ea"/>
              <a:cs typeface="+mn-cs"/>
            </a:endParaRPr>
          </a:p>
        </p:txBody>
      </p:sp>
      <p:sp>
        <p:nvSpPr>
          <p:cNvPr id="4" name="Slide Number Placeholder 3"/>
          <p:cNvSpPr>
            <a:spLocks noGrp="1"/>
          </p:cNvSpPr>
          <p:nvPr>
            <p:ph type="sldNum" sz="quarter" idx="10"/>
          </p:nvPr>
        </p:nvSpPr>
        <p:spPr/>
        <p:txBody>
          <a:bodyPr/>
          <a:lstStyle/>
          <a:p>
            <a:fld id="{319DF742-6FA4-4D2E-BEDC-FC8CFC508758}" type="slidenum">
              <a:rPr lang="en-US" smtClean="0"/>
              <a:pPr/>
              <a:t>15</a:t>
            </a:fld>
            <a:endParaRPr lang="en-US"/>
          </a:p>
        </p:txBody>
      </p:sp>
    </p:spTree>
    <p:extLst>
      <p:ext uri="{BB962C8B-B14F-4D97-AF65-F5344CB8AC3E}">
        <p14:creationId xmlns:p14="http://schemas.microsoft.com/office/powerpoint/2010/main" val="1367047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Heard had lots of missing data due to low population numbers -  2013 – 39.8 (10 pregnancies) 2016 24.6 (6)</a:t>
            </a:r>
          </a:p>
          <a:p>
            <a:endParaRPr lang="en-US" dirty="0"/>
          </a:p>
        </p:txBody>
      </p:sp>
      <p:sp>
        <p:nvSpPr>
          <p:cNvPr id="4" name="Slide Number Placeholder 3"/>
          <p:cNvSpPr>
            <a:spLocks noGrp="1"/>
          </p:cNvSpPr>
          <p:nvPr>
            <p:ph type="sldNum" sz="quarter" idx="10"/>
          </p:nvPr>
        </p:nvSpPr>
        <p:spPr/>
        <p:txBody>
          <a:bodyPr/>
          <a:lstStyle/>
          <a:p>
            <a:fld id="{2B66368E-3EEC-AE4B-8A09-BF9815A6281B}" type="slidenum">
              <a:rPr lang="en-US" smtClean="0"/>
              <a:t>18</a:t>
            </a:fld>
            <a:endParaRPr lang="en-US"/>
          </a:p>
        </p:txBody>
      </p:sp>
    </p:spTree>
    <p:extLst>
      <p:ext uri="{BB962C8B-B14F-4D97-AF65-F5344CB8AC3E}">
        <p14:creationId xmlns:p14="http://schemas.microsoft.com/office/powerpoint/2010/main" val="1697820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Definitions:</a:t>
            </a:r>
            <a:r>
              <a:rPr lang="en-US" sz="1200" b="0" i="0" kern="1200" dirty="0">
                <a:solidFill>
                  <a:schemeClr val="tx1"/>
                </a:solidFill>
                <a:effectLst/>
                <a:latin typeface="+mn-lt"/>
                <a:ea typeface="+mn-ea"/>
                <a:cs typeface="+mn-cs"/>
              </a:rPr>
              <a:t> Numerator: Number of violent crimes (part I</a:t>
            </a:r>
          </a:p>
          <a:p>
            <a:r>
              <a:rPr lang="en-US" sz="1200" b="0" i="0" kern="1200" dirty="0">
                <a:solidFill>
                  <a:schemeClr val="tx1"/>
                </a:solidFill>
                <a:effectLst/>
                <a:latin typeface="+mn-lt"/>
                <a:ea typeface="+mn-ea"/>
                <a:cs typeface="+mn-cs"/>
              </a:rPr>
              <a:t> Part 1 crimes include Murder and Non-negligent Manslaughter, Manslaughter by Negligence, Forcible Rape, Robbery, Aggravated Assault, Burglary-Breaking or Entering, Larceny-Theft (Except Motor Vehicle Theft), Motor Vehicle Theft, and Arson.  crimes) committed by persons 17 years of age or older. Denominator: Population ages 17 and older. Rates Calculation: 1,000 times the numerator divided by the denominator.</a:t>
            </a:r>
            <a:endParaRPr lang="en-US" dirty="0"/>
          </a:p>
        </p:txBody>
      </p:sp>
      <p:sp>
        <p:nvSpPr>
          <p:cNvPr id="4" name="Slide Number Placeholder 3"/>
          <p:cNvSpPr>
            <a:spLocks noGrp="1"/>
          </p:cNvSpPr>
          <p:nvPr>
            <p:ph type="sldNum" sz="quarter" idx="10"/>
          </p:nvPr>
        </p:nvSpPr>
        <p:spPr/>
        <p:txBody>
          <a:bodyPr/>
          <a:lstStyle/>
          <a:p>
            <a:fld id="{2B66368E-3EEC-AE4B-8A09-BF9815A6281B}" type="slidenum">
              <a:rPr lang="en-US" smtClean="0"/>
              <a:t>20</a:t>
            </a:fld>
            <a:endParaRPr lang="en-US"/>
          </a:p>
        </p:txBody>
      </p:sp>
    </p:spTree>
    <p:extLst>
      <p:ext uri="{BB962C8B-B14F-4D97-AF65-F5344CB8AC3E}">
        <p14:creationId xmlns:p14="http://schemas.microsoft.com/office/powerpoint/2010/main" val="3991551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Source: </a:t>
            </a:r>
            <a:r>
              <a:rPr lang="en-US" dirty="0" err="1"/>
              <a:t>Ga</a:t>
            </a:r>
            <a:r>
              <a:rPr lang="en-US" dirty="0"/>
              <a:t> DOE 2012-2013</a:t>
            </a:r>
            <a:r>
              <a:rPr lang="en-US" baseline="0" dirty="0"/>
              <a:t> school year, calculations by Atlanta Regional Commission estimates</a:t>
            </a:r>
            <a:endParaRPr lang="en-US" b="0" i="0" dirty="0">
              <a:solidFill>
                <a:schemeClr val="tx2"/>
              </a:solidFill>
            </a:endParaRPr>
          </a:p>
          <a:p>
            <a:endParaRPr lang="en-US" b="0" i="0" dirty="0"/>
          </a:p>
        </p:txBody>
      </p:sp>
      <p:sp>
        <p:nvSpPr>
          <p:cNvPr id="4" name="Slide Number Placeholder 3"/>
          <p:cNvSpPr>
            <a:spLocks noGrp="1"/>
          </p:cNvSpPr>
          <p:nvPr>
            <p:ph type="sldNum" sz="quarter" idx="10"/>
          </p:nvPr>
        </p:nvSpPr>
        <p:spPr/>
        <p:txBody>
          <a:bodyPr/>
          <a:lstStyle/>
          <a:p>
            <a:fld id="{91E8C894-5DAD-40E3-8574-FDA60F5388ED}" type="slidenum">
              <a:rPr lang="en-US" smtClean="0">
                <a:solidFill>
                  <a:prstClr val="black"/>
                </a:solidFill>
              </a:rPr>
              <a:pPr/>
              <a:t>23</a:t>
            </a:fld>
            <a:endParaRPr lang="en-US">
              <a:solidFill>
                <a:prstClr val="black"/>
              </a:solidFill>
            </a:endParaRPr>
          </a:p>
        </p:txBody>
      </p:sp>
      <p:sp>
        <p:nvSpPr>
          <p:cNvPr id="5" name="Date Placeholder 4"/>
          <p:cNvSpPr>
            <a:spLocks noGrp="1"/>
          </p:cNvSpPr>
          <p:nvPr>
            <p:ph type="dt" idx="11"/>
          </p:nvPr>
        </p:nvSpPr>
        <p:spPr/>
        <p:txBody>
          <a:bodyPr/>
          <a:lstStyle/>
          <a:p>
            <a:r>
              <a:rPr lang="en-US">
                <a:solidFill>
                  <a:prstClr val="black"/>
                </a:solidFill>
              </a:rPr>
              <a:t>10/31/2011</a:t>
            </a:r>
          </a:p>
        </p:txBody>
      </p:sp>
      <p:sp>
        <p:nvSpPr>
          <p:cNvPr id="6" name="Header Placeholder 5"/>
          <p:cNvSpPr>
            <a:spLocks noGrp="1"/>
          </p:cNvSpPr>
          <p:nvPr>
            <p:ph type="hdr" sz="quarter" idx="12"/>
          </p:nvPr>
        </p:nvSpPr>
        <p:spPr/>
        <p:txBody>
          <a:bodyPr/>
          <a:lstStyle/>
          <a:p>
            <a:endParaRPr lang="en-US">
              <a:solidFill>
                <a:prstClr val="black"/>
              </a:solidFill>
            </a:endParaRPr>
          </a:p>
        </p:txBody>
      </p:sp>
    </p:spTree>
    <p:extLst>
      <p:ext uri="{BB962C8B-B14F-4D97-AF65-F5344CB8AC3E}">
        <p14:creationId xmlns:p14="http://schemas.microsoft.com/office/powerpoint/2010/main" val="1865324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dirty="0"/>
              <a:t>2018 rates</a:t>
            </a:r>
          </a:p>
          <a:p>
            <a:r>
              <a:rPr lang="en-US" b="0" i="0" dirty="0"/>
              <a:t>Georgia – 82%</a:t>
            </a:r>
          </a:p>
          <a:p>
            <a:r>
              <a:rPr lang="en-US" b="0" i="0" dirty="0"/>
              <a:t>Carroll County – 92%</a:t>
            </a:r>
          </a:p>
          <a:p>
            <a:endParaRPr lang="en-US" b="0" i="0" dirty="0"/>
          </a:p>
          <a:p>
            <a:r>
              <a:rPr lang="en-US" b="0" i="0" dirty="0"/>
              <a:t>2016 – Carroll 86%</a:t>
            </a:r>
          </a:p>
          <a:p>
            <a:r>
              <a:rPr lang="en-US" b="0" i="0" dirty="0"/>
              <a:t>Georgia – 79%</a:t>
            </a:r>
          </a:p>
          <a:p>
            <a:endParaRPr lang="en-US" b="0" i="0" dirty="0"/>
          </a:p>
          <a:p>
            <a:r>
              <a:rPr lang="en-US" b="0" i="0" dirty="0"/>
              <a:t>Georgia – 63% went into post-sec</a:t>
            </a:r>
          </a:p>
          <a:p>
            <a:r>
              <a:rPr lang="en-US" b="0" i="0" dirty="0"/>
              <a:t>Carroll – 50% went into post-sec</a:t>
            </a:r>
          </a:p>
        </p:txBody>
      </p:sp>
      <p:sp>
        <p:nvSpPr>
          <p:cNvPr id="4" name="Slide Number Placeholder 3"/>
          <p:cNvSpPr>
            <a:spLocks noGrp="1"/>
          </p:cNvSpPr>
          <p:nvPr>
            <p:ph type="sldNum" sz="quarter" idx="10"/>
          </p:nvPr>
        </p:nvSpPr>
        <p:spPr/>
        <p:txBody>
          <a:bodyPr/>
          <a:lstStyle/>
          <a:p>
            <a:fld id="{91E8C894-5DAD-40E3-8574-FDA60F5388ED}" type="slidenum">
              <a:rPr lang="en-US" smtClean="0">
                <a:solidFill>
                  <a:prstClr val="black"/>
                </a:solidFill>
              </a:rPr>
              <a:pPr/>
              <a:t>24</a:t>
            </a:fld>
            <a:endParaRPr lang="en-US">
              <a:solidFill>
                <a:prstClr val="black"/>
              </a:solidFill>
            </a:endParaRPr>
          </a:p>
        </p:txBody>
      </p:sp>
      <p:sp>
        <p:nvSpPr>
          <p:cNvPr id="5" name="Date Placeholder 4"/>
          <p:cNvSpPr>
            <a:spLocks noGrp="1"/>
          </p:cNvSpPr>
          <p:nvPr>
            <p:ph type="dt" idx="11"/>
          </p:nvPr>
        </p:nvSpPr>
        <p:spPr/>
        <p:txBody>
          <a:bodyPr/>
          <a:lstStyle/>
          <a:p>
            <a:r>
              <a:rPr lang="en-US">
                <a:solidFill>
                  <a:prstClr val="black"/>
                </a:solidFill>
              </a:rPr>
              <a:t>10/31/2011</a:t>
            </a:r>
          </a:p>
        </p:txBody>
      </p:sp>
      <p:sp>
        <p:nvSpPr>
          <p:cNvPr id="6" name="Header Placeholder 5"/>
          <p:cNvSpPr>
            <a:spLocks noGrp="1"/>
          </p:cNvSpPr>
          <p:nvPr>
            <p:ph type="hdr" sz="quarter" idx="12"/>
          </p:nvPr>
        </p:nvSpPr>
        <p:spPr/>
        <p:txBody>
          <a:bodyPr/>
          <a:lstStyle/>
          <a:p>
            <a:endParaRPr lang="en-US">
              <a:solidFill>
                <a:prstClr val="black"/>
              </a:solidFill>
            </a:endParaRPr>
          </a:p>
        </p:txBody>
      </p:sp>
    </p:spTree>
    <p:extLst>
      <p:ext uri="{BB962C8B-B14F-4D97-AF65-F5344CB8AC3E}">
        <p14:creationId xmlns:p14="http://schemas.microsoft.com/office/powerpoint/2010/main" val="2452094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76</a:t>
            </a:r>
            <a:r>
              <a:rPr lang="en-US"/>
              <a:t>% graduation rate</a:t>
            </a:r>
          </a:p>
          <a:p>
            <a:endParaRPr lang="en-US" dirty="0"/>
          </a:p>
        </p:txBody>
      </p:sp>
      <p:sp>
        <p:nvSpPr>
          <p:cNvPr id="4" name="Slide Number Placeholder 3"/>
          <p:cNvSpPr>
            <a:spLocks noGrp="1"/>
          </p:cNvSpPr>
          <p:nvPr>
            <p:ph type="sldNum" sz="quarter" idx="10"/>
          </p:nvPr>
        </p:nvSpPr>
        <p:spPr/>
        <p:txBody>
          <a:bodyPr/>
          <a:lstStyle/>
          <a:p>
            <a:fld id="{2B66368E-3EEC-AE4B-8A09-BF9815A6281B}" type="slidenum">
              <a:rPr lang="en-US" smtClean="0"/>
              <a:t>26</a:t>
            </a:fld>
            <a:endParaRPr lang="en-US"/>
          </a:p>
        </p:txBody>
      </p:sp>
    </p:spTree>
    <p:extLst>
      <p:ext uri="{BB962C8B-B14F-4D97-AF65-F5344CB8AC3E}">
        <p14:creationId xmlns:p14="http://schemas.microsoft.com/office/powerpoint/2010/main" val="2781824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2BED22-9416-48E6-A85C-8E37E8F2BA8E}" type="slidenum">
              <a:rPr lang="en-US" smtClean="0"/>
              <a:pPr/>
              <a:t>27</a:t>
            </a:fld>
            <a:endParaRPr lang="en-US"/>
          </a:p>
        </p:txBody>
      </p:sp>
    </p:spTree>
    <p:extLst>
      <p:ext uri="{BB962C8B-B14F-4D97-AF65-F5344CB8AC3E}">
        <p14:creationId xmlns:p14="http://schemas.microsoft.com/office/powerpoint/2010/main" val="3035205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Challenge for communities – how to do you re-</a:t>
            </a:r>
            <a:r>
              <a:rPr lang="en-US" b="1" dirty="0" err="1"/>
              <a:t>enegage</a:t>
            </a:r>
            <a:r>
              <a:rPr lang="en-US" b="1" dirty="0"/>
              <a:t> the adult population in the workforce.  Why are they out of it?  Job training?  Literacy?  Education levels?</a:t>
            </a:r>
          </a:p>
        </p:txBody>
      </p:sp>
      <p:sp>
        <p:nvSpPr>
          <p:cNvPr id="4" name="Slide Number Placeholder 3"/>
          <p:cNvSpPr>
            <a:spLocks noGrp="1"/>
          </p:cNvSpPr>
          <p:nvPr>
            <p:ph type="sldNum" sz="quarter" idx="10"/>
          </p:nvPr>
        </p:nvSpPr>
        <p:spPr/>
        <p:txBody>
          <a:bodyPr/>
          <a:lstStyle/>
          <a:p>
            <a:fld id="{372BED22-9416-48E6-A85C-8E37E8F2BA8E}" type="slidenum">
              <a:rPr lang="en-US" smtClean="0"/>
              <a:pPr/>
              <a:t>28</a:t>
            </a:fld>
            <a:endParaRPr lang="en-US"/>
          </a:p>
        </p:txBody>
      </p:sp>
    </p:spTree>
    <p:extLst>
      <p:ext uri="{BB962C8B-B14F-4D97-AF65-F5344CB8AC3E}">
        <p14:creationId xmlns:p14="http://schemas.microsoft.com/office/powerpoint/2010/main" val="2611196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goal is the healthy economic lifecycle.</a:t>
            </a:r>
          </a:p>
          <a:p>
            <a:endParaRPr lang="en-US" dirty="0"/>
          </a:p>
          <a:p>
            <a:r>
              <a:rPr lang="en-US" dirty="0"/>
              <a:t>This presentation is going to help you look at the cracks in your pipeline </a:t>
            </a:r>
          </a:p>
        </p:txBody>
      </p:sp>
      <p:sp>
        <p:nvSpPr>
          <p:cNvPr id="4" name="Slide Number Placeholder 3"/>
          <p:cNvSpPr>
            <a:spLocks noGrp="1"/>
          </p:cNvSpPr>
          <p:nvPr>
            <p:ph type="sldNum" sz="quarter" idx="10"/>
          </p:nvPr>
        </p:nvSpPr>
        <p:spPr/>
        <p:txBody>
          <a:bodyPr/>
          <a:lstStyle/>
          <a:p>
            <a:fld id="{2B66368E-3EEC-AE4B-8A09-BF9815A6281B}" type="slidenum">
              <a:rPr lang="en-US" smtClean="0"/>
              <a:t>2</a:t>
            </a:fld>
            <a:endParaRPr lang="en-US"/>
          </a:p>
        </p:txBody>
      </p:sp>
    </p:spTree>
    <p:extLst>
      <p:ext uri="{BB962C8B-B14F-4D97-AF65-F5344CB8AC3E}">
        <p14:creationId xmlns:p14="http://schemas.microsoft.com/office/powerpoint/2010/main" val="1449704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Calculations done by the Georgia Chamber of Commerce</a:t>
            </a:r>
          </a:p>
          <a:p>
            <a:r>
              <a:rPr lang="en-US" dirty="0"/>
              <a:t>Adult population</a:t>
            </a:r>
          </a:p>
          <a:p>
            <a:endParaRPr lang="en-US" dirty="0"/>
          </a:p>
          <a:p>
            <a:r>
              <a:rPr lang="en-US" sz="1200" b="0" i="0" u="none" strike="noStrike" kern="1200" baseline="0" dirty="0">
                <a:solidFill>
                  <a:schemeClr val="tx1"/>
                </a:solidFill>
                <a:latin typeface="+mn-lt"/>
                <a:ea typeface="+mn-ea"/>
                <a:cs typeface="+mn-cs"/>
              </a:rPr>
              <a:t>59 of Georgia’s 159 counties have greater than 25% poverty</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Lowest Poverty Rate – Forsyth and Oconee (7%)</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Highest Poverty Rate – Calhoun and Clay – 42% of the residents are below the official poverty threshold</a:t>
            </a:r>
            <a:endParaRPr lang="en-US" dirty="0"/>
          </a:p>
        </p:txBody>
      </p:sp>
      <p:sp>
        <p:nvSpPr>
          <p:cNvPr id="4" name="Slide Number Placeholder 3"/>
          <p:cNvSpPr>
            <a:spLocks noGrp="1"/>
          </p:cNvSpPr>
          <p:nvPr>
            <p:ph type="sldNum" sz="quarter" idx="10"/>
          </p:nvPr>
        </p:nvSpPr>
        <p:spPr/>
        <p:txBody>
          <a:bodyPr/>
          <a:lstStyle/>
          <a:p>
            <a:fld id="{372BED22-9416-48E6-A85C-8E37E8F2BA8E}" type="slidenum">
              <a:rPr lang="en-US" smtClean="0"/>
              <a:pPr/>
              <a:t>29</a:t>
            </a:fld>
            <a:endParaRPr lang="en-US"/>
          </a:p>
        </p:txBody>
      </p:sp>
    </p:spTree>
    <p:extLst>
      <p:ext uri="{BB962C8B-B14F-4D97-AF65-F5344CB8AC3E}">
        <p14:creationId xmlns:p14="http://schemas.microsoft.com/office/powerpoint/2010/main" val="3191977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F0C7E53-5A05-44CB-B779-862239460E91}" type="slidenum">
              <a:rPr lang="en-US"/>
              <a:pPr/>
              <a:t>30</a:t>
            </a:fld>
            <a:endParaRPr lang="en-US"/>
          </a:p>
        </p:txBody>
      </p:sp>
      <p:sp>
        <p:nvSpPr>
          <p:cNvPr id="45059" name="Rectangle 2"/>
          <p:cNvSpPr>
            <a:spLocks noGrp="1" noRot="1" noChangeAspect="1" noChangeArrowheads="1" noTextEdit="1"/>
          </p:cNvSpPr>
          <p:nvPr>
            <p:ph type="sldImg"/>
          </p:nvPr>
        </p:nvSpPr>
        <p:spPr>
          <a:xfrm>
            <a:off x="1182688" y="698500"/>
            <a:ext cx="4646612" cy="3484563"/>
          </a:xfrm>
          <a:ln/>
        </p:spPr>
      </p:sp>
      <p:sp>
        <p:nvSpPr>
          <p:cNvPr id="45060" name="Rectangle 3"/>
          <p:cNvSpPr>
            <a:spLocks noGrp="1" noChangeArrowheads="1"/>
          </p:cNvSpPr>
          <p:nvPr>
            <p:ph type="body" idx="1"/>
          </p:nvPr>
        </p:nvSpPr>
        <p:spPr>
          <a:xfrm>
            <a:off x="935040" y="4414838"/>
            <a:ext cx="5140325" cy="4183063"/>
          </a:xfrm>
          <a:noFill/>
          <a:ln/>
        </p:spPr>
        <p:txBody>
          <a:bodyPr/>
          <a:lstStyle/>
          <a:p>
            <a:pPr lvl="0"/>
            <a:r>
              <a:rPr lang="en-US" sz="1300" dirty="0"/>
              <a:t>Doug </a:t>
            </a:r>
            <a:r>
              <a:rPr lang="en-US" sz="1300" dirty="0" err="1"/>
              <a:t>Betchel</a:t>
            </a:r>
            <a:r>
              <a:rPr lang="en-US" sz="1300" dirty="0"/>
              <a:t> – UGA professor – started with the 2 Georgia’s.  Before he passed away, he updated that to the 5 Georgia’s:  </a:t>
            </a:r>
            <a:r>
              <a:rPr lang="en-US" sz="1200" kern="1200" dirty="0">
                <a:solidFill>
                  <a:schemeClr val="tx1"/>
                </a:solidFill>
                <a:effectLst/>
                <a:latin typeface="+mn-lt"/>
                <a:ea typeface="+mn-ea"/>
                <a:cs typeface="+mn-cs"/>
              </a:rPr>
              <a:t>Urban, Urbanizing, Suburban, Rural Growth, Rural Decline </a:t>
            </a:r>
          </a:p>
          <a:p>
            <a:pPr lvl="0"/>
            <a:endParaRPr lang="en-US" sz="1200" kern="1200" dirty="0">
              <a:solidFill>
                <a:schemeClr val="tx1"/>
              </a:solidFill>
              <a:effectLst/>
              <a:latin typeface="+mn-lt"/>
              <a:ea typeface="+mn-ea"/>
              <a:cs typeface="+mn-cs"/>
            </a:endParaRPr>
          </a:p>
          <a:p>
            <a:pPr lvl="0"/>
            <a:r>
              <a:rPr lang="en-US" sz="1300" dirty="0"/>
              <a:t>Rest of the state is important.  Statewide agencies, statewide presence.  Also, Atlanta can’t continue to support the rest of the state.</a:t>
            </a:r>
          </a:p>
        </p:txBody>
      </p:sp>
    </p:spTree>
    <p:extLst>
      <p:ext uri="{BB962C8B-B14F-4D97-AF65-F5344CB8AC3E}">
        <p14:creationId xmlns:p14="http://schemas.microsoft.com/office/powerpoint/2010/main" val="927920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1A7D5F2B-3454-4BD5-A486-FC2EBF764977}" type="slidenum">
              <a:rPr lang="en-US"/>
              <a:pPr/>
              <a:t>31</a:t>
            </a:fld>
            <a:endParaRPr lang="en-US"/>
          </a:p>
        </p:txBody>
      </p:sp>
      <p:sp>
        <p:nvSpPr>
          <p:cNvPr id="97283" name="Rectangle 2"/>
          <p:cNvSpPr>
            <a:spLocks noGrp="1" noRot="1" noChangeAspect="1" noChangeArrowheads="1" noTextEdit="1"/>
          </p:cNvSpPr>
          <p:nvPr>
            <p:ph type="sldImg"/>
          </p:nvPr>
        </p:nvSpPr>
        <p:spPr>
          <a:xfrm>
            <a:off x="1144588" y="687388"/>
            <a:ext cx="4570412" cy="3427412"/>
          </a:xfrm>
          <a:ln/>
        </p:spPr>
      </p:sp>
      <p:sp>
        <p:nvSpPr>
          <p:cNvPr id="97284" name="Rectangle 3"/>
          <p:cNvSpPr>
            <a:spLocks noGrp="1" noChangeArrowheads="1"/>
          </p:cNvSpPr>
          <p:nvPr>
            <p:ph type="body" idx="1"/>
          </p:nvPr>
        </p:nvSpPr>
        <p:spPr>
          <a:xfrm>
            <a:off x="445710" y="4344025"/>
            <a:ext cx="6103247" cy="4412730"/>
          </a:xfrm>
          <a:noFill/>
          <a:ln/>
        </p:spPr>
        <p:txBody>
          <a:bodyPr lIns="89807" tIns="44904" rIns="89807" bIns="44904"/>
          <a:lstStyle/>
          <a:p>
            <a:pPr eaLnBrk="1" hangingPunct="1">
              <a:buFontTx/>
              <a:buChar char="•"/>
            </a:pPr>
            <a:r>
              <a:rPr lang="en-US" sz="1300" dirty="0"/>
              <a:t>If your efforts are not aligned, whether in business or schools, it’s going to be harder to stay focused and reach your goal. How many of your schools have random acts that compete against each other?</a:t>
            </a:r>
          </a:p>
          <a:p>
            <a:pPr eaLnBrk="1" hangingPunct="1">
              <a:buFontTx/>
              <a:buChar char="•"/>
            </a:pPr>
            <a:r>
              <a:rPr lang="en-US" sz="1300" dirty="0"/>
              <a:t>If we are all aimed in the same direction with focus on the same goal, it can be reached. In business, that goal is profits; in education, that goal is student achievement. </a:t>
            </a:r>
          </a:p>
          <a:p>
            <a:pPr eaLnBrk="1" hangingPunct="1">
              <a:buFontTx/>
              <a:buChar char="•"/>
            </a:pPr>
            <a:endParaRPr lang="en-US" sz="1300" dirty="0"/>
          </a:p>
          <a:p>
            <a:pPr eaLnBrk="1" hangingPunct="1">
              <a:buFontTx/>
              <a:buChar char="•"/>
            </a:pPr>
            <a:endParaRPr lang="en-US" sz="1300" dirty="0"/>
          </a:p>
          <a:p>
            <a:pPr eaLnBrk="1" hangingPunct="1">
              <a:buFontTx/>
              <a:buChar char="•"/>
            </a:pPr>
            <a:r>
              <a:rPr lang="en-US" sz="1300" b="1" dirty="0"/>
              <a:t>Slide transition statement – Now, we want to take some time for you all to reflect on how to align your acts of improvement around your goals.</a:t>
            </a:r>
          </a:p>
        </p:txBody>
      </p:sp>
    </p:spTree>
    <p:extLst>
      <p:ext uri="{BB962C8B-B14F-4D97-AF65-F5344CB8AC3E}">
        <p14:creationId xmlns:p14="http://schemas.microsoft.com/office/powerpoint/2010/main" val="2337369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66368E-3EEC-AE4B-8A09-BF9815A6281B}" type="slidenum">
              <a:rPr lang="en-US" smtClean="0"/>
              <a:t>32</a:t>
            </a:fld>
            <a:endParaRPr lang="en-US"/>
          </a:p>
        </p:txBody>
      </p:sp>
    </p:spTree>
    <p:extLst>
      <p:ext uri="{BB962C8B-B14F-4D97-AF65-F5344CB8AC3E}">
        <p14:creationId xmlns:p14="http://schemas.microsoft.com/office/powerpoint/2010/main" val="1792349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r>
              <a:rPr lang="en-US" dirty="0"/>
              <a:t>What this says: 2010 – 2015: 73 counties lost jobs, 2017-27: 87 counties are projected to lose jobs</a:t>
            </a:r>
          </a:p>
          <a:p>
            <a:pPr marL="171450" indent="-171450" defTabSz="931774">
              <a:buFont typeface="Arial" panose="020B0604020202020204" pitchFamily="34" charset="0"/>
              <a:buChar char="•"/>
              <a:defRPr/>
            </a:pPr>
            <a:r>
              <a:rPr lang="en-US" dirty="0"/>
              <a:t>75% of  the 352,000 jobs projected to be added will be added in Atlanta while only 8% will occur in rural GA. This is an even lower share than their population growth of 15%</a:t>
            </a:r>
          </a:p>
          <a:p>
            <a:pPr marL="171450" indent="-171450" defTabSz="931774">
              <a:buFont typeface="Arial" panose="020B0604020202020204" pitchFamily="34" charset="0"/>
              <a:buChar char="•"/>
              <a:defRPr/>
            </a:pPr>
            <a:endParaRPr lang="en-US" dirty="0"/>
          </a:p>
          <a:p>
            <a:pPr defTabSz="931774">
              <a:defRPr/>
            </a:pPr>
            <a:r>
              <a:rPr lang="en-US" dirty="0"/>
              <a:t>Why this matters: These trends are going to show up repeatedly during the remaining slides. We're going to see how job growth and other community stress indicators are related</a:t>
            </a:r>
          </a:p>
          <a:p>
            <a:pPr defTabSz="931774">
              <a:defRPr/>
            </a:pPr>
            <a:endParaRPr lang="en-US" b="1" dirty="0"/>
          </a:p>
          <a:p>
            <a:r>
              <a:rPr lang="en-US" sz="1200" b="1" dirty="0">
                <a:solidFill>
                  <a:srgbClr val="B5A369"/>
                </a:solidFill>
                <a:latin typeface="Helvetica" panose="020B0604020202020204" pitchFamily="34" charset="0"/>
                <a:cs typeface="Helvetica" panose="020B0604020202020204" pitchFamily="34" charset="0"/>
              </a:rPr>
              <a:t>Atlanta:</a:t>
            </a:r>
            <a:r>
              <a:rPr lang="en-US" sz="1200" b="1" dirty="0">
                <a:solidFill>
                  <a:srgbClr val="A69054"/>
                </a:solidFill>
                <a:latin typeface="Helvetica" panose="020B0604020202020204" pitchFamily="34" charset="0"/>
                <a:cs typeface="Helvetica" panose="020B0604020202020204" pitchFamily="34" charset="0"/>
              </a:rPr>
              <a:t> </a:t>
            </a:r>
            <a:r>
              <a:rPr lang="en-US" sz="1200" b="1" dirty="0">
                <a:solidFill>
                  <a:schemeClr val="bg1">
                    <a:lumMod val="50000"/>
                  </a:schemeClr>
                </a:solidFill>
                <a:latin typeface="Helvetica" panose="020B0604020202020204" pitchFamily="34" charset="0"/>
                <a:cs typeface="Helvetica" panose="020B0604020202020204" pitchFamily="34" charset="0"/>
              </a:rPr>
              <a:t>11</a:t>
            </a:r>
            <a:r>
              <a:rPr lang="en-US" sz="1200" b="1" dirty="0">
                <a:solidFill>
                  <a:srgbClr val="7F7F7F"/>
                </a:solidFill>
                <a:latin typeface="Helvetica" panose="020B0604020202020204" pitchFamily="34" charset="0"/>
                <a:cs typeface="Helvetica" panose="020B0604020202020204" pitchFamily="34" charset="0"/>
              </a:rPr>
              <a:t> counties clustered around Atlanta job centers  (Douglas)</a:t>
            </a:r>
            <a:endParaRPr lang="en-US" sz="1200" b="1" dirty="0">
              <a:solidFill>
                <a:srgbClr val="A69054"/>
              </a:solidFill>
              <a:latin typeface="Helvetica" panose="020B0604020202020204" pitchFamily="34" charset="0"/>
              <a:cs typeface="Helvetica" panose="020B0604020202020204" pitchFamily="34" charset="0"/>
            </a:endParaRPr>
          </a:p>
          <a:p>
            <a:r>
              <a:rPr lang="en-US" sz="1200" b="1" dirty="0">
                <a:solidFill>
                  <a:srgbClr val="B5A369"/>
                </a:solidFill>
                <a:latin typeface="Helvetica" panose="020B0604020202020204" pitchFamily="34" charset="0"/>
                <a:cs typeface="Helvetica" panose="020B0604020202020204" pitchFamily="34" charset="0"/>
              </a:rPr>
              <a:t>Hub Counties: </a:t>
            </a:r>
            <a:r>
              <a:rPr lang="en-US" sz="1200" b="1" dirty="0">
                <a:solidFill>
                  <a:schemeClr val="bg2">
                    <a:lumMod val="50000"/>
                  </a:schemeClr>
                </a:solidFill>
                <a:latin typeface="Helvetica" panose="020B0604020202020204" pitchFamily="34" charset="0"/>
                <a:cs typeface="Helvetica" panose="020B0604020202020204" pitchFamily="34" charset="0"/>
              </a:rPr>
              <a:t>8 counties with job total of more than 65,000 or nexus to a hub county  - Athens, Augusta, Savannah, Macon, Columbus</a:t>
            </a:r>
          </a:p>
          <a:p>
            <a:r>
              <a:rPr lang="en-US" sz="1200" b="1" dirty="0">
                <a:solidFill>
                  <a:srgbClr val="B5A369"/>
                </a:solidFill>
                <a:latin typeface="Helvetica" panose="020B0604020202020204" pitchFamily="34" charset="0"/>
                <a:cs typeface="Helvetica" panose="020B0604020202020204" pitchFamily="34" charset="0"/>
              </a:rPr>
              <a:t>Rural: </a:t>
            </a:r>
            <a:r>
              <a:rPr lang="en-US" sz="1200" b="1" dirty="0">
                <a:solidFill>
                  <a:schemeClr val="bg2">
                    <a:lumMod val="50000"/>
                  </a:schemeClr>
                </a:solidFill>
                <a:latin typeface="Helvetica" panose="020B0604020202020204" pitchFamily="34" charset="0"/>
                <a:cs typeface="Helvetica" panose="020B0604020202020204" pitchFamily="34" charset="0"/>
              </a:rPr>
              <a:t>140 other counties</a:t>
            </a:r>
          </a:p>
          <a:p>
            <a:pPr defTabSz="931774">
              <a:defRPr/>
            </a:pPr>
            <a:endParaRPr lang="en-US" dirty="0"/>
          </a:p>
        </p:txBody>
      </p:sp>
      <p:sp>
        <p:nvSpPr>
          <p:cNvPr id="4" name="Slide Number Placeholder 3"/>
          <p:cNvSpPr>
            <a:spLocks noGrp="1"/>
          </p:cNvSpPr>
          <p:nvPr>
            <p:ph type="sldNum" sz="quarter" idx="10"/>
          </p:nvPr>
        </p:nvSpPr>
        <p:spPr/>
        <p:txBody>
          <a:bodyPr/>
          <a:lstStyle/>
          <a:p>
            <a:fld id="{A2047117-5D51-48CB-BCD9-3E73D1A1D61D}" type="slidenum">
              <a:rPr lang="en-US" smtClean="0"/>
              <a:t>4</a:t>
            </a:fld>
            <a:endParaRPr lang="en-US"/>
          </a:p>
        </p:txBody>
      </p:sp>
    </p:spTree>
    <p:extLst>
      <p:ext uri="{BB962C8B-B14F-4D97-AF65-F5344CB8AC3E}">
        <p14:creationId xmlns:p14="http://schemas.microsoft.com/office/powerpoint/2010/main" val="674847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r>
              <a:rPr lang="en-US"/>
              <a:t>What this says: Georgia will add 1.5 million people between 2015 and 2030-1MM will be in Atlanta and the remaining 500,000 will be split between hub &amp; rural</a:t>
            </a:r>
          </a:p>
          <a:p>
            <a:pPr marL="174625" indent="-174625" defTabSz="931774">
              <a:buFont typeface="Arial" panose="020B0604020202020204" pitchFamily="34" charset="0"/>
              <a:buChar char="•"/>
              <a:defRPr/>
            </a:pPr>
            <a:r>
              <a:rPr lang="en-US"/>
              <a:t>74 Counties are projected to lose population or stay at 0</a:t>
            </a:r>
          </a:p>
          <a:p>
            <a:pPr marL="174625" indent="-174625" defTabSz="931774">
              <a:buFont typeface="Arial" panose="020B0604020202020204" pitchFamily="34" charset="0"/>
              <a:buChar char="•"/>
              <a:defRPr/>
            </a:pPr>
            <a:r>
              <a:rPr lang="en-US"/>
              <a:t>Nearly 70% of the growth will be in Atlanta’s 10 main counties, 17% in the 9 hub city counties, and only 14% in the remaining 140 counties</a:t>
            </a:r>
          </a:p>
          <a:p>
            <a:pPr marL="174625" indent="-174625" defTabSz="931774">
              <a:buFont typeface="Arial" panose="020B0604020202020204" pitchFamily="34" charset="0"/>
              <a:buChar char="•"/>
              <a:defRPr/>
            </a:pPr>
            <a:endParaRPr lang="en-US"/>
          </a:p>
          <a:p>
            <a:pPr defTabSz="931774">
              <a:defRPr/>
            </a:pPr>
            <a:r>
              <a:rPr lang="en-US"/>
              <a:t>Why this matters: Population growth is directly tied to job growth.  These numbers are similar to national trends, the vast majority of population growth across America is occurring in large metro areas. Smaller metro areas are seeing some growth, but rural areas are seeing either minimal growth or population declines.</a:t>
            </a:r>
          </a:p>
          <a:p>
            <a:pPr marL="0" indent="0" defTabSz="931774">
              <a:buFont typeface="Arial" panose="020B0604020202020204" pitchFamily="34" charset="0"/>
              <a:buNone/>
              <a:defRPr/>
            </a:pPr>
            <a:endParaRPr lang="en-US"/>
          </a:p>
        </p:txBody>
      </p:sp>
      <p:sp>
        <p:nvSpPr>
          <p:cNvPr id="4" name="Slide Number Placeholder 3"/>
          <p:cNvSpPr>
            <a:spLocks noGrp="1"/>
          </p:cNvSpPr>
          <p:nvPr>
            <p:ph type="sldNum" sz="quarter" idx="10"/>
          </p:nvPr>
        </p:nvSpPr>
        <p:spPr/>
        <p:txBody>
          <a:bodyPr/>
          <a:lstStyle/>
          <a:p>
            <a:fld id="{A2047117-5D51-48CB-BCD9-3E73D1A1D61D}" type="slidenum">
              <a:rPr lang="en-US" smtClean="0"/>
              <a:t>5</a:t>
            </a:fld>
            <a:endParaRPr lang="en-US"/>
          </a:p>
        </p:txBody>
      </p:sp>
    </p:spTree>
    <p:extLst>
      <p:ext uri="{BB962C8B-B14F-4D97-AF65-F5344CB8AC3E}">
        <p14:creationId xmlns:p14="http://schemas.microsoft.com/office/powerpoint/2010/main" val="1629403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r>
              <a:rPr lang="en-US"/>
              <a:t>What this says: Demographic patterns shifting over time, large number of counties becoming majority non-white, especially in the high growth metro areas</a:t>
            </a:r>
          </a:p>
          <a:p>
            <a:pPr defTabSz="931774">
              <a:defRPr/>
            </a:pPr>
            <a:endParaRPr lang="en-US"/>
          </a:p>
          <a:p>
            <a:pPr defTabSz="931774">
              <a:defRPr/>
            </a:pPr>
            <a:r>
              <a:rPr lang="en-US"/>
              <a:t>Why this matters: Communities with changing demographics are going to have to deal with conversations about race. Do our elected officials look like the people in our communities? Do our chambers look like the businesses in our communities?  These are conversations we've been hesitant to talk about in public, but these are the conversations we have to have.  These changes are coming whether we are prepared for them or not.  So let's start thinking about how this impacts our politics and our organizations.</a:t>
            </a:r>
          </a:p>
          <a:p>
            <a:pPr marL="0" indent="0" defTabSz="931774">
              <a:buFont typeface="Arial" panose="020B0604020202020204" pitchFamily="34" charset="0"/>
              <a:buNone/>
              <a:defRPr/>
            </a:pPr>
            <a:endParaRPr lang="en-US"/>
          </a:p>
        </p:txBody>
      </p:sp>
      <p:sp>
        <p:nvSpPr>
          <p:cNvPr id="4" name="Slide Number Placeholder 3"/>
          <p:cNvSpPr>
            <a:spLocks noGrp="1"/>
          </p:cNvSpPr>
          <p:nvPr>
            <p:ph type="sldNum" sz="quarter" idx="10"/>
          </p:nvPr>
        </p:nvSpPr>
        <p:spPr/>
        <p:txBody>
          <a:bodyPr/>
          <a:lstStyle/>
          <a:p>
            <a:fld id="{A2047117-5D51-48CB-BCD9-3E73D1A1D61D}" type="slidenum">
              <a:rPr lang="en-US" smtClean="0"/>
              <a:t>6</a:t>
            </a:fld>
            <a:endParaRPr lang="en-US"/>
          </a:p>
        </p:txBody>
      </p:sp>
    </p:spTree>
    <p:extLst>
      <p:ext uri="{BB962C8B-B14F-4D97-AF65-F5344CB8AC3E}">
        <p14:creationId xmlns:p14="http://schemas.microsoft.com/office/powerpoint/2010/main" val="3762748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r>
              <a:rPr lang="en-US"/>
              <a:t>What this shows:</a:t>
            </a:r>
          </a:p>
          <a:p>
            <a:pPr marL="174625" indent="-174625" defTabSz="931774">
              <a:buFont typeface="Arial" panose="020B0604020202020204" pitchFamily="34" charset="0"/>
              <a:buChar char="•"/>
              <a:defRPr/>
            </a:pPr>
            <a:r>
              <a:rPr lang="en-US"/>
              <a:t>21 counties currently have greater than 25% uninsured</a:t>
            </a:r>
          </a:p>
          <a:p>
            <a:pPr marL="174625" indent="-174625" defTabSz="931774">
              <a:buFont typeface="Arial" panose="020B0604020202020204" pitchFamily="34" charset="0"/>
              <a:buChar char="•"/>
              <a:defRPr/>
            </a:pPr>
            <a:r>
              <a:rPr lang="en-US"/>
              <a:t>If no healthcare reform is passed and status quo is maintained, the number of counties with 25% or greater uninsured will skyrocket to 131 counties</a:t>
            </a:r>
          </a:p>
          <a:p>
            <a:pPr marL="174625" indent="-174625" defTabSz="931774">
              <a:buFont typeface="Arial" panose="020B0604020202020204" pitchFamily="34" charset="0"/>
              <a:buChar char="•"/>
              <a:defRPr/>
            </a:pPr>
            <a:r>
              <a:rPr lang="en-US"/>
              <a:t>Rank among top 5 for highest uninsured rates</a:t>
            </a:r>
          </a:p>
          <a:p>
            <a:pPr marL="174708" indent="-174708" defTabSz="931774">
              <a:buFont typeface="Arial" panose="020B0604020202020204" pitchFamily="34" charset="0"/>
              <a:buChar char="•"/>
              <a:defRPr/>
            </a:pPr>
            <a:endParaRPr lang="en-US"/>
          </a:p>
          <a:p>
            <a:pPr defTabSz="931774">
              <a:defRPr/>
            </a:pPr>
            <a:r>
              <a:rPr lang="en-US"/>
              <a:t>Why this matters: Healthcare drives a huge portion of our state economy and our local economies. The current path is unsustainable.  As insurance becomes more expensive, businesses will have to continue to dedicate more resources to employer sponsored insurance. This problem cuts across every type of community I every part of the state.</a:t>
            </a:r>
          </a:p>
          <a:p>
            <a:pPr marL="174708" indent="-174708" defTabSz="931774">
              <a:buFont typeface="Arial" panose="020B0604020202020204" pitchFamily="34" charset="0"/>
              <a:buChar char="•"/>
              <a:defRPr/>
            </a:pPr>
            <a:endParaRPr lang="en-US"/>
          </a:p>
          <a:p>
            <a:pPr marL="640594" lvl="1" indent="-174708" defTabSz="931774">
              <a:buFont typeface="Arial" panose="020B0604020202020204" pitchFamily="34" charset="0"/>
              <a:buChar char="•"/>
              <a:defRPr/>
            </a:pPr>
            <a:endParaRPr lang="en-US"/>
          </a:p>
          <a:p>
            <a:pPr marL="174708" indent="-174708" defTabSz="931774">
              <a:buFont typeface="Arial" panose="020B0604020202020204" pitchFamily="34" charset="0"/>
              <a:buChar char="•"/>
              <a:defRPr/>
            </a:pPr>
            <a:endParaRPr lang="en-US"/>
          </a:p>
          <a:p>
            <a:pPr defTabSz="931774">
              <a:defRPr/>
            </a:pPr>
            <a:endParaRPr lang="en-US"/>
          </a:p>
          <a:p>
            <a:pPr defTabSz="931774">
              <a:defRPr/>
            </a:pPr>
            <a:endParaRPr lang="en-US"/>
          </a:p>
        </p:txBody>
      </p:sp>
      <p:sp>
        <p:nvSpPr>
          <p:cNvPr id="4" name="Slide Number Placeholder 3"/>
          <p:cNvSpPr>
            <a:spLocks noGrp="1"/>
          </p:cNvSpPr>
          <p:nvPr>
            <p:ph type="sldNum" sz="quarter" idx="10"/>
          </p:nvPr>
        </p:nvSpPr>
        <p:spPr/>
        <p:txBody>
          <a:bodyPr/>
          <a:lstStyle/>
          <a:p>
            <a:fld id="{A2047117-5D51-48CB-BCD9-3E73D1A1D61D}" type="slidenum">
              <a:rPr lang="en-US" smtClean="0"/>
              <a:t>7</a:t>
            </a:fld>
            <a:endParaRPr lang="en-US"/>
          </a:p>
        </p:txBody>
      </p:sp>
    </p:spTree>
    <p:extLst>
      <p:ext uri="{BB962C8B-B14F-4D97-AF65-F5344CB8AC3E}">
        <p14:creationId xmlns:p14="http://schemas.microsoft.com/office/powerpoint/2010/main" val="895526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61CCC1-32D7-7647-9A81-3339E27EA247}" type="slidenum">
              <a:rPr lang="en-US" smtClean="0"/>
              <a:t>9</a:t>
            </a:fld>
            <a:endParaRPr lang="en-US"/>
          </a:p>
        </p:txBody>
      </p:sp>
    </p:spTree>
    <p:extLst>
      <p:ext uri="{BB962C8B-B14F-4D97-AF65-F5344CB8AC3E}">
        <p14:creationId xmlns:p14="http://schemas.microsoft.com/office/powerpoint/2010/main" val="420352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61CCC1-32D7-7647-9A81-3339E27EA247}" type="slidenum">
              <a:rPr lang="en-US" smtClean="0"/>
              <a:t>10</a:t>
            </a:fld>
            <a:endParaRPr lang="en-US"/>
          </a:p>
        </p:txBody>
      </p:sp>
    </p:spTree>
    <p:extLst>
      <p:ext uri="{BB962C8B-B14F-4D97-AF65-F5344CB8AC3E}">
        <p14:creationId xmlns:p14="http://schemas.microsoft.com/office/powerpoint/2010/main" val="928533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6368E-3EEC-AE4B-8A09-BF9815A6281B}" type="slidenum">
              <a:rPr lang="en-US" smtClean="0"/>
              <a:t>11</a:t>
            </a:fld>
            <a:endParaRPr lang="en-US"/>
          </a:p>
        </p:txBody>
      </p:sp>
    </p:spTree>
    <p:extLst>
      <p:ext uri="{BB962C8B-B14F-4D97-AF65-F5344CB8AC3E}">
        <p14:creationId xmlns:p14="http://schemas.microsoft.com/office/powerpoint/2010/main" val="3542635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FB4290-6522-4139-852E-05BD9E7F0D2E}" type="datetime1">
              <a:rPr lang="en-US" smtClean="0"/>
              <a:pPr/>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B955F9-81EA-47C5-8059-9E5C2B437C70}" type="datetime1">
              <a:rPr lang="en-US" smtClean="0"/>
              <a:pPr/>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EF607B-A47E-422C-9BEF-122CCDB7C526}" type="datetime1">
              <a:rPr lang="en-US" smtClean="0"/>
              <a:pPr/>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7/17/2019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0D295D-4A77-4DEB-B04C-9F4282A8BC04}" type="datetime1">
              <a:rPr lang="en-US" smtClean="0"/>
              <a:pPr/>
              <a:t>7/17/2019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B28685-4D0C-42D5-8013-B5904CD1FCBC}" type="datetime1">
              <a:rPr lang="en-US" smtClean="0"/>
              <a:pPr/>
              <a:t>7/17/2019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7/17/2019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7/17/2019</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7/17/2019</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customXml" Target="../ink/ink1.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hyperlink" Target="https://gosa.georgia.gov/sites/gosa.georgia.gov/files/related_files/press_release/3rd%20Grade%20Reading-Graduation-ACT-SAT%20Analysis%20Final%2003222017.pdf" TargetMode="Externa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25.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3.svg"/></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gpee.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0.emf"/></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4632" y="351238"/>
            <a:ext cx="7744968" cy="1506137"/>
          </a:xfrm>
        </p:spPr>
        <p:txBody>
          <a:bodyPr/>
          <a:lstStyle/>
          <a:p>
            <a:pPr algn="ctr"/>
            <a:r>
              <a:rPr lang="en-US" sz="4800" dirty="0">
                <a:latin typeface="+mn-lt"/>
              </a:rPr>
              <a:t>The Good, The Bad, The Ugly: Our Region by the Numbers</a:t>
            </a:r>
            <a:endParaRPr lang="en-US" sz="4800" i="1" dirty="0">
              <a:solidFill>
                <a:srgbClr val="C00000"/>
              </a:solidFill>
              <a:latin typeface="+mn-lt"/>
            </a:endParaRPr>
          </a:p>
        </p:txBody>
      </p:sp>
      <p:sp>
        <p:nvSpPr>
          <p:cNvPr id="3" name="Subtitle 2"/>
          <p:cNvSpPr>
            <a:spLocks noGrp="1"/>
          </p:cNvSpPr>
          <p:nvPr>
            <p:ph type="subTitle" idx="1"/>
          </p:nvPr>
        </p:nvSpPr>
        <p:spPr/>
        <p:txBody>
          <a:bodyPr>
            <a:normAutofit lnSpcReduction="10000"/>
          </a:bodyPr>
          <a:lstStyle/>
          <a:p>
            <a:r>
              <a:rPr lang="en-US" dirty="0"/>
              <a:t>Dr. Dana Rickman</a:t>
            </a:r>
          </a:p>
          <a:p>
            <a:r>
              <a:rPr lang="en-US" dirty="0"/>
              <a:t>Georgia Partnership for Excellence in Education</a:t>
            </a:r>
          </a:p>
          <a:p>
            <a:r>
              <a:rPr lang="en-US" dirty="0"/>
              <a:t>July 18, 2017</a:t>
            </a:r>
          </a:p>
        </p:txBody>
      </p:sp>
      <p:pic>
        <p:nvPicPr>
          <p:cNvPr id="1026" name="Picture 2" descr="https://www.westga.edu/administration/president/ccec/assets/pics/education-collaborative.png">
            <a:extLst>
              <a:ext uri="{FF2B5EF4-FFF2-40B4-BE49-F238E27FC236}">
                <a16:creationId xmlns:a16="http://schemas.microsoft.com/office/drawing/2014/main" id="{BEFA0676-021C-4B45-B8AD-E205073E788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76350" y="2158226"/>
            <a:ext cx="6019800" cy="17150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logo&#10;&#10;Description generated with very high confidence">
            <a:extLst>
              <a:ext uri="{FF2B5EF4-FFF2-40B4-BE49-F238E27FC236}">
                <a16:creationId xmlns:a16="http://schemas.microsoft.com/office/drawing/2014/main" id="{5C3DA718-8D68-458F-AA1F-E95581C942A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331836" y="5018534"/>
            <a:ext cx="1469139" cy="1589535"/>
          </a:xfrm>
          <a:prstGeom prst="rect">
            <a:avLst/>
          </a:prstGeom>
        </p:spPr>
      </p:pic>
    </p:spTree>
    <p:extLst>
      <p:ext uri="{BB962C8B-B14F-4D97-AF65-F5344CB8AC3E}">
        <p14:creationId xmlns:p14="http://schemas.microsoft.com/office/powerpoint/2010/main" val="732766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AutoShape 2" descr="data:image/png;base64,iVBORw0KGgoAAAANSUhEUgAAA/AAAAKFCAYAAABrxwLIAAAgAElEQVR4Xuy9CXRcVX7u+9WoeZ5Lk2XJ8wDYxsbYjLaBBjsdCHRuEh5Nv4Qm7+ay6JXcdCc3/W5e7u28hM5NVlgkL48mud3NI7krDYF029CAbUYz2BgzeZZkWWNpnlWSanzrv0+dGqSSXKWxVPXttbRKqtpnn71/+1jWt/+Twefz+cBGAiRAAiRAAiRAAiRAAiRAAiRAAiQQ1wQMFPBxvT+cHAmQAAmQAAmQAAmQAAmQAAmQAAkoAhTwfBBIgARIgARIgARIgARIgARIgARIYAUQoIBfAZvEKZIACZAACZAACZAACZAACZAACZAABTyfARIgARIgARIgARIgARIgARIgARJYAQQo4FfAJnGKJEACJEACJEACJEACJEACJEACJDBnAX/kyBF88MEH+N73vofc3FxF8rnnnsPp06cDVB9//HFs27YN0vfw4cPYsWMHHnvsMfV5U1MTnn/+eTz55JOB67kdJEACJEACJEACJEACJEACJEACJEACkQnMScCL+H766aeRlpY2TcBv375diXa9DQ4O4sUXX8TDDz+Ml156CXv37kVeXl7gPRmDjQRIgARIgARIgARIgARIgARIgARIYHYCMQv48fFxZWnftGkTTpw4EWZBl/ejEfBynQj5mpoa7g8JkAAJkAAJkAAJkAAJkAAJkAAJkEAUBGIW8OIOL00E/FQX+FAXet19XvqGutCXlZXBZrOFWemjmCe7kAAJkAAJkAAJkAAJkAAJkAAJkEBSE4hJwJ85cwbHjh3DE088gc7Ozhlj2MVt/qmnnsJDDz0UJtTl+o6ODtjtdhUrf+jQIRw8eDCpN4CLJwESIAESIAESIAESIAESIAESIIFoCMQk4KcmqZMb5Ofnh8XB6zeVvmJt1wW6Hgu/Z88edQjwyCOPqAMAEfF0pY9mq9iHBEiABEiABEiABEiABEiABEggmQnEJOBDQc2WRX6qBV7i5l944QVlkR8YGFAZ6Sngk/mx49pJgARIgARIgARIgARIgARIgARiJbBgAl5E+jPPPIPGxkY1B909Xk96F2pp1y35dKGPdbvYnwRIgARIgARIgARIgARIgARIIFkJzFnAJyswrpsESIAESIAESIAESIAESIAESIAEloMABfxyUOc9SYAESIAESIAESIAESIAESIAESCBGAhTwMQJjdxIgARIgARIgARIgARIgARIgARJYDgIU8MtBnfckARIgARIgARIgARIgARIgARIggRgJUMDHCIzdSYAESIAESIAESIAESIAESIAESGA5CFDALwd13pMESIAESIAESIAESIAESIAESIAEYiRAAR8jMHYnARIgARIgARIgARIgARIgARIggeUgQAG/HNR5TxIgARIgARIgARIgARIgARIgARKIkQAFfIzA2J0ESIAESIAESIAESIAESIAESIAEloMABfxyUOc9SYAESIAESIAESIAESIAESIAESCBGAhTwMQJjdxIgARIgARIgARIgARIgARIgARJYDgIU8MtBnfckARIgARIgARIgARIgARIgARIggRgJUMDHCIzdSYAESIAESIAESIAESIAESIAESGA5CFDALwd13pMESIAESIAESIAESIAESIAESIAEYiRAAR8jMHYnARIgARIgARIgARIgARIgARIggeUgQAG/HNR5TxIgARIgARIgARIgARIgARIgARKIkQAFfIzA2J0ESIAESIAESIAESIAESIAESIAEloMABfxyUOc9SYAESIAESIAESIAESIAESIAESCBGAhTwMQJjdxIgARIgARIgARIgARIgARIgARJYDgIU8MtBnfckARIgARIgARIgARIgARIgARIggRgJUMDHCIzdSYAESIAESIAESIAESIAESIAESGA5CFDALwd13pMESIAESIAESIAESIAESIAESIAEYiRAAR8jMHYnARIgARIgARIgARIgARIgARIggeUgQAG/HNR5TxIgARIgARIgARIgARIgARIgARKIkQAFfIzA2J0ESIAESIAESIAESIAESIAESIAEloMABfxyUOc9SYAESIAESIAESIAESIAESIAESCBGAhTwMQJjdxIgARIgARIgARIgARIgARIgARJYDgIU8MtBnfckARIgARIgARIgARIgARIgARIggRgJUMDHCIzdSYAESIAESIAESIAESIAESIAESGA5CFDALwd13pMESIAESIAESIAESIAESIAESIAEYiQwZwF/5MgRfPDBB/je976H3NxcddumpiY8/fTTGB8fR21tLZ544gmkpaVB+h4+fBg7duzAY489Fuj7/PPP48knnwxcH+Pc2Z0ESIAESIAESIAESIAESIAESIAEkobAnAS8LtRFnOsCfnBwUIn3Rx55BDU1NXjuuedQVlaGvXv34sUXX8TDDz+Ml156Sf2cl5cXeE/GYCMBEiABEiABEiABEiABEiABEiABEpidQMwCXqzrIs43bdqEEydOBCzoZ86cwbFjxwJWdxH5YmF/9NFH8eabb4YJeLlOhLwIfTYSIAESIAESIAESIAESIAESIAESIIFrE4hZwIs7vDQR8KEu8PK+3W4PuMiLRf5HP/oRvv3tbyuhr7vQi1XeZrNh27Zt154de5AACZAACZAACZAACZAACZAACZAACSgCMQn4UCt7Z2dn1AJej5GX6zs6OpTQP336NA4dOoSDBw9yK0iABEiABEiABEiABEiABEiABEiABK5BICYBL67zIrxDW35+voqDv3LlSkQXej1JnVjkJRZ+z549qp/EyosFX0Q8XekX7zl99q//DX3dgxFvUFCci8f/4NcW7+YcmQRIgARIgARIgARIgARIgARIYMEIxCTgQ++qx7iHCvRISezEwi5x8y+88AIeeughDAwMKHd6CvgF28NZB3rv6Bk89zcvR+zz2O8/gFsPMJRhaXaCdyEBEiABEiABEiABEiABEiCB+RFYMAEv04hURk7eF8t9qKVdt+TThX5+mxft1d/55v+YZoUX6/vf/vQ/RzsE+5EACZAACZAACZAACZAACZAACSwzgTkL+GWeN28fA4FIVvhf+Y3b8dAj+2MYhV1JgARIgARIgARIgARIgARIgASWkwAF/HLSX8J7h1rhfZK9EEBFdTH2H9yFvftvQEqqdQlnw1uRAAmQAAmQAAmQAAmQAAmQAAnESoACPlZiK7R/qBV+9x1b0dxgR0drj1pNapoVe/bdgAOHdqG8qniFrpDTJgESIAESIAESIAESIAESIIHEJkABn9j7G7Y6scJL02PfL37VhGNHTuH0B+fg8XjVZ2s3VWPffTuxc+9mmC2mJKLDpZIACZAACZAACZAACZAACZBAfBOggI/v/VnQ2YkVXtrUzPPDg2N4543TeOu1TwLJ7jKz03HbXdux/9AuFBbnLug8OBgJkAAJkAAJkAAJkAAJkAAJkEDsBCjgY2eWsFf4vD58cfoyjh85iS9O18Pnk2h5YOv2Ndh3cCeu37kORqMxYdfPhZEACZAACZAACZAACZAACZBAPBOggI/n3VnGufX1DCkh/+4bn2J4aEzNJL8wB3fceyNuv2cHcvMyl3F2vDUJkAAJkAAJkAAJkAAJkAAJJB8BCvjk2/OYVuxxe/DJB+dx/NWTuPjVVXWtWOG337wB++/bhY3Xr45pPHYmARIgARIgARIgARIgARIgARKYGwEK+LlxS8qr7G29OHr4Y5w49hnGHZOKQWlFIfbdu1PF1adnpiYlFy6aBEiABEiABEiABEiABEiABJaCAAX8UlBOsHs4J1348O0vcPzVU7ja0KFWZ7GacdNtW7Dvvl2oXVeRYCvmckiABEiABEiABEiABEiABEhg+QlQwC//HqzoGVy53IbjR07ho3e/hMvpVmtZVVuGfQd34eY7roM1xbKi18fJkwAJkAAJkAAJkAAJkAAJkEC8EKCAj5edWOHzcIxOQMrUHX/tFDrbetVq0tJTsHf/DThw6CaUVRSu8BVy+iRAAiRAAiRAAiRAAiRAAiSwvAQo4JeXf0Le/fznV5SQ//TD8/B4vGqN6zavUqXodu7ZBJPZlJDr5qJIgARIgARIgARIgARIgARIYDEJUMAvJt0kH3twYBTvvH4ab7/2Cfp7hxSN7JwM3Hb3dtx5304UFucmOSEunwRIgARIgARIgARIgARIgASiJ0ABHz0r9pwjAZ/Xh89OXVSx8l9+Wq9GMRgMuG7HGiXkr79xHQxGwxxH52UkQAIkQAIkQAIkQAIkQAIkkBwEKOCTY5/jZpW93YM4fuQk3n3zU4wMOdS8CopzcefXbsTt9+xAdm5G3MyVEyEBEiABEiABEiABEiABEiCBeCJAAR9Pu5FEc3G7PDh14qwqRXf5XLNauclkxI49m7D/4E6s31KTRDS4VBIgARIgARIgARIgARIgARK4NgEK+GszYo9FJtDe0o2jh0/ig7c+x4RjUt3NVlmk3OtvPbBNZbNnIwESIAESIAESIAESIAESIIFkJ0ABn+xPQBytf3LCiQ/f+gLHXj2JliudamZSR3737VtVKbrq2rI4mi2nQgIkQAIkQAIkQAIkQAIkQAJLS4ACfml5825REmi42Kpi5U++dxYul1tdVbO2HPvv26UEvcVqjnIkdiMBEiABEiABEiABEiABEiCBxCBAAZ8Y+5iwqxgdGcd7b36Kt177BF0dfWqd6RmpuGX/Ddh3cBfKKgoTdu1cGAmQAAmQAAmQAAmQAAmQAAmEEqCA5/OwYgic/axRWeXPfHwRXq9XzXvD1hol5Hfs3gCT2bRi1sKJkgAJkAAJkAAJkAAJkAAJkECsBCjgYyXG/stOYHBgFG+/dgpv//I0BvqG1Xxy8jJVGbo7vnYjCopyln2OnAAJkAAJkAAJkAAJkAAJkAAJLDQBCviFJsrxloyAWOE/+/gijr16CmfPNKj7GowGXH/jOuy7bye27lgDg8GwZPPhjUiABEiABEiABEiABEiABEhgMQlQwC8mXY69ZAS67f2qprzEy0vcvLSikjzcee+NuO3uHcjKSV+yufBGJEACJEACJEACJEACJEACJLAYBCjgF4Mqx1w2ApKxXjLXS6y8ZLKXJrHxO/dswr6DO7Fu86plmxtvTAIkQAIkQAIkQAIkQAIkQALzIUABPx96vDauCbQ2deHYkZP44K3PITXmpVVUF+PO+3biln03IDU9Ja7nz8mRAAmQAAmQAAmQAAmQAAmQQCgBCng+DwlPYMIxqUS8xMq3Xe1S601JseDmO6/DgUO7UVlTkvAMuEASIAESIAESIAESIAESIIGVT4ACfuXvIVcQA4HL55px/LVTOPX+WbhdHnVl7boKVYruplu3wGI1xzAau5IACZAACZAACZAACZAACZDA0hGggF861rxTHBGQRHfvvnEab732CSQBnrSMzDTcemCbcrEvLS+Io9lyKiRAAiRAAiRAAiRAAiRAAiQAxCzgz5w5g2effVaxq62txRNPPIG0tDT183PPPYfTp08HuD7++OPYtm0bjhw5gsOHD2PHjh147LHH1OdNTU14/vnn8eSTTyI3N5d7QQLLQsDn8+GrMw04fuQUPjt1ET6vT81j0/W1qhTdtt0bYDIZl2VuvCkJkAAJkAAJkAAJkAAJkAAJhBKIScAPDg7i2LFjePDBBzE+Po5nnnkG+/fvVyJdF/Dbt28P/CzvyTUvvvgiHn74Ybz00kvYu3cv8vLyAu/p4p/bQgLLTWCgb1hZ5N/55ScYHBhV08nNz8Lt9+xQ5ejyCrKXe4q8PwmQAAmQAAmQAAmQAAmQQBITiEnAh3ISYf6jH/0I3/72twMWdLHARyPgT5w4oYR8TU1NEqPn0uOVgMfjxZmPLuDYqydx/vMrapoGowHbdq3Hvvt2YfO2WhgMhnidPudFAiRAAiRAAiRAAiRAAiSQoARiFvC6C71YzsX9PVSEh7rQ6+7zwi3Uhb6srAw2my3MSp+gbLmsBCDQ2d6H46+exPtHP8PY6LhaUXFZvrLI33b3DmRmaeEjbCRAAiRAAiRAAiRAAiRAAiSw2ARiFvD6hMQC/9RTT+Ghhx6aJsZn+kzEf0dHB+x2u4qVP3ToEA4ePLjYa+T4JDBvAi6nGx+/9xWOHzmJxkttajyzxYSdt2zG/vt2Yc3GqnnfgwOQAAmQAAmQAAmQAAmQAAmQwGwE5izgZVCxrEuLJMLFGi/Wdv0zPRZ+z549Ko7+kUceUUnsRMTTlZ4P6Uoi0Nxox7EjJ/HR219gctKlpi615MW9fs8d1yE1PWUlLYdzJQESIAESIAESIAESIAESWCEEYhLwIsLPnz+Pm2++WSWnEwu8CPKpAn6qBV4S3r3wwgvKWj8wMKAy0lPAr5AnhNOckcCEYxLvH/sMx189hfaWbtUvNc2Km++4HvsP7lKino0ESIAESIAESIAESIAESIAEFopATAJebqrHs8v3oWXh9Kz0jY2Nam66e7y8L9b4UEu7HitPF/qF2kaOs9wELp29qkrRnfrgHDxuj5rOmg1V2Hdwp3Kzt1jMyz1F3p8ESIAESIAESIAESIAESGCFE4hZwK/w9XL6JLCoBEaGHHjnjdN4+7VP0NM1oO4lie5uvXs79t27UyXAYyMBEiABEiABEiABEiABEiCBuRCggJ8LNV5DAtcg4PP58OXpeuVe//mpS5CfpW3eVof99+3EDTeth9FoJEcSIAESIAESIAESIAESIAESiJoABXzUqNiRBOZGoK9nCG+9dgrvvvEphgZG1SB5hdm4454bcce9NyI3L3NuA/MqEiABEiABEiABEiABEiCBpCJAAZ9U283FLicBiY0//eF5ZZW/8GWTmopY4bfdtB77Du7C5htql3N6vDcJkAAJkAAJkAAJkAAJkECcE6CAj/MN4vQSk4C9rVfVlJcs9o6xCbXIElsB9t23E7fdtR3pmamJuXCuigRIgARIgARIgARIgARIYM4EKODnjI4XksD8CTgnXfjonS+VVb6pvl0NKBnrd922RcXK166vnP9NOAIJkAAJkAAJkAAJkAAJkEBCEKCAT4ht5CISgUBzox1HD3+sBL0Ie2lVq0ux/75duPnO65CSak2EZXINJEACJEACJEACJEACJEACcyRAAT9HcLyMBBaLwLhjEu8dPYO3Xj2FjtYedZvU9BTsvfN67D+0C+VVxYt1a45LAiRAAiRAAiRAAiRAAiQQxwQo4ON4czg1EpBkdxIrL8nvPB6vArJuUzXuvG8ndu7dDLPFREgkkPQEWu0fo63zlOJQUboTlWU3JT0TAiABEiABEiABEkhMAhTwibmvXFWCERgeHMM7r5/GW7/8BH3dg2p1WTnpKuGdZLAvLM5NsBVzOSQQHYHX3/suzje8HNZ505oHcPctP4xuAPYiARIgARIgARIggRVEgAJ+BW0Wp0oCPq8Pn39ySSW9+/J0PXw+HwwGA7Zsr1Ox8tfvXAeD0UBQJJAUBM6c+zHeOfnnEdd6+64/wbZN30oKDlwkCZAACZAACZBA8hCggE+eveZKE4xAb/egEvLvvfEphofG1OoKinJw+9duxJ1fuxHZuRkJtmIuhwTCCfzstd8MuM5PZSOu9N+491+IjARIgARIgARIgAQSigAFfEJtJxeTjATcLg8++fAcjh85hUtnryoEJpMR22/eqOrKb7xudTJi4ZqTgMDf/M+6WVcpAl6EPBsJkAAJkAAJkAAJJAoBCvhE2UmugwQA2Nt6cfQXH+PE8c8g2eyllVUUKiF/y/5tSM9MJScSWNEE+gcbcK7+33Cu/mU4JnoBzBQy4lOfpVizsWbVPair3o/VlXeu6LVz8iRAAiRAAiRAAiRAAc9ngAQSkIDUkf/grS/w1qsncbXRrlZosZqx+7at2HdwJ1avrUjAVXNJiUpgYnIQFxp/oUR7d9/ZwDLNplS4PRMRl11Rugu9/Rcx4RwK67+q4hbUVh1AbfU+pFpzEhUZ10UCJEACJEACJJCgBCjgE3RjuSwS0Ak0XmrD8VdP4uN3v4LL6VZvr6qzqez1N9++FdYUC2GRQNwR8HpduNL6thLtTa3vwOvTnl2DwYgq2x5Ipvm66rtw6coRvPH+98Lmf/ctT2HTml+Dz+dBW+cnaGh+Ew3NxzAy1hHoJ+OUl9yIuuoDWFtzDzLTS+OOASdEAiRAAiRAAiRAAlMJUMDzmSCBJCHgGJ3Au0c/xVuvnkJne59adVp6Cm45sA37D+5SrvZsJLDcBDp7vsD5hldwsfFwmPW8IHcNNq55QAn39NSCsGkOj7ahofmoek8EeXZmZA+T7v7zaGw+qvr29F8MG6Mof726trb6AIrzNy43Bt6fBEiABEiABEiABCISoIDng0ECSUjg/OdXcOzVk/j0wwvwer2KwPotq7Dvvl24cc9GmMymJKTCJS8XgVFHF87Xv4xzDa9gYOhKYBppqflYv/qgEu3FBZsXdHqjjk5cbnpdifn2rk/g82n/DqRlZdhUzLxY+CtKb4TBwH8PCwqfg5EACZAACZAACcyZAAX8nNHxQhJY+QQGB0bxzi8/wdu/PI3+Xi1WWMrP3X73Dtx5305Vlo6NBBaDgMSuX276pRLuLfaPAUjSOcBotKC26k5srLsfNZW3w2gwL8btw8aUOPkrLceVmL/a9n5YXL3EyddU3qGs8zUVt8JsTlv0+fAGJEACJEACJEACJDATAQp4PhskQALKCv/ZyUsqVv6rTxsUEYPBgOt2rFGx8tfduFb9zEYC8yPgQ6v9pIprr7/6OlxuR2C40qLrlGjfUPt1pFiz5nebeVzt8Thxtf09JeYlBn98oj8wmslkRbVtrxLz8pWakjuPO/FSEiABEiABEiABEoidAAV87Mx4BQkkNIFuez/eeu0TvPvmpxgd1gRWYUku7vjajcoyLxZ6NhKIhcDQSCvOXn5RxbaPjGlVEaRlZZRhQ92vYvOaB5GbXR3LkEvSV9zqO7o/VWJekuANjbSE3NcAW8k2LQneqq8hO7N8SebEm5AACZAACZAACSQ3AQr45N5/rp4EZiTgdnlw6v2zKla+/rwmXCQ2XmLkJVZeYubZSGAmApPOEVy88gucr38F9p7PA93EBX3tqntUQrqqsptmqeMef2x7By77xfzRsHJ2MlNJsqdb5ksKt8Tf5DkjEiABEiABEiCBhCBAAZ8Q28hFkMDiEmhv6cbRwyfxwfHPMDHuVDezVRVh3707VRZ7yWYv7cKXTZjN0379lprFnShHX1YCUuqtqfVdZWm/0vIWPF7tWQEMqCzbpZLRra25F1K/faW3MUc36pvfUIK+zX4qUOZO1iUl6Wqr9ilBX2m7aUni+Fc6T86fBEiABEiABEggOgIU8NFxYi8SIAEAkxNOfPDW5zh+5BRamjoVE6kjL/Xk9x+6Ca//+4c4ceyziKz27r8Bj//Br5FjAhLo7jun4tovXjkcFjOel1Oj4tqlJntmekkCrlxbktM1isaW42hsPoamtnfDYvutlkysrrwDtdX71avFnJ6wHLgwEiABEiABEiCBxSdAAb/4jHkHEkhIAvUXWpSQFzd7l8ut1lhZU4pWv7Cfuui/+ckfoKgkLyFZJOOiHBN9/tJvL6NvoD6AQLK2r1t9EBvX3I+youuTDo3X60Jz+wdoaDmqBL1w0pvJaEWlbbeyzK+pvgtSJo9tZRB49q//DX3dgxEnW1Ccy8PJlbGNnCUJkAAJJAQBCviE2EYuggSWj8DoyLiyuh89/DEkAZ4UA5uar57W9+Xbn4W8s9szicbmo8ra3txxIlA7XUq91VTeho11D2B11R0QocomBHzo6P5MMRNX+4Hhq2FY5IBDJcGruRc5WZVEFscE3jt6Bs/9zcsRZ/jY7z+AWw9si+PZc2okQAIkQAKJRIACPpF2k2shgWUm8OUHH+K1V07h3LnesJlYrEZU15TCVlWK8qpiVKwqUTH0hcUsw7XMWxbV7du7PsG5+ldwuek15S6ut+KCTSquXUq/saTatVH2DzagoeWYEvOdPV+EXZCXsxp11ftRV3UAZcXiucCyjdcmurQ9vvPN/zHNCi/W97/96X9e2onwbiRAAiRAAklNgAI+qbefiyeBaxPwucfhHW2Hx2GHd8wOz5gdXkcXPKMd2s8O7T2fXi/b58MLn/8qvuzcqAY3Gjzw+kwRb5RiNcJWWYDymgpUVBejoroEtsoiFJXS1f7aO7O4PYZH23Gu/iWcb/h3SBk4vWWkFyvBvmXtNyAx7mxzIyD15S9ffV252bfYP4K43gcYpxWpJHi11QdQbbsZRqNlbjfhVQtGYKBvGG/8/CO8+uL7YWOu2ViFuvWVyMrJQFZ2uvaVk4HM7HRk+18XbBIciARIgARIgATkiN/n84nHKxsJkECSEfBNDvrFeCc8Y34xPtbpF+kd2mcizEMsrtdCZJREZQYDensc+Mt3f091/6Pb/h6W9Fx09hrROVKMrtECdI4Uomu0EJOeyNnILRYDyityUF6zSgl7sdrbqotRUsaY4WvtwXw+d7nGcPHKEZVFvr3rdGAosykFddV3qbj2atteGAzG+dyG104hINyvtL6DhpY3VRb/UC8HiyUDNRW3KVd7SYInSfHYFo9AW3M37K09sLf3oqOlB50dfSqvh3NSO2AJDRGKFC4UaWYi5kXYZ+dmIjMrTfs+T77X3s+cIv71qh6Lt0qOTAIkQAIksJIJUMCv5N3j3ElgGgEfvON98Pqt4prFXMS5iHS/9dz/Cs9EdPyMFpgySmFML4MpowzGDHkt9b/a/K9lMKYVw+ccRtePV8PnHMK/fnmfGv/Xt74KgzUHJY/WwzvRD/fARbj7L8I1cAl97VfQ0doPe38qunVhP1aICVdaxLlZzAbYyjJgW2VDZd0qZa0XcV9aXhDdWthr+hPj86K5/X2ca3hZWYMlzl1v5SU3YtOa+7Gu5j6IkGRbfAJiiW+1f6zVm285BilXpzfJNVBRtkuLm191D9LTChd/Qgl4B8fYBNqudt5zKI8AACAASURBVKGjrRdd7b2qokZXex+67P0zrjYl1ap+3xhNRjRe1DxStt20HtW1Zep7Ka85MuzA6NCYeh32v044gv+eYkGZm5+FrBzNmp+VpYn8bPk5OwOZ/lfN2p+O/MKcWIZmXxIgARIggRVOIGYBf+bMGTz77LNq2bW1tXjiiSeQlqb9sd3U1ISnn34a4+PjYZ8dOXIEhw8fxo4dO/DYY48F+j7//PN48sknkZvLONgV/hxx+otNwOeB19EdYin3u7M7dIu57treCXi1jPDXagZzWlB8izjPtMGYXhoi0jWxbkyNXhyPnPwzjJ78b+rW/Y5s9ZqfPqxeM3f9V2Tt+tOI0/KO98A9cMkv7i9hoL0B7S09sHe50DlSoKz18uVwRS7BZTEBJaVpygW/sq4W5dUl6kss9gYjY4kjQZd47LOXX8KFxp9jbLwn0CUnq0qVftu89kFkZWjihG35CEisvB43L3sW2koKt/jj5u9CQd6a5ZtkHN7Z5/Whu2tAWdM7xKIur2296vvRYceMMxYxbKssRFllkRLstooilFUWIq9A+30mTWLhpUUT++71ejE8FBT2IyLs/eJehL7+fajwdzmj+x0euojUNGuIuNeEvjoAUK/69yEHAFnp/N0Yh88tp0QCJEAC0RCIScAPDg7i2LFjePDBB5VIf+aZZ7B//35s27YN8pmI90ceeQQ1NTV47rnnUFZWhr179+LFF1/Eww8/jJdeekn9nJeXF3hPF//RTJZ9SCDhCHic4bHlyjruF+UhVnQR75rz5rWbwZrtF+G2cIt5mAW9DNJvodvY538L7+RQxGGNKTnIuP47sd3S6woR9hcx0NGA9qud6LCPwj6YjR4R9iMFGHVFtg6bTT6UFFtRUVmIijV1/lj7EpTY8mE0Jp8b+MTkoIppP1//Mrr7zwf2Qtyy162+D5vqHoCtZHtse8TeS0ZA8hJcanpNZbWX7PahvxNys6qVZV7qzduKtyVNmMPkpAsdzd3oaNOFuibSu+x9cLs8EffGYjGjtKLAL841oa4Ee0UhrCnXzjcgGemlLVbmeVmTLuhHhhwYGQ4R/f6f5RAicBAw5IAcFMTaMjLTkJWrx+5PF/kSwx/q4p+eETnkKdb7sj8JkAAJkMD8CMQk4ENvJYL9Rz/6Eb797W8rC7pY5kXc6xZ5scaLhf3RRx/Fm2++GSbgT5w4oYS8CH02EkhEAj63A97RjiniXHNjj5j4LQoIxrTCKW7sYiH3W8z94lys6DAlxx9ZklhPueMPXMRgx2W0XWlDR/sw7L1mZa3vHivAyGTkeGGT0YeSQhNslfmoXF2FijVrlfW+pLwAJlNiCXuP14nGluM4X/8Kmtrehc+niRqJY68uv0WJdhF+JhNLv0XxzzBuukgSPM3N/ihaOj6Ex+MMzE3qy0sSPNnX6vK9CVHWr69nKGBNF0u6vU2s6r2Q5HIztezcjBBxXoSyikL1c2FJLgyGxPLMcYxOaEI/zKqvu/Jr748GDgMcGBsdj/lZlt+Nejy/ZtUPJu7T4/hV4j7/+8JfDkvYSIAESIAEFpZAzAJed6EXy7m4v+siXNzk7XZ7wEU+VOCLYNdd6MUqb7PZlNWejQRWGoFA4jd/9nUtxnweid8MRkjiNxVbHjHGXH+/FGAm6qgeF8ma7+6/oIT9iP0SWhqbYW/tR3u3B13DeSqJ3shkVsSxRNgX5UsCvSyUr7Khav0mlK+qQJkIe3PkTPpRTWoZOtm7P1Nx7ZeuvIpJZ1DkFOatU8noRLiL0GNb+QTc7nF1OCOC/krr22H7bTanYVX5LZp1vmo/UqyRn/14oCAWc7Gk20Wgh7i+y89ilY7URFQWl+VrQr0i6PpeUVWM1PSUeFhWXM5BQgyU2FfWfe1VE/ja9xLDH/qz9JmcCB4SRbso8WgIZOdX1v5wq76etT9wGJCTnpTeUdHyZD8SIAESEAIxC3gdmwj0p556Cg899JAS47MJeD3GXcR/R0eHEvqnT5/GoUOHcPDgQe4ECSwzAUn81hsskeZP/Bbqyq6XT0NIgq9ZJ22ywpSuJ3oLinAtAVzQtd2YVgQwo/cS7b8PnqEm5ZI/Yr+AtoYmtLd0o90+ic6hDCXshycihxUYDSLsvbCVZqC8uhhVa9ehYu16JRjMEoAfJ23U0aWVfqt/BQPDVwOzEqEupd9EuBfna+X92BKTgHhYtNpPqrh5cbUfGbMHFmowmFBReqMS82tW3Y3M9NJlgTA8OBYSlx50fe/tHsRMhXHSM1NRViHu7oVhru/JGg6zHBsnByzDQ6N+wR8q+v2HAIHYfv1QwAGPO3IYw2zzF1f9UNd9zarvj+f3J+7TDwIkBED6J5pHxXLsL+9JAiSwcgjMWcDLEkW0SxMRPpMLvZ6kTgS/xMLv2bNHudpLrLy42IuIpyv9ynlgVtRMVeK3rimJ36ZkY5fa5o6uGBK/pQcTv/nFeMCNXX72W9ENtGyurEfFOQJ331mM2c+jpaERbc2d6GgfQ2efSZW8G5qMLOwNBh8Kc92wlaagvLIQVWtqUbl+K8qqy5bMddTlduBy0+s43/Cyyl6uN5PRqtyoRbRLGTIRb2zJR6C776zmat98DL0Dl8IAyGGO1Jqvq96PovwNCwpHYrK7OvqnCHXN9V3cvSM1EWGFxbkqaVwwgZwWoy7u2Gwrj4Bk4Q/Nyh+M7fe7++su/37xPzYyPuMhzkyrl0SlWqb+EJE/LbZft/ynQw4EpKoAGwmQAAmsVAIxCXgR4efPn8fNN9+sktaJBV4EuQj4mZLYyWeS8O6FF15Q1vqBgQHlTk8Bv1IfmTiYt2cyLJZcd2MPxJf748wls3n0id9yNDf2TJsS4eGl0vzl09Il8Vv8up/Gwc4k3hS8briHGjBqP4+2yxfRdrUD7W1D6OwFOodzMTguwn56LK3B4EVBtgtlxWaUV+SpkneV6zejom4tLNb5x4T6fF602j/CufpXUN/8BsSFWm9lxTco9/h1qw/Gtbt04j0s8b8iscZfbvqlEvQd3Z9CniO9ZWeWK8u8fEn5QMmREE0TgdbW0h0U6q2aSO+298PjiZxYLSXFEubuLgnkVHx6RVFcebREs372WVgC4oEhIj4Qyz9Dxn7J7K/H/M+lVJ/E5muCP4qM/dnpyM7NXNL8KK+/8iHGHZEPutLSU3HP/TcvLHiORgIksKIIxCTgZWV6STj5PrQsnPwcqYycvC8Z6UMt7fIzXehX1HOyJJP1ucbgHeuYkugtWCZNd2P3TQ5EPR9xUdfEuF+UK3GuJX4L1jSXxG+MlYwaKjsqAuK5MdZ1Hm0XzqKtqRVtrQOwd7vRNZiB/nGpyxxB2MOH/KwJlBUZYKvIRkVNJarWrkflxhtgTb128sHB4WZ8dflnuNDwc4w6OgM7kZVhC5R+y8mq5A6RwDUJTDiH0Nh8TIn55vb34Q4JD0pNycXqyjuVmF9VcQtMxhT0dg0qkT41Rl3c4WdqUnpNWdOlFJs/gZyI9YIi1i2/5gaxQ9QE5KBIK883Q8b+ELGvx/a7XHMo1ZeeMkXwB8vyTc3YLy7+mVlpcy7V9/ILx/HKP78dkcH9v3UHHnh4X9R82JEESCDxCMQs4BMPAVe02AREcE+1jkt8uUfc10MytYuAj6oZTMHEb2HiPBhzriWFk8Rv87d2RjUndiIBnYDHCUfXObRe/AJtDVfR1tqLjk4nuvpT0O/Ihi+CsBdPkfwMB8oKvbDZMlFRU4aKujWo2rwTSDHiYuMvVFx7Z++XAc4WSwbWrrobG+seQGXZrogHBtwUEoiGgNszoUT8pYajOHv+NEZ6DRgfzsLkSDYmR3PgHMmGxxM5a7vkgCi1Faj49FDXd1t1McTSzkYC8UhAEvJFm7FfJfgbHo+5VJ+EhGRkpWmi/xoZ+/U+af7EixJm8p1v/hXGHZNh+OTzv/3pH0JyQrCRAAkkLwEK+CTa+/HzP1GrTdv46AKsWhK/9cyc+C1QLq0TsSV+093Xp7qxT0n8FlEELcCyOAQJLBoBHyb6rqL1wmdobWhAe3M32jvG0dVnQu9Y5Bh7mUpO6jDyMvuRlduPtKxhFFUVYdON92DD9Y/AbEpbtNly4MQlMNA7rDK9t7d2K1f31qYuZVmX92dqJusk0rKHkVecglWrV2Hzlt2orVuLEltB4oLiykgghMDoyDgCMfyB7P0Ozfrv/1nc/4cHR9XhgGMssgv8taDm5GUqwT8xPqk8X0LbLftvwC0HglWcrFYzUtJSkJZmVa9i9WcjARJIfAIU8Im/x4EVdv+4Rlnpir91ZeZVe92BxG/BmuXT3dhV4jd/PelrITRYMjQ39kBsuYjxkAztfiu6ISXvWkPxcxJISAI+twONn32I+q8+QtPlenR3eTAwkoP+sZnLvGWnjqAsfxy2YitsVQWoqK1G9fqtyCrfDJhonUnIByXGRbVd7dJi09t61Wtnex9ar3bC5ZzZfbikLB/i5l5RXYyS8kKkZ4/Bgc/Q1nUc3f3nw2ZQmLc2EDdfXLA5xtmxOwkkPoHBgVEl+kdHHJBwE61Mn1/0++P7g4cCDjhDyyX6xDfLF8iwL/kBDGK8iOwMEwYzIzMNqWlWpKalqNeUNCvS0lLUa2pqClLT/T+nBvukyvfpKZDX0P6S5Z+NBEggvghQwMfXfizabMT6Pnjst9X4GVt+F6b89fCKG7tuKZdXcWkf7416DgZrFInfMsohAp6NBEggMoGx8R7lHi812/sHGwKdJA55/epDyPNsxGjnONoam1UCPXuPF91D6TPizEoZQVnOCGwlRtjKc1FRU4HKDZuRbdsIY4aN25BgBCSmV6uZ3ouujj60N4s1vVdZ1mdq8ge9iHSJTbdV+eunV2iifbY25ujG5auvo6H5TbR1fgIpWae3rIwyVWde4uYrynbCaGD4UoI9alzOEhHo6x70i3wH3vrlKZz+QDs4q1tfiYpVJZgcd2Jiwqks9BPyfcjrVJf7hZqyJF9VBwJ+8S+v4YcCQfEffnAQ9A4IPSCQPmwkQAJzJ0ABP3d2K+pKsb57Rlq0Oft8gGHmI9zZE7/ZtCRw2WLNZyMBEpgLAUkYVn9VSr+9gub2DwLVEkT01FTegU1rHsDqytthNEaOIZbayh1XGtBy8SzaGq6gXRLodTnRM2iFxxc5e3iWdQQl2QMoKzagvCwD5TVlqF63GVlla2Eu2DSXZfCaJSLg8/rQZe9XQl1Z09v02uk9ELfemVpBca6qm67qp1cUaqK9sgi5+fOvpjHpHMGV1uMqCV5T23thlRBSrFnqORYxv7ridpjNdOtdokeFt0kwAnosvCwr2th38bAJE/YTk5hwiOifVOJ/fFx7VYcAjkn/YUDwIGByfBLj407Iq/SZnHDFXNovmm3QDgQ01389BCBU/M/kERB6iBDafyEqvEQzb/YhgXggQAEfD7uwyHMItb7rt0opvxXWijtUMjg9S7tWRq1ikWfD4UkgWQn40NZ5CufqX1ZWTFdI0saSwi3YVHc/1td9HanWuWfolmzMXeImfe5TtDQ2oV3q2dvH0T1ghscbWdhnWkdRktmH0gIXyqWefU05KutqkFO+HpbCrRBPG7alISCJtdpVSbZev1Vdy/ou9dTl0CZSkz9ay8p1ce5/9VvWpVTWUjSP14nm9hNKzDe2HMf4RND6bzJaUVV+M+qUdf4upKXOHBayFHPlPUhgpRGQjPTSljPzvPxuCj8UCIr/sEMB3RtADg1CvAOmHhyEhQos0IYYjcZAuEC4tV8LI5jVgyAk3EC/VhIGyphsJBCPBCjg43FXFnhOYdZ3/9imrOrZY+EXeA4cjgSSlcDQSCvO1b+E8w3/juHR9gCGzPQSbKj7VWxe8yDychbXo8Xr9SoR2FZ/CS2XL6G9yY6OjlF09hvg8cwg7C1jKMnqQ3HOKMrLrCivLETF6lXIq9oAc956zQsnylrhybr3kdYtcaz9PUNKpKuSbMr9XXuVeNmZmiS2Euu5sqaLVd1vTZeSbJLtOn6aDx1dZ5SYl6/BkeaQqRlgK74BtdUHsHbVPWDJw/jZNc4kfgmIFV5aImWel9+DU93/5ZBAQgCU1T/UUyA0TCDEa2Cqp4DbFfmQcz47azKbgt4BITkCrpVfQB0C+PMPqFf92jRrnP2+1uj8+Xf/ERe/uhoR1fotq/AnP/yd+WDktYtAgAJ+EaDG05CRrO/6/HL3/9MCZaSPpxVzLiSw/AScrlFcvHIE5+tfRkf3mcCEzKZUrFGl3+5Hle1mGJZZAOuu2e1NbWi9dAGtTa0qzr6r1wv3DMI+3eJASWYvirMGUC7u+BV5sK2uQkHlOpjz18OcvxEG88wx+su/O0szA6kzbReRrtze/SK9rVe5wM9kfTKZjCqruxafXqgJ9soilFcVK+vRSmx9g/UBMd/V+1XYEvJzagNJ8EqLrluJy+OcSYAE4oSAHFSrA4AZLf/BUILovAmcMZcOjAaFeE0FEgqGWf615IIx5xdInf//DRe+bML//b1/ijj9//LUb2PD1sU1MkTDjX3CCVDAJ/gTMXj0W/AMRz5VM2WvQu6BHyc4AS6PBJaGgCT0klhgiWtvbDkGj8cZuHFF6S4V17625muwrABxK8K+u2tAJURrq7+M1oar6Gjth73HDZc7srU3zTyOkqxeJe7FHd9Wno2K6jIUVK1VFntltc+qXJrNWMK7iNU8YEUXgS4W9baeaeWfQqckGaI1ce4X6SLWK4pQbMtPaJdNx3gv6pvfUIK+teNjeH3BbPgZ6cWordqnBH1V2e4Z8z8s4dbyViRAAklOIJBPYJ55BPRcA4uVTyAlVaoKaPkEosojoPeTpIT+Q4R/evoVNF5qC9txWt/j9x8ABXz87g1nRgIksAII9PRfUKL9QsPP4ZjoC8w4N7saG+seUMJdMnQnSpPs5hKn3X6lDa0N9Whr7oW9exIuV+QVppgnUZrZo4R9Sc4wbGXpKpNyYWUdzHnrAuIepvlbERaTsaxZrOcqiVxLt1aSrakTk6Fln6ZMoKg0D2UVhWq9pWUFsFUXq3j17FxW5pAcEI2tb6Gx+RiutL0TlhPCaslETeVtqKs6gNWVd8DCSiaL+WhzbBIggSUkoKz/KkwgJFngjGECoUkHI3sQzFYWdL7LovV9vgQX73oK+MVjy5FJgAQSlIAk6RLRLl89/RcDq5Ts2+tq7sPGNQ/AVrwtQVcfeVk9XQPoaOlBW3MnWi43oKOlCx0dY3DOIOytJidKM7tRnNWH0sw+lJUYUV5RiKKqWpjz/cI+fz2MaTOXNnv9lQ8x7tDiQ109n6tXS9H16jUtPRX33H9zTHsg7pciykWkd3ZoAl2EupRnm6lJorjKmlKU2PJhqypWgl3c4FfVJs6hTUwQ59DZ63WhpePDQBI8Ka2oN6nEUFl2k7LMr6m+C+lphXO4Ay8hARIggcQl4BibCKssMDnpzyegDgamVyAIVCKYcnAw0DcMr8erQK3bXI3v/9VjiQttha+MAn6FbyCnTwIksDQExCW+oeWoimu/2n4iUAPbYDChpuJWFddeW70fknWbLUhAahq3t/Qoq31r41W0Xe1AR8cwJid8ETGlmCZRnNmnueJLrH3+BCoqc1FUsUqz2Eucvbjk59bh5X9+B6/889sRx7n/t+6ImLVZkif1dA6oWumhCeREtEtN9ZlaXmG2Vjc9xPVdfpb32RaSgA/2ni8CcfMDQ1fCBi8t3BqIm8/PrVvIG3MsEiABEkhqAqGx8LS+x/ejQAEf3/vD2ZEACSwzAUlCp0q/Nb0KqX2tt6L8Dco9fkPt11kaaw571N87hPZmTdirWHspe9c+hPHxyJmErUanEvbFWZqwL83qQV5BPv7+7Tsw4TSFzUDK//zwR9/BQP+wlkhOsr2L63trDzrbezFTtmKxppeUFyiRrtdNF4u6JJGzpljmsEpeMl8CUsXhctMv1eGZvfuzsOHyslepjPZinZfs9kA8ZeOf78p5PQmQAAksPQHJSC+NmeeXnn0sd6SAj4UW+5IACSQFgZExO87V/xvO178SVgZL3HdFsG9Z+xBo/VucR2GgdxjtrT1ovdqpueRLZvzWXow7Igt7o8EDry9cwIsVf9KTMuMEM6wOFGcNozh7FMU5DpTlT6Aoz4WiPMBgSgFMKTCYUmEwpwZeIT9b0mEwmsPfk756P0smoD4Pvqeu0z+3Zi0OtCQZVUJX6pvfRGPzUbR0fASpP6+39NQC5QFTW7Uf1eV76AmTJM8El0kCJLCwBMQKL42Z5xeW60KPRgG/0EQ5HgmQwIokIEm1LjW9puLa2zpPBdZgMllVMi2Ja19Vfsuyl35bkXAXYNKD/SNK0IuwF4HfcdWOtqtdGBtzwQdfoLauuMgbxBJrAAozh1GcOYjizB4UpXaiKLNfWe5TzZMLMKN5DBEq6v1iP0zoR3rPnBpysBA8YJh+2JAOGC1hhw9yGAF1iJACgxwyJEBzuR1oan1Hudo3tb0T5h0jlR5WVdyqLPOS2V6S4i1k800OquEMKbkLOSzHIgESIAESIIGoCFDAR4WJnUiABBKRgM/nRUvHB8pFXoSA26MlRJNmK9mOTXX3Y93qgwsuABKR5XKtqfEfNuDwp2vwaftWNYXry87h7uuuYvOT4e7W+vx87nHAMwGfZxI+t7xOAP7X6N7Tr5vUrpWxplw/9b3A+O4JwBfZk2BJ+RlMAYGvDgCmehrM9F7g4CHFfyDgPxTwX68dEsz+nnZQkbagy5VydG32k/64+WMYdXQGxpccFZWlO7UkeKvugZSrm28bOflnaoisXX8636F4PQmQAAmQAAnETIACPmZkvIAESOBaBCbGhtF19YLqVrJqA1Iz4ivR18BQE85e/hnON/4cY47uwHKyMyuwse5XsXntQ8jOLL/WMvn5MhMYP/8TDB77bYw7U/AX7/5HNZs/vu3/QZp1Ern7/wlpGx9d5hlGvr3PNQbIAUKo+BdxP9t7gb6TWj/90CDsECJ8TO3gIPiefrAARE4guKSwAl4CErIQEmagvve/N8VTIXBAoHsThHklBMMdBsfsaO/5Ci3dn2JgpA0egwEeaF/5BRuxWsrT1XwNhXnrYl6yWN+7frxa+932rSu0wsdMkBeQAAmQAAnMlwAF/HwJroDrRUz9/O+/i0unjqrZrtt5AF//vR/GnahaASg5xSgIfP72S3jjxz/ApENL+JaSnoW7v/V9XH/Hg1FcvXhdJiYHcaHxF8ra3t13NnAjca9dW/M1lUW+ovRGJsJavC1Y8JEHj34LnuGratzXz1Sq13u2tapXU/Yq5B748YLfM1EG9DlHAgcImkfC7F4JYV4FXjd8Lke494H/sCCsX6T3nMNxhdBrssJoTodJ8hMo74HZPQhcvV/C1fWJWoO18k6k1hyCwZKhvozyata+D//KhMGcHlfr5mRIgARIgARWLgEK+JW7d1HNvLPpPP71h7+LoZ72sP5iFRURX1qzMapx2IkEoiFw8dSb+NkP/4+IXb/x3X/A+p13RTPMgvWR+tKNLW+puHaJlxVXW2kGgxFVtj0qi3xd9V0wS+IythVNwDGqhT+kZ6au6HUkzeQ9Tv+hgRaCMDWs4drvTfcs0L0NQkMWAu95JuB1jcPrHoXP44TRp9U6jqn5/J4LBn+2+6k/zzqYQUuCGEngm/3i35IZIvzD+4YfDoT2k0MDHg7EtI/sTAIkQAIrnAAF/ArfwGtN/+d/94f44p2XI3a77vYH8PX/9FfXGoKfxwEBt1OSbvkgCbokbhvqVftj0uf1qiRewfd88HnlneB7gWvUBdoY6vpZxtGuUXedfk2kceDD8f/vh2i5eDoisepNO/G1//3/gtFshslkhtFs0V5NZpjMFvVqSVmY2NjOni+UaL/YeBgTzqHAfAry1mBj3QNKuEvWajYSIIHkJCD5Lq42H8XV5jfR0vou3K4hGH2AGV5YjFbYCjajvHgrygo2wgKjOmwYuvAT+NreCwdWsBlpJTvgc47C5x6DhEcEvtxj8Pp/lrCHxWySV0BZ/QMHBOEi36i/b81WIQrBvlo/dUCgf4UdMixsAsDFZMCxSYAESCBZCFDAJ/hOP/27t2CotyPiKsW1+cZ7Hp4i5KaKRKXUNJGoBKP++RTBGBCWovX8/cKEpbzvF55hwtI/zjSRqAlHua8Smde8xi9M9Wv889Su1USuPnddtIavZ4ooluuivsbPKApxLQw8rmDpowR//MKWp7KD65arKBZuslhhMlmCgt9kgckcLvhDDwJ88MIx2YexiS443Q6oWxkBsyUFudlVKCioQ2ZGaXAM/9jqACHsPvo95NV/yKAOHWaYS8RrF/ZAIgpcSduFIUJJu/ULtnCfz4O2zk/8SfCOYmQs+H+meOuUl+yALa8OlZ/8BawIt9w7YUTaN95HcelN15iPL6LI90YQ/dphgEMdBOgHAOpQYGpf16j6XLwXFrNphwMhBwJTvAgChwPqACA92Nffb+bDgQyGLC3mxnFsEiCBhCVAAZ+wW6stbDYBL0JWUzlsJLBABGZ7ppL8eTNbU6YfCCjvA+2gwGgyzeiZoPfRDiz8hwlTrzVb1RjTDiQieDqEe0DINSGHI6EHElOuNVvjyz2dIUIL9O+Ww4QR6O4/r2rNNzQfQ0+/loxzs3MAW5xa+biprbN0N274xollpOibZvnXvQC0A4BR7fPAAYB2OKAOCMIOBfz9QvtK1YZFbNM9B/yeAAHxPyWsIEKegeABQrjXgaolmQBNz/MheT3YSIAESEAIUMAn+HMwmwt96aoNWH/TPX6rqAEGo1H7785gUO+J5UF9r2oq6+8Fv5f/HA3GqZ+HXqPFGiur60zjqDGM6hRenSX476tZarV7arcPH0e7Bv5rQz73jxOYuz7OlLVpc5f16uNHu94YGEXiFrJeEXSJ1n727F/g4tF/jLis9Qd+B994/I+jXrJrwgGPxw2v/0t973ap99o7P0VD01G0tH8At/Joov+CxAAAIABJREFUEI8JID+7FhUlO2Er2AaDwRxyrQtet1sbzz+Gz+OBx+0M3MPjdqn+HrfcU773+D9z+d/T5iL9QsfR3wu9Vp93IntbiJjXDgsiHyoEvCVmORAwGk0RDySChxrBA46p48m1Z47+L1w9dzLiM8UQoaj/qbHjLASGR9tRf/UNdH/4X2DyuiL3tGRg9384iayMsgRkKYcDjhDxHxT5Ae+AsEMAf1/n6JTDgQgeBG7H4vIypU4PDbBKQsFguEDAO8AsngNTwgismQj3LvCHKFglrGDpDgckWac0JuVc3MeFo5PASiJAAb+SdmsOcxULlYj4ruaLYVeXVK/Hr3/vWeQWV8xhVF5CApEJPPCXR1DV9M/I7zsV1qG/YCdaan4LL//RwTmjGxppxdnLL6rY9pExe2Ac+aN5g5R+W/MgcrOr5zz+Yl8YPJAIHggEDg1CDhbUgYVXDhf0Q4eQwwfPzNeqA4TQA48pBxLaoYP0CY7n83rUAYh2rXZoMdOBhMw/7tosXh0SspGelYe0rFxkZBeoV/k5PVvek9d8pGfmIj1HXoPvx90aOaG4IPDcv94a5lofOik9PCg3qxqVtt2oKtuNKttupKXmx8Xc43kSkUMDNLEfDB/QDw1CDxL8n8/oQbDIv69MWh4Box5aMGtywpCwghAPguDhQWjVgkyxTAS2TKzv3T+pVT8XP9qoqmuwkQAJkAAFfBI8AypG9O/+EJc+OaZWK5apu7/1f7KMXBLs/VIvUQS8tLzej5E10qi+H8mqxUChFh8aq4CfdI7g4pVf4Hz9K7D3fB5YjtmchrWr7sHGNQ+gqkzGXjpryFIzjdf7OSfE/VY/NPB7LOiHBpEOJFzOgHdD2GGCOnTwH1johxBul8pB4XY7Ax4TgcOHEC+J+k/fgksleIzQ5hiykSaiPlsEfQHSMnPU9xk5hep7Jfz9hwAU/fH6ZC7OvF5/77s43xA5IWx6aiEmncPweMPzmxTmrUWlX8xXlt0EKVnJtnQEIh4OuB3wSgnFqTkFpOShy/9+IPfA1NADf4LCxfYckP/RUvLUAYHPOay+pJlz65C+9fdgKdgMS/ENqg8bCZBAchKggE/OfeeqSWBRCOgCfqbBoxHwUuqtqfVdZWm/0vJWyB/FBiXWN665H2tr7oXZFF/x2IsClIPOSmDWKhu33Y/9/9sfwTEyoH0Ny2s/xkcG1av28wDGA58NYNIxEjNxCcUR0a9Z+PM18e8X+pqlX37OR7p8Llb/rDzt8JT5R2JmvZwXiED/2Wu/iZ7+cG+2ovz1+Ma9/wKTKQUdXZ+ixf4RWjs+QmfvV5DkeHqTsK6Sgs0BC3156Q7+DlvODZ3nvfUkg1ouAV3oS24BLbFgaCUCKYmohLiedyBiQsJgiEFgapEOIUPeM6YVw1y4BZbC62Au2ABLgXy/BeD/jfPcXV5OAvFPgAI+/vdoQWY4PNqGc/Wa9UBKaGVn0nV+QcByEEVgyOFEg30Qf/5iuOv8VDx//a1bUVOSHZFad9859YxevHIY4xP9gT55OTXYWHc/Nq35NWSml5A4CQQILHSIkIQU6EJfew2K/XER/epnOQzQDgDGRwfnJfrDXPp1t36/2//Uw4DUzBzu/DITEBH/9sc/QEPzm2omddV34Y6bvo8U6/TfaS7XmMpsrwv6bpUMz19HXgpkGC0oK7oeVbablbt9WdF16j02EtAPB4be/o+YmOL1YcpZDYMlC+7eL2YEZcqphTl/o7LSW/I3KpFvzltPsCRAAglEgAI+gTZzpqWcq/83vPH+98I+vvuWp5QgYiOBWAnoYr3ePogrnUNotA9iYCz6GscFWam4YXUxttcWY22pCY3N/45zDS+jb6A+MJVUaw7WrT6orO3yRy4bCcxEYLlDhCRnwFRLvhL4I4NQot9v6Q96AQzAOT4a84Zqln7doh+09oe59Wflh8T65zNMKmbKi3eBiP9W+8do6fhIifr+wYawm0lYkJSr0+Lnb0ZxwUYtkSxbUhIIjX2fCkDFwmdVwT1YD3ffV3D1nvW/fgXP0JWwg6LAtaaUgJi3FGyC2W+tN2bYkpIvF00CK50ABfxK38FrzD+SeNcv+ZV9/4C66gMJToDLmw+B/tEJNIpI9wt1EeyRxLrFZMSq4myIqJ+tpVhMmHSFuJXCg2xLI/JTLqAgpR6batZhY90DWF11B0xG63ymzmtJIG4J6KJfE/qae79y5Z/2vf/zkcE5in6Tcu8PuPUrF34tmV9a4Pug278cBij3frZFJ+CY6FOu9iLmRdQPjbSE3TPFmoWK0puUdV5EfUHemkWfE28QPwQk8/z4hecjTihtwyMzZ6T3TMDVdxbuXk3Yu/q+Ut97x7sjjiVx9OJ2b5a4evmS7wu3wsB8DfHzMHAmJBCBAAV8gj8WErPX1hnZrTknqwJb1/2Gyngq5dqMBpO/XJv8LF8mVWbNYJRXI4yq7Jr//UC5N7lGSrBp1xrVdaF9wseUz+V+6l5qrOC12nXBr+nzCX7G+OeFf3D7RjSxfqVzMCDaByNY1q1mTazXluaitjQHq0tzUFWUBaPBgGvFwH977yl8fOEr9DpWY8C5EeOecJf4ouw0bKstVl9bqwshgp+NBEgAqjqA7rrvGA3G9GviP3JcvyQajLXJ73s9Xl8T/1rcfiB7f4S4/pT0rFhvw/5TCEhljeb2EwGX+7HxnrAektFexLxKile2O64rbnBz50/A2fbOrINYK26P6Sa+yQG4ej6Hq/cruPvOaq/951RcfqQmFn4l6nVxr7vhM8wjJu7sTAKLRSBmAX/kyBEcPnxYzWfHjh147LHHAnN77rnncPr06cDPjz/+OLZt2wb9mtD+TU1NeP755/Hkk08iNzd3sdaX9OP+zf+sSyoGJpNVOxhQhw7aoYR2YDD1YGH6IcNshw+BwwRV291/ABHh8EG73wyHIdI/dG7+gxGtHr02Hzkkgfo+dM6hBxvTD0ymrU/dQxsz8ngmDI0Dbf0etPS60SpffS6MTHinPSsWkwGVBalYVZKOmuJ01JRkoTw/FWajefphj8GA3//HlzH1D8/AoD5gS94/qB8z0ouxsfbrKCn9FTT2pOFMYze+au6D0x20zptNRmyqzMe22hJsqy1CeT4zOCfVP2Yudt4EvG5XWAI/5c7vF/9a8r4pcf0jA5hLuUCjyezP2B8i9gPu/pqFf2qSP4r+2be3f6gRrfaTfiv9x5iYHAi7ICvDhuryPUrMS+m6jLSieT8vHCDZCPggrvqaqA+64rsHLgMhCRgDVIxmmPPWhVvrC7awtF2yPTZcb1wQiEnADw4O4tixY3jwwQcxPj6OZ555Bhs3bsTBg1ptZxHw27dvV6Jdb3LNiy++iIcffhgvvfQS9u7di7y8vMB7aWlpcQEiUScxmwVe6mdLnLHP51XZcrVXX+B7r88L+LyQ10AfeFV5Jx+88HpF8Mnncq1cFzqOfo32Guyj3ydkTLlWjSfizefvG3q9Nr6MIfNxe6KPt07UfY1lXZOeXIy6KzHiqsSouwJjrkq4fNMtZkY4kWFpR6a5FVmWNvWaZu6CAdOF/Uz31+shR/7ch/Wrf0UlUawuv2VaF5fHi7PNfUrMn7nSDftAuGWgJDcd21Zr1vkt1QWwmmmdj+U5YF8SiIaAiP4xv2t/aIZ+EfuStC/gBaC7/M9H9Idl7g+J6w+If7H8B+P640X0S/JEaaU1G6NBuiB9JPu9FkP/ofKqc7rC8yjk59RCStVJ/Hxl2S6kptAwsiDgk3EQrwvu/gt+93vNDV9Evne0LSINcbc3F2xSWfDNheKKvwWWoutY5i4Znx2ueckIxCTgp85KBHtZWVnMAv7EiRNKyNfU1CzZQpP1RmfO/RjvnPzziMu/fdefYNumb614NOrgIORgQTJJy5FA8EBh5kMB/eAi7JDCf6AQHEc7dAgeaOgHFlMPI4KHDhEPLNQctbnJYUXYnAOHJPohSPDAYtrc/Ict+nz0wxR5HZm0oGc0G32jGegdy0bvaA4mPSnT9thkdCMvpR95af3IS+9FTko3Mq0DMPg82gFKGE/9wEY7YAkeyIQf0sj7rlnq48qB0WO//n7Uz1vXoAOnG7uUoBdhLwJfbxJzv7m6QIn5HbUlEHHPRgIksDwENNHfp2XpjzKu3zU5HvNkxdKv4vcDbvyawBeX/zS9hJ/u9u8v52dNWzjPHRHu//rD38VQT7uae05ROX79u//vkgp5ua/8ru3uOx9wt2/vOj3td29x/sZAybqKsp2wmPk7MuYHjheEEfA5R+Dq/TI8cV7fWfgmI+e+MaaXqrh6Veou5BWm6X+TEDUJkEBsBOYs4MUF/tlnn4W4yetCPNSFXnefl+mEutCL4LfZbGFW+timzN6xEnj74/+Oz87/NOyy3Tc8gd03PBnrUOwfRwS6h8bR2OnPBO9PNDcy7pw2w1SLCTUlWqy6xKxL7Hp5QSaMhoVfzOvvfRfnp5S90e8iyenuufWHc7qpuNaLi71unRdxH9rK8jK02PnVxUrYi8BnIwESiF8CHrdzujVfZezvx/iUEn56lv85iX6zBekhsfzKlT9iXL/f/T8rF5FEv4j3n/7pb04rGyheAd/8s39ZchEfurNenxudPV+qZHit9o/Q0X0GHk/w/wIJz5IydSp+3rYbtuJtkHAzNhJYCALe0fZAsjxJoKdc8gcuACHPYPA+Bphya/3Wek3YS5y9KadOhSeykQAJREdgTgI+kngPvZ24zT/11FN46KGHwoT6mTNn0NHRAbvdrmLlDx06FLDeRzdd9porge7+82hsPqour60+ADmdZ1s5BESwagnmJCO8lmRudMI1o1hXQr1MSzInYn0RtHpEePKc/ezV35zm3mm1ZOIb9/3Lgj137f2jmphv7Ma51n64Q6zz4lovLva6db4oh2E6K+dJ50xJYHYCw70dWom+0UGMDYnV35/EL9Tt35/NXw4D3M65hVxl5hYpS3+G34Xf3vgVBv2W96kzXLP9DvzGH/9j3GydhJmJiG/t+FgJenvPFyo0Tm8i3kXEqxr0ZbtRWrRV5WBhI4EFI+DzaGXuJBu+nhW/7+wsZe5SYcnfMMVavwXGjLIFmxIHmp2AlLp85+QPVO4NaRKKc/uu7yPFysok8fjsxCzgo00+N9W9Xo+F37Nnj4qjf+SRR1QSOxHxdKWPx0eDc1ouArpY14W6iPaIYt1qwuqSoFVdLOxLKdZn4iMi/p2PfxCoflBRulNZ3rMzKxYFqZSl+7K5NyDoe4bDXXMl+Z2e2X5TVQHMi+F6sCgr46AkQALzJeBxOTX3fmXVDy/XFxbXHxD9A3A7J2K6reT+MFtTkK678SsX/3xN/CtX/mCpPt36n5FTAAkJWIomoU1tnZ8E6tB3950LqxVusWSgovTGQA36ovz1wJId+y4FAd4jXgj43ONaFnxV3k5etZJ3M5a5S83X3O9V3Xotvl5c8lnmbmF3VMT7z177LfT0XwgbuCh/A75x7z9TxC8s7gUZLSYBP5NlfepMpvaThHcvvPCCssgPDAyoLPYU8AuyfxxkhRPoHBDLerBs25WuIYxFsKynWc1YXZKN1f7SbbVlObDlL51lfSVhbu0V63yXSoR3vrUfHq8vMH0JJ9i6qhA3rC7GjroSFGSlrqSlca4kQAJLRGBILP0qcd8QHMN9OPrTv8TIQFfku/t8qvpIrM2amqEy9GfkFGpZ/PXY/uwC9b72c4G/rJ/2/UI0+WNdrGxSg14s9H0D9WHDSgI8LSGeVrIuL2f1QtyWY5DAjAR8E/1ambtQYS/x9TPk1dHK3Imo99ewV2Xu1gEsczenp2yxwh/nNBleFBWBmAS8WN+ffvpplYFeb7obvJ6VvrGxUX0U+r5Y40Mt7XqsPF3oo9ojdkoQApJVXVzfQ2utOybd01aXniJiPWhZF7FempdBe8gcnoMJpwefX+3BZ/7M9lLrPrRVFop1vkTFzm+ozKd1fg6MeQkJJAOBN37833Hy1Z9EXOqu+x7Fnb/xB/6SfVKab0DL5D8sFn/tVdz5dS+AsSEto78kNY2pGQxIU/H8Eaz6IXH9oRb/aDL3j0/0BxLiNXd8iKGRlrBpSYk6KVUnYr66fC8kISkbCSw+AR88Q00h8fXnVAK9a5W5C82GL9Z6U1b14k91hd5hZKwDfYMNePXt70AO9iK17Mxy/M433l2hK0zcacck4BMXA1dGAgtHQOy9nSLW7cF4dbGszyTWJU49YFkvpVhfuJ2YPlJzzwg+9We2v9g2AK9YzvxNvByuE+u8P7N9XiYz5S7mXnBsElhJBCbGhvHT//ob6Gq+GDbtkur1+OZ/+19IzYg9TnRCrPvKdV8T/SLwxd0/WL4vVPT3TUugFw0/oyTxC2Ttn+7Kr1z6Q8S/uPY7JvvQ1nkSV9tOKAv9qCPc8yA3uzpQsk5EfVpqfjRTYR8SWBgCqszdeZUsT7ng+xPnzV7mTkuWZ/YnzbMUSpm75Cm1ODB0Bf1DjegdqEf/YCP6h64ozxu3RzNqzFYCOCvDhsd+/b2F2TuOsmAEKOAXDCUHSkYCIv/s/WJZD3GD7xzCuHO6ZT0j1RJiWdeywZfmsbTPcj03cqDyeVOPcrUXC/3AWHiyq+qiLGwX63xtMdZX5ME4BxfZ5Vob70sCJLDwBETEnzzyY1w997EafNWmm7Dr4LfmJN7nMjux2E+15ov4F2u/JvqDgl8/FJhL5n5LSpom+nPEfT8P5jQr3AYHJrx9GJ5sg8vggMEKGCw+GFIMKCyu0xLi2W5GRekupFiz5rI8XkMC8yLgcw6HlLnTrPUi8n3OoYjjqjJ3StRr8fVK3BdsxkotcyfJK0WkK4E+2IA+9dqIgeGr8HqnJz0WKPJvNT+3DqNjXRBrfKQ2nwpC89pQXjwrAQp4PiAkECUBEesd/aN+y7pkhB/Ela7hiGI9U8R6SNk2sbKzVnmUoJepm3hJnGnsUfHzlzvEOh+ciIQ1XF9TpFztRdDnZtA6v0zbxNuSAAnEQEAl8RvqDVj4Q135HUNi+Z8u+r2e6QfQs9/SB5ihxLwI+9SMLGTnl6GgsBYlto3IzC7W3P4Dlv78JTv0iAEVuyYoAbHMa9b6r+DuOxdFmbs6lSxPiXuVOG9zXJW5m3SOoG/Qb0kfbETfUIMS6kMjbWHJKUO3U8Jg8nNrUZC7xv9ap17lfWlLVUEoQR+xZVkWBfyyYOdN452AaLf2vtGwsm0i8CSmemoTsa7XV9dFO8V6vO/w7POTrP/KOt/Yjc+udGPIEaypLFdKjoJttUUqfn6tTazzK3u9nD0JkAAJ6AQmHSNhbv3hol8r3RfqCTA+NiQ+uDEBNBhN/uR8+X4X/3BX/rDM/X5PAPEMYCOBBSEgZe4GLmtW+r5z/nJ3X/nL3EW4gykVloKNU6z1i1vmbszRjT5lUW9A30CDsq5LvLpjvHcGBAbkZFWiILdWWdWVYM+pRUHeGkgp32u1SBWEbr/p+wtW/vda9+fnsRGggI+NF3snIAGxtCrLuiSYs2uu8E0i1l0ziHV/fXVdtBezzngCPhXBJcmfpZLPQFztxTpf3zGI0D9V5QBHWedrNet8dpo1oXlwcSRAAiQQSsDn9aqkfJo7fx862s6go+ML9HRexmB/K7yTXvicgM/pA1xGwGmE1x1jAj8gYqm+UKv+tFj/7PwlK9XHJyIxCGhl7jTXe2WtV1nxpcxdT8QFGlSZu5Bs+FLyrnArDJaMqID4fF4MjbYqC7rm8q5Z00WoO12jEccwGi3Iy1mFghy/SPeL9fycWphM/PsjKvAJ0IkCPgE2kUuInoCI9ba+Ec2ybh+CWNXlS2qJT21ZaVa/ZV2LVxfBXkSxHj3sBO0p1nmxzKvY+Ss9GBkPt87XleX4Xe1LUFeWS+t8gj4HXBYJkMC1CXg8TnR0n1HJ8Fo6PkJnz5fw+tyQGCUR9WZkoDBjPXLTViHDUgqDyxxi/Rf3/mCCP487/Hftte8OSBb+SMJee0+3/gez+kuW/7mUBIxmLuyzcgloZe4+89et99ex7zs3S5m7alWvXmXEL9gEU8F6DBtS0T/cpAl1v9u7JJOTfyORmsWSgfyc1SjIrVNfYlEXy3puViUMBtPKhcmZLwgBCvgFwchB4pGAEuu9I/7SbbplfRjOCCf/YjWVcm2hGeGLsumuF4/7Gk9zkmeswT4YqDvfYA9PliOHQDesDsbOi7WejQRIgASSlYDbPY62rk/Q2vGRKl3X1XsuLG43PbUAlbabVMk6SYqXk1UVQOWcGAuU4nMMTXflD2T094t+rVSfNybUBqNRK9UXMXN/gb+En1/8q3J+ebCmXds9OaZJ+Dt3Np3HGz/5AZrPnVTvVG/ahbsf/T5KazbOZThes+AEpMzdFb+1XkT9Wbh6voBnqAHwTX/u5J1howVDRisGjVbt1WSFN604INCVUM8RoV7Lco0Lvl+JNSAFfGLtZ9KuRsqBtfaKG7w/G7x9CFe7I4v1nHSrP8GcZlWXr0KK9aR9dhZy4cPjTs0639itYujFWq83CZNfY8sN1J2XAyOGzi8kfY5FAiSw0ghIQi4pWSfWebHS9w5cDluClLCqkhr06mtPIOlWVOv0+SDx+WGZ+1Wm/qBVf2oSP4n/j7WZzNZwYR8q/nNCYvz972dkF0DK+83WRLz/9E9/c1rpQPEo+Oaf/QtFfKybtMD9xyf6VSI53e1dz/g+6uiEyedDjs+JbK8TOR4XcuXV60SGL3LYiMGa5c+Ar1nrJXlespW5W+DtSYrhKOCTYpsTa5Ei1lt6/G7w4grfOegX69NPPCVbuC7StQRzuSjISk0sIFxNXBIQ67xks5e4ecluL6EaoU0Okm7wZ7WXGHpa5+NyGzkpEiCBJSQwMTmA5o4P0Wr/WFnppQRWaMvLWe23zu9WtehTF7iWt5Tqk7J800S+ytgfnrxPt/i7nVot7ViaJTUdGSFZ+XWLf1qWJPPLw7kPjuDqWa1c4dR23e0P4Ov/6a9iuR37zomAD8OjHcGSbP4kchKjPjE5GHFEcW3Pza4OJJLT3N9rlVXd5HWFlLmT+vUSa3925jJ3GWWaC75yxd+kJdAr2LRiy9zNaQt40YwEKOD5cMQ1AV2sqwRzYl33W9ZdnuliPS8jRbOshySZy8+kWI/rDU6iyQ2OTQZi58U6L3Xo9SZZ7CWbvWS1l+z2kuWejQRIgASSncCoowstfkEvVvqptaqL8jdoNejLdqOi9EZI3PBSN9fkuF/ch4j8sEOA6eJfDgpmbZLV3xDZR8tktqD2+lsgmfrTsnR3f83Snxaw/uepUAAJCWCbnYDkZBgcbg4kj9OTyEl8uoR8RGpmU6o/Jl1Ks4lA14S6iHdJMhdL84y0wi3u9yphnv914CIQKTbeYFQl7ZSVXiXMkzJ3W2DKrQPo0xcL9hXflwJ+xW9h4izA49Us6wE3+M4hNHcPI6JYzxTLetAFXr7Py2Rt7sR5GhJ7JXIwdbFNrPPd+LSxC8094W6bchh1g2S1X12sMtxLHXo2EiABEkh2AkMjLcrdXuLnxUofWlJLrJ+lRVuVmK+07UZ58fa4zco9MTYc0ZV/fGRAZfI/+/5huF2Tkbd7FnEfdoHBgNSM7GCZPhH3foGvhH7Iz/phQCKLfrdnYrpIH2xU4l0lVozQUq05geRxenk2ec3OLF9cwRxa5q5Xt9Z/Bc9wU+RnQpW52xRurS/cAmN6acy/Mnx+7wLDAnu3xDwRXjArAQp4PiDLQsCtxPqwSjCnMsIrN/gRuCNY1sWKrrvBi3VdMnuL+zEbCSQKgYHRSZxu7MJnEjt/tQcTzqB1xmgwYH2FWOeLsb22BNVFWYmybK6DBEiABOZFQMpuiZgXUd9mP4kJZzBUSUpq2Yq3qfj5yrLdKCu6bsVk7/753/0hvnjn5Yhs6m64DdsO/AcV2y+CP9S1f3xkMOANIIcEMTeDAWkZOf8/e3cCHldZt3/8l6RNmzZtk+4NSykFZHGBUgEF0VdxebUVRYuiWEEF3LCu4IL6V3EBV8QNqqKIioCotG5YfRFQBEtBWUVKWbvSJG3Tpk2z/K/7OfNMnpnMzJmZzEwyyfdwcTXJnPVzzpyZ+zybq8afDPmus75EaX/Yc3+jOvOLSvqHU8/9ugZa2x52Q7FFY6dHw7Nt73gqK0fjhFkpQT3q9f0gU6eKw2nq694Vlda7Ye78vxrmLvPY8LXjpyVC/TOjdvbT1c7+WTmHudtx+2fcIU869tPD6dDZlzQBAjyXRNkFXFjfHIV1X7quEsdMYV3t08Oe4AnrZT89bGCYCej98sATrclx59U5YzjpPaKSeZXQH3nADBtfz3Ayw+wUsjsIIDAkAn22ufWBZA/3T278p+3duzO5J6per2r2voR+5tTDyluKOggDhe8ff+o02/TYgylrmTX3UHvrZ3/uStbjJvXA39nh2+3rX1XljwJ+p+/IL9muP3oYMNjQr6AfhX9V7Y9+7g//wXB9E6cMOvSrw7hw/HQFdXUspw7mMk01NbU2pXE/m9acGJItUe1dPb7Xjy3PSAJx56hUr/d2bnbj1asavtrV6+fuVg1zl7kJQN3kAxJt6vur4Y9pfob17e2wTVcc6HZr1pmPGKXwpTpDpV8PAb70pqN6jQrlCudhWFd4VyhJn6KwnqgG74Zwo2R9VF88HHxGga07dtvqh9UR3ma757Gnbffe/tL5utoaO3y/qclx5/ebXt1fQrgEEEAAgVIJ9PX12Man70kG+vWb7rTunv5q6eoAb785xybb0KuDvOE0KUz/8YrP2YN3/Mnt1qHHvNRefuYn8wrvxR6H2ua7kL+91TQMX9iZX3ppv5+vmJ77VWLvhutLBPwJQVv+MPxrnp7a3dbZu9U69qy3rdsecaXpap/etTf14bY/ZtW8aJ48Lxg7Xe3UD3J/02ujaeppfzhqW58orVfJfU976kgPoUfthJnWu2uz+1PjsZ+iFH4YXyzNa/lrAAAgAElEQVQE+GF8cob7rimsa6i2/mrw2+yxLdtNbdnTJw3TlqwGP1vV4KeYxshmQgCB/AX0IOy+x7cmh6p7qjX1C8yMyQ2uqr3+f/bc6TZuLKXz+esyJwIIjGSBnt4u27D5Ltd2XlXuN2z5l/X29g/1OXHCzGTp/NyW4xmHO8+LIQz9vjp/f8m/evRX6b5K/qOfNU9xob/PasbWmNVH/9aNH2PjGyfbpMnTbVLzPjZ1xlybPvNgmz7jYJs4ZZpr4+9qKmTpDDDPwxuRs+3dfKd1b73PjV0fhft/W2/H+uhYE1419ZNt1pnrKIUfplcAAX6YnphS7Vb60FXp6823t2uF9XUK6xv6q8E/8fSOjGFdISKsBq+xrxkiq1RnlPUg0C+wZVunazsflc5vta7u/tL5MXW1doRK5xOBfp+plM5z7SCAAAJeQD2MP7VpddQh3vp/2Kat91pfX/8IN1Mm7R+NPz9HY9A/3xrGTwVvkAIqNXdt01v/a5s23GdbNj9krVsesx3bNllfV5/1dZn17bXoX/d/n9V011nf3hrrDfqGyXc31Au/K+lP77wv0ZY/tap/1LHf+MbROQrMjr9/3DpWX5RCSyl8vlda5ecjwFfevKJbPOVLK3Nu7/qPLhrwunp9X7dJJevtydJ19Q6vnrPTpxlTfMl6VBVebdYJ6xU9xWwMASeg9+29jyVK5x/ZbBva+tt+6vVZTRMSVe1n2rPmTrP6MZTOc+kggAACXkDh8okNt9sTiR7ut7Smtj+f1nxwcgz6fWcfZ+Pq6VA029Wj0QGSnci1PRyNpb5tre1MVM/OtNzkxn2D8dPnu07kVPV9XH3U3r+3pztqvx+02/ft+jt96b6v9p8o6e/qzFzNPtdVH4V+hfmgin+2Tv3cg4GpZW3WUIl3qHqeV9v3vqATSG23pn4KbeErcQKK2AYBvgi0alokLsBf/eFX2qObtyVK1qPSdXWalSmsz3RhPRi6jbBeTZcC+zrKBDa170qWzivYh8Mxjq2rtWfOneZK5xfOn+XCPRMCCGQXuPj61Tl5zjtlIXwjTGD3njZ7fMM/km3o27aFQ3jV2KzpRyTbz+8za6GNGdMwwgTiDqfPtu14MupIbptCunp7V0dyD9uersw94NfWjLGmKQekjJ2uTuT0v8ZWL/XkQ79vy++q8vsO/FJ68VcHf6re327Fhf66oE1//3B9KtFvcKX9Yad+UQ//+XREWGqPbOtTz/Mdt38248uUwlfqLBS2HQJ8YV5VN3dcgM92QPpCH1WDjzqXO3hOE2NRV93ZZ4cRiARUtV5V7DXmvKrbb96W2jPtnOaJdtSBM9wwdfqXCQEEUgXiPksz1WbDcGQJ7OzcYo+v/3sy0IfDktXWjnXD1Lkq9y3PtzkzjjT9bSRM6iegbfujKT2+u7C+bW1Kp4DhsephxtQp6jwuCufTmg52PzdNnjvsh/JzoX9AL/2tUTt+V7Lv2/X3D+HXtTu1xls+572mti5Ryj81Ef4V9BND8+nfxM/u30RJ/7gJ5an1sfPub9iubVvsxj/8zdb+9wm3+/MP3s9e9orjbcKUGTbxyPfnc0jMU0EBAnwFsYdiU3FfOrRPPqwrqKtzOf07YdyYodhdtokAAhUQeHJrh931yGa7c+1m+/ejqePHqnT+2QdMt6MOnGnPPWiWqZkMEwKjXSDus5QAP/qukG07nog6xEtUuQ+rh6s0eZ/ZC5Od4s2a9kzTMGbDedrbvcta2x+x1m0aQz0aO12l6e3bHzf16J9pUk/+fsz0/rB+kE2a2DKcD7Xk+5YM/UHA35UYwi+19/5oOD89DCgm9NfWjbGGximu2n4y7Ku6v+/Nf8AQfs2WT+jfuO5++8XF77RtW55KsZl1wGF28nsuttnzDi+5GSscnAABfnB+w37puC8dV33gFYT1YX8W2UEEyiewZ2+P/evRLXbXI1tc6fyW7aml8+r8zpXOHzTLnnPA9PLtCGtGYBgJtHbstu27umxH517btmuPfe03a3Lu3WkveIY1Nox1o6tMmVBvE8dHP+v/8YwGMYzObPl2RSXSvod7taVXFXw/qb38vrM1ZN3zbL85z7PpzYeUb0di1rx7T7sL5q6Nuvs3Cus7dm7IuuSkiXNcSXpUqh6No65/6div+NPY273XdiZK+tPb9SeH8NMDgWA4v727dxW8QRf6fRX+9Hb9ifD/75uut0fu+XvGdT/nRafYye/9csHbZYHyChDgy+s75GuPC/CUGgz5KWIHEBhWAuqw0pfO3/v41pR9U8d3CvEqnV940EzT8JBMCAx3ge2dXS6Mu/87u2xH4t8ooHe5gL5z915r37nHvb67iN6u4wyaG8clA/0kBf3x9TZ5Qr3r9FUhv9GF/f7Qr4cATNUs0GfqBE/D1SnUP7nxjpRxyxV8fQ/3+7U8z5omzR1wsGpHftPtF7qO9TRpzPoXHXtBslO3OB0F8jCgu6C+ba117m7NuKhqCDRN2t91HhcF9Kjq+9QpB9rYsRPjNsfrFRLY0boxGpqvo912btvq2u2rWn9nouM+P5Rf9G+rdXftjt8zdVKdZbi9KTP2sWXfvTl+HcxRUQECfEW5K78xAnzlzdkiAiNFQEFGpfNrHtlsqx/eZG0de1IObf/pk+woDVN34Ax71lxK50fKeR/Ox7FrT3d/EPfBvLPLOlwQV0jfkyw1V0Dv2N0/znchxzW5IQrYvkT9Hw9tzLn46553UKLEPnoooJJ7/du2M/U9U8g+qCnbgBL98fU2SfuVLOHvD/2utL+e0SUKMa7UvKqCvunpe111e4X69ZvutO6e/mClEm7ffn7/luNtTN04u+Z3b7YtrQ+k7OKMqYfZqa/8aTLEa72q4t5f7T3qRE5t1FUlPtOkdTdPmZfs5d2F9SkHWfOUA0ZMu/1Knddq2c72rRuSoT9s3+9D/4O3/9G693ZlPJwp01ts2fduqZZDHTX7SYAf4af6w1fkftN95cwXjHABDg8BBEol8NiWHcmO8B58si1ltAoFhyMPmOECvXq2V4kjEwK5BLp7ehOhO61k3AXzPclAHJacd/cOHM40TllBWGE8CuXj3L8KwWFI1+sq9VYIVvX3mrSVDuZh+O69PYlQrwcNUbD3AT/6Ofh9d/SzagQUM42pq41K8hX0gxL9qDp/5tJ+/b02S+lbMfvAMvkJPLXpny7M63/9HE71YxtTSuzD16Y3H+rCtkK6OpdTJ3OZJlXbd0OxTYk6kouGZZtvUybtpwHC8ttJ5hoVAr/51kfsXzddn/FYqUI/PC8BAvzwPC/sFQIIIDCsBVQSeve6qHT+rrWbB5Q0zp0xyfVqr6HqDt23mYAwrM/m4HdOuVpBdGA19SiIu6rraa8r2BY6qRmHC+PpATytxDwM6KUIp4MJ8IUeo+aXZ8fuMPDnCP2JBwCav6u7t5jNub5wwpDvfh7wEGBsoqp/9DCgoZ7ObovCzrCQSuOf2rg66hBv/W22Ycu/rCbrQxU9xOoP4BMaprv26NOaD7Gpkw+I/p1yoE2cMLNUu8d6RriAOrFTiN/02IMpRzpr7qH2hvMvs6aZ+45wgeo7PAJ89Z0z9hgBBBAYdgLrNm13vdqvWbvJHlqv0vn+XVQ4OHLeDFtw4EwX6JsmUjo/7E5g2g6pBDgldAftxtPbkev3YkqM62prspaG+9LxsLR8ysRxplEShmKKq0J/3CGzh2K3BmxTQ0amlu77Ev+0kv5kTYDo3BVer8FsTG3NgLb76Q8BfBv/8O8670y5BZb/4gVZO5VT6fyLjrsgUbJ+kKmknQmBwQrs3rndhfj//HOVW5VK3l9+5ieH1Xj1gz3GkbQ8AX4knc2YY+l67H43R/1choMYRaedQ0Wg4gIqnVfJvHq1V4d4apscTgfOmmIL5s+wBfNn2SEtKp2v+C6Oqg1qpAEfunUuXEl4ojQ8LBXvr7a+N6V5RD5YOoWqej6gZNyVlkfV1n2bcv8zw5XmI1v+eRTeFeIHVOdPr94fhH49JNDDgmImldxnr97vq/9HzRn8fKPtWvnNqnfa2sejIJU+HX7QKfaKEy8uhp5lEEBghAgQ4EfIiYw7DIX39Z8/zc3W8omfE+LjwHgdAQRKIqBwsHbDtkSg32T/Xd+eUtqnEjpXOq/O8ObPdEGPKbtAT2/fwDCe3rt6WhvyYqpVq0+DgaF7XDKgp7chV9jiQczounL39vQGHfelPgBQdf6Bbf3Vtr8rpXZOvmIqtU8tzVfP/b4Dv9SO/Hzo1/VbraX9m1vvt2t++6YB7eBV+n7qq35mM6dSEJPvtcN8CIxEAQL8SDyracfkw3vvrh3uldoJkwjxo+C8c4gIDEcB9QquknnXdv6RLe5LfjgdNGdKoqr9LDtoTtOIDoW+5FPDmPkhzTINdRa2IVfthkIndWyW3mFbsqQ8rUO3qH35OFc9mgmBUguklvZHoV/3hP7S//S2/tFrqkVSzKQHUVFJfthzf/YO/jTfcCjtv+O/G21bxxN2130/tm0dT7pDn950iD3zGUtsSuN+dszBw6PJRjHnhGUQQGDwAgUH+JUrV9qKFSvclhcuXGhnnXVWci/WrVtnl1xyiXV2dtr8+fPt3HPPtYaGBvPLhPNr3iuvvNKWLVtmTU1Ngz8S1pBRID28+5lq6sdZ06J3Wv2+B1vtuIlW0zDRasdPtNpxE6Kf9bdxjPHMZYUAAuUTUDv5hze0J0vnH96wLWVj+jJ91IH9bedVAhdOV/w5ahaUbTrzJZUtpersioY4y1hFPW3s8WiIs8JLI5WrGxNjiPshxjL1qB72uM7QYuW7hllzZQQ0YkHUJ8NeN2Rg1l78g9f0YKBX41sXOKnTQ5Xi632WWtU/c0m/ezgwob6kD70q3WligUTMjgACQyxQUIBvb2+3VatW2etf/3oX0i+99FI7/PDDbdGiRabXFN6XLl1q8+bNs+XLl9ucOXPshBNOsGuvvdZOP/10u+6669zvzc3Nyb8p4DOVT2D9hW+03Q/ekXkD+mCLGTqmpqHRhfraBgX6ie5fhfva8ROsRoFf/7vXJkQ/j59oNeODn92yjW7+2sbm8h0oa0YAgaoX0Bd0Vzq/drPr4T4cw1vlwQe3NLl28+oMb/6cKfa6L63MeczXf3RR0SYarmzbTo0pntqz+jYFhAxhXPuukFHoFI71rSDgS8bDUB62Ic80xFmh22R+BEaLgGqsxLftTx3Gb3dXcaX948b60v4w6A8M/eGDgWzvZwL8aLlCOU4EihMoKMCnb8KHdAX4NWvWuHDvS919CfsZZ5xhN954Y0qAv/XWW12QV9BnKq9A767tphDf9Xjq0BB1jU02/ojjzXr2Wm/nTuvds9P6du9K/tzb0V62HaudMDkK/5keBrgHA42J1xqinxMPBKIHBhOiBwh6aKDfJ0wu236yYgQQGFqBB59qszsf3mR3rdtij2wcWDqfXv0+fW/DAK/O28Lq6aq2nhLOg6Cu+Yqpsqse0sMhzpIhPFFCN0WduSXGGlcJeXMjvfEP7RXG1hHILNDWEd0fdqh6f6JWTfqDgLDqf3pHnYW4+rb9UybUu44g9SDvpnujavPZpsE8nCxk35gXAQSGp0DRAV4B/bLLLrNzzjnHBXFVk9+wYUOySr1K5C+//HI7++yzTYFd1e5VhV6l8i0tLbZgwYLhKTIC9yo9xNfvf6i1XHB1fPjt67Xezg7r272zP9jv3hX97v7Xzx3u39Sf9TAgel0PBvSAwP2+Z5dZT+HtN+NOSc3YcYnaACr5b0zUAAh+9jUH9HAgqEXgagr45gLuIUH0sEC1CeJqJsTtE68jgEBpBdp37nFV7Vc/vMn+te5pU3X1uGlO80RX7baYIc60bn2h9m3CVZVWoVtDmbmScv08QR1pRT8rrI8fWxe3S7yOAAIjVCAs7Ve4981pkg8BXMd+qe39iy3tP3r+TNtv+iTTPa5l6kSb3TzRpk0aP0JlOSwEEEgXKCrAp4d3rTRXgPdt3FVKv379ehf0V69ebYsXL3bV75nKL+BDvLaUV3gv0y717e2yPoV6V9rfYX17FP6jBwKuBkDy58Q87u/+5+hhgVve1RqIHiZYEW3c4g4vahIQNBNIaxoQ9RWQqB3g+xBINCNINi0Ilq+p54M1zpzXEShE4L4nWu2TP/173ou4Ic7SQrfGo1dP1uFY476EPL29fd4bYkYEEECgAIG2RFOdjs69iXb+Xfbd3/+7gDVEs6oGkEL97OYJ1jK10f27j/t3onvYyIQAAiNHoOAAn63zuWxV6H0ndSqRV1v4448/3lW1V1t5dWKnEE9V+spcUArxmkZatfO+PZ1RE4BEqO9/GJAI/O7BgP+5v/ZAcplE7YBo+Z2m9ZV8qqkN+gcYWDvA1QbwTQMSfQwk+x1I1A4I+xbQwwUbM7w/kDdf9mGrsRqbcc6XS87JChGQQFw70W+844UunCuoMyGAAALVIhB3b1u2+Cjb0LbT1rd22PrWnbahdWfOWknqyHJ/F+4nWktzVGKvkL/vtEajk8tquSrYTwT6BQoK8ArhF110kS1ZsmRAFfhsndiphF0d3l111VVuuba2NledngDPZThsBfr6klX+XfV/X2Mgw0OA/uYEaTUIVLOgs7/GgGoelHyqGxPbcWB/k4EctQmCfgesprYku6nw3nHL9W5dk17wOkJ8SVRZSbpA3Jdc2olyzSCAQDUKFHNvUzt8Bfoo2EehPvp9l3V1Z++YT6XzCvO+Ov6cqVG41+/1Y0rznaAazwH7jMBwFigowIfDxPmDCqvBZxpGTvOps7uwpF2/U4V+OF8W7FvJBaqmP4H6rB0H+uEFXUeCflSCDLUDWn99qe1afWMKISG+5FcUK8yjBJ4Az2WCAALVKPClX67Oudsffd3CvA9LA+m17tgdhfpEqX0U7nfapvadphE3sk1qV6829lG4b7Qo3E+0WU0TSzpsXt4Hw4wIIOAECgrwmCGAwPARGI79CfRZn6s2n2kaM3WOTVhwko2ZOsv0c11z9O+YaXOMPgKGz3VVTXuy4p+P5Nzdxc89sJoOh31FAAEEKiqg7L5l267UcJ8owdffs2X72hqzGVPU1j4I94kO9fR3vc6EAALlEyDAl8+WNSNQdQJRp4LhSAOpTQNcx4FqGtC1x3o7t6f2O7Cn0/ZuecJ6WjdmPm51NliT+VO9tmGS1U2dbWOC/+uaZ9vYaS1W1zzTxjTPstpJU6vOkx1GAAEEEECgGgVUMq8S+tTq+NHvW3fsznpIY2prXAm9C/dBdXz9Tk/51XglsM/DUYAAPxzPCvuEQBUL7Lj5Otty+XkpR9D06nfbuLmHW3frButu2+T+7WmN/u1u22zWszf2iDVcoAv5vuR+6iyrUwm+/715lgv7pWrHH7tDzIAAAggggMAoFOjq7h1QHd9Xz1db/GxT/Zg6m5PoJd9Xx/fV8+kpfxReSBxy0QIE+KLpWBABBLIJhCF+xtkX26QTX58dq6/PenZsdSX33clQnx7yN0VDBsZNNbVW1zQjUZIfhXsX8hPV9l3YnzZn2PfgH3eYvI4AAggggMBwFNDY9k+53vE7oo70fKd6bTtt5+7sD+snjBuT2tY+USV/n2mN1lA/ZjgeKvuEwJAJEOCHjJ4NIzCyBRTiNeUM7wUQ9HbuSJTaK+hHJfk9+jcI/b07WvNaY21jUzLkJ9vip7XNr50wKa91MRMCCCCAAAIIxAts7+xK9I6vDvWiIfD0/8a2nbZ7b/ae8jUcaH+JfaOrnu//V6k+EwKjTYAAP9rOOMeLwEgW6O5KVtHv3rrRehLV9X21fYX9nvbNZr3Zvyh4nppxDVHIb56daJ/fX5LvQ3/d5GlZ2/WPZGaODQEEEEAAgVIKtHbsTi2xTwyDt7F9l3X39Gbd1NTG8VG4T5TY+3b3Gute7fGZEBiJAgT4kXhWOSYEEMgu0NdrPduejkrxFehd1f20tvltG62vK3snPcmV142xMU2qpq8e9aOwH3XENyfxt6gav9VR/Y9LEgEEEEAAgUIFNMjdlm2dtkHV8sMx7ts6bHN7p/Wqg9wMk6L7jCkNNmdqY2q4b260mU0NVpulU91C94/5ERgKAQL8UKizTQQQGPYCvTu3BZ3tbbTuNgX9KOy7kv2tG6x31/a8jqNu8vQBIb+/132V7M8xlfgzIYAAAggggEB+Aj29fbY5MQxeVB2/I9G53k7bur3Tso1wX1dbYzMTw+BFVfEbE+3vJ9q0yQ1ZBsPNb5+YC4FKCBDgK6HMNhBAYEQK9O3dY91b1/dX1Xft8VV1Pwj72542y1JCEKJEQ+mlluRrKL0x06ISfYbSG5GXEAeFAAIIIFAGAVW7TymxT4R7dazXtnNP1i3Wj6m12RmGwVPV/OaJ48qwp6wSgcIFCPCFm7EEAgggkL9Ab0/U4Z5vj58h5Luh9LqzD72T3NiY+rRh9MJq+1H1/bqmmWa1dOqT/wliTgQQQACB0SSwZ6/vKX9nolO9/pL7jhw95Y+vr7OW5qgTvXCM+32nNZp60WdCoFICBPhKSbMdBBBAIIdAz/at2UN+okS/r7Mj3rCmxuqmaCi9qNM9V1U/2Tbfd8jXYjVj6+PXxRwIIIAAAgiMIoFde7rtya2JYfDafMDXcHgdpiHysk2N48cmesaPquP7XvP3mdpo48byUH0UXUIVOVQCfEWY2QgCCCAweIG+Pbtc2/uBw+hFbfTVIZ8eBOQz1U6cEnS2F4T8ZK/7s03zMCGAAAIIIICAuar3qoK/wXWmlxjnXsPgte+0ru7sPeWr6r0CvYK9a2/vh8FTT/l1tdAiULAAAb5gMhZAAAEEhrFAz17Xu36ukN+tofR6umMPoqZ+fBTym9U23w+jN9tc23zX2/5sV9pv9OYba8kMCCCAAAIjU0Cd5T29XT3l94d7P8a9OtlTZ3uZJvWUP32yesrvD/d+fHt1sqfO9pgQyHjt9PXl0bsSdggggAACI0egry85lF7WtvkaSm9PZ/wx19a5dvd++DxV23fBPgj5+t3qxsavaxBz+BEBaidMHsRaWBQBBBBAAIHSCWiYOw13pyr4Cvgu2CdK8J/elr2nfA1zp+Hu1OY+LLFXCf70KfSUX7ozVJ1rogS+Os8be40AAgiUXUCh2PWqnxg+T53xuWH0Eh3xqdp+b0d7XvtRO2lqFPKTPesHIV9/m95iNeMm5LWu9Jm0n+svPM39ueWCnxshvihGFkIAAQQQqKBAd2+fbUyrjq9wr6Df2rE7656o2v3spgkDquMr6E9tHF/wESz/0705lznrpc8seJ0sUF4BAnx5fVk7AgggMKIF+vZ2WU+r2uVH7fDdv2khv6d9i1lf9vaBHqhm/MT+kK9S/EQ1fR/89Xvd5Gkpnj68dz3+gPt7/f6HEeJH9BXHwSGAAAIjX6CruycqrU/+H/WUr3C/vTP7qDXjx9bZbNfW3v/f36ne5IbMndee8qWVOUGv/+iikQ9eZUdIgK+yE8buIoAAAtUoEIX8RNv8RNiPSvYTf9vyRN6HNWb6PjZmWovVTmq2Pf9ZbT07WlOWJcTnTcmMCCCAAAJVJtDZ1W1PuZ7yo+r4UdX8KOCrF/1s08TxYxMd6U20lmRP+Y32kR/dQoCvsmuAAF9lJ4zdRQABBEaqQO+O1qgEv32zdT+93nraN0W97idL9jdaylB66sIlWwd6GV6rnTDJauobrGZcg9W6f8dH/7r/x/f/rtfHJf5Wn5i3flzKclomWofmGxf9PH7iSD01HBcCCCCAQBUItKunfFctf6dtat/phsTb1L7L1m3aXvTeUwJfNF3ZFiTAl42WFSOAAAIIlFqgr2u3dT/9lKk9/u6HVlv7Dd+1vr17UjZTU1NranPf19vtOuJLf73U+5S+PrXBDx8S6OFA8kGBf2jggr8eAkQPBvofCIyPfk4+QEgsm/jd/b3IvgLKfdysHwEEEEBg+Aq4nvIT4X5j+65EKX5Ukp9rIsAPv3NKgB9+54Q9QgABBBDIU6DrsftdB3a9nTvcErUNk1wb+Pq5h6esQSHehfmuTuvdszvxr8L9buvbs9t6uzoHvO7m7Ypej5bT8uHP+n1P4u/Ra5Waasb64O8fDqgGQXrNguhhQLKmQfB69MBg4OvuYYMeEozVa+MZIjDDCWXEg0pd5WwHAQQqIUAb+Eool3YbBPjSerI2BBBAAIEKC/gQr81mCu+V3J3UgL8nCP5RwI8eAuhhgR4aRA8DwocKesjgHiZ0pS7rHzpUukZB/4MC1QoIagco4KfXJki8nqxxEM6feFiQUrMgUfPAPSiokokRD6rkRLGbCCCQtwABPm+qYTMjAX7YnAp2BAEEEECgWAGFeE3pJe/Frm9YL9fX55oFpNQK8MFftQX2pj8oiGoXRLUMotfD3/trHyRqIrhaB5VteuD6IEg2HRgX/Bz1RRAFf/9zouaAm9/XIgj6KkiuJ/V1PYwYzMSIB4PRY1kEEBiuAgT44Xpmsu8XAb76zhl7jAACCCCAQEUE+vbs6m864EK9fziQ4SGBqzmgvydqFoQPDXxzhGTtg8RDhV3Fd6xUDEDmGgUTok4MfWeEvk+CZI2CBjPrs+03XumGSAyn+n0PsZZPXWPq94AJAQQQqEaB39/5aM7d/t+jD6jGwxrR+0yAH9Gnl4NDAAEEEEBg+Av07d6ZaFIQ1A4Iw36iL4KoeYGvURDOG/RVkPaQwNVU2BX1kVD0lGvEg5oaGztzro2Z3mJ1zbPcEIdjps6xsTP2tbrmme7n2olTit40CyKAAAIIIBAKEOC5HhBAAAEEEEBgVAhEDwoSTQl8x4QDOjIMahfsjTop1MgHu+5cZX09ewc65Qr3ibnVwaCCvEK++9f/P30fGzN1lo2Zvq/rhJAJAQQQQACBOAECfJwQryOAAAIIIIDAqBfINuLBmBn7WvfWDa56vft36wbr0c/+99YNeY1QoBEUxkybY3XTgoCvn93vLS78D7Yd/6g/iQAggAACI9gu5LgAACAASURBVECAAD8CTiKHgAACCCCAAALlFyh2xIPejjbrbt1o3VvXJ0O++7018XvrRrPurtgDUFX8ZKB3wX52VGXfh/5pc8zG1MeuhxkQQAABBKpXgABfveeOPUcAAQQQQACBCguUa8SDnu1PW48L+YmS/CDcu+Dftsmspzv2aGsnTQ0CvarsK+QHJflTZ5vVjYldDzMggAACCAxPAQL88Dwv7BUCCCCAAAIIINAv0NdnPdu2pFTVj6rpr0+U7m+wHoX8vt5Ytbop05Od7fnS+2TVfYX95llmtXWx62EGBBBAAIHKCxDgK2/OFhFAAAEEEEAAgdIL9PW6EB9V1/fh3pfoJ9rnb9tipo73ck01tVbXNCNDdf1Ee3y11W+aaVZTU/pjYI0IIIAAArlv0X19cXfx1OVXrlxpK1assPnz59u5555rDQ39vaYuX77cVq9enVzgnHPOsQULFphfZuHChXbWWWe519etW2dXXnmlLVu2zJqamjhNCCCAAAIIIIAAAuUW6O2JAn7Q6Z5vi++r8Ks6f+xUW+dK6jOW4KuX/WktVjd5GiE/FpIZEEAAgcIEiiqBX7Nmja1atSpjgD/66KNdaPdTe3u7XXvttXb66afbddddZyeccII1Nzcn/xY+AChs15kbAQQQQAABBBBAoOQCPXuDtvipPez74K+O+WKnurHRMHnqRd+3w0/rZV9t9pkQQAABBPIXGJIAf+utt7ogP2/evPz3lDkRQAABBBBAAAEEhoVA394u6976VGLYvKBHfTekXtTjfu+u7bH7WjO23upUYu9K7aOS++jn2cngr973mRBAAAEEIoGSB3hfhd5Xn9dGwir0c+bMsZaWlpRSek4GAggggAACCCCAwMgS6Ovabd1PRyHfldwnq+0nOt5r3WB9nR2xB10zriHqTT8sydfPU2eb63xv2hyrbZgUux5mQAABBEaCQEkDvAdRtfmLLrrIlixZkhLUVfV+/fr1tmHDBtdWfvHixbZo0aKR4MgxIIAAAggggAACCBQo0Nu5IyrF9yX3fvg893sU9Pv2dMautaahMRHyE6X4aVX1x0zfx2rqx8euhxkQQACB4S5QlgCvg1aHdipt9wHdt4U//vjjXfv5pUuXuk7sFOKpSj/cLxP2DwEEEEAAAQQQGBqB3p3bEqX46617q++ATz9Hpfo9Ksnf2xW7c7UTJieq6M/ub5M/tcXqVLrvSvL3MVXpZ0IAAQSGs0BZAnx6CXxnZ6ddddVVrkS+ra3N9WJPgB/OlwX7hgACCCCAAAIIVI9A747WDFX1/RB6KsnfZNazN/aAahubkz3rJzveS2mjP8esbmzsepgBgWoU6Hrsfrfb9XMPr8bdHzX7XLIAr5B+6aWX2tq1ax2erx6vv6s0Pixp98PNUYV+1FxnHCgCCCCAAAIIIDB0An191rN9q+tcL9kWX6X3vn2+/m3bZNbbE7uPdZOnu5CfLLlPaZuvDvlmm9XWxa4nnxl23Hydm23Sia/PZ3bmQaBoAYX39Z8/zS3f8omfE+KLliz/gkUF+PLvFltAAAEEEEAAAQQQQKCCAgr57ZuD6vq+R/1Ee3y11W/fYtbXm3unamqsbsqM1JJ817N+Yjg9db7XPMuspjbnehTet1x+nptnxtkXE+IreCmMtk358N67a4c79NoJkwjxw/giIMAP45PDriGAAAIIIIAAAggMLwE/fJ7rfC8xZJ4r1W/bZN1bnrKe7U/ntcOuBD9RPX/szH2trmlmYgi9Ftv90J229acXpqxnpIf4vr17zPr6ogck7t8+03/+Z/dv4vc+N49+TfytVw9V+qwv+Xv/vMn19Kb9zW/HrVOLJ7br15PYh4Hb9etJLOP+ibZvmbaRPAadzr7+ecP1pxxr/374Y4yON33/EzZu/d7MbWGAY7TdYHm3r9E+d7dtth1/vWZAPxKE+LzexkMyEwF+SNjZKAIIIIAAAggggMBIFeje8kRUVf/pxJB5iV71VYK/d/MT1tvRlv3QFdRqajK+PnbWXKudNDUZZH3wTAbXjKEzCHiJsJoMhJlC4YAAmCV4pgfdIBTm06ngSD33VXdcOa638YceYy0XXF11hzTSd5gAP9LPMMeHAAIIIIAAAgggMOwE9m56NCrBV8hv2xi1z9+6wXb/907r3bk94/6qdLXGMof7YXeARe6QGwlAzQvcQ4wa92+N+10rjH73r9ck59FLiWUSf0su4+eprY3s3PKJddWqGYPW7//ev83+7fq/adZo2/3bTV0uWo/fj/5tJLerDdeGx5X4ObEfbr+Sx5u6L+7vyf3324m2kbLdpFmmY4oc+/e/1vq6u6zjb792fUSEU/3+h7rwrtEbmIaXAAF+eJ0P9gYBBBBAAAEEEEBglAtsvuzD1nHL9SkKDc8+0ZpPfncixCZCZDKcxoRChbxkSAyCXYGhMAqXieVTwrSLkSnh2s07dtwoP5PVcfi9u7bb+gvfaF2PP+h2mPA+vM8bAX54nx/2DgEEEEAAAQQQQGAUCoQhvvEFp9jMc74yChU45EoJ+BCv7VHyXin14rZDgC/OjaUQQAABBBBAAAEEECirgEK8JsJ7WZlZeUJAIV4T1eaH9yVBgB/e54e9QwABBBBAAAEEEEAAAQQQQMAJEOC5EBBAAAEEEEAAAQQQQAABBBCoAgECfBWcJHYRAQQQQAABBBBAAAEEEEAAAQI81wACCCCAAAIIIIAAAggggAACVSBAgK+Ck8QuIoAAAggggAACCCCAAAIIIECA5xpAAAEEEEAAAQQQQAABBBBAoAoECPBVcJLYRQQQQAABBBBAAAEEEEAAAQQI8FwDCCCAAAIIIIAAAggggAACCFSBAAG+Ck4Su4gAAggggAACCCCAAAIIIIAAAZ5rAAEEEEAAAQQQQAABBBBAAIEqECDAV8FJYhcRQAABBBBAAAEEEEAAAQQQIMBzDSCAAAIIIIAAAggggAACCCBQBQIE+Co4SewiAggggAACCCCAAAIIIIAAAgR4rgEEEEAAAQQQQAABBBBAAAEEqkCAAF8FJ4ldRAABBBBAAAEEEEAAAQQQQIAAzzWAAAIIIIAAAggggAACCCCAQBUIEOCr4CSxiwgggAACCCCAAAIIIIAAAggQ4LkGEEAAAQQQQAABBBBAAAEEEKgCAQJ8FZwkdhEBBBBAAAEEEEAAAQQQQAABAjzXAAIIIIAAAggggAACCCCAAAJVIECAr4KTxC4igAACCCCAAAIIIIAAAgggQIDnGkAAAQQQQAABBBBAAAEEEECgCgQI8FVwkthFBBBAAAEEEEAAAQQQQAABBAoO8CtXrrQVK1bY/Pnz7dxzz7WGhoak4rp16+ySSy6xzs7OlNf9MgsXLrSzzjrLza95r7zySlu2bJk1NTVxJhBAAAEEEEAAAQQQQAABBBBAIIdAwQFe61qzZo2tWrUqJcC3t7e78L506VKbN2+eLV++3ObMmWMnnHCCXXvttXb66afbdddd535vbm5O/i18AMCZQgABBBBAAAEEEEAAAQQQQACBzAIlC/Dpod6XsJ9xxhl24403pgT4W2+91QV5BX0mBBBAAAEEEEAAAQQQQAABBBCIFyhZgFc1+Q0bNiSryKtE/vLLL7ezzz7bFNhV7V5V6FUq39LSYgsWLIjfO+ZAAAEEEEAAAQQQQAABBBBAAAEnUJEA79u4q5R+/fr1LuivXr3aFi9ebIsWLeJUIIAAAggggAACCCCAAAIIIIBAjEDJAny2KvS+kzqVyKst/PHHH+/az6utvDqxU4inKj3XKQIIIIAAAggggAACCCCAAAK5BUoW4LN1YqcSdvVKf9VVV9mSJUusra3NVacnwHNpIoAAAggggAACCCCAAAIIIJC/QMkCvDaZaRg5/V090ocl7fqdKvT5nyTmRAABBBBAAAEEEEAAAQQQQKCoAA8bAggggAACCCCAAAIIIIAAAghUVoAAX1lvtoYAAggggAACCCCAAAIIIIBAUQIE+KLYWAgBBBBAAAEEEEAAAQQQQACBygoQ4CvrzdYQQAABBBBAAAEEEEAAAQQQKEqAAF8UGwshgAACCCCAAAIIIIAAAgggUFkBAnxlvdkaAggggAACCCCAAAIIIIAAAkUJEOCLYmMhBBBAAAEEEEAAAQQQQAABBCorQICvrDdbQwABBBBAAAEEEEAAAQQQQKAoAQJ8UWwshAACCCCAAAIIIIAAAggggEBlBQjwlfVmawgggAACCCCAAAIIIIAAAggUJUCAL4qNhRBAAAEEEEAAAQQQQAABBBCorAABvrLebA0BBBBAAAEEEEAAAQQQQACBogQI8EWxsRACCCCAAAIIIIAAAggggAAClRUgwFfWm60hgAACCCCAAAIIIIAAAgggUJQAAb4oNhZCAAEEEEAAAQQQQAABBBBAoLICBPjKerM1BBBAAAEEEEAAAQQQQAABBIoSIMAXxcZCCCCAAAIIIIAAAggggAACCFRWgABfWW+2hgACCCCAAAIIIIAAAggggEBRAgT4othYCAEEEEAAAQQQQAABBBBAAIHKChDgK+vN1hBAAAEEEEAAAQQQQAABBBAoSoAAXxQbCyGAAAIIIIAAAggggAACCCBQWQECfGW92RoCCCCAAAIIIIAAAggggAACRQkQ4ItiYyEEEEAAAQQQQAABBBBAAAEEKitAgK+sN1tDAAEEEEAAAQQQQAABBBBAoCgBAnxRbCyEAAIIIIAAAggggAACCCCAQGUFCPCV9WZrCCCAAAIIIIAAAggggAACCBQlQIAvio2FEEAAAQQQQAABBBBAAAEEEKisAAG+st5sDQEEEEAAAQQQQAABBBBAAIGiBAjwRbGxEAIIIIAAAggggAACCCCAAAKVFSDAV9abrSGAAAIIIIAAAggggAACCCBQlEBJA/zy5ctt9erVyR0555xzbMGCBbZy5UpbsWKFLVy40M466yz3+rp16+zKK6+0ZcuWWVNTU1E7z0IIIIAAAggggAACCCCAAAIIjBaBkgf4o48+2oV2P7W3t9u1115rp59+ul133XV2wgknWHNzc/JvDQ0No8Wa40QAAQQQQAABBBBAAAEEEECgaIEhCfC33nqrC/Lz5s0resdZEAEEEEAAAQQQQAABBBBAAIHRJFDyAO+r0Pvq88IMq9DPmTPHWlpaUkrpRxM4x4oAAggggAACCCCAAAIIIIBAMQIlDfB+B1Rt/qKLLrIlS5akBPU1a9bY+vXrbcOGDa6t/OLFi23RokXF7DfLIIAAAggggAACCCCAAAIIIDCqBMoS4CWoDu1U2u4Dum8Lf/zxx9uqVats6dKlrhM7hXiq0o+qa46DRQABBBBAAAEEEEAAAQQQKEKgLAE+vQS+s7PTrrrqKlci39bW5nqkJ8AXcbZYBAEEEEAAAQQQQAABBBBAYNQKlCzAK6RfeumltnbtWofpq8fr7yqND0va/XBzVKEftdcdB44AAggggAACCCCAAAIIIFCgQMkCfIHbZXYEEEAAAQQQQAABBBBAAAEEEChAgABfABazIoAAAggggAACCCCAAAIIIDBUAgT4oZJnuwgggAACCCCAAAIIIIAAAggUIECALwCLWRFAAAEEEEAAAQQQQAABBBAYKgEC/FDJs10EEEAAAQQQQAABBBBAAAEEChAgwBeAxawIIIAAAggggAACCCCAAAIIDJUAAX6o5NkuAggggAACCCCAAAIIIIAAAgUIEOALwGJWBBBAAAEEEEAAAQQQQAABBIZKgAA/VPJsFwEEEEAAAQQQQAABBBBAAIECBAjwBWAxKwIIIIAAAggggAACCCCAAAJDJUCAHyp5tosAAggggAACCCCAAAIIIIBAAQIE+AKwmBUBBBBAAAEEEEAAAQQQQACBoRIgwA+VPNtFAAEEEEAAAQQQQAABBBBAoAABAnwBWMyKAAIIIIAAAggggAACCCCAwFAJEOCHSp7tIoAAAggggAACCCCAAAIIIFCAAAG+ACxmRQABBBBAAAEEEEAAAQQQQGCoBAjwQyXPdhFAAAEEEEAAAQQQQAABBBAoQIAAXwAWsyKAAAIIIIAAAggggAACCCAwVAIE+KGSZ7sIIIAAAggggAACCCCAAAIIFCBAgC8Ai1kRQAABBBBAAAEEEEAAAQQQGCoBAvxQybNdBBBAAAEEEEAAAQQQQAABBAoQIMAXgMWsCCCAAAIIIIAAAggggAACCAyVAAF+qOTZLgIIIIAAAggggAACCCCAAAIFCBDgC8BiVgQQQAABBBBAAAEEEEAAAQSGSoAAP1TybBcBBBBAAAEEEEAAAQQQQACBAgQI8AVgMSsCCCCAAAIIIIAAAggggAACQyVAgB8qebaLAAIIIIAAAggggAACCCCAQAECBPgCsJgVAQQQQAABBBBAAAEEEEAAgaESIMAPlTzbRQABBBBAAAEEEEAAAQQQQKAAAQJ8AVjMigACCCCAAAIIIIAAAggggMBQCZQ0wK9bt84uueQS6+zstPnz59u5555rDQ0NtnLlSluxYoUtXLjQzjrrLHesmvfKK6+0ZcuWWVNT01AdP9tFAAEEEEAAAQQQQAABBBBAoCoEShbg29vbXXhfunSpzZs3z5YvX25z5syxE044wa699lo7/fTT7brrrnO/Nzc3J/+mgM+EAAIIIIAAAggggAACCCCAAAK5BUoW4NesWWOrVq1Klrr7EvYzzjjDbrzxxpQAf+utt7ogr6DPhAACCCCAAAIIIIAAAggggAAC8QIlC/CqJr9hw4ZkFXmVyF9++eV29tlnmwK7r0KvUvmWlhZbsGBB/N4xBwIIIIAAAggggAACCCCAAAIIOIGKBHjfxl2l9OvXr3dBf/Xq1bZ48WJbtGhR0afiP49tKnpZFkQAAQQQQAABBBBAAAEEEEBgsALPmDtrsKvIe/mSBfhsVeh9J3UqkVdb+OOPP95VtVdbeXVipxBPVfq8zxczIoAAAggggAACCCCAAAIIjFKBkgX4bJ3YqYRdvdJfddVVtmTJEmtra3PV6Qnwo/SK47ARQAABBBBAAAEEEEAAAQSKEihZgNfWMw0jp7+rR/qwpF2/l6IKfVFHzEIIIIAAAggggAACCCCAAAIIVKFASQN8FR4/u4wAAggggAACCCCAAAIIIIBAVQgQ4KviNLGTCCCAAAIIIIAAAggggAACo12AAD/arwCOHwEEEEAAAQQQQAABBBBAoCoECPBVcZrYSQQQQAABBBBAAAEEEEAAgdEuQIAf7VcAx48AAggggAACCCCAAAIIIFAVAgT4qjhN7CQCCCCAAAIIIIAAAggggMBoFyDAj/YrgONHAAEEEEAAAQQQQAABBBCoCgECfFWcpuw7uWbNGrvsssvcDPPnz7dzzz3XGhoa3O/t7e120UUXWWtrq02dOtXOP/98a2pqcq+tXLnSVqxYMWCZuNeqnIvdH4RAZ2enXXrppbZ27Vq3lnPOOccWLFiQXKO/pvSHxYsX26JFi9xr4XLh3/2Cy5cvt9WrV7tfM70+iF1m0SoWCO9fuqctW7bM5s2blzyi8LoJr8VwufRr1C+s++aVV145YJ1VzMWuD1KgHJ+l4TWa6Z45yF1m8SoVKNdnaXgNc71V6cVRht0u9Wdp+vXrdznb520ZDolVmhkBvoovA72Jfvvb39qrXvUqF9r1ZUHTWWedlQxNJ510kgtZClcbNmxwr4VfYletWpUS+vN5rYrJ2PVBCOjLgSZdT+vWrXMPjnTDVqjSa/5a2rNnj11yySW2dOnSAYFrzpw5yWCvdaWv04cq/6BpELvLolUu8Oc//9kOPPDA5PV17bXXJh9ChvczXYvp143/guHvfyGF/zKjedIfClQ5GbtfpEC5Pkv1mXz00UenPOgschdZbAQJlOOzNP0zeQRxcSiDFCjXZ6nfrUyfwYPcZRbPQ4AAnwdStcyS60utvrSmh6owdPlSewJ8tZztod3P9OtJX1TDcJ7pgVH6POlHoOvxzjvvTHnINLRHydaHi0D4BWHcuHGuJkgYztOvrVwBXvPqwcCtt9464CHTcDle9mNoBUr1WUqAH9rzWA1bL9Vnqa5ZTb7mWzUcO/tYeYFSfpb6vec+V/nzqC0S4IfGveRb9aVKS5YscU/708O5vtDqTaYqyr4aKgG+5Kdh1KxQXxbuv/9+V3tDU3qgyhTGswV4X800vQnIqMHkQGMFwtpFmR5Gpn95zRbg/XWp+2SmWiKxO8IMI16glJ+l2Zp5jHhEDjBvgVJ9lupaa25udg8mdf/j8zTvUzCqZizVZ6lHo+Bl6C4fAvzQ2Zdsy+lfOLRiAnzJeFlRmkD4hUM1NzKFpUICfPhBEFaTBh4BCYRfOPR7sQE+LHnQegjwXF/pAuX4LPXXrPqj8Q/YkUdAAqX8LNV9sq2tLeWh+uGHH06JPJdaUqBUn6V+hZkKBuGunAABvnLWZdlSpi+z2lB6mxSq0JeFf9StNFPVeB+yBluFng+DUXc5xR5wplobmR4Y5VOFPuxk0W84U+d4sTvFDCNSoFyfpR4rrgnRiETloLIKlPqzNL0ac7b1c0pGp0ApP0u9INfY0F5LBPih9R/U1v0X2UxPWdO/5NKJ3aCoWThRqyNbCXmxndipGr5ClO8Ij57BudTCLwe+mUZ6Hx2D6cRO688W1tAfnQLl/Cz11xsl8KPz2sp01Pq8LPVnafgZrG2qWRsl8FxzEkiv6RGqFPtZymfo0F9bBPihPwdF70E4NIRfycKFC5OdgOUaRk7z0wa+aPpRuWB6CWZ66WW2YeRylUDFDaczKqE5aCeQPgRX+lCYudoX5+rEjgDPBZYuUI7P0vR7G0Nkct2FDyc1jK+fSvFZ6oOaX2/4XRD50S1Qjs9S1fLVtaaRrdIfsI9u7codPQG+ctZsCQEEEEAAAQQQQAABBBBAAIGiBQjwRdOxIAIIIIAAAggggAACCCCAAAKVEyDAV86aLSGAAAIIIIAAAggggAACCCBQtAABvmg6FkQAAQQQQAABBBBAAAEEEECgcgIE+MpZsyUEEEAAAQQQQAABBBBAAAEEihYgwBdNx4IIIIAAAggggAACCCCAAAIIVE6AAF85a7aEAAIIIIAAAggggAACCCCAQNECBPii6VgQAQQQQAABBBBAAAEEEEAAgcoJEOArZ82WEEAAAQQQQAABBBBAAAEEEChagABfNB0LIoAAAggggAACCCCAAAIIIFA5AQJ85azZEgIIIIAAAggggAACCCCAAAJFCxDgi6ZjQQQQQAABBBBAAAEEEEAAAQQqJ0CAr5w1W0IAAQQQQAABBBBAAAEEEECgaAECfNF0LIgAAggggAACCCCAAAIIIIBA5QQI8JWzZksIIIAAAggggAACCCCAAAIIFC1AgC+ajgURQAABBBBAAAEEEEAAAQQQqJwAAb5y1mwJAQQQQAABBBBAAAEEEEAAgaIFCPBF07EgAggggAACCCCAAAIIIIAAApUTIMBXzpotIYAAAggggAACCCCAAAIIIFC0AAG+aDoWRAABBBBAAAEEEEAAAQQQQKByAgT4ylmzJQQQQAABBBBAAAEEEEAAAQSKFiDAF03HgggggAACCCCAAAIIIIAAAghUToAAXzlrtoQAAggggAACCCCAAAIIIIBA0QIE+KLpWBABBBBAAAEEEEAAAQQQQACBygkQ4CtnzZYQQAABBBBAAAEEEEAAAQQQKFqAAF80HQsigAACCCCAAAIIIIAAAgggUDkBAnzlrNkSAggggAACCCCAAAIIIIAAAkULEOCLpmNBBBBAAAEEEEAAAQQQQAABBConQICvnDVbQgABBBBAAAEEEEAAAQQQQKBoAQJ80XQsiAACCCCAAAIIIIAAAggggEDlBAjwlbNmSwgggAACCCCAAAIIIIAAAggULUCAL5qOBRFAAAEEEEAAAQQQQAABBBConAABvnLWbAkBBBBAAAEEEEAAAQQQQACBogUI8EXTsSACCCCAAAIIIIAAAggggAAClRMgwFfOmi0hgAACCCCAAAIIIIAAAgggULQAAb5oOhZEAAEEEEAAAQQQQAABBBBAoHICBPjKWbMlBBBAAAEEEEAAAQQQQAABBIoWIMAXTceCCCCAAAIIIIAAAggggAACCFROgABfOWu2hAACCCCAAAIIIIAAAggggEDRAgT4oulYEAEEEEAAAQQQQAABBBBAAIHKCRDgK2fNlhBAAAEEEEAAAQQQQAABBBAoWoAAXzQdCyIw9AJPPPGE/fjHP7ZHHnnE7czUqVPtnHPOsYMPPtj93tPTY9/61rfs7rvvtmOPPda9VlNT41577LHH7Gtf+5pt377d/U3LvuY1r7HnP//5VltbG/u61tHd3W1/+MMf3P87d+60iRMn2ote9CJ79atfbfX19W47v/nNb+zXv/61vec977GFCxcm0dra2uzCCy902/3gBz9oDQ0NQw9axB7kOgd9fX1222232bXXXmvt7e3O5JhjjrE3vOEN1tjYaLfccov98Ic/tBe+8IV2xhlnuK1fffXV9ve//90+8pGP2H777We7d++2r3/967Zlyxb7xCc+YbfeeqvzDKdDDjnEnbtLL73UOjs7BxyFXjv55JNzXg9FHPqQLHLFFVc4N9nqup09e7a9/OUvt+OPP97GjBmT3Cd5/+QnP7F///vf7rhnzpzp3I888ki3nJx0/T/11FP24Q9/2A488EC37He/+1275557Uv6meXUO//a3v1lXV5e7zv/3f//XXvWqV1k+17HO6R//+Ec76KCDBlzr69evd9eAfw8fcMAB9ra3vc323XffIfEtdKOZvDL9bTD3Ir9PDzzwgHsv6DyH5yzbefPLxRlnev0tb3mLzZs3z61C5+YrX/mKHXfccaa/6/rx513n9F3velehbEMyf6ZrNf1vGzZscMca3kcmTJjg7ke6NjVt2rTJvvjFL7rPDh37c5/73OTx6Dr/xS9+4d6fOk9aZunSpe5epil83X/unHjiifayl73MYfBPRgAAIABJREFUxo8fPyQuxW5Ux3jffffZz372M9u4caNbzfz58+2ss85y9xv/2Zd+r/7ABz7gjjWfz8/wfqfPj2c961l22mmn2bRp05KrzXV/yvbeyHUOi/VgOQQQqJwAAb5y1mwJgZIKPPzww/aNb3zDBWc/KQSHX2xbW1vtC1/4gm3dutXmzJljH/3oR23y5MkpX0rDL2r6QnXKKafYokWLkl9as72uLy8rVqxwYVI/h5MeApx55pnuC9xIDvBx5+Af//iH/eAHP3Bf1NK/xC1btsw2b95sX/7yl11QeN/73udm+eY3v+m+FL7uda9z50FB9POf/7zNmjXLzfP73/++6ACf63oo6cVZxpUpHN5xxx0DthBec7t27bJLLrnEHnrooZT5dD2+/e1vd0Es3wCfbV1vetOb7KUvfWlsgPfb0bUyadIkO++885LhfNu2bXbRRReZQpOf9MX+Qx/6kAv71TDlG+AHcy/yDmEg8v7+tUz7odfijPVgTIFV78Vw0kOa97///e48+ACv1/39dTQH+H/+85/uQZfu++HDR/lkCq2y1DWt+1ym17WcHkLqnqiHBdUyZbq/h5+zuQL8uHHj8vr8zHS/02eBHqgoxMfdn2SZ6b2R6xxWiz/7icBoFiDAj+azz7EPmcCeru32h5vPt7WP/8ntw/z9X2qvOPEiG1cfheu4SaWACu8PPvignXDCCbZkyRIXDhQW9MVAJeia9CF9+eWX2zOe8Qw3rwLgs5/9bPea/1KqJ/oqmf/LX/7iSn9VYqIvW74kJtvrKn1R+FAJsUocnvOc59h//vMf+/a3v2179+5169CXsuEe4HfcfJ3tfuB2m3HOl+PYU16POwdyUThXCf0b3/hGe/GLX+xMFdAVGhQkZfulL33Jeal0vbe3N/nARSXF733ve93yWs8LXvACt55snn7nsgXTuOuhoIMvYubPXXO73fXIlqxLfvLUY+2oA2fErjn8Mqpr9V//+pd7SCJveclNJeX629y5c93fpkyZ4r4s63/9TV9+9bAqnxJ41S5RiaJKxN/xjnfY/vvv786XJpWIxZXA+/eZSvj1HlQtAAV/TaodoOtBx6GwqKCjwKnaGWFtgliUQc7Qt6fddj3wI5t45PsLXlO+AX4w9yI9mPTXtc6zflbNC93PfE2fbAE+zlg1K373u9/ZUUcd5e5jui5Uq0nh7Oijj3YlzKqt5EulNd+73/1u27Fjh6tBVKkS+Pe/9Su2dXN7xvNzwklH2Tkfel3suSukBF73pkw1CxTaL7vsMtMDKZ0X1awIHwyH96cjjjjCli9fbnfddZerlfXa17425f4l30cffdS+853v2NNPP+3eG694xStij6MUMzx4x432xysutG1bnrJxEybZcYveZi88NXqIms+kB6u6d+vhuGriaL/12avrUw/hdB3lulerBDyfz8/wutZ9TDXqZPbOd77T1aqLuz/pWNLfG3HnMJ/jZx4EEBhaAQL80Pqz9VEosLn1frth1btse8dTKUc/Y+ph9vITL7KZUw+PVdEHuEKdQru+PDU1NWVc5kc/+pHde++9duqpp5qq4qm0RCFQUxjg9UVNX0RU0ltXV+fCpErM9KXVf5FLf11f4BTWfdDUcpq0zb/+9a/JEuThHOAV3rdcfp7b70kveF1BIT7uHHjfGTNmuFJXhTNNf/rTn1yVy+c973kuMOjL6/333+9CpYKJqggrIPqSnLVr17ovbfrCpqqqgwnwua6H2ItukDOUI8D7au/+S6xMzz77bPeFVaX0qoquBx+a9MBJX7gVkGWtUqy4AN/S0uLOh86BfziQzhAX4HW+f/WrX7kmEnpA5h8q6P2iYKNmD9qO1q9QOhTTjts/YzvvusRmnfmI1YzLfC/Jtl/5BvjB3It0f3vyySft4osvtpe85CXu5//+97/2sY99zJ3HTCHF728uY/9QQAFd1ZoPO+wwt5jflgJZeC/UQztNet/q4WQlA/zNf1pjy792fcbT8LUffchmzGqOvXRKEeD9+0gPslRNXO+90C79/nT77bfb9773PXe/03sz0/1LTbx0j1P1c1+9PPZgBjHD3f93nd3w7fMHrOE5L3qdnfzei/Nas7+uDj30UPfwzT9IChfOda9evXp1Xp+f6e8v3UtuuOEG9/l60kknxd6fMr034s5hXgDMhAACQypAgB9SfjY+GgX+cPN5dv/Dmb+IHX7QKfaKE+O/QPgPf7UpV2mQb9ceeqpqvb7wqo252iAq8CtE+vbm6QFe7a7VFleBPCx18gE+/fWVK1e6qty+fbXftv/S4v8+XAN8GN79vhcS4uPOgX9dbd7Dkqz0v8vxl7/8pesjQF+wZao+DFSbQbUYVGp74403Jqtep1fLTG+fmq0EPu56KPd7sZwB3pey6su0wpXCQHrb9nQXPSCJC/DNzc0upKnESkEubHfqvXIFeN/uWw/D9CVftQLUVvbjH/+4e1+q+qv2VW279R5WKFJfBb6dfrnPidav0vdNVxxofV3brPHYT9mkYz9d0GazNWkIm/PEXXtx9yI97FC/B+rTQAFPAfvnP/95SvvrbCXwuYxViqrzq+mCCy4wnW9N/pz6v+t3PcxU7SW9L1USqodDaqZRqRJ47UumUvh8S9/D49L1mD75/hkytYH3zXm0jO+HQH0ByEE1SBYvXuyuW03h/V7X8fe//333ME01jtRPRabPA//ARDVPwtL8gi7EAmb+7OvnZ5176Wd+agcccVzs2vxx+JoFmRbIda9O/5zM9vkZXtd6wKd7lmpl6bNBD4fj7k9ab/p7I+4cxh48MyCAwJALEOCH/BSwAyNd4Gs/TG3L6jvfynzcaksedTLnpw++7eEBs8aFx/CLlqrX60m9qj0q6Pg2nP5Ls6o56ouASlL0BUFfkPV73Ov5fgEZDgH+sfccYz3bnu53VJv9RGd+A3AzvDb323dY3ZTpKbPGnYN8A7z/MqUqmGqHqy/Q6pRND1Pe+ta3ui/MCqO+FL/YAO+3k+16KPX7MC6wp28vnT1blfpMQc0fm0pFKxHgw33wIT9TZ4y+oygFGZXA69zp/7DjLzWbUGmy/q6HNZp82CnlOdl63YnWtf5vuVfp+7LI8N6Y9vqbrb7l+AHL5xPg4669uHuNfxAiTwU8Vbf2gdp3zJktwGuHsxkffvjhBQV4vS/1MEGloKrNpOYb5QjwT29utw+89SsDb03WZzVpnw99Gf42fVaTff1HHx6wvH8wMZgA7zvZ1P1IDw/Vx4reA/7BsL8/vfnNb3bNEHRuFdx1L8vWJ4p/n2h9pQ7w9/1tpf3y68uSFpm8UqDSPoKPOH6Rve4DlwywzBTg0x9ElTLAq3nBb3/7W3ftq58aVdv3D6DSHzCmvxfSf487h6W877AuBBAojwABvjyurBWBpEAhAT5TuM8U4H31bZUIqjqwqtKnT9k6C/KdP4VfNhTiVcVVQUMl+vqiFfd6vlUAqy3AZ/qClynAx52DfKrQq0qpb5rgOyRS6btKtNScQZ0+dXR0uJJfzaup2Cr0cddDqd+ylQzwxVShV7V1lR6qerzvNM4HRZWy6kGXr0K/bt061976mc98pmPKN8CHHUWFvukdf/nXbrrpJtf+Or3WRinOTcYAnyOwp28zV4BP77U/PTDEXXtx95qwA7xwv8IOw3IF+HCZ0FgPVVSimW8VegV49WXx1a9+1ZWC6n6tZi2l7oU+W4DXcYT5cuDj3uhI4wJ8+LApWy/0mdrAhx0yhqZh54z+XOvBikreVT1ezuppPtv9q5xV6MsV4H0Vejmde+65Az4zdU2Usgq9PPXgSA94VZtHzT38CCW57k9qZhS+N3zNIzWBy3YOS3G/YR0IIFBeAQJ8eX1ZOwIDBEpRhV7VQlUlXl88w07s9He1xVMban0xTf+Q1s74Nuu+YyZ9AdEXLIUZza8vI6oqGn6pzvR6vp3wDIcAn+kyzFSFvvEFp9jMcwaWfGVaPu4cqL1sXCd2KpnSfLJXKaxKChXU1SGg/vb444+7c6kSF9/xWTEBPtsX7/B68H0YlOstGxfoB9uJnc6HL7nOpxM7lfb5/hrU27862NI5UJt0PcDy7at9J2eq3q5zo1CvNr0+tGYrgfcdRakNcPqkdakEU/Ps2bPHVafXeb7++uvdMFvZAn6pz43avnfc/tmU1dbUTymoLXxcG/hsgaGQe1G2ByFjx45Ntr/OFuD1ACyXcSGd2CnAq6q4zqk6Z9MDn3I8bMl1nsO28Pm2fffrG2wbeP+ZkGmoSt/fRHh/0oNHPezQyCfnn3++q3Ifvp7eid0rX/lK1yFruadSVKH3n3/qzFDXhIbBU1OAsN+YXPfqfD8/w+taD3vVKa2aCulzWp/1cfen9AAv2/RhAr132GdIuc8B60cAgcEJEOAH58fSCBQsoE7s/njzebalNaou66cZUw+1k0/6nk1uzG/8Z9+rczhEmUKYSgoVCNT+XZ0CqXMs/d13XKOgo3Cidqnhlw1Vc1XP9hqvV9Uh1VY31+tq41rIMHLhsap9vEpk1H4vrM6p/Q7bohaMW+ACYYgvJLz7zeQ6B3oIEjeMnB8yyY8THpZk+b+lDyuWqTQzHFIrUxt438Y01/XgOwMrkDDv2UsZ4EsxjJx23F/zvnMyfzDqcEsPA/S+Uad3vsQ1PFjfxtsH+PTrWENiKegrZPrmD/5hjYa3U1MVVYdVU4lw0pdyX8KWN24RM4Zt39MXL6QtfFyA1/EM9l50zTXXmPrgCDtL851BKlSrY85MVfnVr4TeD7mMCxlGzgd43XPV+aRKYSsd4HWu1Bb+sGfPy6vn+fDcFhLgw5CuGlr6XFHnpOqAMwx6vv8JPQjWZ43vG0X2Cug6d6oho5Cr/9UBm/r5SJ8qOYxc9k7sTrGT35v/aCSrVq1yHunDqPprIte9Ot9hWMP3lx786bqTuc6Bhs6Muz+lB3jVOIo7h+V+mFvE7YpFEEAgTYAAzyWBwBAIRMPInWdrH1/ltq7O6/7nuAvyHkbO77LazOoLkqpza1IAVo/zKnHSl9Yw2PkSQYUfVe9T6UgY0FWapE62FDpPO+00F/5zva4SYX2R1ZcYjU2uBwTqJE8lEWrP7XvlzfQlZrgEeJkpxHc+8I+8S97TL5ds50Bf4mSu0jqVrCooyESl7iplUgAMHwToi5rMfVtSX0VT/RJkGqYp3A8fYvS3TAFeHYDFXQ+qClzOqVQBXqMp6Hh8cxP56PgVusOeoNU+VMO/qamHrm3Np/eDwojv9FHruO2221wpluZXybuGZlIgVIdafpKp5tG51AMwzadh5VStVT2VZ3oQpTar6sBLX7JVg8VPYd8ROt9XXXVVcgzyTPtYrnOSqfTdb6uQUvi4AK/+G+KuvVz3ItU+0YMy1VAI3we+NHifffZx7xnVpkh/sKMQqQdgccbr16938/g+CBR61GZbDzM1+W35AB/+Ldtwa+U6b1qvSuEV4PPpeT7cj2IDvIKjmpnovacAqAdSuv41+eYN+lmdM+q9qYAue3WyqodUeoCj6t5q7qURN/S+9O9ffWbpYa4+T8J7Yjn9tG43jNwPP2fbnl4fDSP3qjPthW/obyufz/Z1DPfdd587Hl3n+l33DfU5o4cVmT77wnt1Pp+f6e8vfy1qZAZfqyHX/Un3FL8OPQDTkIlx51DnhAkBBIa3AAF+eJ8f9g4BBBBAAAEEEEAAAQQQQAABJ0CA50JAAAEEEEAAAQQQQAABBBBAoAoECPBVcJLYRQQQQAABBBBAAAEEEEAAAQQI8FwDCCCAAAIIIIAAAggggAACCFSBAAG+Ck4Su4gAAggggAACCCCAAAIIIIAAAZ5rAAEEEEAAAQQQQAABBBBAAIEqECDAV8FJYhcRQAABBBBAAAEEEEAAAQQQIMBzDSCAAAIIIIAAAggggAACCCBQBQIE+Co4SewiAggggAACCCCAAAIIIIAAAgR4rgEEEEAAAQQQQAABBBBAAAEEqkCAAF8FJ4ldRAABBBBAAAEEEEAAAQQQQIAAzzWAAAIIIIAAAggggAACCCCAQBUIEOCr4CSxiwgggAACCCCAAAIIIIAAAggQ4LkGEEAAAQQQQAABBBBAAAEEEKgCAQJ8FZwkdhEBBBBAAAEEEEAAAQQQQAABAjzXAAIIIIAAAggggAACCCCAAAJVIECAr4KTxC4igAACCCCAAAIIIIAAAgggQIDnGkAAAQQQQAABBBBAAAEEEECgCgQI8FVwkthFBBBAAAEEEEAAAQQQQAABBAjwXAMIIIAAAggggAACCCCAAAIIVIEAAb4KThK7iAACCCCAAAIIIIAAAggggAABnmsAAQQQQAABBBBAAAEEEEAAgSoQIMBXwUliFxFAAAEEEEAAAQQQQAABBBAgwHMNIIAAAggggAACCCCAAAIIIFAFAgT4KjhJ7CICCCCAAAIIIIAAAggggAACBHiuAQQQQAABBBBAAAEEEEAAAQSqQIAAXwUniV1EAAEEEEAAAQQQQAABBBBAgADPNYAAAggggAACCCCAAAIIIIBAFQgQ4KvgJLGLCCCAAAIIIIAAAggggAACCBDguQYQQAABBBBAAAEEEEAAAQQQqAIBAnwVnCR2EQEEEEAAAQQQQAABBBBAAAECPNcAAggggAACCCCAAAIIIIAAAlUgQICvgpPELiKAAAIIIIAAAggggAACCCBAgOcaQAABBBBAAAEEEEAAAQQQQKAKBAjwVXCS2EUEEEAAAQQQQAABBBBAAAEECPBcAwgggAACCCCAAAIIIIAAAghUgQABvgpOEruIAAIIIIAAAggggAACCCCAAAGeawABBBBAAAEEEEAAAQQQQACBKhAgwFfBSWIXEUAAAQQQQAABBBBAAAEEECDAcw0ggAACCCCAAAIIIIAAAgggUAUCBPgqOEnsIgIIIIAAAggggAACCCCAAAIEeK4BBBBAAAEEEEAAAQQQQAABBKpAgABfBSeJXUQAAQQQQAABBBBAAAEEEECAAM81gAACCCCAAAIIIIAAAggggEAVCBDgq+AksYsIIIAAAggggAACCCCAAAIIEOC5BhBAAAEEEEAAAQQQQAABBBCoAgECfBWcJHYRAQTKI9DX12cdHR3W09NjdXV11tjYaDU1NeXZGGtNEdi7d6/t3LnTeU+cONHGjBmDEAIIIIAAAggggECMAAGeSwQBBEatwJNPPmkf/OAH7ZFHHrFPfvKTdvLJJ49ai0of+NNPP20f+9jH7K677rIPf/jD9oY3vIGHJ5U+CWwPAQQQQAABBKpOYFABXqVXTz31lP3ud7+zm2++2R5++GHr7u52JSkHHHCAPeMZz7BXvvKV9tznPtdqa2utvb3d3v/+99u9995rb33rW+3cc8/NG+zOO++0c845x83/9re/3d71rnelLHvppZfaj3/8Y3vmM59p3/jGN6ypqSnvdWtGv/7Zs2eb1jVv3ryClh9uM3uP5zznOfa1r33NpkyZknMX43yLOb5yrLOY/chnmXXr1rnrcePGjfaZz3zGXvWqV+WzWNHz7Nmzx7797W/bHXfcYY8++qh732jy751jjjnGXv3qV9v8+fMJNUUr515Q968f/vCH9t3vftcWLlxoF110Ucr7RPeTG2+80XRtdHV1JVeme9uzn/1sW7x4sen9pXsbU3EC1157rXPXZ8VXv/pV0/2XCQEEEEAAAQQQQCC7QNEBXtVOv/e979l1112XDB+ZNvOhD33ITjvtNPcSAb5yl2KhDzTKEbbLsc5yCYYBvhIlsbt377YLL7zQ/vCHP2Q9JIX5U0891d75znfahAkTynXoo3a9Kn1/3/veZ48//ridf/75tmTJkhQL/x7KBXTSSSfZeeedZ1OnTh21joM58C1btrgaEA888EDGczCYdbMsAggggAACCCAwEgWKCvCtra32+c9/3v761786kxe96EX2jne8w5UWjh071v1tx44dtnbtWmtpabGZM2cOOsBrBSqlVElYpjBTaGBNP5kjtQS+kBoJuXyLvfjLsc5i9yXXckMZ4F/xilfYBRdcYOPHjze1C16/fr395Cc/sV//+tdul/Xe0v8jvY3wrl27TCWyqsZeaA2aYq6JP/7xj/aJT3zClfpmqnWT6Z6i61lVv3VufvSjH7l7kmpr6AEAD1kGngX5yEo1HFRzIX3S63L+6U9/ai984Qvts5/9rGsPz4QAAggggAACCCCQWaDgAK8A/ZWvfMWuv/56FyhUwv7a1742r3AxmBL4uBNIgE8VGqxHnPdIe324BHjvGr7Ppk+f7kLOwQcfPNLYk8ej4/3BD35gt99+e1FNYAqF0fa+9KUv2Q033GDhA5RwPbneQ6p+ryr23/rWt9y9T81Unv/85xe6GyN6/t7eXuerBx1f//rXszZL+vvf/+5K4SdNmuSu80MPPXREu3BwCCCAAAIIIIDAYAQKDvBqs6sOh1Radsopp7if6+vr89oHAnxeTCWZiQBfGONwC/Dae9UKec973uNKeSvRLr8wsdLNreP7/ve/7/4vpMbIYPZg8+bNrj+Ohx56yD2E9M188g3wmi+8ZjL1yzGY/av2ZfWAY8WKFfaFL3zB/AOobP2KhOeiEs1Xqt2W/UcAAQQQQACB0S1QUIBX9V51OKQqkaouqpCoTpzyndIDvKoFqyRfX/TUAZ5KYFSKpQ7q9t133+Rqwy94+mOmErN8A6va7qvTvd///veu3aXCg6r5T5s2ze65554B1WnDfb7sssts1qxZrkTpz3/+s1vmkksusX322Se5ryp1+te//mW/+MUvXGmimhJo/erMT21stUw4bdu2zZU+aRmtX9VMr7jiCueiUsJsJnHm+XpoPbl8w9de85rXuKrCvplEuA9hmNE8qg7rA1K2c6bOw1Tqqg4N1UGhqjSrX4VNmza5Us3DDjvMVR1/3vOel7GjMLUj/7//+z+75pprkudSvupgTNWw1bnYr371K/v3v/9tBx10kCtxlWemKVeAf+yxx2zZsmXuWpGrjv+b3/ym67hRf9M2dU0uXbp0wPnNdp7CNvDZSoDjHips3brVVTnX9axq93qQdvjhh9vrX/96e/GLX5zyYK3Y8xi2C1coU7MYXds6dm1fx37iiSe6cxi+Z/1x++tQr/v3+y9/+UvX7lznQ81vfHjPZKUOKbWdz33uc+6aUMd/Rx99dEbWW2+91V1zujd95zvfcQ8Dsk13332361tAU7Z1xr2H4h5IFnovKPReo/vDP/7xD3f9r1mzxt0vZKRrXR3s6QFr+F4t5vwV8x4Nw7vvnDE8D+kPTDo7O13V+T/96U+uJ/oPfOADedXoirsH8joCCCCAAAIIIDASBQoK8GEIOPbYY3MGokxY4RfUl770pe4Lp29HH86///7725e//GXXpl6TerpXgFJv3dnCYNyXbS2nL+3/7//9P1PnVdmm9Paw4T6rqYBKRRU+NClshwFetRIUHK6++uqMq9e6FUSOOuqo5Ovh+hVw9EVc/6dP6SZxF2M+Hn4duXzDNqrpxxvug29P7EvbFKLyPWf/8z//4x6c/PznPx9wWAokH//4x10gCcfnVjtknUsFmHymuOs1V1gOX9PDFnXc6K+BcNsLFixIljjG7dNgArwC0i233OL6oVC4zTQdd9xxzkfnQ1Ox59FX29fyOj8Ku5lCmR6MfPSjH7WXvexlKefJX4faH4VJ7befFOD1sEbzZFqn5tP7acaMGckRAt797nfb2972tgGHLBPtmx6uxZ1rLfyb3/zGvRf10EHv4blz5w5YZ9x7KFeAH+y9IO5eE3f9pwfhwZ6/Qt6jN910k3vPhj33h7jqd0DHF07eOp9zF/fe4nUEEEAAAQQQQGAkCxQU4DX8m75A68vp6aef7gJaGKrioMIvvJpXoU09OKuEta6uzoV5lcSo1DpTaa//kldMCbxKDj/ykY+44HXEEUe4qskK0goVClOrVq1ygSdXgE/f57B0S1+QVXKuUnSFGdloP8eNG2cqwVVYWb16tauxoJ8VSjSlm6hEUyFRJdgqUb3ttttcB2cyUcmqSq8ylYCn28eFj0znKptvWJVb+66et8MpbE+soc8U5HyzinzOmdaloP7GN77RXVcKnSpR1vnQwwyVKKqNsWoypIdRnS9tTwFR61CNBp2Hq666Kq+SWH8c+QZ4zX/ggQe68+BLglWDRDVTdA2oV3OVxMdN+QR4X6KsdYXuqimi7eiaOOGEE9z1st9++7nt63q5+OKL3XB46Z2rDeY8rly50vWar0kPmnSuGhsbTb2Iqx34b3/7W/feUYm5zpefwp7cdX60rEr104c1zHW96n7z6U9/2tW2yNbRWVtbm3OQjWrwKOTnujflM8xi3HvowQcfdA8WtO3wwUKp7gXh/TF8z6sWkd4bCsrhvUadIPpO9vy9yp+HUp2/fN+j2q5/SJLP0Jx+3lwPCePeU7yOAAIIIIAAAgiMBoGCArzav+uLqqZi2nyGYVVf5tUZngKIn8JxmQ855BAXBnwP9ponnzCYqQ1tGJaylWRn64U+3GeVKiuo6YFD+vTf//7XfZlXyZj6BVAJWBgg0quY+6rJ6SYKSWFADktOVaVcpYX5DFkVFz4yXdzZfBWKVS1eDyAyVXENS/DTA34+50z7kqk/Bd+5lQxUEqux0TWFNUHOOOMM9zAmtA73J1NpX6ZjzzfAKzCp+vyznvWs5GrCgKmaJZ/61KesoaEh5/0jLsBrnboWNA65rlltU6XF4cOSbGNnK/jrGtQUdq5W7HkMh/pSgFM19bBHfF3zH/vYx+yuu+6yN7/5ze594F8PA7zOlaqtZ+pNP+569eOFZwuDaoKi7fr7RK6mPbqe1KmamgJka74Q3m8y3VO0DjX3UIl/enOiUtwLct1rfG0XOabfLzJddKU6f4W8RwsN8P5hVT5hfzR8MHOMCCCAAAIIIIBANoGCArwvJdHKiulsKAyrGlZIYTi9JC7XF7l8wmCmL9thSZm5BEpzAAAgAElEQVTaV77pTW8aUDqXT4DPNcyRqhd/9atfTQlbIXoYGlQyqiqmKp3Px0SlmyqBLOTLbVwgKiTAa15/fJkerKj2gkrB9YBBgdHXLsj3oUu2/hR823M1eQivt7i24XFtkwcT4NNrGPh1+bbC+XbCli3Aq58J1RZRu3CVsGp673vf69qY6yFF+HAiW0lzWBqd/sClmPMYti3P1u+FX6+Cs64B/77212Fzc3POHsbjrtfwPZypFsgPf/hD95An230lPOdxD0/8vJn2Se9jnYOf/exnroRZv6cH21LcC7Lda8J9z+dYdSylOH+FvkcLDfD+/qvlVIspWz8HfJQjgAACCCCAAAKjXaCgAB9W6c3WFjUXaBissnVWlGs89mIDvA/AuTq3yifAZ2s2EHbul6sNpzpUU7vlMOQN1iSbd1wgKjTAh6WKqhnha06Ex56pNDyfc5bpoYD2L7QJA3wY7DNdh62tra4JgzopzNbDePrx51sCn219/uFWMQE+2zlUCatCunpI900SwqATnodwHbmux2LOow/Huao3+9o56Q+Z/PmPqz0Sd73u3LnT1WxQM5v0e0f4WqZrMN03DMG5mgKFtQeynaNTTz3V1UpScwJNpboXZNuvsPaJHur4Wge57rulOH+FvkcJ8KP9qwXHjwACCCCAAALlEigowIfhYbBt4LN9+SxHgPdfYHOVYOcT4LPtcxgI8jlR2QJ8MSaVCvDhMYbVpH2JsIJFptLZfAJ8ttCbLcCHgU29mKs9sA9Q8vBV7/VzvuNz5xvgs9U8KVWA972Iq2f3RYsWJdv9+/Ocb0lltkBczHnMJ8j6/csW4OMebMQFeK3fl2yr+YLOq0r1NfnSefUJkKuXer+Pgw3wepCh0TJUG0MdbYbNN8p9L4irfZLrwVw+96ZCz1+29ygBPh9t5kEAAQQQQAABBAoXKCjAhyWfuaqTZ9uNfKo2lyPA+3BAgM99geQK21rSt70Nq8r7WhnZrodyBHjtS6ZOuSZOnOg6DFTv4moTrY7tVOMhvZlGJoWhDPC52mGn7+tgA3wx53G4BHjfiaaOIRwmzrePTw/22a72wVShj7vFEuBPThIV0oldvtd1nD+vI4AAAggggAACI12goAAffjn1w4X5YabygRqqAO9L7jSGuzoD88PThftcqhL4QsKYtj9Yk2zu+ZRopi8bF+B99d1HHnnElXSqvbPvDEyd3IVjhvt1lyvAxw3TVeiwe9UY4DO1BZd7XDXuQs9jMddS+vkvRQm8StjV18Ltt9+ebBqRrUZBrvtR6FNsJ3aDfTiQafl87gVhHwj5diRazvNXqhJ43wQj1z06n88Y5kEAAQQQQAABBEa6QEEBXhjqsEzDmqnzpkw9UucCy+cLajlK4MO2+yqRffnLXz5gNwcT4MMxqLO1Fc3mMliTSgb4sEd8tTXWsHYaukshyveSXshDgbhgkSsc6DUNl/aXv/zF9c6uYefUQ7uGmnvlK1/pHiZoSL58p2oJ8GGAy9beO1cndvIo9Dz6ktS4jugyWced40KDvm8O44O3esDXkHo6//k2l9A2/X6ld7oXHkO++x4uU+57Qdh8RGOzf+Yzn3G94Oeaynn+ShXg/T7qvayRNubOnZvvW5f5EEAAAQQQQACBUSVQcIBXyad6j1fHcGqvq069Xvva12YcGipdcrBhtdjS3HAYpQULFtgXvvAFN9Z4OA0mwGs94ZBnesBx8skn5xyH2m97sCaVDPDalh9LXNXodYwaxipbz+xhUMpU0hkXkHKFgyuvvNI9NCjEOtc7u1oCfD7DyPmHbDrebKG2kPMYdnyXayi4wQR4H8zjHoD54eI0vKSCnjoqzDYCQj6hNlfHfHHXZ7b1l/NeoG36JgOZhuLMtE/lPH+53qN+dIp8HvwUOorDqPqU5mARQAABBBBAAIFAoOAAr2VV6qVh0NasWeNWpY7E3vKWt5jGpR4/frz7m6q73nfffe73I4880v1tsGE1V4APe5r/4he/6DqZCjuX8m2mVfqo/VHvzYcffriNHTvWlUjedtttpiHm0tvJ57PPOjaVQqtKs7ajHsPPPPNMe81rXuMeFGg/9Lrc1EZbPdX7sbDzWX+uWgmVDvB+LPH777/fmpqa3JjsuUo+i33okn69hJ3HhdWmFd7knGls8ULe6dUS4HVM6rRNY7HretJoAKoFsd9++yWvY9VM2Lhxo2m4QjVtyFRCW8h51PvjiiuucMN7yVkPbtSJ5T777GO1tbWuyv7WrVvt4YcfNj0gC7eXbwj2YU/r1z4vXrzYnb6enh433KKfwtoFn/3sZ9096Ne//vWAnunjzv3dd9/txqTXpPHc/T0qXC7ffU/fVjnvBdqWRlnQ/Xf16tU2adIke8973uPGs1dHjr29vSYj3X/1cEJTOc9frgDv+yzQQ9+3ve1t7n/dG/fs2WMNDQ1JNv2uh6q6h4dDbMadQ15HAAEEEEAAAQRGo0BRAd6HK32h19Bo+oKYbQo7NxtsWM0VBh999FEXZB5//PHkroTDTWkfVU1TY7WrFDPbVGyA91+sFZ4URrJN6SV+gzXJtp18Ox4Lx1yOawPvt+X7FNDvmcZ+zxSCSl0C70shczkfddRRLtil9xSeaZlqCvCqpn3LLbe4DvoUnDNN6sBPvfOn1zQJ5y3kPCqEKehec801Wd/vmYZpzDcEh6E03Mf0YQLDKuoaB10PkPSezzakXrbrI2yK8IlPfMLVIkqf8t33TNvQ8ZTjXuC3pfvdpz/9afeQNNOU3qlkuc5frgAfPsgI91EP3PSQRg9PNYVD4+U77ONo/LDmmBFAAAEEEEAAAQkUHeC1sL5M64vw7373O1eF/KGHHkqGYwXVI444wtROU6XhKnkZbFj11SyzdTyl6rQKpOoQSSFdJYXnnXdeSgme2sqqlPzmm292JYb+4YP2d968ea7ncrWR98OSqaRSDwZUdTefcZdVAqZ5V6xY4UrItD1NKik76KCD7CUveYkbHqyQ9Q+mBD7XZa7SzrD0Mc7XryuskqtxylWyFtZ2CLeZa51x1WZzhQOdF5XAalzwXJPc1eTjmGOOyTlfGODVrlglgX4KR18oxzByhXZ86PdL19b1119vN954o7vOdD71QEUPLV784hcnx47PduCFnEf/fl+7dq3dcMMN7v2uEKlJ721Vfdf7/JRTTkl5aBB3jsN9U1OX73//++54VIKsc6f3nKrth5Ov/u/fu3HV7jMdf1iLIz1Q+vkHE+C1jnLcC8Jj0THo+te9RkFeZv5c6L6r68DXiCrX+cv1HtU2Ozo67Gc/+5n98pe/dA+btH+6RlQDytes8M0iNH+moSj5qEYAAQQQQAABBBDoFxhUgAcSgaEQUChQ2/ubbropWd06rEKvYHfPPfe44eRUOltsQB6KY2Ob+QmEJfFhTZv8lo7m8rU4crWDL2R9zFu4gM6j+j/Qgx7VqNDDtnyGfSx8SyyBAAIIIIAAAgiMDAEC/Mg4j6PqKPx49HHBfLAlqKMKtcoO1rfhVy2XbMPpxR1SWAMh2+gUcevg9cEJhH0axNXmGdyWWBoBBBBAAAEEEBgZAgT4kXEeR9VR+GCeq8MrldKrDbhK6bNVkR5VaCPsYNN7o1eHeoVOqqmhtvNXX32164hT14tv2lLoupi/OAE/YoL6atD7Ws2YmBBAAAEEEEAAAQSyCxDguTqqTsB3vqY20suW/f/27gXoqqp+4/jqqmkWWgkYkYg1aYYaOTXICCUlakWWpZOCJhFmkVBmUCAQmKak5K1B1CLIsItmmclIY5KaJZYQ2pUspIhKoemCNd3mWfP/vf911rv25Zx3H87Z7/s9Mw7ynrP3Xvuz1nn1Wbd9rt9XQP+ul9YFb9y40V177bVOO43r50uWLHGjR4+u3X1S4P8X0FRr7WuhddMafVedfutb33KnnXaaX0/d6lMIbEd/reXWObWrP6/dI6B61AaC999/v5s6daqbNm1ay/W4e0rMVRBAAAEEEEAAgc4LEOA7XweUoEmB+DGGWYcPGzbMXXDBBU670Wdtstfkpfl4hwTCqdZWhOHDh7tLL73UP2Wg1Zc6BrSZpXaN19prbYinR+Pxar+AOk208am89QhS64Rr/5W5AgIIIIAAAgggUF8BAnx9625Al3zXrl3uzjvv9DtwK4BpB269DjjgAB8G9AQCbYoV7sI9oMFqfvOPPfaY35RQsyv0Ut3q+efadZ8XAggggAACCCCAAAIDRYAAP1BqmvtEAAEEEEAAAQQQQAABBBCotQABvtbVR+ERQAABBBBAAAEEEEAAAQQGigABfqDUNPeJAAIIIIAAAggggAACCCBQawECfK2rj8IjgAACCCCAAAIIIIAAAggMFAEC/ECpae4TAQQQQAABBBBAAAEEEECg1gIE+FpXH4VHAAEEEEAAAQQQQAABBBAYKAKlA/xFF100UEy4TwQQQAABBBBAAIGaCsyZM6emJafYCCCAQLFA6QBffCo+gQACCCCAAAIIIIAAAggggAAC7RIgwLdLlvMigAACCCCAAAIIIIAAAgggUKEAAb5CTE6FAAIIIIAAAggggAACCCCAQLsECPDtkuW8CCCAAAIIIIAAAggggAACCFQoQICvEJNTIYAAAggggAACCCCAAAIIINAuAQJ8u2Q5LwIIIIAAAggggAACCCCAAAIVChDgK8TkVAgggAACCCCAAAIIIIAAAgi0S4AA3y5ZzosAAggggAACCCCAAAIIIIBAhQIE+AoxORUCCCCAAAIIIIAAAggggAAC7RIgwLdLlvMigAACCCCAAAIIIIAAAgggUKEAAb5CTE6FAAIIIIAAAggggAACCCCAQLsECPDtkuW8CCCAAAIIIIAAAggggAACCFQoQICvEJNTIYAAAggggAACCCCAAAIIINAuAQJ8u2Q5LwIIIIAAAggggAACCCCAAAIVChDgK8TkVAgggAACCCCAAAIIIIAAAgi0S4AA3y5ZzosAAggggAACCCCAAAIIIIBAhQIE+AoxORUCCCCAAAIIIIAAAggggAAC7RIgwLdLlvMigAACCCCAAAIIIIAAAgggUKEAAb5CzFZO9eijj7pPfepTbuLEie6Nb3xjK6fgGAQaBL73ve+5q6++2n3oQx9yRx55JDoIIIAAAggggAACCCDQTwSaDvCPP/64+/KXv+xuv/1297vf/c4NHz7cve1tb3Nvfetb3bOe9ayOsPzmN79xH/nIR9yb3vQmd9pppzVdhiuvvNKtWLGi13GHHXaYW7p0qRs0aFDT58w64MEHH3QXXHCB+/CHP+zGjx/v9Pfp06e7efPmuUmTJrV0nV27drmbb77ZffWrX3VbtmzxdfKud73LHXfcce6Zz3xmS+fs5EH/+te/fH185zvfcZdccokbOnRo5cW59dZb3aJFi3rOe+CBB7oJEya4t7/97e55z3te5dfbnSe0e1u2bJkbPXp0r0s/+eSTbsmSJW7Hjh1u4cKF7tnPfvbuLB7XQgABBBBAAAEEEEAAgRYFmgrwmzdv9sFTITF8HXTQQe6yyy5zw4YNa7EYfTtsIAf4v//97+6Tn/yk++Y3v9mA+NKXvtR3Puy///59w23z0X/4wx/cypUr3SGHHOJOOOEEf7VOBHi7zde85jXuwgsvdM997nObvvPUvTR9kgoOIMBXgMgpEEAAAQQQQAABBBDoQoHSAV5Bcf78+e673/2ue/e73+1HKhVy9HONyiu8P+UpT+nCWywukkbg16xZ4/TniBEjig+o8BN9HYHXbAgF+HHjxvkp00OGDHE///nP3Z133unOPvts94xnPKPC0lZ/qr7ef6slikOuRqPVCfWjH/2o5XbQqXuJDYoCfKtmHIcAAggggAACCCCAAAKdFSgd4Ddt2uTOOecc9+Y3v9nNnDnTPf3pT0+W/L///a+7//77/Rrcn/70p27w4MF+Wrum2O+5555+dPWOO+5wN9xwQ89077POOsuvAdc5FaL1vqZ/K1TrpZFkHffpT3/arV+/3p9T/4waNcq9/vWv99Pnf//737szzjjDzZgxw19XfyqUaQq5pqrr71lTsVNT6O1cf/vb3/yU97vvvtuX5WUve5l73/ve5zRSqw4LHat7ftrTnua+8IUv+Onrev+xxx7z08D/+c9/+nKdeuqp7uGHH/bT5fWyKfNh6NM0bpVTHjpG59caef3s2GOP9X+G7n/5y1/c7Nmz3c6dO/06eoV3e/31r3/tmRr9k5/8xNeH7LTMQWvtp06d6pcG6Pxz5851r3rVq3znjGZX6N/PPfdcPyquc8+aNcsdfvjh/njZHnzwwf59M4jrVO9rCr/KrPLq/W9/+9t+pF3Hy0gOdh7Vnb3kojLITvdjnSqa9r169Wr3xS9+0XcYhfXw5z//ubCMRSE3DvC//e1vfTvXa5999mkws4Cselq3bp1fSqLPqk3H96JlEboHne+pT32qXxawxx579LQJfSeKvjOp61100UX+fPpO/PKXv/SmH/jAB3xbt8+/+tWvdo888oj7xz/+4V73ute5D37wg26vvfZyixcv9t8xWyKie1fbes5znuP+85//+PPF7byzv6a4OgIIIIAAAggggAACCEigdIBfu3atD4sK02PHjvV6Fj717wrgCoL33HOP/1OhLXwpsCnUKTgoQITvK+TpGAXLOEyrw+D000/31/7Vr37VcE6NOCtEKnyEAf6JJ57wAVPB1V5vectbfNBPjUjnBXiFK4WkVatW9ZxLQVs/e+ELX9irvKlmpftT4FJAygvw6rSQjUbQNRqsALt8+XIfWlVGhejwpVCo+zziiCMy7+3Xv/61D27xsgdZy3Tbtm09fuG5Fd5VBnkpnKoDJ3w9//nP92VSCFfYvuqqqxretzo98cQTk++rvahezzvvvF6hNw7wL3rRi9xnP/tZpzXd4UvBWmu5R44cmVvGl7zkJb2qJV4Dbx8wF9kqEG/fvr3nWHVgKbTHx6rDQ+999KMfzQzwqT0W1B41k0XfrbzvjJZHhOv1db2PfexjbsGCBW7Dhg2+fPJWfY0ZM6ZX+ewGTj75ZN+5pBkbqQAfdj7oGPleccUV7hWveAW/LRFAAAEEEEAAAQQQQKALBCoN8AqTChUatdbmWC9+8Yt9oFF4/eMf/+jDqUaKFRo/8YlPOK3TVlhV8NHU9Y9//ON+FFMj2QqXCu8aZbTRf4Wd9773vX7UWOFdG3TpcxoBVYhXANaf4UvXV9j597//nbkhXdkp9BpNv/baa93nPvc5HyZ1/fBYBXp7f86cOU6dBhqh1b4BFv7iadbx3++77z4fuDUCf/zxx/t/18yBiy++2AeqVIDXSKtGyVOzIuSpMtkmf6obhV7NklDZNRosM4VCfUZOWgN+7733umuuucYvjVCA10ZnWkKhZRN2jyqTgr7qXfWnuthvv/18R4vM5aFp/LLQcRpdV5vQCK+CsTqCsqadh66aRaFr6NxqX+rY0E7rCr1aN6+OIXUEZJVRm9PFrziEH3DAAf5cmikRb1r4s5/9zLc3dZTompoZokCtWQz6xzYKzLuXr3/9695Vziq7TN7whjf4diGXrO+MOsz0+fh6tqRFGxjquxZuvGf3pp/rO7F161ZfNxrt1/n0p76L+rn+biPwGqVXXWsU/hvf+IYP+u95z3t8pwUvBBBAAAEEEEAAAQQQ6LxA6QCfNYVeU6z1P/0Keu9///t9UIhHa3WbGrVWCFEo0GcVhBQkNDU6DBOaZh2vR8/aqE0jpFOmTOmZZm4BXh0E119/vZ+2rWnmeuXtKJ8X4FU+7fD+la98pWEUOxXgFWLj9cc2Bd7KVhTgNR1cQVoj5zLTtHUbqY2biz6rgK9RcrmGG68p2Gm6fOrewjIqFMedH+H7Nrod1ll4D1rGYDMg4vKpY0EdLmoTqc4Vfb5MgNfn4jKm2l1WGVO7+xetE1doVxvSjBJ13Ohls0wswMe7vJe5F7WRZr4ztmxE3534emrbX/rSl/xTIdRW1FmiWRrqLAg/H3/HsgJ8WEdxu+38rypKgAACCCCAAAIIIIAAAqUDvMKiRlUVKBXUNbqsEU9Ndz7//PP9VGqFLI2maxRXI6UabQ03trM121rDrNFbva+gFI/AxwFe09g1IqhHiimkasTwHe94hx8d1JreMGxoNFajmwr9GtHXyGTYQZB6JFxegP/85z/vrrvuOj9jQNOTVY4wHMXH9jXAq0mGo8Na26xpzKkd/uWiEfbPfOYz/lF+2lxQU9v1tABNu1cHhx4tpxFz1YdGfFUHqRH4MLw1E+A1Kq3RcU1TVzt4wQte0PCtsmn+6ijQXgIaldf+AD/+8Y+dptdb6NU5tFeCZlzolRqB17Hq+FGdpkbgqwrwmtGhjhGbVSBn66QKR+CzAnzevcQBvug7E7aHvMfC6bvxi1/8wk+j1yyOVgK8jcDr+2vfN0bg+Y8EAggggAACCCCAAALdI1A6wKvIP/jBD/xosI1qh7ehMKbg/LWvfc0HxPBl6881xfumm27q9X68Bj4O8DbSrOCmIKrQHr7CAD958mQfthTUFWJUVk1hV6eBpgtrc674lRfg9Z5GNHWsQqpGRHUPmrJ9yimn+LXfYXlbDfCaAv/Od77Td3houYECpNbwaxmBRrCznuf+pz/9yXeA/PCHP2y4LRnZFHl56HPhK14D32qAV73LRhvMhS9bMqC9DlLva3RenTh6BKA+qw4XvWyUW2v/zVVr4FPniNfAVxXgrT1pir/q2abQq/1pCcj3v//9hoBs922zVPLuJQ7w6hRTm8n6zmh2RWq2QNh5Y9e3fQtaDfDxGvhwE8Hu+ZVFSRBAAAEEEEAAAQQQGLgCTQV4MWndrEZ8FRIUjjXyrrXDCpoKzfGO5Dom3PStzC70cYDXMdpETiPJNp1Z4W3atGl+JF4jujbFWrMDtCmYyqiR1GOOOca98pWv9JugaU2wNr1rJsBrKrvClWYe6D60Edjtt9/u10MreOo6fQnwGqFWB8Ohhx7qw6Lt1H/55Zf70XPbmCyviapzQuvyb7vtNl8nWs+tXf/VwaBp9EW70PdlCr2mp8c7xKusFtBVT/H7tgu9niCg9daaBq7ArrJrJoE6L1TXoWvRLvThCLkMix7pljeFXu1N09JlqjLJUrNNtPGb2oKeJpCa0q7jytxLOIVeI/rqwAqfzBB/Z1Jl1c7y2itCS05URnVMye3II49seQq9ll2oPvSn1uprwzt1CvBCAAEEEEAAAQQQQACB7hBoOsB3qtgKOApmCuQKL1rz/dBDD/kRcU3F708vzTjQ6LQ6SxTg42np/eleuZfOC7DevfN1QAkQQAABBBBAAAEEECgjUIsAr6m9Gl3UjvXhy6YM96eAGz7STrMJ7HnwZSqTzyDQigABvhU1jkEAAQQQQAABBBBAYPcL1CLAa73vI4884qerayq7poUfe+yx7swzz0xu7rb7Gau7ogL8XXfd5R+NpnXpWWvfq7siZxroAgT4gd4CuH8EEEAAAQQQQACBugjUIsDXBZNyIoAAAggggAACCCCAAAIIINAuAQJ8u2Q5LwIIIIAAAggggAACCCCAAAIVChDgK8TkVAgggAACCCCAAAIIIIAAAgi0S4AA3y5ZzosAAggggAACCCCAAAIIIIBAhQIE+AoxORUCCCCAAAIIIIAAAggggAAC7RIoHeB37tzpZs6c6U466SQ3adIkXx7bvXratGl+x/TFixe7wYMHuxkzZjj7/KZNm3rKPnHiRDd37lz/PHe9nnzySX+MnvGu15AhQ5x2YR8xYkTm/YaPWdOHli1b5kaPHt3z+VtvvdUtWrSo5+96DJvKYy8dv3379oZyWFn1OZ1L59DL7lP/Hn7mvvvucytWrMgsY1ym0EqPxLNXXLZ2VXJ83gcffNBNnz694+Wo6n7VDhcsWOD/yWs7VV2v28+j9vvAAw80tHErs33njjrqqIb2be/H34Vuv1fKhwACCCCAAAIIIIDAQBJoOcBbELDAHv89K/AvXbrULVy40A0aNMiHdQvTQl++fLmbPHmyfy9+pYKHrqHwf+qpp/qP63wKp7qGzmHH6D3rOCgb4FWWsDMhK9joevqcXTOr8Vhnh+7dOhx07C233JIMWvF5Use30lBT4W716tVOnSsp92auUVUZm7mmPttMgO9UGVP3FH9nmr3vrM/31wDfLq+q3DkPAggggAACCCCAAALtFmg5wMchoUyAt5CtPxXU4xH9vJvNCyV5IS4ObGUDvEbxwxkD7QjwRaOhoUcVwbOZoNtKw6uijK1et+wIfKfK2C0Bvsi3m0fgCfBFtcf7CCCAAAIIIIAAAv1doKUAP2rUqF5TlssGeBuxvvjii91VV13lfcNp9XlBJ2var47JCvhxucoGeI2MDxs2zNk12xHg43KvWbMmOf0/tRzBpukXLRkIPYs6QfTZ+FphJ4bC70033eQOPPBAt2TJEn9qe1/O6pAJl0xYGfPOqTLJWssX5s+f74444ojC9mBu4VKJcPlFlkmW48tf/vKGpRw6f7wMIl52EL4fLusIy6HryWn8+PFu9uzZ3uuwww7rma0RLwcJl1RkndM6IHQ+zT556KGHei07ievZZqZo9oeMVUdh+eN7C+8/677j5S9xO1F92nKR+L7CJSzxTB2V9ZBDDnGrVq3qaUtW1jyv1O+NvHqxzsMtW7b45TC6RqodhPXV3/9jwP0hgAACCCCAAAIIdL9A0wFe/6NuIS21nj1eAx+umRdHOOV8x44dPrjpf/Tz1oOnpuPHtKlgbp/Re3rpWs0EeOtk0D2MHDnSB1RbJ2/n7ssU+ryOh3B/Aa3FLzNyHB/TjFEY3sN7DL22bdvm7197HqhMcb2kypjq+AjPqU4LLVfQHgo6r+2PkPfVsdBvyxZUBwqmqf0TWnHU+cMlFPHfrSND7UGfs7Zl7dvKsu+++/o2oyUTcitadpJqr/E57Vrq6Jg6dWpyzX8Y4OUbroeP6yO2C+ahY7MAABP4SURBVOvQ2nz8HbZz2H2pTLIfM2ZMz/fEjinqQEsF+HAZTFjXahvhPhutthGrl3322cedeeaZPUtawnZpHVLxvXf/r3RKiAACCCCAAAIIINCfBZoO8Arv5513ng/x+p9bW8/d7Ah8uGbcRvmyNrHrVIBXGdXJoD9nzZrlZx3srgAfT68vE+CLpuTndXJkdSaE0+71mXiqetg5kipjatQ/POfGjRsbwnLRly3VIZC3NKAVx/B8FvZSQS513fB648aN69XpE3roXuNAWnROzX4JO1FSXnYNdbZdd911DfszhH424hzObEm9r2uEnXVxB0pYhtR7YSfXypUrGzaRTAX4sEMk9Bg6dGipAJ/6fZGql7ADInVM2LaL2iXvI4AAAggggAACCCCwOwSaDvCaVq7/mX/44YcbNm8rG+DLTnUPb77M2tesUBEHuGZG4K2Twcq8devWygN8GBJSU7xtZkJWgM87Jm5AecHLAnw4Ld2Ot46VVgN83jkV4DWFvmgTQCtLKuDGP2vFMWsaedbMC5XH6iR8soCVc968ea7VAB9OPw/rUOe0AB9uhpiq59A8nC4fBvTUvWXNmNA0c5smH4/qxwE+3gG/UwE+7GxLBfiwUybe8JIR+N3xnx+ugQACCCCAAAIIINCsQNMBPvyfXoXP4cOH++nUZQJ8mRFi3UD42De7oaLwmRVw45+nOhDi0BJfK1zvm1ob3eou9KkwZb7xNOW86elZx8SNoWgUv2iNfCo8tzICHwe+ZgJ80Qh8PGJexjGeRm5hXnWdNY3cAnze5nmpsrYyAh96FdWhdcSY6ebNmxs62poZgQ8fzxh+v/Wdz6qzVBsKv0+7cwQ+DPDhCLt1rGQtDbAlQp16zGOzv8T5PAIIIIAAAggggMDAEehTgM+b3pqakhoH4xtuuMG99rWv9et4i4JJ6pFwtkmYpvTbY+nC9bOptbqpEBqvY091FmSVry9r4FNrbi10rF271q1fv97tvffevkMj5RkHxPiYVDOO13PrM1nrl/WezqkQa3WUN4U+r4xhWArPGVvbBnRxR0l4L/HjAlNT3ptxDOtQ66xvvPFGt2HDBjdlyhS/RCQ2033a4wvjGR0qi0LzhAkTeuosDJKpDebCTd2sPsKfheeM26GZ28wYlT91DesYS3VWhev9U50OZm+dNfYEiXAKutWpXcdmCMRtIqu+NbtAHYHxtPX4+5qaQWMm2kfBOv/iz4XXVRlTT8DQZ7SpXaoDceD8J4E7RQABBBBAAAEEEOhmgT4F+DBsKERrx+14E7twV/JwRCvexVrnygttej91jK4bPsPcAqChWzAIKyGeLh3vNJ012q/j9ApHJpsN8OF067hsYdltunQYmMNym2XRMVkhPpxiLT/bEC2efn700Ue7OXPmOE2jLxqB17VSZcw7Z9Zsh7wnDug6cT1n7UJfxlGb52ktukK5nUdT+8Op4PH1tMHh2LFj/aZ78W7n2iFe7xWNwOvY0CZrh3qVyc7ZSoBPjT6HnQpFywfsOxyWr6idZO1CH3+HzznnHLdu3Tq/n0aZAJ/yss0wwwBvv5s09V+v+OkAWQE+Xu6R+v3Rzb/QKRsCCCCAAAIIIIBA/xYoHeD7NwN31y0CCnhaD3/KKackd1jvlnJSjv4vkPd0g/5/99whAggggAACCCCAQDcKEOC7sVYGaJkI7wO04rvktjXLQi/NBNCraN+NLik2xUAAAQQQQAABBBAYQAIE+AFU2dwqAghkC9xzzz1OSyNsmUu8tAY7BBBAAAEEEEAAAQQ6LUCA73QNcH0EEEAAAQQQQAABBBBAAAEESggQ4Esg8REEEEAAAQQQQAABBBBAAAEEOi1AgO90DXB9BBBAAAEEEEAAAQQQQAABBEoIEOBLIPERBBBAAAEEEEAAAQQQQAABBDotQIDvdA1wfQQQQAABBBBAAAEEEEAAAQRKCLQU4Hfu3OlWrlzppk2b5vbcc88Sl6n2I934eKdHH33UzZgxw+9gPW/evJ5HURXd+ZVXXuk/omOrfKk8d911lzvrrLMqO63qfebMmb6so0ePbuq8duymTZsajmtlp+/QWiebOHGimzt3bkfaYngzWfeozyxbtqxps6aAow/LaMGCBf6fESNGtHQqPQdd7XPp0qVu0KBBLZ2DgxBAAAEEEEAAAQQQQKA6gZYCvAL08uXL/f/ctxoO+nILVQZ43cP27dv7FAD1/PLFixe7o446KjO4W+hcuHBhQ5BrV4DXeRXAqgxfVQT4k046qXTnRqqNpELl2rVr3ciRIzvSFlMBvq/32Jfvhh3bTIDPapsE+CpqgnMggAACCCCAAAIIIFCdQNMB3sLqHXfc0dRIc3VFrvZMVQT4MmFpdwb4cCR4d4/8ZtWOlakv4bYvHQjVtpr02aq4x6rKWaZNhmFfsyrizqWqysJ5EEAAAQQQQAABBBBAoBqBpgO8jcqdfvrpbtWqVbkjvBopv/nmm93jjz/up5YPGTKkYdTewrOmQGtq9hlnnOGnZ+sa06dP77nDcEq6jlmxYkXyXPq5XvF1wk4HvW9TrtesWeMWLVrUc528qdhZZYqnc9s9hNWTmlptwdoMtm7d6mx6eRi6y5w/bgpyf+CBB5ymp+ucNr1c5ViyZIkbP368mz17tj8snMKu43bt2uWPUQeNXmZv5dDPwpkXVh8p95RBXwJ8mRFh3UNYp2F9xPUQvpe6j6FDhyZnVmTNmigT4LO8Uh084UyTu+++O7NuzDm+d/se2H1Ynerz1say2qbaoxzD70ReW8xrO9X8quIsCCCAAAIIIIAAAggg0HSAVwAZPny4GzduXOF66HiqexxSdK7169f7c9la7fgzqVCkIDd//vyeIBkHqvD9fffd15dTa7Ztnbk+P2bMGP+zMiPwRWUqM9qZNwIfTnUPzXbs2NGwjtk6IgYPHpy5Zt4+o6C83377NRxvlmYRny9eGhE7x/eZ5x4vrUgFxVRnR95XstmlE2auvRomTZqUWdd59/HEE080rAPPmwWQuse4g+SWW27p6fQKfXXf8Sh4HODDZStx3cQ28fuha1zPWW3TOoLUAaS2ou+RdcA023b4VYsAAggggAACCCCAAAJ9F2gqwBcFuLg4YQCwze7CwKxAEq/TTgXq+Dxx8Ik36wrXpKtMYWiKy1gmwBeVadu2bYUbhpWdQh8a33bbbb644QZ3RaPQ4fsyD9fmp8JnaKsZCRq5D0fsw03rwrKpXHnuCszhq8zodFFzbjbAx3sTpPZuSHW+hMfFHVXyVXtKbZqXd4+p98LrjBo1qjDAZ9WN1v/HmwvmdSrF75UJ8Gob8fcobGuaIZDXdorqlvcRQAABBBBAAAEEEECgWKCpAJ8XpFOb2aUCfPgzBfh4A7nU9OSiAG+7v8e3q+nfeoXBotUAHwfpsEztDPC2LCAsd97O7bFfGHp1jjjo9SXA57m3I8DnjSqbT9FIvy2FsOnlVq9a4pFqP7oPGW3ZssUHbJuBEt+fji0T4MMd/KsK8PFMC5UlDunxEhB9xqbRlw3w8feIAF/8C5ZPIIAAAggggAACCCBQpUDpAJ/3iKysx6aVGYEvE+DjEfCiEfgQqGjUtuwIfBzgw+PaGeDj6+ZVfrxGOfyswlpqpLYvAb6Zx5RVMQJfdI74/XjJQKpdzJo1y1122WW5j1uTq3bz12cvv/xy3wmS6rBqNsCHn2/nCLyWAYRLTizM9zXAx1P8GYGv8lcz50IAAQQQQAABBBBAoLdA6QCfNXU7FdLtMvF7qTXwcYBPrbuO1wan1sCH59F1Nm/e7CZMmNAzKhqugQ8fO1YU8HUvRWUqswY+K9zFI+bxNPX43levXu03Fks9lzurLuwakydPrmwEXgE27vwI3eOmVjZ8Dxs2LPeRfnH41HV033rF091Vz9pjYe+99+61Z0DYnleuXNkwEyS+j3C9d94jB4vuMfZKzY6wNeZ2Lt2XOg+KpqjHjw0M21G4jl/LKm688Ua3YcMGN2XKFL8PRFa541kmYVuMj4nbXrc/MYD/GCCAAAIIIIAAAgggUEeBUgE+b/O0rOm3FqzCHcHjqd9Zo995u9CnArV+Fu/urV3Wx44d6+sknj1w9NFHuzlz5vjd6sMd6uPd68MKzStTmQBv5bbd9W0Dt7wAr5Acj6qffPLJ7uyzz+4V4PPCo3VAXHjhhX4EOZzG3eoIvI1A57mHflkzOKxN6LMa2S4K8LGj/q5znH/++e7QQw/1Yd7anGaGaGTbZgpoT4FwSUK423/Rfdh58x7LVxTgU+003NE/bGO6p2OOOcatW7euVIBPfd9Su9DbzzZu3NiwtCS8trXNrA44W24QbkJIgK/jr3/KjAACCCCAAAIIIFA3gVIBvtWbyhudb/WcFuAUfDQymRqJ7su5ORaBlIBNo9ez0mlztBEEEEAAAQQQQAABBBDohEAtA3yZdeudwOSa/Vcg69nv/feOuTMEEEAAAQQQQAABBBDoNoFaBXibxqw14KnHeHUbLuWpv4AtYTjuuON6raOv/91xBwgggAACCCCAAAIIIFAngbYG+DpBUFYEEEAAAQQQQAABBBBAAAEEulmAAN/NtUPZEEAAAQQQQAABBBBAAAEEEPg/AQI8TQE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gf8B1fBwWveUcx0AAAAASUVORK5CYII=">
            <a:extLst>
              <a:ext uri="{FF2B5EF4-FFF2-40B4-BE49-F238E27FC236}">
                <a16:creationId xmlns:a16="http://schemas.microsoft.com/office/drawing/2014/main" id="{171CFBE1-ACE1-4A02-8D0A-EA0B6376717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a:extLst>
              <a:ext uri="{FF2B5EF4-FFF2-40B4-BE49-F238E27FC236}">
                <a16:creationId xmlns:a16="http://schemas.microsoft.com/office/drawing/2014/main" id="{F92430D9-844B-4FA3-876F-71A2A6440BFE}"/>
              </a:ext>
            </a:extLst>
          </p:cNvPr>
          <p:cNvSpPr/>
          <p:nvPr/>
        </p:nvSpPr>
        <p:spPr>
          <a:xfrm>
            <a:off x="284480" y="274320"/>
            <a:ext cx="3505200" cy="447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96E1CC1-52E3-4E04-BE34-AF17D9573EF3}"/>
              </a:ext>
            </a:extLst>
          </p:cNvPr>
          <p:cNvSpPr txBox="1">
            <a:spLocks/>
          </p:cNvSpPr>
          <p:nvPr/>
        </p:nvSpPr>
        <p:spPr>
          <a:xfrm>
            <a:off x="190500" y="311150"/>
            <a:ext cx="4216400" cy="447040"/>
          </a:xfrm>
          <a:prstGeom prst="rect">
            <a:avLst/>
          </a:prstGeom>
          <a:solidFill>
            <a:schemeClr val="bg1"/>
          </a:solidFill>
        </p:spPr>
        <p:txBody>
          <a:bodyP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000" b="1" dirty="0">
                <a:solidFill>
                  <a:srgbClr val="002060"/>
                </a:solidFill>
                <a:latin typeface="+mn-lt"/>
              </a:rPr>
              <a:t>Percent of Children</a:t>
            </a:r>
          </a:p>
        </p:txBody>
      </p:sp>
      <p:sp>
        <p:nvSpPr>
          <p:cNvPr id="6" name="Title 1">
            <a:extLst>
              <a:ext uri="{FF2B5EF4-FFF2-40B4-BE49-F238E27FC236}">
                <a16:creationId xmlns:a16="http://schemas.microsoft.com/office/drawing/2014/main" id="{CAF28737-AE2E-42A8-A11E-A7DCDD6DA9ED}"/>
              </a:ext>
            </a:extLst>
          </p:cNvPr>
          <p:cNvSpPr txBox="1">
            <a:spLocks/>
          </p:cNvSpPr>
          <p:nvPr/>
        </p:nvSpPr>
        <p:spPr>
          <a:xfrm>
            <a:off x="203200" y="741680"/>
            <a:ext cx="2062480" cy="721360"/>
          </a:xfrm>
          <a:prstGeom prst="rect">
            <a:avLst/>
          </a:prstGeom>
          <a:solidFill>
            <a:schemeClr val="bg1"/>
          </a:solidFill>
        </p:spPr>
        <p:txBody>
          <a:bodyPr>
            <a:norm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nSpc>
                <a:spcPct val="150000"/>
              </a:lnSpc>
            </a:pPr>
            <a:r>
              <a:rPr lang="en-US" sz="3000" b="1" dirty="0">
                <a:solidFill>
                  <a:srgbClr val="002060"/>
                </a:solidFill>
                <a:latin typeface="+mn-lt"/>
              </a:rPr>
              <a:t>in Poverty</a:t>
            </a:r>
          </a:p>
        </p:txBody>
      </p:sp>
      <p:sp>
        <p:nvSpPr>
          <p:cNvPr id="7" name="Title 1">
            <a:extLst>
              <a:ext uri="{FF2B5EF4-FFF2-40B4-BE49-F238E27FC236}">
                <a16:creationId xmlns:a16="http://schemas.microsoft.com/office/drawing/2014/main" id="{2CFD00C6-ED93-404D-9CA4-82C6D51997E6}"/>
              </a:ext>
            </a:extLst>
          </p:cNvPr>
          <p:cNvSpPr txBox="1">
            <a:spLocks/>
          </p:cNvSpPr>
          <p:nvPr/>
        </p:nvSpPr>
        <p:spPr>
          <a:xfrm>
            <a:off x="4419600" y="741680"/>
            <a:ext cx="2062480" cy="721360"/>
          </a:xfrm>
          <a:prstGeom prst="rect">
            <a:avLst/>
          </a:prstGeom>
          <a:solidFill>
            <a:schemeClr val="bg1"/>
          </a:solidFill>
        </p:spPr>
        <p:txBody>
          <a:bodyPr>
            <a:norm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nSpc>
                <a:spcPct val="150000"/>
              </a:lnSpc>
            </a:pPr>
            <a:r>
              <a:rPr lang="en-US" sz="3000" b="1" dirty="0">
                <a:solidFill>
                  <a:srgbClr val="002060"/>
                </a:solidFill>
                <a:latin typeface="+mn-lt"/>
              </a:rPr>
              <a:t>or Above</a:t>
            </a:r>
          </a:p>
        </p:txBody>
      </p:sp>
      <p:sp>
        <p:nvSpPr>
          <p:cNvPr id="8" name="Title 1">
            <a:extLst>
              <a:ext uri="{FF2B5EF4-FFF2-40B4-BE49-F238E27FC236}">
                <a16:creationId xmlns:a16="http://schemas.microsoft.com/office/drawing/2014/main" id="{204CC1E5-843F-4179-A82E-2C5F900A3ACA}"/>
              </a:ext>
            </a:extLst>
          </p:cNvPr>
          <p:cNvSpPr txBox="1">
            <a:spLocks/>
          </p:cNvSpPr>
          <p:nvPr/>
        </p:nvSpPr>
        <p:spPr>
          <a:xfrm>
            <a:off x="4445000" y="177800"/>
            <a:ext cx="4673600" cy="586740"/>
          </a:xfrm>
          <a:prstGeom prst="rect">
            <a:avLst/>
          </a:prstGeom>
          <a:solidFill>
            <a:schemeClr val="bg1"/>
          </a:solidFill>
        </p:spPr>
        <p:txBody>
          <a:bodyP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nSpc>
                <a:spcPct val="150000"/>
              </a:lnSpc>
            </a:pPr>
            <a:r>
              <a:rPr lang="en-US" sz="3000" b="1" dirty="0">
                <a:solidFill>
                  <a:srgbClr val="002060"/>
                </a:solidFill>
                <a:latin typeface="+mn-lt"/>
              </a:rPr>
              <a:t>3</a:t>
            </a:r>
            <a:r>
              <a:rPr lang="en-US" sz="3000" b="1" baseline="30000" dirty="0">
                <a:solidFill>
                  <a:srgbClr val="002060"/>
                </a:solidFill>
                <a:latin typeface="+mn-lt"/>
              </a:rPr>
              <a:t>rd</a:t>
            </a:r>
            <a:r>
              <a:rPr lang="en-US" sz="3000" b="1" dirty="0">
                <a:solidFill>
                  <a:srgbClr val="002060"/>
                </a:solidFill>
                <a:latin typeface="+mn-lt"/>
              </a:rPr>
              <a:t> Grade ELA Proficient</a:t>
            </a:r>
          </a:p>
        </p:txBody>
      </p:sp>
    </p:spTree>
    <p:extLst>
      <p:ext uri="{BB962C8B-B14F-4D97-AF65-F5344CB8AC3E}">
        <p14:creationId xmlns:p14="http://schemas.microsoft.com/office/powerpoint/2010/main" val="2894290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data:image/png;base64,iVBORw0KGgoAAAANSUhEUgAAA/AAAAKFCAYAAABrxwLIAAAgAElEQVR4Xuy9CXRcVX7u+9WoeZ5Lk2XJ8wDYxsbYjLaBBjsdCHRuEh5Nv4Qm7+ay6JXcdCc3/W5e7u28hM5NVlgkL48mud3NI7krDYF029CAbUYz2BgzeZZkWWNpnlWSanzrv0+dGqSSXKWxVPXttbRKqtpnn71/+1jWt/+Twefz+cBGAiRAAiRAAiRAAiRAAiRAAiRAAiQQ1wQMFPBxvT+cHAmQAAmQAAmQAAmQAAmQAAmQAAkoAhTwfBBIgARIgARIgARIgARIgARIgARIYAUQoIBfAZvEKZIACZAACZAACZAACZAACZAACZAABTyfARIgARIgARIgARIgARIgARIgARJYAQQo4FfAJnGKJEACJEACJEACJEACJEACJEACJDBnAX/kyBF88MEH+N73vofc3FxF8rnnnsPp06cDVB9//HFs27YN0vfw4cPYsWMHHnvsMfV5U1MTnn/+eTz55JOB67kdJEACJEACJEACJEACJEACJEACJEACkQnMScCL+H766aeRlpY2TcBv375diXa9DQ4O4sUXX8TDDz+Ml156CXv37kVeXl7gPRmDjQRIgARIgARIgARIgARIgARIgARIYHYCMQv48fFxZWnftGkTTpw4EWZBl/ejEfBynQj5mpoa7g8JkAAJkAAJkAAJkAAJkAAJkAAJkEAUBGIW8OIOL00E/FQX+FAXet19XvqGutCXlZXBZrOFWemjmCe7kAAJkAAJkAAJkAAJkAAJkAAJkEBSE4hJwJ85cwbHjh3DE088gc7Ozhlj2MVt/qmnnsJDDz0UJtTl+o6ODtjtdhUrf+jQIRw8eDCpN4CLJwESIAESIAESIAESIAESIAESIIFoCMQk4KcmqZMb5Ofnh8XB6zeVvmJt1wW6Hgu/Z88edQjwyCOPqAMAEfF0pY9mq9iHBEiABEiABEiABEiABEiABEggmQnEJOBDQc2WRX6qBV7i5l944QVlkR8YGFAZ6Sngk/mx49pJgARIgARIgARIgARIgARIgARiJbBgAl5E+jPPPIPGxkY1B909Xk96F2pp1y35dKGPdbvYnwRIgARIgARIgARIgARIgARIIFkJzFnAJyswrpsESIAESIAESIAESIAESIAESIAEloMABfxyUOc9SYAESIAESIAESIAESIAESIAESCBGAhTwMQJjdxIgARIgARIgARIgARIgARIgARJYDgIU8MtBnfckARIgARIgARIgARIgARIgARIggRgJUMDHCIzdSYAESIAESIAESIAESIAESIAESGA5CFDALwd13pMESIAESIAESIAESIAESIAESIAEYiRAAR8jMHYnARIgARIgARIgARIgARIgARIggeUgQAG/HNR5TxIgARIgARIgARIgARIgARIgARKIkQAFfIzA2J0ESIAESIAESIAESIAESIAESIAEloMABfxyUOc9SYAESIAESIAESIAESIAESIAESCBGAhTwMQJjdxIgARIgARIgARIgARIgARIgARJYDgIU8MtBnfckARIgARIgARIgARIgARIgARIggRgJUMDHCIzdSYAESIAESIAESIAESIAESIAESGA5CFDALwd13pMESIAESIAESIAESIAESIAESIAEYiRAAR8jMHYnARIgARIgARIgARIgARIgARIggeUgQAG/HNR5TxIgARIgARIgARIgARIgARIgARKIkQAFfIzA2J0ESIAESIAESIAESIAESIAESIAEloMABfxyUOc9SYAESIAESIAESIAESIAESIAESCBGAhTwMQJjdxIgARIgARIgARIgARIgARIgARJYDgIU8MtBnfckARIgARIgARIgARIgARIgARIggRgJUMDHCIzdSYAESIAESIAESIAESIAESIAESGA5CFDALwd13pMESIAESIAESIAESIAESIAESIAEYiRAAR8jMHYnARIgARIgARIgARIgARIgARIggeUgQAG/HNR5TxIgARIgARIgARIgARIgARIgARKIkQAFfIzA2J0ESIAESIAESIAESIAESIAESIAEloMABfxyUOc9SYAESIAESIAESIAESIAESIAESCBGAhTwMQJjdxIgARIgARIgARIgARIgARIgARJYDgIU8MtBnfckARIgARIgARIgARIgARIgARIggRgJUMDHCIzdSYAESIAESIAESIAESIAESIAESGA5CFDALwd13pMESIAESIAESIAESIAESIAESIAEYiQwZwF/5MgRfPDBB/je976H3NxcddumpiY8/fTTGB8fR21tLZ544gmkpaVB+h4+fBg7duzAY489Fuj7/PPP48knnwxcH+Pc2Z0ESIAESIAESIAESIAESIAESIAEkobAnAS8LtRFnOsCfnBwUIn3Rx55BDU1NXjuuedQVlaGvXv34sUXX8TDDz+Ml156Sf2cl5cXeE/GYCMBEiABEiABEiABEiABEiABEiABEpidQMwCXqzrIs43bdqEEydOBCzoZ86cwbFjxwJWdxH5YmF/9NFH8eabb4YJeLlOhLwIfTYSIAESIAESIAESIAESIAESIAESIIFrE4hZwIs7vDQR8KEu8PK+3W4PuMiLRf5HP/oRvv3tbyuhr7vQi1XeZrNh27Zt154de5AACZAACZAACZAACZAACZAACZAACSgCMQn4UCt7Z2dn1AJej5GX6zs6OpTQP336NA4dOoSDBw9yK0iABEiABEiABEiABEiABEiABEiABK5BICYBL67zIrxDW35+voqDv3LlSkQXej1JnVjkJRZ+z549qp/EyosFX0Q8XekX7zl99q//DX3dgxFvUFCci8f/4NcW7+YcmQRIgARIgARIgARIgARIgARIYMEIxCTgQ++qx7iHCvRISezEwi5x8y+88AIeeughDAwMKHd6CvgF28NZB3rv6Bk89zcvR+zz2O8/gFsPMJRhaXaCdyEBEiABEiABEiABEiABEiCB+RFYMAEv04hURk7eF8t9qKVdt+TThX5+mxft1d/55v+YZoUX6/vf/vQ/RzsE+5EACZAACZAACZAACZAACZAACSwzgTkL+GWeN28fA4FIVvhf+Y3b8dAj+2MYhV1JgARIgARIgARIgARIgARIgASWkwAF/HLSX8J7h1rhfZK9EEBFdTH2H9yFvftvQEqqdQlnw1uRAAmQAAmQAAmQAAmQAAmQAAnESoACPlZiK7R/qBV+9x1b0dxgR0drj1pNapoVe/bdgAOHdqG8qniFrpDTJgESIAESIAESIAESIAESIIHEJkABn9j7G7Y6scJL02PfL37VhGNHTuH0B+fg8XjVZ2s3VWPffTuxc+9mmC2mJKLDpZIACZAACZAACZAACZAACZBAfBOggI/v/VnQ2YkVXtrUzPPDg2N4543TeOu1TwLJ7jKz03HbXdux/9AuFBbnLug8OBgJkAAJkAAJkAAJkAAJkAAJkEDsBCjgY2eWsFf4vD58cfoyjh85iS9O18Pnk2h5YOv2Ndh3cCeu37kORqMxYdfPhZEACZAACZAACZAACZAACZBAPBOggI/n3VnGufX1DCkh/+4bn2J4aEzNJL8wB3fceyNuv2cHcvMyl3F2vDUJkAAJkAAJkAAJkAAJkAAJJB8BCvjk2/OYVuxxe/DJB+dx/NWTuPjVVXWtWOG337wB++/bhY3Xr45pPHYmARIgARIgARIgARIgARIgARKYGwEK+LlxS8qr7G29OHr4Y5w49hnGHZOKQWlFIfbdu1PF1adnpiYlFy6aBEiABEiABEiABEiABEiABJaCAAX8UlBOsHs4J1348O0vcPzVU7ja0KFWZ7GacdNtW7Dvvl2oXVeRYCvmckiABEiABEiABEiABEiABEhg+QlQwC//HqzoGVy53IbjR07ho3e/hMvpVmtZVVuGfQd34eY7roM1xbKi18fJkwAJkAAJkAAJkAAJkAAJkEC8EKCAj5edWOHzcIxOQMrUHX/tFDrbetVq0tJTsHf/DThw6CaUVRSu8BVy+iRAAiRAAiRAAiRAAiRAAiSwvAQo4JeXf0Le/fznV5SQ//TD8/B4vGqN6zavUqXodu7ZBJPZlJDr5qJIgARIgARIgARIgARIgARIYDEJUMAvJt0kH3twYBTvvH4ab7/2Cfp7hxSN7JwM3Hb3dtx5304UFucmOSEunwRIgARIgARIgARIgARIgASiJ0ABHz0r9pwjAZ/Xh89OXVSx8l9+Wq9GMRgMuG7HGiXkr79xHQxGwxxH52UkQAIkQAIkQAIkQAIkQAIkkBwEKOCTY5/jZpW93YM4fuQk3n3zU4wMOdS8CopzcefXbsTt9+xAdm5G3MyVEyEBEiABEiABEiABEiABEiCBeCJAAR9Pu5FEc3G7PDh14qwqRXf5XLNauclkxI49m7D/4E6s31KTRDS4VBIgARIgARIgARIgARIgARK4NgEK+GszYo9FJtDe0o2jh0/ig7c+x4RjUt3NVlmk3OtvPbBNZbNnIwESIAESIAESIAESIAESIIFkJ0ABn+xPQBytf3LCiQ/f+gLHXj2JliudamZSR3737VtVKbrq2rI4mi2nQgIkQAIkQAIkQAIkQAIkQAJLS4ACfml5825REmi42Kpi5U++dxYul1tdVbO2HPvv26UEvcVqjnIkdiMBEiABEiABEiABEiABEiCBxCBAAZ8Y+5iwqxgdGcd7b36Kt177BF0dfWqd6RmpuGX/Ddh3cBfKKgoTdu1cGAmQAAmQAAmQAAmQAAmQAAmEEqCA5/OwYgic/axRWeXPfHwRXq9XzXvD1hol5Hfs3gCT2bRi1sKJkgAJkAAJkAAJkAAJkAAJkECsBCjgYyXG/stOYHBgFG+/dgpv//I0BvqG1Xxy8jJVGbo7vnYjCopyln2OnAAJkAAJkAAJkAAJkAAJkAAJLDQBCviFJsrxloyAWOE/+/gijr16CmfPNKj7GowGXH/jOuy7bye27lgDg8GwZPPhjUiABEiABEiABEiABEiABEhgMQlQwC8mXY69ZAS67f2qprzEy0vcvLSikjzcee+NuO3uHcjKSV+yufBGJEACJEACJEACJEACJEACJLAYBCjgF4Mqx1w2ApKxXjLXS6y8ZLKXJrHxO/dswr6DO7Fu86plmxtvTAIkQAIkQAIkQAIkQAIkQALzIUABPx96vDauCbQ2deHYkZP44K3PITXmpVVUF+PO+3biln03IDU9Ja7nz8mRAAmQAAmQAAmQAAmQAAmQQCgBCng+DwlPYMIxqUS8xMq3Xe1S601JseDmO6/DgUO7UVlTkvAMuEASIAESIAESIAESIAESIIGVT4ACfuXvIVcQA4HL55px/LVTOPX+WbhdHnVl7boKVYruplu3wGI1xzAau5IACZAACZAACZAACZAACZDA0hGggF861rxTHBGQRHfvvnEab732CSQBnrSMzDTcemCbcrEvLS+Io9lyKiRAAiRAAiRAAiRAAiRAAiQAxCzgz5w5g2effVaxq62txRNPPIG0tDT183PPPYfTp08HuD7++OPYtm0bjhw5gsOHD2PHjh147LHH1OdNTU14/vnn8eSTTyI3N5d7QQLLQsDn8+GrMw04fuQUPjt1ET6vT81j0/W1qhTdtt0bYDIZl2VuvCkJkAAJkAAJkAAJkAAJkAAJhBKIScAPDg7i2LFjePDBBzE+Po5nnnkG+/fvVyJdF/Dbt28P/CzvyTUvvvgiHn74Ybz00kvYu3cv8vLyAu/p4p/bQgLLTWCgb1hZ5N/55ScYHBhV08nNz8Lt9+xQ5ejyCrKXe4q8PwmQAAmQAAmQAAmQAAmQQBITiEnAh3ISYf6jH/0I3/72twMWdLHARyPgT5w4oYR8TU1NEqPn0uOVgMfjxZmPLuDYqydx/vMrapoGowHbdq3Hvvt2YfO2WhgMhnidPudFAiRAAiRAAiRAAiRAAiSQoARiFvC6C71YzsX9PVSEh7rQ6+7zwi3Uhb6srAw2my3MSp+gbLmsBCDQ2d6H46+exPtHP8PY6LhaUXFZvrLI33b3DmRmaeEjbCRAAiRAAiRAAiRAAiRAAiSw2ARiFvD6hMQC/9RTT+Ghhx6aJsZn+kzEf0dHB+x2u4qVP3ToEA4ePLjYa+T4JDBvAi6nGx+/9xWOHzmJxkttajyzxYSdt2zG/vt2Yc3GqnnfgwOQAAmQAAmQAAmQAAmQAAmQwGwE5izgZVCxrEuLJMLFGi/Wdv0zPRZ+z549Ko7+kUceUUnsRMTTlZ4P6Uoi0Nxox7EjJ/HR219gctKlpi615MW9fs8d1yE1PWUlLYdzJQESIAESIAESIAESIAESWCEEYhLwIsLPnz+Pm2++WSWnEwu8CPKpAn6qBV4S3r3wwgvKWj8wMKAy0lPAr5AnhNOckcCEYxLvH/sMx189hfaWbtUvNc2Km++4HvsP7lKino0ESIAESIAESIAESIAESIAEFopATAJebqrHs8v3oWXh9Kz0jY2Nam66e7y8L9b4UEu7HitPF/qF2kaOs9wELp29qkrRnfrgHDxuj5rOmg1V2Hdwp3Kzt1jMyz1F3p8ESIAESIAESIAESIAESGCFE4hZwK/w9XL6JLCoBEaGHHjnjdN4+7VP0NM1oO4lie5uvXs79t27UyXAYyMBEiABEiABEiABEiABEiCBuRCggJ8LNV5DAtcg4PP58OXpeuVe//mpS5CfpW3eVof99+3EDTeth9FoJEcSIAESIAESIAESIAESIAESiJoABXzUqNiRBOZGoK9nCG+9dgrvvvEphgZG1SB5hdm4454bcce9NyI3L3NuA/MqEiABEiABEiABEiABEiCBpCJAAZ9U283FLicBiY0//eF5ZZW/8GWTmopY4bfdtB77Du7C5htql3N6vDcJkAAJkAAJkAAJkAAJkECcE6CAj/MN4vQSk4C9rVfVlJcs9o6xCbXIElsB9t23E7fdtR3pmamJuXCuigRIgARIgARIgARIgARIYM4EKODnjI4XksD8CTgnXfjonS+VVb6pvl0NKBnrd922RcXK166vnP9NOAIJkAAJkAAJkAAJkAAJkEBCEKCAT4ht5CISgUBzox1HD3+sBL0Ie2lVq0ux/75duPnO65CSak2EZXINJEACJEACJEACJEACJEACcyRAAT9HcLyMBBaLwLhjEu8dPYO3Xj2FjtYedZvU9BTsvfN67D+0C+VVxYt1a45LAiRAAiRAAiRAAiRAAiQQxwQo4ON4czg1EpBkdxIrL8nvPB6vArJuUzXuvG8ndu7dDLPFREgkkPQEWu0fo63zlOJQUboTlWU3JT0TAiABEiABEiABEkhMAhTwibmvXFWCERgeHMM7r5/GW7/8BH3dg2p1WTnpKuGdZLAvLM5NsBVzOSQQHYHX3/suzje8HNZ505oHcPctP4xuAPYiARIgARIgARIggRVEgAJ+BW0Wp0oCPq8Pn39ySSW9+/J0PXw+HwwGA7Zsr1Ox8tfvXAeD0UBQJJAUBM6c+zHeOfnnEdd6+64/wbZN30oKDlwkCZAACZAACZBA8hCggE+eveZKE4xAb/egEvLvvfEphofG1OoKinJw+9duxJ1fuxHZuRkJtmIuhwTCCfzstd8MuM5PZSOu9N+491+IjARIgARIgARIgAQSigAFfEJtJxeTjATcLg8++fAcjh85hUtnryoEJpMR22/eqOrKb7xudTJi4ZqTgMDf/M+6WVcpAl6EPBsJkAAJkAAJkAAJJAoBCvhE2UmugwQA2Nt6cfQXH+PE8c8g2eyllVUUKiF/y/5tSM9MJScSWNEE+gcbcK7+33Cu/mU4JnoBzBQy4lOfpVizsWbVPair3o/VlXeu6LVz8iRAAiRAAiRAAiRAAc9ngAQSkIDUkf/grS/w1qsncbXRrlZosZqx+7at2HdwJ1avrUjAVXNJiUpgYnIQFxp/oUR7d9/ZwDLNplS4PRMRl11Rugu9/Rcx4RwK67+q4hbUVh1AbfU+pFpzEhUZ10UCJEACJEACJJCgBCjgE3RjuSwS0Ak0XmrD8VdP4uN3v4LL6VZvr6qzqez1N9++FdYUC2GRQNwR8HpduNL6thLtTa3vwOvTnl2DwYgq2x5Ipvm66rtw6coRvPH+98Lmf/ctT2HTml+Dz+dBW+cnaGh+Ew3NxzAy1hHoJ+OUl9yIuuoDWFtzDzLTS+OOASdEAiRAAiRAAiRAAlMJUMDzmSCBJCHgGJ3Au0c/xVuvnkJne59adVp6Cm45sA37D+5SrvZsJLDcBDp7vsD5hldwsfFwmPW8IHcNNq55QAn39NSCsGkOj7ahofmoek8EeXZmZA+T7v7zaGw+qvr29F8MG6Mof726trb6AIrzNy43Bt6fBEiABEiABEiABCISoIDng0ECSUjg/OdXcOzVk/j0wwvwer2KwPotq7Dvvl24cc9GmMymJKTCJS8XgVFHF87Xv4xzDa9gYOhKYBppqflYv/qgEu3FBZsXdHqjjk5cbnpdifn2rk/g82n/DqRlZdhUzLxY+CtKb4TBwH8PCwqfg5EACZAACZAACcyZAAX8nNHxQhJY+QQGB0bxzi8/wdu/PI3+Xi1WWMrP3X73Dtx5305Vlo6NBBaDgMSuX276pRLuLfaPAUjSOcBotKC26k5srLsfNZW3w2gwL8btw8aUOPkrLceVmL/a9n5YXL3EyddU3qGs8zUVt8JsTlv0+fAGJEACJEACJEACJDATAQp4PhskQALKCv/ZyUsqVv6rTxsUEYPBgOt2rFGx8tfduFb9zEYC8yPgQ6v9pIprr7/6OlxuR2C40qLrlGjfUPt1pFiz5nebeVzt8Thxtf09JeYlBn98oj8wmslkRbVtrxLz8pWakjuPO/FSEiABEiABEiABEoidAAV87Mx4BQkkNIFuez/eeu0TvPvmpxgd1gRWYUku7vjajcoyLxZ6NhKIhcDQSCvOXn5RxbaPjGlVEaRlZZRhQ92vYvOaB5GbXR3LkEvSV9zqO7o/VWJekuANjbSE3NcAW8k2LQneqq8hO7N8SebEm5AACZAACZAACSQ3AQr45N5/rp4EZiTgdnlw6v2zKla+/rwmXCQ2XmLkJVZeYubZSGAmApPOEVy88gucr38F9p7PA93EBX3tqntUQrqqsptmqeMef2x7By77xfzRsHJ2MlNJsqdb5ksKt8Tf5DkjEiABEiABEiCBhCBAAZ8Q28hFkMDiEmhv6cbRwyfxwfHPMDHuVDezVRVh3707VRZ7yWYv7cKXTZjN0379lprFnShHX1YCUuqtqfVdZWm/0vIWPF7tWQEMqCzbpZLRra25F1K/faW3MUc36pvfUIK+zX4qUOZO1iUl6Wqr9ilBX2m7aUni+Fc6T86fBEiABEiABEggOgIU8NFxYi8SIAEAkxNOfPDW5zh+5BRamjoVE6kjL/Xk9x+6Ca//+4c4ceyziKz27r8Bj//Br5FjAhLo7jun4tovXjkcFjOel1Oj4tqlJntmekkCrlxbktM1isaW42hsPoamtnfDYvutlkysrrwDtdX71avFnJ6wHLgwEiABEiABEiCBxSdAAb/4jHkHEkhIAvUXWpSQFzd7l8ut1lhZU4pWv7Cfuui/+ckfoKgkLyFZJOOiHBN9/tJvL6NvoD6AQLK2r1t9EBvX3I+youuTDo3X60Jz+wdoaDmqBL1w0pvJaEWlbbeyzK+pvgtSJo9tZRB49q//DX3dgxEnW1Ccy8PJlbGNnCUJkAAJJAQBCviE2EYuggSWj8DoyLiyuh89/DEkAZ4UA5uar57W9+Xbn4W8s9szicbmo8ra3txxIlA7XUq91VTeho11D2B11R0QocomBHzo6P5MMRNX+4Hhq2FY5IBDJcGruRc5WZVEFscE3jt6Bs/9zcsRZ/jY7z+AWw9si+PZc2okQAIkQAKJRIACPpF2k2shgWUm8OUHH+K1V07h3LnesJlYrEZU15TCVlWK8qpiVKwqUTH0hcUsw7XMWxbV7du7PsG5+ldwuek15S6ut+KCTSquXUq/saTatVH2DzagoeWYEvOdPV+EXZCXsxp11ftRV3UAZcXiucCyjdcmurQ9vvPN/zHNCi/W97/96X9e2onwbiRAAiRAAklNgAI+qbefiyeBaxPwucfhHW2Hx2GHd8wOz5gdXkcXPKMd2s8O7T2fXi/b58MLn/8qvuzcqAY3Gjzw+kwRb5RiNcJWWYDymgpUVBejoroEtsoiFJXS1f7aO7O4PYZH23Gu/iWcb/h3SBk4vWWkFyvBvmXtNyAx7mxzIyD15S9ffV252bfYP4K43gcYpxWpJHi11QdQbbsZRqNlbjfhVQtGYKBvGG/8/CO8+uL7YWOu2ViFuvWVyMrJQFZ2uvaVk4HM7HRk+18XbBIciARIgARIgATkiN/n84nHKxsJkECSEfBNDvrFeCc8Y34xPtbpF+kd2mcizEMsrtdCZJREZQYDensc+Mt3f091/6Pb/h6W9Fx09hrROVKMrtECdI4Uomu0EJOeyNnILRYDyityUF6zSgl7sdrbqotRUsaY4WvtwXw+d7nGcPHKEZVFvr3rdGAosykFddV3qbj2atteGAzG+dyG104hINyvtL6DhpY3VRb/UC8HiyUDNRW3KVd7SYInSfHYFo9AW3M37K09sLf3oqOlB50dfSqvh3NSO2AJDRGKFC4UaWYi5kXYZ+dmIjMrTfs+T77X3s+cIv71qh6Lt0qOTAIkQAIksJIJUMCv5N3j3ElgGgEfvON98Pqt4prFXMS5iHS/9dz/Cs9EdPyMFpgySmFML4MpowzGDHkt9b/a/K9lMKYVw+ccRtePV8PnHMK/fnmfGv/Xt74KgzUHJY/WwzvRD/fARbj7L8I1cAl97VfQ0doPe38qunVhP1aICVdaxLlZzAbYyjJgW2VDZd0qZa0XcV9aXhDdWthr+hPj86K5/X2ca3hZWYMlzl1v5SU3YtOa+7Gu5j6IkGRbfAJiiW+1f6zVm285BilXpzfJNVBRtkuLm191D9LTChd/Qgl4B8fYBNqudt5zKI8AACAASURBVKGjrRdd7b2qokZXex+67P0zrjYl1ap+3xhNRjRe1DxStt20HtW1Zep7Ka85MuzA6NCYeh32v044gv+eYkGZm5+FrBzNmp+VpYn8bPk5OwOZ/lfN2p+O/MKcWIZmXxIgARIggRVOIGYBf+bMGTz77LNq2bW1tXjiiSeQlqb9sd3U1ISnn34a4+PjYZ8dOXIEhw8fxo4dO/DYY48F+j7//PN48sknkZvLONgV/hxx+otNwOeB19EdYin3u7M7dIu57treCXi1jPDXagZzWlB8izjPtMGYXhoi0jWxbkyNXhyPnPwzjJ78b+rW/Y5s9ZqfPqxeM3f9V2Tt+tOI0/KO98A9cMkv7i9hoL0B7S09sHe50DlSoKz18uVwRS7BZTEBJaVpygW/sq4W5dUl6kss9gYjY4kjQZd47LOXX8KFxp9jbLwn0CUnq0qVftu89kFkZWjihG35CEisvB43L3sW2koKt/jj5u9CQd6a5ZtkHN7Z5/Whu2tAWdM7xKIur2296vvRYceMMxYxbKssRFllkRLstooilFUWIq9A+30mTWLhpUUT++71ejE8FBT2IyLs/eJehL7+fajwdzmj+x0euojUNGuIuNeEvjoAUK/69yEHAFnp/N0Yh88tp0QCJEAC0RCIScAPDg7i2LFjePDBB5VIf+aZZ7B//35s27YN8pmI90ceeQQ1NTV47rnnUFZWhr179+LFF1/Eww8/jJdeekn9nJeXF3hPF//RTJZ9SCDhCHic4bHlyjruF+UhVnQR75rz5rWbwZrtF+G2cIt5mAW9DNJvodvY538L7+RQxGGNKTnIuP47sd3S6woR9hcx0NGA9qud6LCPwj6YjR4R9iMFGHVFtg6bTT6UFFtRUVmIijV1/lj7EpTY8mE0Jp8b+MTkoIppP1//Mrr7zwf2Qtyy162+D5vqHoCtZHtse8TeS0ZA8hJcanpNZbWX7PahvxNys6qVZV7qzduKtyVNmMPkpAsdzd3oaNOFuibSu+x9cLs8EffGYjGjtKLAL841oa4Ee0UhrCnXzjcgGemlLVbmeVmTLuhHhhwYGQ4R/f6f5RAicBAw5IAcFMTaMjLTkJWrx+5PF/kSwx/q4p+eETnkKdb7sj8JkAAJkMD8CMQk4ENvJYL9Rz/6Eb797W8rC7pY5kXc6xZ5scaLhf3RRx/Fm2++GSbgT5w4oYS8CH02EkhEAj63A97RjiniXHNjj5j4LQoIxrTCKW7sYiH3W8z94lys6DAlxx9ZklhPueMPXMRgx2W0XWlDR/sw7L1mZa3vHivAyGTkeGGT0YeSQhNslfmoXF2FijVrlfW+pLwAJlNiCXuP14nGluM4X/8Kmtrehc+niRqJY68uv0WJdhF+JhNLv0XxzzBuukgSPM3N/ihaOj6Ex+MMzE3qy0sSPNnX6vK9CVHWr69nKGBNF0u6vU2s6r2Q5HIztezcjBBxXoSyikL1c2FJLgyGxPLMcYxOaEI/zKqvu/Jr748GDgMcGBsdj/lZlt+Nejy/ZtUPJu7T4/hV4j7/+8JfDkvYSIAESIAEFpZAzAJed6EXy7m4v+siXNzk7XZ7wEU+VOCLYNdd6MUqb7PZlNWejQRWGoFA4jd/9nUtxnweid8MRkjiNxVbHjHGXH+/FGAm6qgeF8ma7+6/oIT9iP0SWhqbYW/tR3u3B13DeSqJ3shkVsSxRNgX5UsCvSyUr7Khav0mlK+qQJkIe3PkTPpRTWoZOtm7P1Nx7ZeuvIpJZ1DkFOatU8noRLiL0GNb+QTc7nF1OCOC/krr22H7bTanYVX5LZp1vmo/UqyRn/14oCAWc7Gk20Wgh7i+y89ilY7URFQWl+VrQr0i6PpeUVWM1PSUeFhWXM5BQgyU2FfWfe1VE/ja9xLDH/qz9JmcCB4SRbso8WgIZOdX1v5wq76etT9wGJCTnpTeUdHyZD8SIAESEAIxC3gdmwj0p556Cg899JAS47MJeD3GXcR/R0eHEvqnT5/GoUOHcPDgQe4ECSwzAUn81hsskeZP/Bbqyq6XT0NIgq9ZJ22ywpSuJ3oLinAtAVzQtd2YVgQwo/cS7b8PnqEm5ZI/Yr+AtoYmtLd0o90+ic6hDCXshycihxUYDSLsvbCVZqC8uhhVa9ehYu16JRjMEoAfJ23U0aWVfqt/BQPDVwOzEqEupd9EuBfna+X92BKTgHhYtNpPqrh5cbUfGbMHFmowmFBReqMS82tW3Y3M9NJlgTA8OBYSlx50fe/tHsRMhXHSM1NRViHu7oVhru/JGg6zHBsnByzDQ6N+wR8q+v2HAIHYfv1QwAGPO3IYw2zzF1f9UNd9zarvj+f3J+7TDwIkBED6J5pHxXLsL+9JAiSwcgjMWcDLEkW0SxMRPpMLvZ6kTgS/xMLv2bNHudpLrLy42IuIpyv9ynlgVtRMVeK3rimJ36ZkY5fa5o6uGBK/pQcTv/nFeMCNXX72W9ENtGyurEfFOQJ331mM2c+jpaERbc2d6GgfQ2efSZW8G5qMLOwNBh8Kc92wlaagvLIQVWtqUbl+K8qqy5bMddTlduBy0+s43/Cyyl6uN5PRqtyoRbRLGTIRb2zJR6C776zmat98DL0Dl8IAyGGO1Jqvq96PovwNCwpHYrK7OvqnCHXN9V3cvSM1EWGFxbkqaVwwgZwWoy7u2Gwrj4Bk4Q/Nyh+M7fe7++su/37xPzYyPuMhzkyrl0SlWqb+EJE/LbZft/ynQw4EpKoAGwmQAAmsVAIxCXgR4efPn8fNN9+sktaJBV4EuQj4mZLYyWeS8O6FF15Q1vqBgQHlTk8Bv1IfmTiYt2cyLJZcd2MPxJf748wls3n0id9yNDf2TJsS4eGl0vzl09Il8Vv8up/Gwc4k3hS8briHGjBqP4+2yxfRdrUD7W1D6OwFOodzMTguwn56LK3B4EVBtgtlxWaUV+SpkneV6zejom4tLNb5x4T6fF602j/CufpXUN/8BsSFWm9lxTco9/h1qw/Gtbt04j0s8b8iscZfbvqlEvQd3Z9CniO9ZWeWK8u8fEn5QMmREE0TgdbW0h0U6q2aSO+298PjiZxYLSXFEubuLgnkVHx6RVFcebREs372WVgC4oEhIj4Qyz9Dxn7J7K/H/M+lVJ/E5muCP4qM/dnpyM7NXNL8KK+/8iHGHZEPutLSU3HP/TcvLHiORgIksKIIxCTgZWV6STj5PrQsnPwcqYycvC8Z6UMt7fIzXehX1HOyJJP1ucbgHeuYkugtWCZNd2P3TQ5EPR9xUdfEuF+UK3GuJX4L1jSXxG+MlYwaKjsqAuK5MdZ1Hm0XzqKtqRVtrQOwd7vRNZiB/nGpyxxB2MOH/KwJlBUZYKvIRkVNJarWrkflxhtgTb128sHB4WZ8dflnuNDwc4w6OgM7kZVhC5R+y8mq5A6RwDUJTDiH0Nh8TIn55vb34Q4JD0pNycXqyjuVmF9VcQtMxhT0dg0qkT41Rl3c4WdqUnpNWdOlFJs/gZyI9YIi1i2/5gaxQ9QE5KBIK883Q8b+ELGvx/a7XHMo1ZeeMkXwB8vyTc3YLy7+mVlpcy7V9/ILx/HKP78dkcH9v3UHHnh4X9R82JEESCDxCMQs4BMPAVe02AREcE+1jkt8uUfc10MytYuAj6oZTMHEb2HiPBhzriWFk8Rv87d2RjUndiIBnYDHCUfXObRe/AJtDVfR1tqLjk4nuvpT0O/Ihi+CsBdPkfwMB8oKvbDZMlFRU4aKujWo2rwTSDHiYuMvVFx7Z++XAc4WSwbWrrobG+seQGXZrogHBtwUEoiGgNszoUT8pYajOHv+NEZ6DRgfzsLkSDYmR3PgHMmGxxM5a7vkgCi1Faj49FDXd1t1McTSzkYC8UhAEvJFm7FfJfgbHo+5VJ+EhGRkpWmi/xoZ+/U+af7EixJm8p1v/hXGHZNh+OTzv/3pH0JyQrCRAAkkLwEK+CTa+/HzP1GrTdv46AKsWhK/9cyc+C1QLq0TsSV+093Xp7qxT0n8FlEELcCyOAQJLBoBHyb6rqL1wmdobWhAe3M32jvG0dVnQu9Y5Bh7mUpO6jDyMvuRlduPtKxhFFUVYdON92DD9Y/AbEpbtNly4MQlMNA7rDK9t7d2K1f31qYuZVmX92dqJusk0rKHkVecglWrV2Hzlt2orVuLEltB4oLiykgghMDoyDgCMfyB7P0Ozfrv/1nc/4cHR9XhgGMssgv8taDm5GUqwT8xPqk8X0LbLftvwC0HglWcrFYzUtJSkJZmVa9i9WcjARJIfAIU8Im/x4EVdv+4Rlnpir91ZeZVe92BxG/BmuXT3dhV4jd/PelrITRYMjQ39kBsuYjxkAztfiu6ISXvWkPxcxJISAI+twONn32I+q8+QtPlenR3eTAwkoP+sZnLvGWnjqAsfxy2YitsVQWoqK1G9fqtyCrfDJhonUnIByXGRbVd7dJi09t61Wtnex9ar3bC5ZzZfbikLB/i5l5RXYyS8kKkZ4/Bgc/Q1nUc3f3nw2ZQmLc2EDdfXLA5xtmxOwkkPoHBgVEl+kdHHJBwE61Mn1/0++P7g4cCDjhDyyX6xDfLF8iwL/kBDGK8iOwMEwYzIzMNqWlWpKalqNeUNCvS0lLUa2pqClLT/T+nBvukyvfpKZDX0P6S5Z+NBEggvghQwMfXfizabMT6Pnjst9X4GVt+F6b89fCKG7tuKZdXcWkf7416DgZrFInfMsohAp6NBEggMoGx8R7lHi812/sHGwKdJA55/epDyPNsxGjnONoam1UCPXuPF91D6TPizEoZQVnOCGwlRtjKc1FRU4HKDZuRbdsIY4aN25BgBCSmV6uZ3ouujj60N4s1vVdZ1mdq8ge9iHSJTbdV+eunV2iifbY25ujG5auvo6H5TbR1fgIpWae3rIwyVWde4uYrynbCaGD4UoI9alzOEhHo6x70i3wH3vrlKZz+QDs4q1tfiYpVJZgcd2Jiwqks9BPyfcjrVJf7hZqyJF9VBwJ+8S+v4YcCQfEffnAQ9A4IPSCQPmwkQAJzJ0ABP3d2K+pKsb57Rlq0Oft8gGHmI9zZE7/ZtCRw2WLNZyMBEpgLAUkYVn9VSr+9gub2DwLVEkT01FTegU1rHsDqytthNEaOIZbayh1XGtBy8SzaGq6gXRLodTnRM2iFxxc5e3iWdQQl2QMoKzagvCwD5TVlqF63GVlla2Eu2DSXZfCaJSLg8/rQZe9XQl1Z09v02uk9ELfemVpBca6qm67qp1cUaqK9sgi5+fOvpjHpHMGV1uMqCV5T23thlRBSrFnqORYxv7ridpjNdOtdokeFt0kwAnosvCwr2th38bAJE/YTk5hwiOifVOJ/fFx7VYcAjkn/YUDwIGByfBLj407Iq/SZnHDFXNovmm3QDgQ01389BCBU/M/kERB6iBDafyEqvEQzb/YhgXggQAEfD7uwyHMItb7rt0opvxXWijtUMjg9S7tWRq1ikWfD4UkgWQn40NZ5CufqX1ZWTFdI0saSwi3YVHc/1td9HanWuWfolmzMXeImfe5TtDQ2oV3q2dvH0T1ghscbWdhnWkdRktmH0gIXyqWefU05KutqkFO+HpbCrRBPG7alISCJtdpVSbZev1Vdy/ou9dTl0CZSkz9ay8p1ce5/9VvWpVTWUjSP14nm9hNKzDe2HMf4RND6bzJaUVV+M+qUdf4upKXOHBayFHPlPUhgpRGQjPTSljPzvPxuCj8UCIr/sEMB3RtADg1CvAOmHhyEhQos0IYYjcZAuEC4tV8LI5jVgyAk3EC/VhIGyphsJBCPBCjg43FXFnhOYdZ3/9imrOrZY+EXeA4cjgSSlcDQSCvO1b+E8w3/juHR9gCGzPQSbKj7VWxe8yDychbXo8Xr9SoR2FZ/CS2XL6G9yY6OjlF09hvg8cwg7C1jKMnqQ3HOKMrLrCivLETF6lXIq9oAc956zQsnylrhybr3kdYtcaz9PUNKpKuSbMr9XXuVeNmZmiS2Euu5sqaLVd1vTZeSbJLtOn6aDx1dZ5SYl6/BkeaQqRlgK74BtdUHsHbVPWDJw/jZNc4kfgmIFV5aImWel9+DU93/5ZBAQgCU1T/UUyA0TCDEa2Cqp4DbFfmQcz47azKbgt4BITkCrpVfQB0C+PMPqFf92jRrnP2+1uj8+Xf/ERe/uhoR1fotq/AnP/yd+WDktYtAgAJ+EaDG05CRrO/6/HL3/9MCZaSPpxVzLiSw/AScrlFcvHIE5+tfRkf3mcCEzKZUrFGl3+5Hle1mGJZZAOuu2e1NbWi9dAGtTa0qzr6r1wv3DMI+3eJASWYvirMGUC7u+BV5sK2uQkHlOpjz18OcvxEG88wx+su/O0szA6kzbReRrtze/SK9rVe5wM9kfTKZjCqruxafXqgJ9soilFcVK+vRSmx9g/UBMd/V+1XYEvJzagNJ8EqLrluJy+OcSYAE4oSAHFSrA4AZLf/BUILovAmcMZcOjAaFeE0FEgqGWf615IIx5xdInf//DRe+bML//b1/ijj9//LUb2PD1sU1MkTDjX3CCVDAJ/gTMXj0W/AMRz5VM2WvQu6BHyc4AS6PBJaGgCT0klhgiWtvbDkGj8cZuHFF6S4V17625muwrABxK8K+u2tAJURrq7+M1oar6Gjth73HDZc7srU3zTyOkqxeJe7FHd9Wno2K6jIUVK1VFntltc+qXJrNWMK7iNU8YEUXgS4W9baeaeWfQqckGaI1ce4X6SLWK4pQbMtPaJdNx3gv6pvfUIK+teNjeH3BbPgZ6cWordqnBH1V2e4Z8z8s4dbyViRAAklOIJBPYJ55BPRcA4uVTyAlVaoKaPkEosojoPeTpIT+Q4R/evoVNF5qC9txWt/j9x8ABXz87g1nRgIksAII9PRfUKL9QsPP4ZjoC8w4N7saG+seUMJdMnQnSpPs5hKn3X6lDa0N9Whr7oW9exIuV+QVppgnUZrZo4R9Sc4wbGXpKpNyYWUdzHnrAuIepvlbERaTsaxZrOcqiVxLt1aSrakTk6Fln6ZMoKg0D2UVhWq9pWUFsFUXq3j17FxW5pAcEI2tb6Gx+RiutL0TlhPCaslETeVtqKs6gNWVd8DCSiaL+WhzbBIggSUkoKz/KkwgJFngjGECoUkHI3sQzFYWdL7LovV9vgQX73oK+MVjy5FJgAQSlIAk6RLRLl89/RcDq5Ts2+tq7sPGNQ/AVrwtQVcfeVk9XQPoaOlBW3MnWi43oKOlCx0dY3DOIOytJidKM7tRnNWH0sw+lJUYUV5RiKKqWpjz/cI+fz2MaTOXNnv9lQ8x7tDiQ109n6tXS9H16jUtPRX33H9zTHsg7pciykWkd3ZoAl2EupRnm6lJorjKmlKU2PJhqypWgl3c4FfVJs6hTUwQ59DZ63WhpePDQBI8Ka2oN6nEUFl2k7LMr6m+C+lphXO4Ay8hARIggcQl4BibCKssMDnpzyegDgamVyAIVCKYcnAw0DcMr8erQK3bXI3v/9VjiQttha+MAn6FbyCnTwIksDQExCW+oeWoimu/2n4iUAPbYDChpuJWFddeW70fknWbLUhAahq3t/Qoq31r41W0Xe1AR8cwJid8ETGlmCZRnNmnueJLrH3+BCoqc1FUsUqz2Eucvbjk59bh5X9+B6/889sRx7n/t+6ImLVZkif1dA6oWumhCeREtEtN9ZlaXmG2Vjc9xPVdfpb32RaSgA/2ni8CcfMDQ1fCBi8t3BqIm8/PrVvIG3MsEiABEkhqAqGx8LS+x/ejQAEf3/vD2ZEACSwzAUlCp0q/Nb0KqX2tt6L8Dco9fkPt11kaaw571N87hPZmTdirWHspe9c+hPHxyJmErUanEvbFWZqwL83qQV5BPv7+7Tsw4TSFzUDK//zwR9/BQP+wlkhOsr2L63trDzrbezFTtmKxppeUFyiRrtdNF4u6JJGzpljmsEpeMl8CUsXhctMv1eGZvfuzsOHyslepjPZinZfs9kA8ZeOf78p5PQmQAAksPQHJSC+NmeeXnn0sd6SAj4UW+5IACSQFgZExO87V/xvO178SVgZL3HdFsG9Z+xBo/VucR2GgdxjtrT1ovdqpueRLZvzWXow7Igt7o8EDry9cwIsVf9KTMuMEM6wOFGcNozh7FMU5DpTlT6Aoz4WiPMBgSgFMKTCYUmEwpwZeIT9b0mEwmsPfk756P0smoD4Pvqeu0z+3Zi0OtCQZVUJX6pvfRGPzUbR0fASpP6+39NQC5QFTW7Uf1eV76AmTJM8El0kCJLCwBMQKL42Z5xeW60KPRgG/0EQ5HgmQwIokIEm1LjW9puLa2zpPBdZgMllVMi2Ja19Vfsuyl35bkXAXYNKD/SNK0IuwF4HfcdWOtqtdGBtzwQdfoLauuMgbxBJrAAozh1GcOYjizB4UpXaiKLNfWe5TzZMLMKN5DBEq6v1iP0zoR3rPnBpysBA8YJh+2JAOGC1hhw9yGAF1iJACgxwyJEBzuR1oan1Hudo3tb0T5h0jlR5WVdyqLPOS2V6S4i1k800OquEMKbkLOSzHIgESIAESIIGoCFDAR4WJnUiABBKRgM/nRUvHB8pFXoSA26MlRJNmK9mOTXX3Y93qgwsuABKR5XKtqfEfNuDwp2vwaftWNYXry87h7uuuYvOT4e7W+vx87nHAMwGfZxI+t7xOAP7X6N7Tr5vUrpWxplw/9b3A+O4JwBfZk2BJ+RlMAYGvDgCmehrM9F7g4CHFfyDgPxTwX68dEsz+nnZQkbagy5VydG32k/64+WMYdXQGxpccFZWlO7UkeKvugZSrm28bOflnaoisXX8636F4PQmQAAmQAAnETIACPmZkvIAESOBaBCbGhtF19YLqVrJqA1Iz4ivR18BQE85e/hnON/4cY47uwHKyMyuwse5XsXntQ8jOLL/WMvn5MhMYP/8TDB77bYw7U/AX7/5HNZs/vu3/QZp1Ern7/wlpGx9d5hlGvr3PNQbIAUKo+BdxP9t7gb6TWj/90CDsECJ8TO3gIPiefrAARE4guKSwAl4CErIQEmagvve/N8VTIXBAoHsThHklBMMdBsfsaO/5Ci3dn2JgpA0egwEeaF/5BRuxWsrT1XwNhXnrYl6yWN+7frxa+932rSu0wsdMkBeQAAmQAAnMlwAF/HwJroDrRUz9/O+/i0unjqrZrtt5AF//vR/GnahaASg5xSgIfP72S3jjxz/ApENL+JaSnoW7v/V9XH/Hg1FcvXhdJiYHcaHxF8ra3t13NnAjca9dW/M1lUW+ovRGJsJavC1Y8JEHj34LnuGratzXz1Sq13u2tapXU/Yq5B748YLfM1EG9DlHAgcImkfC7F4JYV4FXjd8Lke494H/sCCsX6T3nMNxhdBrssJoTodJ8hMo74HZPQhcvV/C1fWJWoO18k6k1hyCwZKhvozyata+D//KhMGcHlfr5mRIgARIgARWLgEK+JW7d1HNvLPpPP71h7+LoZ72sP5iFRURX1qzMapx2IkEoiFw8dSb+NkP/4+IXb/x3X/A+p13RTPMgvWR+tKNLW+puHaJlxVXW2kGgxFVtj0qi3xd9V0wS+IythVNwDGqhT+kZ6au6HUkzeQ9Tv+hgRaCMDWs4drvTfcs0L0NQkMWAu95JuB1jcPrHoXP44TRp9U6jqn5/J4LBn+2+6k/zzqYQUuCGEngm/3i35IZIvzD+4YfDoT2k0MDHg7EtI/sTAIkQAIrnAAF/ArfwGtN/+d/94f44p2XI3a77vYH8PX/9FfXGoKfxwEBt1OSbvkgCbokbhvqVftj0uf1qiRewfd88HnlneB7gWvUBdoY6vpZxtGuUXedfk2kceDD8f/vh2i5eDoisepNO/G1//3/gtFshslkhtFs0V5NZpjMFvVqSVmY2NjOni+UaL/YeBgTzqHAfAry1mBj3QNKuEvWajYSIIHkJCD5Lq42H8XV5jfR0vou3K4hGH2AGV5YjFbYCjajvHgrygo2wgKjOmwYuvAT+NreCwdWsBlpJTvgc47C5x6DhEcEvtxj8Pp/lrCHxWySV0BZ/QMHBOEi36i/b81WIQrBvlo/dUCgf4UdMixsAsDFZMCxSYAESCBZCFDAJ/hOP/27t2CotyPiKsW1+cZ7Hp4i5KaKRKXUNJGoBKP++RTBGBCWovX8/cKEpbzvF55hwtI/zjSRqAlHua8Smde8xi9M9Wv889Su1USuPnddtIavZ4ooluuivsbPKApxLQw8rmDpowR//MKWp7KD65arKBZuslhhMlmCgt9kgckcLvhDDwJ88MIx2YexiS443Q6oWxkBsyUFudlVKCioQ2ZGaXAM/9jqACHsPvo95NV/yKAOHWaYS8RrF/ZAIgpcSduFIUJJu/ULtnCfz4O2zk/8SfCOYmQs+H+meOuUl+yALa8OlZ/8BawIt9w7YUTaN95HcelN15iPL6LI90YQ/dphgEMdBOgHAOpQYGpf16j6XLwXFrNphwMhBwJTvAgChwPqACA92Nffb+bDgQyGLC3mxnFsEiCBhCVAAZ+wW6stbDYBL0JWUzlsJLBABGZ7ppL8eTNbU6YfCCjvA+2gwGgyzeiZoPfRDiz8hwlTrzVb1RjTDiQieDqEe0DINSGHI6EHElOuNVvjyz2dIUIL9O+Ww4QR6O4/r2rNNzQfQ0+/loxzs3MAW5xa+biprbN0N274xollpOibZvnXvQC0A4BR7fPAAYB2OKAOCMIOBfz9QvtK1YZFbNM9B/yeAAHxPyWsIEKegeABQrjXgaolmQBNz/MheT3YSIAESEAIUMAn+HMwmwt96aoNWH/TPX6rqAEGo1H7785gUO+J5UF9r2oq6+8Fv5f/HA3GqZ+HXqPFGiur60zjqDGM6hRenSX476tZarV7arcPH0e7Bv5rQz73jxOYuz7OlLVpc5f16uNHu94YGEXiFrJeEXSJ1n727F/g4tF/jLis9Qd+B994/I+jXrJrwgGPxw2v/0t973ap99o7P0VD01G0tH8At/Joov+CxAAAIABJREFUEI8JID+7FhUlO2Er2AaDwRxyrQtet1sbzz+Gz+OBx+0M3MPjdqn+HrfcU773+D9z+d/T5iL9QsfR3wu9Vp93IntbiJjXDgsiHyoEvCVmORAwGk0RDySChxrBA46p48m1Z47+L1w9dzLiM8UQoaj/qbHjLASGR9tRf/UNdH/4X2DyuiL3tGRg9384iayMsgRkKYcDjhDxHxT5Ae+AsEMAf1/n6JTDgQgeBG7H4vIypU4PDbBKQsFguEDAO8AsngNTwgismQj3LvCHKFglrGDpDgckWac0JuVc3MeFo5PASiJAAb+SdmsOcxULlYj4ruaLYVeXVK/Hr3/vWeQWV8xhVF5CApEJPPCXR1DV9M/I7zsV1qG/YCdaan4LL//RwTmjGxppxdnLL6rY9pExe2Ac+aN5g5R+W/MgcrOr5zz+Yl8YPJAIHggEDg1CDhbUgYVXDhf0Q4eQwwfPzNeqA4TQA48pBxLaoYP0CY7n83rUAYh2rXZoMdOBhMw/7tosXh0SspGelYe0rFxkZBeoV/k5PVvek9d8pGfmIj1HXoPvx90aOaG4IPDcv94a5lofOik9PCg3qxqVtt2oKtuNKttupKXmx8Xc43kSkUMDNLEfDB/QDw1CDxL8n8/oQbDIv69MWh4Box5aMGtywpCwghAPguDhQWjVgkyxTAS2TKzv3T+pVT8XP9qoqmuwkQAJkAAFfBI8AypG9O/+EJc+OaZWK5apu7/1f7KMXBLs/VIvUQS8tLzej5E10qi+H8mqxUChFh8aq4CfdI7g4pVf4Hz9K7D3fB5YjtmchrWr7sHGNQ+gqkzGXjpryFIzjdf7OSfE/VY/NPB7LOiHBpEOJFzOgHdD2GGCOnTwH1johxBul8pB4XY7Ax4TgcOHEC+J+k/fgksleIzQ5hiykSaiPlsEfQHSMnPU9xk5hep7Jfz9hwAU/fH6ZC7OvF5/77s43xA5IWx6aiEmncPweMPzmxTmrUWlX8xXlt0EKVnJtnQEIh4OuB3wSgnFqTkFpOShy/9+IPfA1NADf4LCxfYckP/RUvLUAYHPOay+pJlz65C+9fdgKdgMS/ENqg8bCZBAchKggE/OfeeqSWBRCOgCfqbBoxHwUuqtqfVdZWm/0vJWyB/FBiXWN665H2tr7oXZFF/x2IsClIPOSmDWKhu33Y/9/9sfwTEyoH0Ny2s/xkcG1av28wDGA58NYNIxEjNxCcUR0a9Z+PM18e8X+pqlX37OR7p8Llb/rDzt8JT5R2JmvZwXiED/2Wu/iZ7+cG+2ovz1+Ma9/wKTKQUdXZ+ixf4RWjs+QmfvV5DkeHqTsK6Sgs0BC3156Q7+DlvODZ3nvfUkg1ouAV3oS24BLbFgaCUCKYmohLiedyBiQsJgiEFgapEOIUPeM6YVw1y4BZbC62Au2ABLgXy/BeD/jfPcXV5OAvFPgAI+/vdoQWY4PNqGc/Wa9UBKaGVn0nV+QcByEEVgyOFEg30Qf/5iuOv8VDx//a1bUVOSHZFad9859YxevHIY4xP9gT55OTXYWHc/Nq35NWSml5A4CQQILHSIkIQU6EJfew2K/XER/epnOQzQDgDGRwfnJfrDXPp1t36/2//Uw4DUzBzu/DITEBH/9sc/QEPzm2omddV34Y6bvo8U6/TfaS7XmMpsrwv6bpUMz19HXgpkGC0oK7oeVbablbt9WdF16j02EtAPB4be/o+YmOL1YcpZDYMlC+7eL2YEZcqphTl/o7LSW/I3KpFvzltPsCRAAglEgAI+gTZzpqWcq/83vPH+98I+vvuWp5QgYiOBWAnoYr3ePogrnUNotA9iYCz6GscFWam4YXUxttcWY22pCY3N/45zDS+jb6A+MJVUaw7WrT6orO3yRy4bCcxEYLlDhCRnwFRLvhL4I4NQot9v6Q96AQzAOT4a84Zqln7doh+09oe59Wflh8T65zNMKmbKi3eBiP9W+8do6fhIifr+wYawm0lYkJSr0+Lnb0ZxwUYtkSxbUhIIjX2fCkDFwmdVwT1YD3ffV3D1nvW/fgXP0JWwg6LAtaaUgJi3FGyC2W+tN2bYkpIvF00CK50ABfxK38FrzD+SeNcv+ZV9/4C66gMJToDLmw+B/tEJNIpI9wt1EeyRxLrFZMSq4myIqJ+tpVhMmHSFuJXCg2xLI/JTLqAgpR6batZhY90DWF11B0xG63ymzmtJIG4J6KJfE/qae79y5Z/2vf/zkcE5in6Tcu8PuPUrF34tmV9a4Pug278cBij3frZFJ+CY6FOu9iLmRdQPjbSE3TPFmoWK0puUdV5EfUHemkWfE28QPwQk8/z4hecjTihtwyMzZ6T3TMDVdxbuXk3Yu/q+Ut97x7sjjiVx9OJ2b5a4evmS7wu3wsB8DfHzMHAmJBCBAAV8gj8WErPX1hnZrTknqwJb1/2Gyngq5dqMBpO/XJv8LF8mVWbNYJRXI4yq7Jr//UC5N7lGSrBp1xrVdaF9wseUz+V+6l5qrOC12nXBr+nzCX7G+OeFf3D7RjSxfqVzMCDaByNY1q1mTazXluaitjQHq0tzUFWUBaPBgGvFwH977yl8fOEr9DpWY8C5EeOecJf4ouw0bKstVl9bqwshgp+NBEgAqjqA7rrvGA3G9GviP3JcvyQajLXJ73s9Xl8T/1rcfiB7f4S4/pT0rFhvw/5TCEhljeb2EwGX+7HxnrAektFexLxKile2O64rbnBz50/A2fbOrINYK26P6Sa+yQG4ej6Hq/cruPvOaq/951RcfqQmFn4l6nVxr7vhM8wjJu7sTAKLRSBmAX/kyBEcPnxYzWfHjh147LHHAnN77rnncPr06cDPjz/+OLZt2wb9mtD+TU1NeP755/Hkk08iNzd3sdaX9OP+zf+sSyoGJpNVOxhQhw7aoYR2YDD1YGH6IcNshw+BwwRV291/ABHh8EG73wyHIdI/dG7+gxGtHr02Hzkkgfo+dM6hBxvTD0ymrU/dQxsz8ngmDI0Dbf0etPS60SpffS6MTHinPSsWkwGVBalYVZKOmuJ01JRkoTw/FWajefphj8GA3//HlzH1D8/AoD5gS94/qB8z0ouxsfbrKCn9FTT2pOFMYze+au6D0x20zptNRmyqzMe22hJsqy1CeT4zOCfVP2Yudt4EvG5XWAI/5c7vF/9a8r4pcf0jA5hLuUCjyezP2B8i9gPu/pqFf2qSP4r+2be3f6gRrfaTfiv9x5iYHAi7ICvDhuryPUrMS+m6jLSieT8vHCDZCPggrvqaqA+64rsHLgMhCRgDVIxmmPPWhVvrC7awtF2yPTZcb1wQiEnADw4O4tixY3jwwQcxPj6OZ555Bhs3bsTBg1ptZxHw27dvV6Jdb3LNiy++iIcffhgvvfQS9u7di7y8vMB7aWlpcQEiUScxmwVe6mdLnLHP51XZcrVXX+B7r88L+LyQ10AfeFV5Jx+88HpF8Mnncq1cFzqOfo32Guyj3ydkTLlWjSfizefvG3q9Nr6MIfNxe6KPt07UfY1lXZOeXIy6KzHiqsSouwJjrkq4fNMtZkY4kWFpR6a5FVmWNvWaZu6CAdOF/Uz31+shR/7ch/Wrf0UlUawuv2VaF5fHi7PNfUrMn7nSDftAuGWgJDcd21Zr1vkt1QWwmmmdj+U5YF8SiIaAiP4xv2t/aIZ+EfuStC/gBaC7/M9H9Idl7g+J6w+If7H8B+P640X0S/JEaaU1G6NBuiB9JPu9FkP/ofKqc7rC8yjk59RCStVJ/Hxl2S6kptAwsiDgk3EQrwvu/gt+93vNDV9Evne0LSINcbc3F2xSWfDNheKKvwWWoutY5i4Znx2ueckIxCTgp85KBHtZWVnMAv7EiRNKyNfU1CzZQpP1RmfO/RjvnPzziMu/fdefYNumb614NOrgIORgQTJJy5FA8EBh5kMB/eAi7JDCf6AQHEc7dAgeaOgHFlMPI4KHDhEPLNQctbnJYUXYnAOHJPohSPDAYtrc/Ict+nz0wxR5HZm0oGc0G32jGegdy0bvaA4mPSnT9thkdCMvpR95af3IS+9FTko3Mq0DMPg82gFKGE/9wEY7YAkeyIQf0sj7rlnq48qB0WO//n7Uz1vXoAOnG7uUoBdhLwJfbxJzv7m6QIn5HbUlEHHPRgIksDwENNHfp2XpjzKu3zU5HvNkxdKv4vcDbvyawBeX/zS9hJ/u9u8v52dNWzjPHRHu//rD38VQT7uae05ROX79u//vkgp5ua/8ru3uOx9wt2/vOj3td29x/sZAybqKsp2wmPk7MuYHjheEEfA5R+Dq/TI8cV7fWfgmI+e+MaaXqrh6Veou5BWm6X+TEDUJkEBsBOYs4MUF/tlnn4W4yetCPNSFXnefl+mEutCL4LfZbGFW+timzN6xEnj74/+Oz87/NOyy3Tc8gd03PBnrUOwfRwS6h8bR2OnPBO9PNDcy7pw2w1SLCTUlWqy6xKxL7Hp5QSaMhoVfzOvvfRfnp5S90e8iyenuufWHc7qpuNaLi71unRdxH9rK8jK02PnVxUrYi8BnIwESiF8CHrdzujVfZezvx/iUEn56lv85iX6zBekhsfzKlT9iXL/f/T8rF5FEv4j3n/7pb04rGyheAd/8s39ZchEfurNenxudPV+qZHit9o/Q0X0GHk/w/wIJz5IydSp+3rYbtuJtkHAzNhJYCALe0fZAsjxJoKdc8gcuACHPYPA+Bphya/3Wek3YS5y9KadOhSeykQAJREdgTgI+kngPvZ24zT/11FN46KGHwoT6mTNn0NHRAbvdrmLlDx06FLDeRzdd9porge7+82hsPqour60+ADmdZ1s5BESwagnmJCO8lmRudMI1o1hXQr1MSzInYn0RtHpEePKc/ezV35zm3mm1ZOIb9/3Lgj137f2jmphv7Ma51n64Q6zz4lovLva6db4oh2E6K+dJ50xJYHYCw70dWom+0UGMDYnV35/EL9Tt35/NXw4D3M65hVxl5hYpS3+G34Xf3vgVBv2W96kzXLP9DvzGH/9j3GydhJmJiG/t+FgJenvPFyo0Tm8i3kXEqxr0ZbtRWrRV5WBhI4EFI+DzaGXuJBu+nhW/7+wsZe5SYcnfMMVavwXGjLIFmxIHmp2AlLp85+QPVO4NaRKKc/uu7yPFysok8fjsxCzgo00+N9W9Xo+F37Nnj4qjf+SRR1QSOxHxdKWPx0eDc1ouArpY14W6iPaIYt1qwuqSoFVdLOxLKdZn4iMi/p2PfxCoflBRulNZ3rMzKxYFqZSl+7K5NyDoe4bDXXMl+Z2e2X5TVQHMi+F6sCgr46AkQALzJeBxOTX3fmXVDy/XFxbXHxD9A3A7J2K6reT+MFtTkK678SsX/3xN/CtX/mCpPt36n5FTAAkJWIomoU1tnZ8E6tB3950LqxVusWSgovTGQA36ovz1wJId+y4FAd4jXgj43ONaFnxV3k5etZJ3M5a5S83X3O9V3Xotvl5c8lnmbmF3VMT7z177LfT0XwgbuCh/A75x7z9TxC8s7gUZLSYBP5NlfepMpvaThHcvvPCCssgPDAyoLPYU8AuyfxxkhRPoHBDLerBs25WuIYxFsKynWc1YXZKN1f7SbbVlObDlL51lfSVhbu0V63yXSoR3vrUfHq8vMH0JJ9i6qhA3rC7GjroSFGSlrqSlca4kQAJLRGBILP0qcd8QHMN9OPrTv8TIQFfku/t8qvpIrM2amqEy9GfkFGpZ/PXY/uwC9b72c4G/rJ/2/UI0+WNdrGxSg14s9H0D9WHDSgI8LSGeVrIuL2f1QtyWY5DAjAR8E/1ambtQYS/x9TPk1dHK3Imo99ewV2Xu1gEsczenp2yxwh/nNBleFBWBmAS8WN+ffvpplYFeb7obvJ6VvrGxUX0U+r5Y40Mt7XqsPF3oo9ojdkoQApJVXVzfQ2utOybd01aXniJiPWhZF7FempdBe8gcnoMJpwefX+3BZ/7M9lLrPrRVFop1vkTFzm+ozKd1fg6MeQkJJAOBN37833Hy1Z9EXOqu+x7Fnb/xB/6SfVKab0DL5D8sFn/tVdz5dS+AsSEto78kNY2pGQxIU/H8Eaz6IXH9oRb/aDL3j0/0BxLiNXd8iKGRlrBpSYk6KVUnYr66fC8kISkbCSw+AR88Q00h8fXnVAK9a5W5C82GL9Z6U1b14k91hd5hZKwDfYMNePXt70AO9iK17Mxy/M433l2hK0zcacck4BMXA1dGAgtHQOy9nSLW7cF4dbGszyTWJU49YFkvpVhfuJ2YPlJzzwg+9We2v9g2AK9YzvxNvByuE+u8P7N9XiYz5S7mXnBsElhJBCbGhvHT//ob6Gq+GDbtkur1+OZ/+19IzYg9TnRCrPvKdV8T/SLwxd0/WL4vVPT3TUugFw0/oyTxC2Ttn+7Kr1z6Q8S/uPY7JvvQ1nkSV9tOKAv9qCPc8yA3uzpQsk5EfVpqfjRTYR8SWBgCqszdeZUsT7ng+xPnzV7mTkuWZ/YnzbMUSpm75Cm1ODB0Bf1DjegdqEf/YCP6h64ozxu3RzNqzFYCOCvDhsd+/b2F2TuOsmAEKOAXDCUHSkYCIv/s/WJZD3GD7xzCuHO6ZT0j1RJiWdeywZfmsbTPcj03cqDyeVOPcrUXC/3AWHiyq+qiLGwX63xtMdZX5ME4BxfZ5Vob70sCJLDwBETEnzzyY1w997EafNWmm7Dr4LfmJN7nMjux2E+15ov4F2u/JvqDgl8/FJhL5n5LSpom+nPEfT8P5jQr3AYHJrx9GJ5sg8vggMEKGCw+GFIMKCyu0xLi2W5GRekupFiz5rI8XkMC8yLgcw6HlLnTrPUi8n3OoYjjqjJ3StRr8fVK3BdsxkotcyfJK0WkK4E+2IA+9dqIgeGr8HqnJz0WKPJvNT+3DqNjXRBrfKQ2nwpC89pQXjwrAQp4PiAkECUBEesd/aN+y7pkhB/Ela7hiGI9U8R6SNk2sbKzVnmUoJepm3hJnGnsUfHzlzvEOh+ciIQ1XF9TpFztRdDnZtA6v0zbxNuSAAnEQEAl8RvqDVj4Q135HUNi+Z8u+r2e6QfQs9/SB5ihxLwI+9SMLGTnl6GgsBYlto3IzC7W3P4Dlv78JTv0iAEVuyYoAbHMa9b6r+DuOxdFmbs6lSxPiXuVOG9zXJW5m3SOoG/Qb0kfbETfUIMS6kMjbWHJKUO3U8Jg8nNrUZC7xv9ap17lfWlLVUEoQR+xZVkWBfyyYOdN452AaLf2vtGwsm0i8CSmemoTsa7XV9dFO8V6vO/w7POTrP/KOt/Yjc+udGPIEaypLFdKjoJttUUqfn6tTazzK3u9nD0JkAAJ6AQmHSNhbv3hol8r3RfqCTA+NiQ+uDEBNBhN/uR8+X4X/3BX/rDM/X5PAPEMYCOBBSEgZe4GLmtW+r5z/nJ3X/nL3EW4gykVloKNU6z1i1vmbszRjT5lUW9A30CDsq5LvLpjvHcGBAbkZFWiILdWWdWVYM+pRUHeGkgp32u1SBWEbr/p+wtW/vda9+fnsRGggI+NF3snIAGxtCrLuiSYs2uu8E0i1l0ziHV/fXVdtBezzngCPhXBJcmfpZLPQFztxTpf3zGI0D9V5QBHWedrNet8dpo1oXlwcSRAAiQQSsDn9aqkfJo7fx862s6go+ML9HRexmB/K7yTXvicgM/pA1xGwGmE1x1jAj8gYqm+UKv+tFj/7PwlK9XHJyIxCGhl7jTXe2WtV1nxpcxdT8QFGlSZu5Bs+FLyrnArDJaMqID4fF4MjbYqC7rm8q5Z00WoO12jEccwGi3Iy1mFghy/SPeL9fycWphM/PsjKvAJ0IkCPgE2kUuInoCI9ba+Ec2ybh+CWNXlS2qJT21ZaVa/ZV2LVxfBXkSxHj3sBO0p1nmxzKvY+Ss9GBkPt87XleX4Xe1LUFeWS+t8gj4HXBYJkMC1CXg8TnR0n1HJ8Fo6PkJnz5fw+tyQGCUR9WZkoDBjPXLTViHDUgqDyxxi/Rf3/mCCP487/Hftte8OSBb+SMJee0+3/gez+kuW/7mUBIxmLuyzcgloZe4+89et99ex7zs3S5m7alWvXmXEL9gEU8F6DBtS0T/cpAl1v9u7JJOTfyORmsWSgfyc1SjIrVNfYlEXy3puViUMBtPKhcmZLwgBCvgFwchB4pGAEuu9I/7SbbplfRjOCCf/YjWVcm2hGeGLsumuF4/7Gk9zkmeswT4YqDvfYA9PliOHQDesDsbOi7WejQRIgASSlYDbPY62rk/Q2vGRKl3X1XsuLG43PbUAlbabVMk6SYqXk1UVQOWcGAuU4nMMTXflD2T094t+rVSfNybUBqNRK9UXMXN/gb+En1/8q3J+ebCmXds9OaZJ+Dt3Np3HGz/5AZrPnVTvVG/ahbsf/T5KazbOZThes+AEpMzdFb+1XkT9Wbh6voBnqAHwTX/u5J1howVDRisGjVbt1WSFN604INCVUM8RoV7Lco0Lvl+JNSAFfGLtZ9KuRsqBtfaKG7w/G7x9CFe7I4v1nHSrP8GcZlWXr0KK9aR9dhZy4cPjTs0639itYujFWq83CZNfY8sN1J2XAyOGzi8kfY5FAiSw0ghIQi4pWSfWebHS9w5cDluClLCqkhr06mtPIOlWVOv0+SDx+WGZ+1Wm/qBVf2oSP4n/j7WZzNZwYR8q/nNCYvz972dkF0DK+83WRLz/9E9/c1rpQPEo+Oaf/QtFfKybtMD9xyf6VSI53e1dz/g+6uiEyedDjs+JbK8TOR4XcuXV60SGL3LYiMGa5c+Ar1nrJXlespW5W+DtSYrhKOCTYpsTa5Ei1lt6/G7w4grfOegX69NPPCVbuC7StQRzuSjISk0sIFxNXBIQ67xks5e4ecluL6EaoU0Okm7wZ7WXGHpa5+NyGzkpEiCBJSQwMTmA5o4P0Wr/WFnppQRWaMvLWe23zu9WtehTF7iWt5Tqk7J800S+ytgfnrxPt/i7nVot7ViaJTUdGSFZ+XWLf1qWJPPLw7kPjuDqWa1c4dR23e0P4Ov/6a9iuR37zomAD8OjHcGSbP4kchKjPjE5GHFEcW3Pza4OJJLT3N9rlVXd5HWFlLmT+vUSa3925jJ3GWWaC75yxd+kJdAr2LRiy9zNaQt40YwEKOD5cMQ1AV2sqwRzYl33W9ZdnuliPS8jRbOshySZy8+kWI/rDU6iyQ2OTQZi58U6L3Xo9SZZ7CWbvWS1l+z2kuWejQRIgASSncCoowstfkEvVvqptaqL8jdoNejLdqOi9EZI3PBSN9fkuF/ch4j8sEOA6eJfDgpmbZLV3xDZR8tktqD2+lsgmfrTsnR3f83Snxaw/uepUAAJCWCbnYDkZBgcbg4kj9OTyEl8uoR8RGpmU6o/Jl1Ks4lA14S6iHdJMhdL84y0wi3u9yphnv914CIQKTbeYFQl7ZSVXiXMkzJ3W2DKrQPo0xcL9hXflwJ+xW9h4izA49Us6wE3+M4hNHcPI6JYzxTLetAFXr7Py2Rt7sR5GhJ7JXIwdbFNrPPd+LSxC8094W6bchh1g2S1X12sMtxLHXo2EiABEkh2AkMjLcrdXuLnxUofWlJLrJ+lRVuVmK+07UZ58fa4zco9MTYc0ZV/fGRAZfI/+/5huF2Tkbd7FnEfdoHBgNSM7GCZPhH3foGvhH7Iz/phQCKLfrdnYrpIH2xU4l0lVozQUq05geRxenk2ec3OLF9cwRxa5q5Xt9Z/Bc9wU+RnQpW52xRurS/cAmN6acy/Mnx+7wLDAnu3xDwRXjArAQp4PiDLQsCtxPqwSjCnMsIrN/gRuCNY1sWKrrvBi3VdMnuL+zEbCSQKgYHRSZxu7MJnEjt/tQcTzqB1xmgwYH2FWOeLsb22BNVFWYmybK6DBEiABOZFQMpuiZgXUd9mP4kJZzBUSUpq2Yq3qfj5yrLdKCu6bsVk7/753/0hvnjn5Yhs6m64DdsO/AcV2y+CP9S1f3xkMOANIIcEMTeDAWkZOf8/e3cCHldZt3/8l6RNmzZtk+4NSykFZHGBUgEF0VdxebUVRYuiWEEF3LCu4IL6V3EBV8QNqqKIioCotG5YfRFQBEtBWUVKWbvSJG3Tpk2z/K/7OfNMnpnMzJmZzEwyyfdwcTXJnPVzzpyZ+zybq8afDPmus75EaX/Yc3+jOvOLSvqHU8/9ugZa2x52Q7FFY6dHw7Nt73gqK0fjhFkpQT3q9f0gU6eKw2nq694Vlda7Ye78vxrmLvPY8LXjpyVC/TOjdvbT1c7+WTmHudtx+2fcIU869tPD6dDZlzQBAjyXRNkFXFjfHIV1X7quEsdMYV3t08Oe4AnrZT89bGCYCej98sATrclx59U5YzjpPaKSeZXQH3nADBtfz3Ayw+wUsjsIIDAkAn22ufWBZA/3T278p+3duzO5J6per2r2voR+5tTDyluKOggDhe8ff+o02/TYgylrmTX3UHvrZ3/uStbjJvXA39nh2+3rX1XljwJ+p+/IL9muP3oYMNjQr6AfhX9V7Y9+7g//wXB9E6cMOvSrw7hw/HQFdXUspw7mMk01NbU2pXE/m9acGJItUe1dPb7Xjy3PSAJx56hUr/d2bnbj1asavtrV6+fuVg1zl7kJQN3kAxJt6vur4Y9pfob17e2wTVcc6HZr1pmPGKXwpTpDpV8PAb70pqN6jQrlCudhWFd4VyhJn6KwnqgG74Zwo2R9VF88HHxGga07dtvqh9UR3ma757Gnbffe/tL5utoaO3y/qclx5/ebXt1fQrgEEEAAgVIJ9PX12Man70kG+vWb7rTunv5q6eoAb785xybb0KuDvOE0KUz/8YrP2YN3/Mnt1qHHvNRefuYn8wrvxR6H2ua7kL+91TQMX9iZX3ppv5+vmJ77VWLvhutLBPwJQVv+MPxrnp7a3dbZu9U69qy3rdsecaXpap/etTf14bY/ZtW8aJ48Lxg7Xe3UD3J/02ujaeppfzhqW58orVfJfU976kgPoUfthJnWu2uz+1PjsZ+iFH4YXyzNa/lrAAAgAElEQVQE+GF8cob7rimsa6i2/mrw2+yxLdtNbdnTJw3TlqwGP1vV4KeYxshmQgCB/AX0IOy+x7cmh6p7qjX1C8yMyQ2uqr3+f/bc6TZuLKXz+esyJwIIjGSBnt4u27D5Ltd2XlXuN2z5l/X29g/1OXHCzGTp/NyW4xmHO8+LIQz9vjp/f8m/evRX6b5K/qOfNU9xob/PasbWmNVH/9aNH2PjGyfbpMnTbVLzPjZ1xlybPvNgmz7jYJs4ZZpr4+9qKmTpDDDPwxuRs+3dfKd1b73PjV0fhft/W2/H+uhYE1419ZNt1pnrKIUfplcAAX6YnphS7Vb60FXp6823t2uF9XUK6xv6q8E/8fSOjGFdISKsBq+xrxkiq1RnlPUg0C+wZVunazsflc5vta7u/tL5MXW1doRK5xOBfp+plM5z7SCAAAJeQD2MP7VpddQh3vp/2Kat91pfX/8IN1Mm7R+NPz9HY9A/3xrGTwVvkAIqNXdt01v/a5s23GdbNj9krVsesx3bNllfV5/1dZn17bXoX/d/n9V011nf3hrrDfqGyXc31Au/K+lP77wv0ZY/tap/1LHf+MbROQrMjr9/3DpWX5RCSyl8vlda5ecjwFfevKJbPOVLK3Nu7/qPLhrwunp9X7dJJevtydJ19Q6vnrPTpxlTfMl6VBVebdYJ6xU9xWwMASeg9+29jyVK5x/ZbBva+tt+6vVZTRMSVe1n2rPmTrP6MZTOc+kggAACXkDh8okNt9sTiR7ut7Smtj+f1nxwcgz6fWcfZ+Pq6VA029Wj0QGSnci1PRyNpb5tre1MVM/OtNzkxn2D8dPnu07kVPV9XH3U3r+3pztqvx+02/ft+jt96b6v9p8o6e/qzFzNPtdVH4V+hfmgin+2Tv3cg4GpZW3WUIl3qHqeV9v3vqATSG23pn4KbeErcQKK2AYBvgi0alokLsBf/eFX2qObtyVK1qPSdXWalSmsz3RhPRi6jbBeTZcC+zrKBDa170qWzivYh8Mxjq2rtWfOneZK5xfOn+XCPRMCCGQXuPj61Tl5zjtlIXwjTGD3njZ7fMM/km3o27aFQ3jV2KzpRyTbz+8za6GNGdMwwgTiDqfPtu14MupIbptCunp7V0dyD9uersw94NfWjLGmKQekjJ2uTuT0v8ZWL/XkQ79vy++q8vsO/FJ68VcHf6re327Fhf66oE1//3B9KtFvcKX9Yad+UQ//+XREWGqPbOtTz/Mdt38248uUwlfqLBS2HQJ8YV5VN3dcgM92QPpCH1WDjzqXO3hOE2NRV93ZZ4cRiARUtV5V7DXmvKrbb96W2jPtnOaJdtSBM9wwdfqXCQEEUgXiPksz1WbDcGQJ7OzcYo+v/3sy0IfDktXWjnXD1Lkq9y3PtzkzjjT9bSRM6iegbfujKT2+u7C+bW1Kp4DhsephxtQp6jwuCufTmg52PzdNnjvsh/JzoX9AL/2tUTt+V7Lv2/X3D+HXtTu1xls+572mti5Ryj81Ef4V9BND8+nfxM/u30RJ/7gJ5an1sfPub9iubVvsxj/8zdb+9wm3+/MP3s9e9orjbcKUGTbxyPfnc0jMU0EBAnwFsYdiU3FfOrRPPqwrqKtzOf07YdyYodhdtokAAhUQeHJrh931yGa7c+1m+/ejqePHqnT+2QdMt6MOnGnPPWiWqZkMEwKjXSDus5QAP/qukG07nog6xEtUuQ+rh6s0eZ/ZC5Od4s2a9kzTMGbDedrbvcta2x+x1m0aQz0aO12l6e3bHzf16J9pUk/+fsz0/rB+kE2a2DKcD7Xk+5YM/UHA35UYwi+19/5oOD89DCgm9NfWjbGGximu2n4y7Ku6v+/Nf8AQfs2WT+jfuO5++8XF77RtW55KsZl1wGF28nsuttnzDi+5GSscnAABfnB+w37puC8dV33gFYT1YX8W2UEEyiewZ2+P/evRLXbXI1tc6fyW7aml8+r8zpXOHzTLnnPA9PLtCGtGYBgJtHbstu27umxH517btmuPfe03a3Lu3WkveIY1Nox1o6tMmVBvE8dHP+v/8YwGMYzObPl2RSXSvod7taVXFXw/qb38vrM1ZN3zbL85z7PpzYeUb0di1rx7T7sL5q6Nuvs3Cus7dm7IuuSkiXNcSXpUqh6No65/6div+NPY273XdiZK+tPb9SeH8NMDgWA4v727dxW8QRf6fRX+9Hb9ifD/75uut0fu+XvGdT/nRafYye/9csHbZYHyChDgy+s75GuPC/CUGgz5KWIHEBhWAuqw0pfO3/v41pR9U8d3CvEqnV940EzT8JBMCAx3ge2dXS6Mu/87u2xH4t8ooHe5gL5z915r37nHvb67iN6u4wyaG8clA/0kBf3x9TZ5Qr3r9FUhv9GF/f7Qr4cATNUs0GfqBE/D1SnUP7nxjpRxyxV8fQ/3+7U8z5omzR1wsGpHftPtF7qO9TRpzPoXHXtBslO3OB0F8jCgu6C+ba117m7NuKhqCDRN2t91HhcF9Kjq+9QpB9rYsRPjNsfrFRLY0boxGpqvo912btvq2u2rWn9nouM+P5Rf9G+rdXftjt8zdVKdZbi9KTP2sWXfvTl+HcxRUQECfEW5K78xAnzlzdkiAiNFQEFGpfNrHtlsqx/eZG0de1IObf/pk+woDVN34Ax71lxK50fKeR/Ox7FrT3d/EPfBvLPLOlwQV0jfkyw1V0Dv2N0/znchxzW5IQrYvkT9Hw9tzLn46553UKLEPnoooJJ7/du2M/U9U8g+qCnbgBL98fU2SfuVLOHvD/2utL+e0SUKMa7UvKqCvunpe111e4X69ZvutO6e/mClEm7ffn7/luNtTN04u+Z3b7YtrQ+k7OKMqYfZqa/8aTLEa72q4t5f7T3qRE5t1FUlPtOkdTdPmZfs5d2F9SkHWfOUA0ZMu/1Knddq2c72rRuSoT9s3+9D/4O3/9G693ZlPJwp01ts2fduqZZDHTX7SYAf4af6w1fkftN95cwXjHABDg8BBEol8NiWHcmO8B58si1ltAoFhyMPmOECvXq2V4kjEwK5BLp7ehOhO61k3AXzPclAHJacd/cOHM40TllBWGE8CuXj3L8KwWFI1+sq9VYIVvX3mrSVDuZh+O69PYlQrwcNUbD3AT/6Ofh9d/SzagQUM42pq41K8hX0gxL9qDp/5tJ+/b02S+lbMfvAMvkJPLXpny7M63/9HE71YxtTSuzD16Y3H+rCtkK6OpdTJ3OZJlXbd0OxTYk6kouGZZtvUybtpwHC8ttJ5hoVAr/51kfsXzddn/FYqUI/PC8BAvzwPC/sFQIIIDCsBVQSeve6qHT+rrWbB5Q0zp0xyfVqr6HqDt23mYAwrM/m4HdOuVpBdGA19SiIu6rraa8r2BY6qRmHC+PpATytxDwM6KUIp4MJ8IUeo+aXZ8fuMPDnCP2JBwCav6u7t5jNub5wwpDvfh7wEGBsoqp/9DCgoZ7ObovCzrCQSuOf2rg66hBv/W22Ycu/rCbrQxU9xOoP4BMaprv26NOaD7Gpkw+I/p1yoE2cMLNUu8d6RriAOrFTiN/02IMpRzpr7qH2hvMvs6aZ+45wgeo7PAJ89Z0z9hgBBBAYdgLrNm13vdqvWbvJHlqv0vn+XVQ4OHLeDFtw4EwX6JsmUjo/7E5g2g6pBDgldAftxtPbkev3YkqM62prspaG+9LxsLR8ysRxplEShmKKq0J/3CGzh2K3BmxTQ0amlu77Ev+0kv5kTYDo3BVer8FsTG3NgLb76Q8BfBv/8O8670y5BZb/4gVZO5VT6fyLjrsgUbJ+kKmknQmBwQrs3rndhfj//HOVW5VK3l9+5ieH1Xj1gz3GkbQ8AX4knc2YY+l67H43R/1choMYRaedQ0Wg4gIqnVfJvHq1V4d4apscTgfOmmIL5s+wBfNn2SEtKp2v+C6Oqg1qpAEfunUuXEl4ojQ8LBXvr7a+N6V5RD5YOoWqej6gZNyVlkfV1n2bcv8zw5XmI1v+eRTeFeIHVOdPr94fhH49JNDDgmImldxnr97vq/9HzRn8fKPtWvnNqnfa2sejIJU+HX7QKfaKEy8uhp5lEEBghAgQ4EfIiYw7DIX39Z8/zc3W8omfE+LjwHgdAQRKIqBwsHbDtkSg32T/Xd+eUtqnEjpXOq/O8ObPdEGPKbtAT2/fwDCe3rt6WhvyYqpVq0+DgaF7XDKgp7chV9jiQczounL39vQGHfelPgBQdf6Bbf3Vtr8rpXZOvmIqtU8tzVfP/b4Dv9SO/Hzo1/VbraX9m1vvt2t++6YB7eBV+n7qq35mM6dSEJPvtcN8CIxEAQL8SDyracfkw3vvrh3uldoJkwjxo+C8c4gIDEcB9QquknnXdv6RLe5LfjgdNGdKoqr9LDtoTtOIDoW+5FPDmPkhzTINdRa2IVfthkIndWyW3mFbsqQ8rUO3qH35OFc9mgmBUguklvZHoV/3hP7S//S2/tFrqkVSzKQHUVFJfthzf/YO/jTfcCjtv+O/G21bxxN2130/tm0dT7pDn950iD3zGUtsSuN+dszBw6PJRjHnhGUQQGDwAgUH+JUrV9qKFSvclhcuXGhnnXVWci/WrVtnl1xyiXV2dtr8+fPt3HPPtYaGBvPLhPNr3iuvvNKWLVtmTU1Ngz8S1pBRID28+5lq6sdZ06J3Wv2+B1vtuIlW0zDRasdPtNpxE6Kf9bdxjPHMZYUAAuUTUDv5hze0J0vnH96wLWVj+jJ91IH9bedVAhdOV/w5ahaUbTrzJZUtpersioY4y1hFPW3s8WiIs8JLI5WrGxNjiPshxjL1qB72uM7QYuW7hllzZQQ0YkHUJ8NeN2Rg1l78g9f0YKBX41sXOKnTQ5Xi632WWtU/c0m/ezgwob6kD70q3WligUTMjgACQyxQUIBvb2+3VatW2etf/3oX0i+99FI7/PDDbdGiRabXFN6XLl1q8+bNs+XLl9ucOXPshBNOsGuvvdZOP/10u+6669zvzc3Nyb8p4DOVT2D9hW+03Q/ekXkD+mCLGTqmpqHRhfraBgX6ie5fhfva8ROsRoFf/7vXJkQ/j59oNeODn92yjW7+2sbm8h0oa0YAgaoX0Bd0Vzq/drPr4T4cw1vlwQe3NLl28+oMb/6cKfa6L63MeczXf3RR0SYarmzbTo0pntqz+jYFhAxhXPuukFHoFI71rSDgS8bDUB62Ic80xFmh22R+BEaLgGqsxLftTx3Gb3dXcaX948b60v4w6A8M/eGDgWzvZwL8aLlCOU4EihMoKMCnb8KHdAX4NWvWuHDvS919CfsZZ5xhN954Y0qAv/XWW12QV9BnKq9A767tphDf9Xjq0BB1jU02/ojjzXr2Wm/nTuvds9P6du9K/tzb0V62HaudMDkK/5keBrgHA42J1xqinxMPBKIHBhOiBwh6aKDfJ0wu236yYgQQGFqBB59qszsf3mR3rdtij2wcWDqfXv0+fW/DAK/O28Lq6aq2nhLOg6Cu+Yqpsqse0sMhzpIhPFFCN0WduSXGGlcJeXMjvfEP7RXG1hHILNDWEd0fdqh6f6JWTfqDgLDqf3pHnYW4+rb9UybUu44g9SDvpnujavPZpsE8nCxk35gXAQSGp0DRAV4B/bLLLrNzzjnHBXFVk9+wYUOySr1K5C+//HI7++yzTYFd1e5VhV6l8i0tLbZgwYLhKTIC9yo9xNfvf6i1XHB1fPjt67Xezg7r272zP9jv3hX97v7Xzx3u39Sf9TAgel0PBvSAwP2+Z5dZT+HtN+NOSc3YcYnaACr5b0zUAAh+9jUH9HAgqEXgagr45gLuIUH0sEC1CeJqJsTtE68jgEBpBdp37nFV7Vc/vMn+te5pU3X1uGlO80RX7baYIc60bn2h9m3CVZVWoVtDmbmScv08QR1pRT8rrI8fWxe3S7yOAAIjVCAs7Ve4981pkg8BXMd+qe39iy3tP3r+TNtv+iTTPa5l6kSb3TzRpk0aP0JlOSwEEEgXKCrAp4d3rTRXgPdt3FVKv379ehf0V69ebYsXL3bV75nKL+BDvLaUV3gv0y717e2yPoV6V9rfYX17FP6jBwKuBkDy58Q87u/+5+hhgVve1RqIHiZYEW3c4g4vahIQNBNIaxoQ9RWQqB3g+xBINCNINi0Ilq+p54M1zpzXEShE4L4nWu2TP/173ou4Ic7SQrfGo1dP1uFY476EPL29fd4bYkYEEECgAIG2RFOdjs69iXb+Xfbd3/+7gDVEs6oGkEL97OYJ1jK10f27j/t3onvYyIQAAiNHoOAAn63zuWxV6H0ndSqRV1v4448/3lW1V1t5dWKnEE9V+spcUArxmkZatfO+PZ1RE4BEqO9/GJAI/O7BgP+5v/ZAcplE7YBo+Z2m9ZV8qqkN+gcYWDvA1QbwTQMSfQwk+x1I1A4I+xbQwwUbM7w/kDdf9mGrsRqbcc6XS87JChGQQFw70W+844UunCuoMyGAAALVIhB3b1u2+Cjb0LbT1rd22PrWnbahdWfOWknqyHJ/F+4nWktzVGKvkL/vtEajk8tquSrYTwT6BQoK8ArhF110kS1ZsmRAFfhsndiphF0d3l111VVuuba2NledngDPZThsBfr6klX+XfV/X2Mgw0OA/uYEaTUIVLOgs7/GgGoelHyqGxPbcWB/k4EctQmCfgesprYku6nw3nHL9W5dk17wOkJ8SVRZSbpA3Jdc2olyzSCAQDUKFHNvUzt8Bfoo2EehPvp9l3V1Z++YT6XzCvO+Ov6cqVG41+/1Y0rznaAazwH7jMBwFigowIfDxPmDCqvBZxpGTvOps7uwpF2/U4V+OF8W7FvJBaqmP4H6rB0H+uEFXUeCflSCDLUDWn99qe1afWMKISG+5FcUK8yjBJ4Az2WCAALVKPClX67Oudsffd3CvA9LA+m17tgdhfpEqX0U7nfapvadphE3sk1qV6829lG4b7Qo3E+0WU0TSzpsXt4Hw4wIIOAECgrwmCGAwPARGI79CfRZn6s2n2kaM3WOTVhwko2ZOsv0c11z9O+YaXOMPgKGz3VVTXuy4p+P5Nzdxc89sJoOh31FAAEEKiqg7L5l267UcJ8owdffs2X72hqzGVPU1j4I94kO9fR3vc6EAALlEyDAl8+WNSNQdQJRp4LhSAOpTQNcx4FqGtC1x3o7t6f2O7Cn0/ZuecJ6WjdmPm51NliT+VO9tmGS1U2dbWOC/+uaZ9vYaS1W1zzTxjTPstpJU6vOkx1GAAEEEECgGgVUMq8S+tTq+NHvW3fsznpIY2prXAm9C/dBdXz9Tk/51XglsM/DUYAAPxzPCvuEQBUL7Lj5Otty+XkpR9D06nfbuLmHW3frButu2+T+7WmN/u1u22zWszf2iDVcoAv5vuR+6iyrUwm+/715lgv7pWrHH7tDzIAAAggggMAoFOjq7h1QHd9Xz1db/GxT/Zg6m5PoJd9Xx/fV8+kpfxReSBxy0QIE+KLpWBABBLIJhCF+xtkX26QTX58dq6/PenZsdSX33clQnx7yN0VDBsZNNbVW1zQjUZIfhXsX8hPV9l3YnzZn2PfgH3eYvI4AAggggMBwFNDY9k+53vE7oo70fKd6bTtt5+7sD+snjBuT2tY+USV/n2mN1lA/ZjgeKvuEwJAJEOCHjJ4NIzCyBRTiNeUM7wUQ9HbuSJTaK+hHJfk9+jcI/b07WvNaY21jUzLkJ9vip7XNr50wKa91MRMCCCCAAAIIxAts7+xK9I6vDvWiIfD0/8a2nbZ7b/ae8jUcaH+JfaOrnu//V6k+EwKjTYAAP9rOOMeLwEgW6O5KVtHv3rrRehLV9X21fYX9nvbNZr3Zvyh4nppxDVHIb56daJ/fX5LvQ3/d5GlZ2/WPZGaODQEEEEAAgVIKtHbsTi2xTwyDt7F9l3X39Gbd1NTG8VG4T5TY+3b3Gute7fGZEBiJAgT4kXhWOSYEEMgu0NdrPduejkrxFehd1f20tvltG62vK3snPcmV142xMU2qpq8e9aOwH3XENyfxt6gav9VR/Y9LEgEEEEAAgUIFNMjdlm2dtkHV8sMx7ts6bHN7p/Wqg9wMk6L7jCkNNmdqY2q4b260mU0NVpulU91C94/5ERgKAQL8UKizTQQQGPYCvTu3BZ3tbbTuNgX9KOy7kv2tG6x31/a8jqNu8vQBIb+/132V7M8xlfgzIYAAAggggEB+Aj29fbY5MQxeVB2/I9G53k7bur3Tso1wX1dbYzMTw+BFVfEbE+3vJ9q0yQ1ZBsPNb5+YC4FKCBDgK6HMNhBAYEQK9O3dY91b1/dX1Xft8VV1Pwj72542y1JCEKJEQ+mlluRrKL0x06ISfYbSG5GXEAeFAAIIIFAGAVW7TymxT4R7dazXtnNP1i3Wj6m12RmGwVPV/OaJ48qwp6wSgcIFCPCFm7EEAgggkL9Ab0/U4Z5vj58h5Luh9LqzD72T3NiY+rRh9MJq+1H1/bqmmWa1dOqT/wliTgQQQACB0SSwZ6/vKX9nolO9/pL7jhw95Y+vr7OW5qgTvXCM+32nNZp60WdCoFICBPhKSbMdBBBAIIdAz/at2UN+okS/r7Mj3rCmxuqmaCi9qNM9V1U/2Tbfd8jXYjVj6+PXxRwIIIAAAgiMIoFde7rtya2JYfDafMDXcHgdpiHysk2N48cmesaPquP7XvP3mdpo48byUH0UXUIVOVQCfEWY2QgCCCAweIG+Pbtc2/uBw+hFbfTVIZ8eBOQz1U6cEnS2F4T8ZK/7s03zMCGAAAIIIICAuar3qoK/wXWmlxjnXsPgte+0ru7sPeWr6r0CvYK9a2/vh8FTT/l1tdAiULAAAb5gMhZAAAEEhrFAz17Xu36ukN+tofR6umMPoqZ+fBTym9U23w+jN9tc23zX2/5sV9pv9OYba8kMCCCAAAIjU0Cd5T29XT3l94d7P8a9OtlTZ3uZJvWUP32yesrvD/d+fHt1sqfO9pgQyHjt9PXl0bsSdggggAACI0egry85lF7WtvkaSm9PZ/wx19a5dvd++DxV23fBPgj5+t3qxsavaxBz+BEBaidMHsRaWBQBBBBAAIHSCWiYOw13pyr4Cvgu2CdK8J/elr2nfA1zp+Hu1OY+LLFXCf70KfSUX7ozVJ1rogS+Os8be40AAgiUXUCh2PWqnxg+T53xuWH0Eh3xqdp+b0d7XvtRO2lqFPKTPesHIV9/m95iNeMm5LWu9Jm0n+svPM39ueWCnxshvihGFkIAAQQQqKBAd2+fbUyrjq9wr6Df2rE7656o2v3spgkDquMr6E9tHF/wESz/0705lznrpc8seJ0sUF4BAnx5fVk7AgggMKIF+vZ2WU+r2uVH7fDdv2khv6d9i1lf9vaBHqhm/MT+kK9S/EQ1fR/89Xvd5Gkpnj68dz3+gPt7/f6HEeJH9BXHwSGAAAIjX6CruycqrU/+H/WUr3C/vTP7qDXjx9bZbNfW3v/f36ne5IbMndee8qWVOUGv/+iikQ9eZUdIgK+yE8buIoAAAtUoEIX8RNv8RNiPSvYTf9vyRN6HNWb6PjZmWovVTmq2Pf9ZbT07WlOWJcTnTcmMCCCAAAJVJtDZ1W1PuZ7yo+r4UdX8KOCrF/1s08TxYxMd6U20lmRP+Y32kR/dQoCvsmuAAF9lJ4zdRQABBEaqQO+O1qgEv32zdT+93nraN0W97idL9jdaylB66sIlWwd6GV6rnTDJauobrGZcg9W6f8dH/7r/x/f/rtfHJf5Wn5i3flzKclomWofmGxf9PH7iSD01HBcCCCCAQBUItKunfFctf6dtat/phsTb1L7L1m3aXvTeUwJfNF3ZFiTAl42WFSOAAAIIlFqgr2u3dT/9lKk9/u6HVlv7Dd+1vr17UjZTU1NranPf19vtOuJLf73U+5S+PrXBDx8S6OFA8kGBf2jggr8eAkQPBvofCIyPfk4+QEgsm/jd/b3IvgLKfdysHwEEEEBg+Aq4nvIT4X5j+65EKX5Ukp9rIsAPv3NKgB9+54Q9QgABBBDIU6DrsftdB3a9nTvcErUNk1wb+Pq5h6esQSHehfmuTuvdszvxr8L9buvbs9t6uzoHvO7m7Ypej5bT8uHP+n1P4u/Ra5Waasb64O8fDqgGQXrNguhhQLKmQfB69MBg4OvuYYMeEozVa+MZIjDDCWXEg0pd5WwHAQQqIUAb+Eool3YbBPjSerI2BBBAAIEKC/gQr81mCu+V3J3UgL8nCP5RwI8eAuhhgR4aRA8DwocKesjgHiZ0pS7rHzpUukZB/4MC1QoIagco4KfXJki8nqxxEM6feFiQUrMgUfPAPSiokokRD6rkRLGbCCCQtwABPm+qYTMjAX7YnAp2BAEEEECgWAGFeE3pJe/Frm9YL9fX55oFpNQK8MFftQX2pj8oiGoXRLUMotfD3/trHyRqIrhaB5VteuD6IEg2HRgX/Bz1RRAFf/9zouaAm9/XIgj6KkiuJ/V1PYwYzMSIB4PRY1kEEBiuAgT44Xpmsu8XAb76zhl7jAACCCCAQEUE+vbs6m864EK9fziQ4SGBqzmgvydqFoQPDXxzhGTtg8RDhV3Fd6xUDEDmGgUTok4MfWeEvk+CZI2CBjPrs+03XumGSAyn+n0PsZZPXWPq94AJAQQQqEaB39/5aM7d/t+jD6jGwxrR+0yAH9Gnl4NDAAEEEEBg+Av07d6ZaFIQ1A4Iw36iL4KoeYGvURDOG/RVkPaQwNVU2BX1kVD0lGvEg5oaGztzro2Z3mJ1zbPcEIdjps6xsTP2tbrmme7n2olTit40CyKAAAIIIBAKEOC5HhBAAAEEEEBgVAhEDwoSTQl8x4QDOjIMahfsjTop1MgHu+5cZX09ewc65Qr3ibnVwaCCvEK++9f/P30fGzN1lo2Zvq/rhJAJAQQQQACBOAECfJwQryOAAAIIIIDAqBfINuLBmBn7WvfWDa56vft36wbr0c/+99YNeY1QoBEUxkybY3XTgoCvn93vLS78D7Yd/6g/iQAggAACI9gu5LgAACAASURBVECAAD8CTiKHgAACCCCAAALlFyh2xIPejjbrbt1o3VvXJ0O++7018XvrRrPurtgDUFX8ZKB3wX52VGXfh/5pc8zG1MeuhxkQQAABBKpXgABfveeOPUcAAQQQQACBCguUa8SDnu1PW48L+YmS/CDcu+Dftsmspzv2aGsnTQ0CvarsK+QHJflTZ5vVjYldDzMggAACCAxPAQL88Dwv7BUCCCCAAAIIINAv0NdnPdu2pFTVj6rpr0+U7m+wHoX8vt5Ytbop05Od7fnS+2TVfYX95llmtXWx62EGBBBAAIHKCxDgK2/OFhFAAAEEEEAAgdIL9PW6EB9V1/fh3pfoJ9rnb9tipo73ck01tVbXNCNDdf1Ee3y11W+aaVZTU/pjYI0IIIAAArlv0X19cXfx1OVXrlxpK1assPnz59u5555rDQ39vaYuX77cVq9enVzgnHPOsQULFphfZuHChXbWWWe519etW2dXXnmlLVu2zJqamjhNCCCAAAIIIIAAAuUW6O2JAn7Q6Z5vi++r8Ks6f+xUW+dK6jOW4KuX/WktVjd5GiE/FpIZEEAAgcIEiiqBX7Nmja1atSpjgD/66KNdaPdTe3u7XXvttXb66afbddddZyeccII1Nzcn/xY+AChs15kbAQQQQAABBBBAoOQCPXuDtvipPez74K+O+WKnurHRMHnqRd+3w0/rZV9t9pkQQAABBPIXGJIAf+utt7ogP2/evPz3lDkRQAABBBBAAAEEhoVA394u6976VGLYvKBHfTekXtTjfu+u7bH7WjO23upUYu9K7aOS++jn2cngr973mRBAAAEEIoGSB3hfhd5Xn9dGwir0c+bMsZaWlpRSek4GAggggAACCCCAwMgS6Ovabd1PRyHfldwnq+0nOt5r3WB9nR2xB10zriHqTT8sydfPU2eb63xv2hyrbZgUux5mQAABBEaCQEkDvAdRtfmLLrrIlixZkhLUVfV+/fr1tmHDBtdWfvHixbZo0aKR4MgxIIAAAggggAACCBQo0Nu5IyrF9yX3fvg893sU9Pv2dMautaahMRHyE6X4aVX1x0zfx2rqx8euhxkQQACB4S5QlgCvg1aHdipt9wHdt4U//vjjXfv5pUuXuk7sFOKpSj/cLxP2DwEEEEAAAQQQGBqB3p3bEqX46617q++ATz9Hpfo9Ksnf2xW7c7UTJieq6M/ub5M/tcXqVLrvSvL3MVXpZ0IAAQSGs0BZAnx6CXxnZ6ddddVVrkS+ra3N9WJPgB/OlwX7hgACCCCAAAIIVI9A747WDFX1/RB6KsnfZNazN/aAahubkz3rJzveS2mjP8esbmzsepgBgWoU6Hrsfrfb9XMPr8bdHzX7XLIAr5B+6aWX2tq1ax2erx6vv6s0Pixp98PNUYV+1FxnHCgCCCCAAAIIIDB0An191rN9q+tcL9kWX6X3vn2+/m3bZNbbE7uPdZOnu5CfLLlPaZuvDvlmm9XWxa4nnxl23Hydm23Sia/PZ3bmQaBoAYX39Z8/zS3f8omfE+KLliz/gkUF+PLvFltAAAEEEEAAAQQQQKCCAgr57ZuD6vq+R/1Ee3y11W/fYtbXm3unamqsbsqM1JJ817N+Yjg9db7XPMuspjbnehTet1x+nptnxtkXE+IreCmMtk358N67a4c79NoJkwjxw/giIMAP45PDriGAAAIIIIAAAggMLwE/fJ7rfC8xZJ4r1W/bZN1bnrKe7U/ntcOuBD9RPX/szH2trmlmYgi9Ftv90J229acXpqxnpIf4vr17zPr6ogck7t8+03/+Z/dv4vc+N49+TfytVw9V+qwv+Xv/vMn19Kb9zW/HrVOLJ7br15PYh4Hb9etJLOP+ibZvmbaRPAadzr7+ecP1pxxr/374Y4yON33/EzZu/d7MbWGAY7TdYHm3r9E+d7dtth1/vWZAPxKE+LzexkMyEwF+SNjZKAIIIIAAAggggMBIFeje8kRUVf/pxJB5iV71VYK/d/MT1tvRlv3QFdRqajK+PnbWXKudNDUZZH3wTAbXjKEzCHiJsJoMhJlC4YAAmCV4pgfdIBTm06ngSD33VXdcOa638YceYy0XXF11hzTSd5gAP9LPMMeHAAIIIIAAAgggMOwE9m56NCrBV8hv2xi1z9+6wXb/907r3bk94/6qdLXGMof7YXeARe6QGwlAzQvcQ4wa92+N+10rjH73r9ck59FLiWUSf0su4+eprY3s3PKJddWqGYPW7//ev83+7fq/adZo2/3bTV0uWo/fj/5tJLerDdeGx5X4ObEfbr+Sx5u6L+7vyf3324m2kbLdpFmmY4oc+/e/1vq6u6zjb792fUSEU/3+h7rwrtEbmIaXAAF+eJ0P9gYBBBBAAAEEEEBglAtsvuzD1nHL9SkKDc8+0ZpPfncixCZCZDKcxoRChbxkSAyCXYGhMAqXieVTwrSLkSnh2s07dtwoP5PVcfi9u7bb+gvfaF2PP+h2mPA+vM8bAX54nx/2DgEEEEAAAQQQQGAUCoQhvvEFp9jMc74yChU45EoJ+BCv7VHyXin14rZDgC/OjaUQQAABBBBAAAEEECirgEK8JsJ7WZlZeUJAIV4T1eaH9yVBgB/e54e9QwABBBBAAAEEEEAAAQQQQMAJEOC5EBBAAAEEEEAAAQQQQAABBBCoAgECfBWcJHYRAQQQQAABBBBAAAEEEEAAAQI81wACCCCAAAIIIIAAAggggAACVSBAgK+Ck8QuIoAAAggggAACCCCAAAIIIECA5xpAAAEEEEAAAQQQQAABBBBAoAoECPBVcJLYRQQQQAABBBBAAAEEEEAAAQQI8FwDCCCAAAIIIIAAAggggAACCFSBAAG+Ck4Su4gAAggggAACCCCAAAIIIIAAAZ5rAAEEEEAAAQQQQAABBBBAAIEqECDAV8FJYhcRQAABBBBAAAEEEEAAAQQQIMBzDSCAAAIIIIAAAggggAACCCBQBQIE+Co4SewiAggggAACCCCAAAIIIIAAAgR4rgEEEEAAAQQQQAABBBBAAAEEqkCAAF8FJ4ldRAABBBBAAAEEEEAAAQQQQIAAzzWAAAIIIIAAAggggAACCCCAQBUIEOCr4CSxiwgggAACCCCAAAIIIIAAAggQ4LkGEEAAAQQQQAABBBBAAAEEEKgCAQJ8FZwkdhEBBBBAAAEEEEAAAQQQQAABAjzXAAIIIIAAAggggAACCCCAAAJVIECAr4KTxC4igAACCCCAAAIIIIAAAgggQIDnGkAAAQQQQAABBBBAAAEEEECgCgQI8FVwkthFBBBAAAEEEEAAAQQQQAABBAoO8CtXrrQVK1bY/Pnz7dxzz7WGhoak4rp16+ySSy6xzs7OlNf9MgsXLrSzzjrLza95r7zySlu2bJk1NTVxJhBAAAEEEEAAAQQQQAABBBBAIIdAwQFe61qzZo2tWrUqJcC3t7e78L506VKbN2+eLV++3ObMmWMnnHCCXXvttXb66afbdddd535vbm5O/i18AMCZQgABBBBAAAEEEEAAAQQQQACBzAIlC/Dpod6XsJ9xxhl24403pgT4W2+91QV5BX0mBBBAAAEEEEAAAQQQQAABBBCIFyhZgFc1+Q0bNiSryKtE/vLLL7ezzz7bFNhV7V5V6FUq39LSYgsWLIjfO+ZAAAEEEEAAAQQQQAABBBBAAAEnUJEA79u4q5R+/fr1LuivXr3aFi9ebIsWLeJUIIAAAggggAACCCCAAAIIIIBAjEDJAny2KvS+kzqVyKst/PHHH+/az6utvDqxU4inKj3XKQIIIIAAAggggAACCCCAAAK5BUoW4LN1YqcSdvVKf9VVV9mSJUusra3NVacnwHNpIoAAAggggAACCCCAAAIIIJC/QMkCvDaZaRg5/V090ocl7fqdKvT5nyTmRAABBBBAAAEEEEAAAQQQQKCoAA8bAggggAACCCCAAAIIIIAAAghUVoAAX1lvtoYAAggggAACCCCAAAIIIIBAUQIE+KLYWAgBBBBAAAEEEEAAAQQQQACBygoQ4CvrzdYQQAABBBBAAAEEEEAAAQQQKEqAAF8UGwshgAACCCCAAAIIIIAAAgggUFkBAnxlvdkaAggggAACCCCAAAIIIIAAAkUJEOCLYmMhBBBAAAEEEEAAAQQQQAABBCorQICvrDdbQwABBBBAAAEEEEAAAQQQQKAoAQJ8UWwshAACCCCAAAIIIIAAAggggEBlBQjwlfVmawgggAACCCCAAAIIIIAAAggUJUCAL4qNhRBAAAEEEEAAAQQQQAABBBCorAABvrLebA0BBBBAAAEEEEAAAQQQQACBogQI8EWxsRACCCCAAAIIIIAAAggggAAClRUgwFfWm60hgAACCCCAAAIIIIAAAgggUJQAAb4oNhZCAAEEEEAAAQQQQAABBBBAoLICBPjKerM1BBBAAAEEEEAAAQQQQAABBIoSIMAXxcZCCCCAAAIIIIAAAggggAACCFRWgABfWW+2hgACCCCAAAIIIIAAAggggEBRAgT4othYCAEEEEAAAQQQQAABBBBAAIHKChDgK+vN1hBAAAEEEEAAAQQQQAABBBAoSoAAXxQbCyGAAAIIIIAAAggggAACCCBQWQECfGW92RoCCCCAAAIIIIAAAggggAACRQkQ4ItiYyEEEEAAAQQQQAABBBBAAAEEKitAgK+sN1tDAAEEEEAAAQQQQAABBBBAoCgBAnxRbCyEAAIIIIAAAggggAACCCCAQGUFCPCV9WZrCCCAAAIIIIAAAggggAACCBQlQIAvio2FEEAAAQQQQAABBBBAAAEEEKisAAG+st5sDQEEEEAAAQQQQAABBBBAAIGiBAjwRbGxEAIIIIAAAggggAACCCCAAAKVFSDAV9abrSGAAAIIIIAAAggggAACCCBQlEBJA/zy5ctt9erVyR0555xzbMGCBbZy5UpbsWKFLVy40M466yz3+rp16+zKK6+0ZcuWWVNTU1E7z0IIIIAAAggggAACCCCAAAIIjBaBkgf4o48+2oV2P7W3t9u1115rp59+ul133XV2wgknWHNzc/JvDQ0No8Wa40QAAQQQQAABBBBAAAEEEECgaIEhCfC33nqrC/Lz5s0resdZEAEEEEAAAQQQQAABBBBAAIHRJFDyAO+r0Pvq88IMq9DPmTPHWlpaUkrpRxM4x4oAAggggAACCCCAAAIIIIBAMQIlDfB+B1Rt/qKLLrIlS5akBPU1a9bY+vXrbcOGDa6t/OLFi23RokXF7DfLIIAAAggggAACCCCAAAIIIDCqBMoS4CWoDu1U2u4Dum8Lf/zxx9uqVats6dKlrhM7hXiq0o+qa46DRQABBBBAAAEEEEAAAQQQKEKgLAE+vQS+s7PTrrrqKlci39bW5nqkJ8AXcbZYBAEEEEAAAQQQQAABBBBAYNQKlCzAK6RfeumltnbtWofpq8fr7yqND0va/XBzVKEftdcdB44AAggggAACCCCAAAIIIFCgQMkCfIHbZXYEEEAAAQQQQAABBBBAAAEEEChAgABfABazIoAAAggggAACCCCAAAIIIDBUAgT4oZJnuwgggAACCCCAAAIIIIAAAggUIECALwCLWRFAAAEEEEAAAQQQQAABBBAYKgEC/FDJs10EEEAAAQQQQAABBBBAAAEEChAgwBeAxawIIIAAAggggAACCCCAAAIIDJUAAX6o5NkuAggggAACCCCAAAIIIIAAAgUIEOALwGJWBBBAAAEEEEAAAQQQQAABBIZKgAA/VPJsFwEEEEAAAQQQQAABBBBAAIECBAjwBWAxKwIIIIAAAggggAACCCCAAAJDJUCAHyp5tosAAggggAACCCCAAAIIIIBAAQIE+AKwmBUBBBBAAAEEEEAAAQQQQACBoRIgwA+VPNtFAAEEEEAAAQQQQAABBBBAoAABAnwBWMyKAAIIIIAAAggggAACCCCAwFAJEOCHSp7tIoAAAggggAACCCCAAAIIIFCAAAG+ACxmRQABBBBAAAEEEEAAAQQQQGCoBAjwQyXPdhFAAAEEEEAAAQQQQAABBBAoQIAAXwAWsyKAAAIIIIAAAggggAACCCAwVAIE+KGSZ7sIIIAAAggggAACCCCAAAIIFCBAgC8Ai1kRQAABBBBAAAEEEEAAAQQQGCoBAvxQybNdBBBAAAEEEEAAAQQQQAABBAoQIMAXgMWsCCCAAAIIIIAAAggggAACCAyVAAF+qOTZLgIIIIAAAggggAACCCCAAAIFCBDgC8BiVgQQQAABBBBAAAEEEEAAAQSGSoAAP1TybBcBBBBAAAEEEEAAAQQQQACBAgQI8AVgMSsCCCCAAAIIIIAAAggggAACQyVAgB8qebaLAAIIIIAAAggggAACCCCAQAECBPgCsJgVAQQQQAABBBBAAAEEEEAAgaESIMAPlTzbRQABBBBAAAEEEEAAAQQQQKAAAQJ8AVjMigACCCCAAAIIIIAAAggggMBQCZQ0wK9bt84uueQS6+zstPnz59u5555rDQ0NtnLlSluxYoUtXLjQzjrrLHesmvfKK6+0ZcuWWVNT01AdP9tFAAEEEEAAAQQQQAABBBBAoCoEShbg29vbXXhfunSpzZs3z5YvX25z5syxE044wa699lo7/fTT7brrrnO/Nzc3J/+mgM+EAAIIIIAAAggggAACCCCAAAK5BUoW4NesWWOrVq1Klrr7EvYzzjjDbrzxxpQAf+utt7ogr6DPhAACCCCAAAIIIIAAAggggAAC8QIlC/CqJr9hw4ZkFXmVyF9++eV29tlnmwK7r0KvUvmWlhZbsGBB/N4xBwIIIIAAAggggAACCCCAAAIIOIGKBHjfxl2l9OvXr3dBf/Xq1bZ48WJbtGhR0afiP49tKnpZFkQAAQQQQAABBBBAAAEEEEBgsALPmDtrsKvIe/mSBfhsVeh9J3UqkVdb+OOPP95VtVdbeXVipxBPVfq8zxczIoAAAggggAACCCCAAAIIjFKBkgX4bJ3YqYRdvdJfddVVtmTJEmtra3PV6Qnwo/SK47ARQAABBBBAAAEEEEAAAQSKEihZgNfWMw0jp7+rR/qwpF2/l6IKfVFHzEIIIIAAAggggAACCCCAAAIIVKFASQN8FR4/u4wAAggggAACCCCAAAIIIIBAVQgQ4KviNLGTCCCAAAIIIIAAAggggAACo12AAD/arwCOHwEEEEAAAQQQQAABBBBAoCoECPBVcZrYSQQQQAABBBBAAAEEEEAAgdEuQIAf7VcAx48AAggggAACCCCAAAIIIFAVAgT4qjhN7CQCCCCAAAIIIIAAAggggMBoFyDAj/YrgONHAAEEEEAAAQQQQAABBBCoCgECfFWcpuw7uWbNGrvsssvcDPPnz7dzzz3XGhoa3O/t7e120UUXWWtrq02dOtXOP/98a2pqcq+tXLnSVqxYMWCZuNeqnIvdH4RAZ2enXXrppbZ27Vq3lnPOOccWLFiQXKO/pvSHxYsX26JFi9xr4XLh3/2Cy5cvt9WrV7tfM70+iF1m0SoWCO9fuqctW7bM5s2blzyi8LoJr8VwufRr1C+s++aVV145YJ1VzMWuD1KgHJ+l4TWa6Z45yF1m8SoVKNdnaXgNc71V6cVRht0u9Wdp+vXrdznb520ZDolVmhkBvoovA72Jfvvb39qrXvUqF9r1ZUHTWWedlQxNJ510kgtZClcbNmxwr4VfYletWpUS+vN5rYrJ2PVBCOjLgSZdT+vWrXMPjnTDVqjSa/5a2rNnj11yySW2dOnSAYFrzpw5yWCvdaWv04cq/6BpELvLolUu8Oc//9kOPPDA5PV17bXXJh9ChvczXYvp143/guHvfyGF/zKjedIfClQ5GbtfpEC5Pkv1mXz00UenPOgschdZbAQJlOOzNP0zeQRxcSiDFCjXZ6nfrUyfwYPcZRbPQ4AAnwdStcyS60utvrSmh6owdPlSewJ8tZztod3P9OtJX1TDcJ7pgVH6POlHoOvxzjvvTHnINLRHydaHi0D4BWHcuHGuJkgYztOvrVwBXvPqwcCtt9464CHTcDle9mNoBUr1WUqAH9rzWA1bL9Vnqa5ZTb7mWzUcO/tYeYFSfpb6vec+V/nzqC0S4IfGveRb9aVKS5YscU/708O5vtDqTaYqyr4aKgG+5Kdh1KxQXxbuv/9+V3tDU3qgyhTGswV4X800vQnIqMHkQGMFwtpFmR5Gpn95zRbg/XWp+2SmWiKxO8IMI16glJ+l2Zp5jHhEDjBvgVJ9lupaa25udg8mdf/j8zTvUzCqZizVZ6lHo+Bl6C4fAvzQ2Zdsy+lfOLRiAnzJeFlRmkD4hUM1NzKFpUICfPhBEFaTBh4BCYRfOPR7sQE+LHnQegjwXF/pAuX4LPXXrPqj8Q/YkUdAAqX8LNV9sq2tLeWh+uGHH06JPJdaUqBUn6V+hZkKBuGunAABvnLWZdlSpi+z2lB6mxSq0JeFf9StNFPVeB+yBluFng+DUXc5xR5wplobmR4Y5VOFPuxk0W84U+d4sTvFDCNSoFyfpR4rrgnRiETloLIKlPqzNL0ac7b1c0pGp0ApP0u9INfY0F5LBPih9R/U1v0X2UxPWdO/5NKJ3aCoWThRqyNbCXmxndipGr5ClO8Ij57BudTCLwe+mUZ6Hx2D6cRO688W1tAfnQLl/Cz11xsl8KPz2sp01Pq8LPVnafgZrG2qWRsl8FxzEkiv6RGqFPtZymfo0F9bBPihPwdF70E4NIRfycKFC5OdgOUaRk7z0wa+aPpRuWB6CWZ66WW2YeRylUDFDaczKqE5aCeQPgRX+lCYudoX5+rEjgDPBZYuUI7P0vR7G0Nkct2FDyc1jK+fSvFZ6oOaX2/4XRD50S1Qjs9S1fLVtaaRrdIfsI9u7codPQG+ctZsCQEEEEAAAQQQQAABBBBAAIGiBQjwRdOxIAIIIIAAAggggAACCCCAAAKVEyDAV86aLSGAAAIIIIAAAggggAACCCBQtAABvmg6FkQAAQQQQAABBBBAAAEEEECgcgIE+MpZsyUEEEAAAQQQQAABBBBAAAEEihYgwBdNx4IIIIAAAggggAACCCCAAAIIVE6AAF85a7aEAAIIIIAAAggggAACCCCAQNECBPii6VgQAQQQQAABBBBAAAEEEEAAgcoJEOArZ82WEEAAAQQQQAABBBBAAAEEEChagABfNB0LIoAAAggggAACCCCAAAIIIFA5AQJ85azZEgIIIIAAAggggAACCCCAAAJFCxDgi6ZjQQQQQAABBBBAAAEEEEAAAQQqJ0CAr5w1W0IAAQQQQAABBBBAAAEEEECgaAECfNF0LIgAAggggAACCCCAAAIIIIBA5QQI8JWzZksIIIAAAggggAACCCCAAAIIFC1AgC+ajgURQAABBBBAAAEEEEAAAQQQqJwAAb5y1mwJAQQQQAABBBBAAAEEEEAAgaIFCPBF07EgAggggAACCCCAAAIIIIAAApUTIMBXzpotIYAAAggggAACCCCAAAIIIFC0AAG+aDoWRAABBBBAAAEEEEAAAQQQQKByAgT4ylmzJQQQQAABBBBAAAEEEEAAAQSKFiDAF03HgggggAACCCCAAAIIIIAAAghUToAAXzlrtoQAAggggAACCCCAAAIIIIBA0QIE+KLpWBABBBBAAAEEEEAAAQQQQACBygkQ4CtnzZYQQAABBBBAAAEEEEAAAQQQKFqAAF80HQsigAACCCCAAAIIIIAAAgggUDkBAnzlrNkSAggggAACCCCAAAIIIIAAAkULEOCLpmNBBBBAAAEEEEAAAQQQQAABBConQICvnDVbQgABBBBAAAEEEEAAAQQQQKBoAQJ80XQsiAACCCCAAAIIIIAAAggggEDlBAjwlbNmSwgggAACCCCAAAIIIIAAAggULUCAL5qOBRFAAAEEEEAAAQQQQAABBBConAABvnLWbAkBBBBAAAEEEEAAAQQQQACBogUI8EXTsSACCCCAAAIIIIAAAggggAAClRMgwFfOmi0hgAACCCCAAAIIIIAAAgggULQAAb5oOhZEAAEEEEAAAQQQQAABBBBAoHICBPjKWbMlBBBAAAEEEEAAAQQQQAABBIoWIMAXTceCCCCAAAIIIIAAAggggAACCFROgABfOWu2hAACCCCAAAIIIIAAAggggEDRAgT4oulYEAEEEEAAAQQQQAABBBBAAIHKCRDgK2fNlhBAAAEEEEAAAQQQQAABBBAoWoAAXzQdCyIw9AJPPPGE/fjHP7ZHHnnE7czUqVPtnHPOsYMPPtj93tPTY9/61rfs7rvvtmOPPda9VlNT41577LHH7Gtf+5pt377d/U3LvuY1r7HnP//5VltbG/u61tHd3W1/+MMf3P87d+60iRMn2ote9CJ79atfbfX19W47v/nNb+zXv/61vec977GFCxcm0dra2uzCCy902/3gBz9oDQ0NQw9axB7kOgd9fX1222232bXXXmvt7e3O5JhjjrE3vOEN1tjYaLfccov98Ic/tBe+8IV2xhlnuK1fffXV9ve//90+8pGP2H777We7d++2r3/967Zlyxb7xCc+YbfeeqvzDKdDDjnEnbtLL73UOjs7BxyFXjv55JNzXg9FHPqQLHLFFVc4N9nqup09e7a9/OUvt+OPP97GjBmT3Cd5/+QnP7F///vf7rhnzpzp3I888ki3nJx0/T/11FP24Q9/2A488EC37He/+1275557Uv6meXUO//a3v1lXV5e7zv/3f//XXvWqV1k+17HO6R//+Ec76KCDBlzr69evd9eAfw8fcMAB9ra3vc323XffIfEtdKOZvDL9bTD3Ir9PDzzwgHsv6DyH5yzbefPLxRlnev0tb3mLzZs3z61C5+YrX/mKHXfccaa/6/rx513n9F3velehbEMyf6ZrNf1vGzZscMca3kcmTJjg7ke6NjVt2rTJvvjFL7rPDh37c5/73OTx6Dr/xS9+4d6fOk9aZunSpe5epil83X/unHjiifayl73MYfBPRgAAIABJREFUxo8fPyQuxW5Ux3jffffZz372M9u4caNbzfz58+2ss85y9xv/2Zd+r/7ABz7gjjWfz8/wfqfPj2c961l22mmn2bRp05KrzXV/yvbeyHUOi/VgOQQQqJwAAb5y1mwJgZIKPPzww/aNb3zDBWc/KQSHX2xbW1vtC1/4gm3dutXmzJljH/3oR23y5MkpX0rDL2r6QnXKKafYokWLkl9as72uLy8rVqxwYVI/h5MeApx55pnuC9xIDvBx5+Af//iH/eAHP3Bf1NK/xC1btsw2b95sX/7yl11QeN/73udm+eY3v+m+FL7uda9z50FB9POf/7zNmjXLzfP73/++6ACf63oo6cVZxpUpHN5xxx0DthBec7t27bJLLrnEHnrooZT5dD2+/e1vd0Es3wCfbV1vetOb7KUvfWlsgPfb0bUyadIkO++885LhfNu2bXbRRReZQpOf9MX+Qx/6kAv71TDlG+AHcy/yDmEg8v7+tUz7odfijPVgTIFV78Vw0kOa97///e48+ACv1/39dTQH+H/+85/uQZfu++HDR/lkCq2y1DWt+1ym17WcHkLqnqiHBdUyZbq/h5+zuQL8uHHj8vr8zHS/02eBHqgoxMfdn2SZ6b2R6xxWiz/7icBoFiDAj+azz7EPmcCeru32h5vPt7WP/8ntw/z9X2qvOPEiG1cfheu4SaWACu8PPvignXDCCbZkyRIXDhQW9MVAJeia9CF9+eWX2zOe8Qw3rwLgs5/9bPea/1KqJ/oqmf/LX/7iSn9VYqIvW74kJtvrKn1R+FAJsUocnvOc59h//vMf+/a3v2179+5169CXsuEe4HfcfJ3tfuB2m3HOl+PYU16POwdyUThXCf0b3/hGe/GLX+xMFdAVGhQkZfulL33Jeal0vbe3N/nARSXF733ve93yWs8LXvACt55snn7nsgXTuOuhoIMvYubPXXO73fXIlqxLfvLUY+2oA2fErjn8Mqpr9V//+pd7SCJveclNJeX629y5c93fpkyZ4r4s63/9TV9+9bAqnxJ41S5RiaJKxN/xjnfY/vvv786XJpWIxZXA+/eZSvj1HlQtAAV/TaodoOtBx6GwqKCjwKnaGWFtgliUQc7Qt6fddj3wI5t45PsLXlO+AX4w9yI9mPTXtc6zflbNC93PfE2fbAE+zlg1K373u9/ZUUcd5e5jui5Uq0nh7Oijj3YlzKqt5EulNd+73/1u27Fjh6tBVKkS+Pe/9Su2dXN7xvNzwklH2Tkfel3suSukBF73pkw1CxTaL7vsMtMDKZ0X1awIHwyH96cjjjjCli9fbnfddZerlfXa17425f4l30cffdS+853v2NNPP+3eG694xStij6MUMzx4x432xysutG1bnrJxEybZcYveZi88NXqIms+kB6u6d+vhuGriaL/12avrUw/hdB3lulerBDyfz8/wutZ9TDXqZPbOd77T1aqLuz/pWNLfG3HnMJ/jZx4EEBhaAQL80Pqz9VEosLn1frth1btse8dTKUc/Y+ph9vITL7KZUw+PVdEHuEKdQru+PDU1NWVc5kc/+pHde++9duqpp5qq4qm0RCFQUxjg9UVNX0RU0ltXV+fCpErM9KXVf5FLf11f4BTWfdDUcpq0zb/+9a/JEuThHOAV3rdcfp7b70kveF1BIT7uHHjfGTNmuFJXhTNNf/rTn1yVy+c973kuMOjL6/333+9CpYKJqggrIPqSnLVr17ovbfrCpqqqgwnwua6H2ItukDOUI8D7au/+S6xMzz77bPeFVaX0qoquBx+a9MBJX7gVkGWtUqy4AN/S0uLOh86BfziQzhAX4HW+f/WrX7kmEnpA5h8q6P2iYKNmD9qO1q9QOhTTjts/YzvvusRmnfmI1YzLfC/Jtl/5BvjB3It0f3vyySft4osvtpe85CXu5//+97/2sY99zJ3HTCHF728uY/9QQAFd1ZoPO+wwt5jflgJZeC/UQztNet/q4WQlA/zNf1pjy792fcbT8LUffchmzGqOvXRKEeD9+0gPslRNXO+90C79/nT77bfb9773PXe/03sz0/1LTbx0j1P1c1+9PPZgBjHD3f93nd3w7fMHrOE5L3qdnfzei/Nas7+uDj30UPfwzT9IChfOda9evXp1Xp+f6e8v3UtuuOEG9/l60kknxd6fMr034s5hXgDMhAACQypAgB9SfjY+GgX+cPN5dv/Dmb+IHX7QKfaKE+O/QPgPf7UpV2mQb9ceeqpqvb7wqo252iAq8CtE+vbm6QFe7a7VFleBPCx18gE+/fWVK1e6qty+fbXftv/S4v8+XAN8GN79vhcS4uPOgX9dbd7Dkqz0v8vxl7/8pesjQF+wZao+DFSbQbUYVGp74403Jqtep1fLTG+fmq0EPu56KPd7sZwB3pey6su0wpXCQHrb9nQXPSCJC/DNzc0upKnESkEubHfqvXIFeN/uWw/D9CVftQLUVvbjH/+4e1+q+qv2VW279R5WKFJfBb6dfrnPidav0vdNVxxofV3brPHYT9mkYz9d0GazNWkIm/PEXXtx9yI97FC/B+rTQAFPAfvnP/95SvvrbCXwuYxViqrzq+mCCy4wnW9N/pz6v+t3PcxU7SW9L1USqodDaqZRqRJ47UumUvh8S9/D49L1mD75/hkytYH3zXm0jO+HQH0ByEE1SBYvXuyuW03h/V7X8fe//333ME01jtRPRabPA//ARDVPwtL8gi7EAmb+7OvnZ5176Wd+agcccVzs2vxx+JoFmRbIda9O/5zM9vkZXtd6wKd7lmpl6bNBD4fj7k9ab/p7I+4cxh48MyCAwJALEOCH/BSwAyNd4Gs/TG3L6jvfynzcaksedTLnpw++7eEBs8aFx/CLlqrX60m9qj0q6Pg2nP5Ls6o56ouASlL0BUFfkPV73Ov5fgEZDgH+sfccYz3bnu53VJv9RGd+A3AzvDb323dY3ZTpKbPGnYN8A7z/MqUqmGqHqy/Q6pRND1Pe+ta3ui/MCqO+FL/YAO+3k+16KPX7MC6wp28vnT1blfpMQc0fm0pFKxHgw33wIT9TZ4y+oygFGZXA69zp/7DjLzWbUGmy/q6HNZp82CnlOdl63YnWtf5vuVfp+7LI8N6Y9vqbrb7l+AHL5xPg4669uHuNfxAiTwU8Vbf2gdp3zJktwGuHsxkffvjhBQV4vS/1MEGloKrNpOYb5QjwT29utw+89SsDb03WZzVpnw99Gf42fVaTff1HHx6wvH8wMZgA7zvZ1P1IDw/Vx4reA/7BsL8/vfnNb3bNEHRuFdx1L8vWJ4p/n2h9pQ7w9/1tpf3y68uSFpm8UqDSPoKPOH6Rve4DlwywzBTg0x9ElTLAq3nBb3/7W3ftq58aVdv3D6DSHzCmvxfSf487h6W877AuBBAojwABvjyurBWBpEAhAT5TuM8U4H31bZUIqjqwqtKnT9k6C/KdP4VfNhTiVcVVQUMl+vqiFfd6vlUAqy3AZ/qClynAx52DfKrQq0qpb5rgOyRS6btKtNScQZ0+dXR0uJJfzaup2Cr0cddDqd+ylQzwxVShV7V1lR6qerzvNM4HRZWy6kGXr0K/bt061976mc98pmPKN8CHHUWFvukdf/nXbrrpJtf+Or3WRinOTcYAnyOwp28zV4BP77U/PTDEXXtx95qwA7xwv8IOw3IF+HCZ0FgPVVSimW8VegV49WXx1a9+1ZWC6n6tZi2l7oU+W4DXcYT5cuDj3uhI4wJ8+LApWy/0mdrAhx0yhqZh54z+XOvBikreVT1ezuppPtv9q5xV6MsV4H0Vejmde+65Az4zdU2Usgq9PPXgSA94VZtHzT38CCW57k9qZhS+N3zNIzWBy3YOS3G/YR0IIFBeAQJ8eX1ZOwIDBEpRhV7VQlUlXl88w07s9He1xVMban0xTf+Q1s74Nuu+YyZ9AdEXLIUZza8vI6oqGn6pzvR6vp3wDIcAn+kyzFSFvvEFp9jMcwaWfGVaPu4cqL1sXCd2KpnSfLJXKaxKChXU1SGg/vb444+7c6kSF9/xWTEBPtsX7/B68H0YlOstGxfoB9uJnc6HL7nOpxM7lfb5/hrU27862NI5UJt0PcDy7at9J2eq3q5zo1CvNr0+tGYrgfcdRakNcPqkdakEU/Ps2bPHVafXeb7++uvdMFvZAn6pz43avnfc/tmU1dbUTymoLXxcG/hsgaGQe1G2ByFjx45Ntr/OFuD1ACyXcSGd2CnAq6q4zqk6Z9MDn3I8bMl1nsO28Pm2fffrG2wbeP+ZkGmoSt/fRHh/0oNHPezQyCfnn3++q3Ifvp7eid0rX/lK1yFruadSVKH3n3/qzFDXhIbBU1OAsN+YXPfqfD8/w+taD3vVKa2aCulzWp/1cfen9AAv2/RhAr132GdIuc8B60cAgcEJEOAH58fSCBQsoE7s/njzebalNaou66cZUw+1k0/6nk1uzG/8Z9+rczhEmUKYSgoVCNT+XZ0CqXMs/d13XKOgo3Cidqnhlw1Vc1XP9hqvV9Uh1VY31+tq41rIMHLhsap9vEpk1H4vrM6p/Q7bohaMW+ACYYgvJLz7zeQ6B3oIEjeMnB8yyY8THpZk+b+lDyuWqTQzHFIrUxt438Y01/XgOwMrkDDv2UsZ4EsxjJx23F/zvnMyfzDqcEsPA/S+Uad3vsQ1PFjfxtsH+PTrWENiKegrZPrmD/5hjYa3U1MVVYdVU4lw0pdyX8KWN24RM4Zt39MXL6QtfFyA1/EM9l50zTXXmPrgCDtL851BKlSrY85MVfnVr4TeD7mMCxlGzgd43XPV+aRKYSsd4HWu1Bb+sGfPy6vn+fDcFhLgw5CuGlr6XFHnpOqAMwx6vv8JPQjWZ43vG0X2Cug6d6oho5Cr/9UBm/r5SJ8qOYxc9k7sTrGT35v/aCSrVq1yHunDqPprIte9Ot9hWMP3lx786bqTuc6Bhs6Muz+lB3jVOIo7h+V+mFvE7YpFEEAgTYAAzyWBwBAIRMPInWdrH1/ltq7O6/7nuAvyHkbO77LazOoLkqpza1IAVo/zKnHSl9Yw2PkSQYUfVe9T6UgY0FWapE62FDpPO+00F/5zva4SYX2R1ZcYjU2uBwTqJE8lEWrP7XvlzfQlZrgEeJkpxHc+8I+8S97TL5ds50Bf4mSu0jqVrCooyESl7iplUgAMHwToi5rMfVtSX0VT/RJkGqYp3A8fYvS3TAFeHYDFXQ+qClzOqVQBXqMp6Hh8cxP56PgVusOeoNU+VMO/qamHrm3Np/eDwojv9FHruO2221wpluZXybuGZlIgVIdafpKp5tG51AMwzadh5VStVT2VZ3oQpTar6sBLX7JVg8VPYd8ROt9XXXVVcgzyTPtYrnOSqfTdb6uQUvi4AK/+G+KuvVz3ItU+0YMy1VAI3we+NHifffZx7xnVpkh/sKMQqQdgccbr16938/g+CBR61GZbDzM1+W35AB/+Ldtwa+U6b1qvSuEV4PPpeT7cj2IDvIKjmpnovacAqAdSuv41+eYN+lmdM+q9qYAue3WyqodUeoCj6t5q7qURN/S+9O9ffWbpYa4+T8J7Yjn9tG43jNwPP2fbnl4fDSP3qjPthW/obyufz/Z1DPfdd587Hl3n+l33DfU5o4cVmT77wnt1Pp+f6e8vfy1qZAZfqyHX/Un3FL8OPQDTkIlx51DnhAkBBIa3AAF+eJ8f9g4BBBBAAAEEEEAAAQQQQAABJ0CA50JAAAEEEEAAAQQQQAABBBBAoAoECPBVcJLYRQQQQAABBBBAAAEEEEAAAQQI8FwDCCCAAAIIIIAAAggggAACCFSBAAG+Ck4Su4gAAggggAACCCCAAAIIIIAAAZ5rAAEEEEAAAQQQQAABBBBAAIEqECDAV8FJYhcRQAABBBBAAAEEEEAAAQQQIMBzDSCAAAIIIIAAAggggAACCCBQBQIE+Co4SewiAggggAACCCCAAAIIIIAAAgR4rgEEEEAAAQQQQAABBBBAAAEEqkCAAF8FJ4ldRAABBBBAAAEEEEAAAQQQQIAAzzWAAAIIIIAAAggggAACCCCAQBUIEOCr4CSxiwgggAACCCCAAAIIIIAAAggQ4LkGEEAAAQQQQAABBBBAAAEEEKgCAQJ8FZwkdhEBBBBAAAEEEEAAAQQQQAABAjzXAAIIIIAAAggggAACCCCAAAJVIECAr4KTxC4igAACCCCAAAIIIIAAAgggQIDnGkAAAQQQQAABBBBAAAEEEECgCgQI8FVwkthFBBBAAAEEEEAAAQQQQAABBAjwXAMIIIAAAggggAACCCCAAAIIVIEAAb4KThK7iAACCCCAAAIIIIAAAggggAABnmsAAQQQQAABBBBAAAEEEEAAgSoQIMBXwUliFxFAAAEEEEAAAQQQQAABBBAgwHMNIIAAAggggAACCCCAAAIIIFAFAgT4KjhJ7CICCCCAAAIIIIAAAggggAACBHiuAQQQQAABBBBAAAEEEEAAAQSqQIAAXwUniV1EAAEEEEAAAQQQQAABBBBAgADPNYAAAggggAACCCCAAAIIIIBAFQgQ4KvgJLGLCCCAAAIIIIAAAggggAACCBDguQYQQAABBBBAAAEEEEAAAQQQqAIBAnwVnCR2EQEEEEAAAQQQQAABBBBAAAECPNcAAggggAACCCCAAAIIIIAAAlUgQICvgpPELiKAAAIIIIAAAggggAACCCBAgOcaQAABBBBAAAEEEEAAAQQQQKAKBAjwVXCS2EUEEEAAAQQQQAABBBBAAAEECPBcAwgggAACCCCAAAIIIIAAAghUgQABvgpOEruIAAIIIIAAAggggAACCCCAAAGeawABBBBAAAEEEEAAAQQQQACBKhAgwFfBSWIXEUAAAQQQQAABBBBAAAEEECDAcw0ggAACCCCAAAIIIIAAAgggUAUCBPgqOEnsIgIIIIAAAggggAACCCCAAAIEeK4BBBBAAAEEEEAAAQQQQAABBKpAgABfBSeJXUQAAQQQQAABBBBAAAEEEECAAM81gAACCCCAAAIIIIAAAggggEAVCBDgq+AksYsIIIAAAggggAACCCCAAAIIEOC5BhBAAAEEEEAAAQQQQAABBBCoAgECfBWcJHYRAQTKI9DX12cdHR3W09NjdXV11tjYaDU1NeXZGGtNEdi7d6/t3LnTeU+cONHGjBmDEAIIIIAAAggggECMAAGeSwQBBEatwJNPPmkf/OAH7ZFHHrFPfvKTdvLJJ49ai0of+NNPP20f+9jH7K677rIPf/jD9oY3vIGHJ5U+CWwPAQQQQAABBKpOYFABXqVXTz31lP3ud7+zm2++2R5++GHr7u52JSkHHHCAPeMZz7BXvvKV9tznPtdqa2utvb3d3v/+99u9995rb33rW+3cc8/NG+zOO++0c845x83/9re/3d71rnelLHvppZfaj3/8Y3vmM59p3/jGN6ypqSnvdWtGv/7Zs2eb1jVv3ryClh9uM3uP5zznOfa1r33NpkyZknMX43yLOb5yrLOY/chnmXXr1rnrcePGjfaZz3zGXvWqV+WzWNHz7Nmzx7797W/bHXfcYY8++qh732jy751jjjnGXv3qV9v8+fMJNUUr515Q968f/vCH9t3vftcWLlxoF110Ucr7RPeTG2+80XRtdHV1JVeme9uzn/1sW7x4sen9pXsbU3EC1157rXPXZ8VXv/pV0/2XCQEEEEAAAQQQQCC7QNEBXtVOv/e979l1112XDB+ZNvOhD33ITjvtNPcSAb5yl2KhDzTKEbbLsc5yCYYBvhIlsbt377YLL7zQ/vCHP2Q9JIX5U0891d75znfahAkTynXoo3a9Kn1/3/veZ48//ridf/75tmTJkhQL/x7KBXTSSSfZeeedZ1OnTh21joM58C1btrgaEA888EDGczCYdbMsAggggAACCCAwEgWKCvCtra32+c9/3v761786kxe96EX2jne8w5UWjh071v1tx44dtnbtWmtpabGZM2cOOsBrBSqlVElYpjBTaGBNP5kjtQS+kBoJuXyLvfjLsc5i9yXXckMZ4F/xilfYBRdcYOPHjze1C16/fr395Cc/sV//+tdul/Xe0v8jvY3wrl27TCWyqsZeaA2aYq6JP/7xj/aJT3zClfpmqnWT6Z6i61lVv3VufvSjH7l7kmpr6AEAD1kGngX5yEo1HFRzIX3S63L+6U9/ai984Qvts5/9rGsPz4QAAggggAACCCCQWaDgAK8A/ZWvfMWuv/56FyhUwv7a1742r3AxmBL4uBNIgE8VGqxHnPdIe324BHjvGr7Ppk+f7kLOwQcfPNLYk8ej4/3BD35gt99+e1FNYAqF0fa+9KUv2Q033GDhA5RwPbneQ6p+ryr23/rWt9y9T81Unv/85xe6GyN6/t7eXuerBx1f//rXszZL+vvf/+5K4SdNmuSu80MPPXREu3BwCCCAAAIIIIDAYAQKDvBqs6sOh1Radsopp7if6+vr89oHAnxeTCWZiQBfGONwC/Dae9UKec973uNKeSvRLr8wsdLNreP7/ve/7/4vpMbIYPZg8+bNrj+Ohx56yD2E9M188g3wmi+8ZjL1yzGY/av2ZfWAY8WKFfaFL3zB/AOobP2KhOeiEs1Xqt2W/UcAAQQQQACB0S1QUIBX9V51OKQqkaouqpCoTpzyndIDvKoFqyRfX/TUAZ5KYFSKpQ7q9t133+Rqwy94+mOmErN8A6va7qvTvd///veu3aXCg6r5T5s2ze65554B1WnDfb7sssts1qxZrkTpz3/+s1vmkksusX322Se5ryp1+te//mW/+MUvXGmimhJo/erMT21stUw4bdu2zZU+aRmtX9VMr7jiCueiUsJsJnHm+XpoPbl8w9de85rXuKrCvplEuA9hmNE8qg7rA1K2c6bOw1Tqqg4N1UGhqjSrX4VNmza5Us3DDjvMVR1/3vOel7GjMLUj/7//+z+75pprkudSvupgTNWw1bnYr371K/v3v/9tBx10kCtxlWemKVeAf+yxx2zZsmXuWpGrjv+b3/ym67hRf9M2dU0uXbp0wPnNdp7CNvDZSoDjHips3brVVTnX9axq93qQdvjhh9vrX/96e/GLX5zyYK3Y8xi2C1coU7MYXds6dm1fx37iiSe6cxi+Z/1x++tQr/v3+y9/+UvX7lznQ81vfHjPZKUOKbWdz33uc+6aUMd/Rx99dEbWW2+91V1zujd95zvfcQ8Dsk13332361tAU7Z1xr2H4h5IFnovKPReo/vDP/7xD3f9r1mzxt0vZKRrXR3s6QFr+F4t5vwV8x4Nw7vvnDE8D+kPTDo7O13V+T/96U+uJ/oPfOADedXoirsH8joCCCCAAAIIIDASBQoK8GEIOPbYY3MGokxY4RfUl770pe4Lp29HH86///7725e//GXXpl6TerpXgFJv3dnCYNyXbS2nL+3/7//9P1PnVdmm9Paw4T6rqYBKRRU+NClshwFetRIUHK6++uqMq9e6FUSOOuqo5Ovh+hVw9EVc/6dP6SZxF2M+Hn4duXzDNqrpxxvug29P7EvbFKLyPWf/8z//4x6c/PznPx9wWAokH//4x10gCcfnVjtknUsFmHymuOs1V1gOX9PDFnXc6K+BcNsLFixIljjG7dNgArwC0i233OL6oVC4zTQdd9xxzkfnQ1Ox59FX29fyOj8Ku5lCmR6MfPSjH7WXvexlKefJX4faH4VJ7befFOD1sEbzZFqn5tP7acaMGckRAt797nfb2972tgGHLBPtmx6uxZ1rLfyb3/zGvRf10EHv4blz5w5YZ9x7KFeAH+y9IO5eE3f9pwfhwZ6/Qt6jN910k3vPhj33h7jqd0DHF07eOp9zF/fe4nUEEEAAAQQQQGAkCxQU4DX8m75A68vp6aef7gJaGKrioMIvvJpXoU09OKuEta6uzoV5lcSo1DpTaa//kldMCbxKDj/ykY+44HXEEUe4qskK0goVClOrVq1ygSdXgE/f57B0S1+QVXKuUnSFGdloP8eNG2cqwVVYWb16tauxoJ8VSjSlm6hEUyFRJdgqUb3ttttcB2cyUcmqSq8ylYCn28eFj0znKptvWJVb+66et8MpbE+soc8U5HyzinzOmdaloP7GN77RXVcKnSpR1vnQwwyVKKqNsWoypIdRnS9tTwFR61CNBp2Hq666Kq+SWH8c+QZ4zX/ggQe68+BLglWDRDVTdA2oV3OVxMdN+QR4X6KsdYXuqimi7eiaOOGEE9z1st9++7nt63q5+OKL3XB46Z2rDeY8rly50vWar0kPmnSuGhsbTb2Iqx34b3/7W/feUYm5zpefwp7cdX60rEr104c1zHW96n7z6U9/2tW2yNbRWVtbm3OQjWrwKOTnujflM8xi3HvowQcfdA8WtO3wwUKp7gXh/TF8z6sWkd4bCsrhvUadIPpO9vy9yp+HUp2/fN+j2q5/SJLP0Jx+3lwPCePeU7yOAAIIIIAAAgiMBoGCArzav+uLqqZi2nyGYVVf5tUZngKIn8JxmQ855BAXBnwP9ponnzCYqQ1tGJaylWRn64U+3GeVKiuo6YFD+vTf//7XfZlXyZj6BVAJWBgg0quY+6rJ6SYKSWFADktOVaVcpYX5DFkVFz4yXdzZfBWKVS1eDyAyVXENS/DTA34+50z7kqk/Bd+5lQxUEqux0TWFNUHOOOMM9zAmtA73J1NpX6ZjzzfAKzCp+vyznvWs5GrCgKmaJZ/61KesoaEh5/0jLsBrnboWNA65rlltU6XF4cOSbGNnK/jrGtQUdq5W7HkMh/pSgFM19bBHfF3zH/vYx+yuu+6yN7/5ze594F8PA7zOlaqtZ+pNP+569eOFZwuDaoKi7fr7RK6mPbqe1KmamgJka74Q3m8y3VO0DjX3UIl/enOiUtwLct1rfG0XOabfLzJddKU6f4W8RwsN8P5hVT5hfzR8MHOMCCCAAAIIIIBANoGCArwvJdHKiulsKAyrGlZIYTi9JC7XF7l8wmCmL9thSZm5BEpzAAAgAElEQVTaV77pTW8aUDqXT4DPNcyRqhd/9atfTQlbIXoYGlQyqiqmKp3Px0SlmyqBLOTLbVwgKiTAa15/fJkerKj2gkrB9YBBgdHXLsj3oUu2/hR823M1eQivt7i24XFtkwcT4NNrGPh1+bbC+XbCli3Aq58J1RZRu3CVsGp673vf69qY6yFF+HAiW0lzWBqd/sClmPMYti3P1u+FX6+Cs64B/77212Fzc3POHsbjrtfwPZypFsgPf/hD95An230lPOdxD0/8vJn2Se9jnYOf/exnroRZv6cH21LcC7Lda8J9z+dYdSylOH+FvkcLDfD+/qvlVIspWz8HfJQjgAACCCCAAAKjXaCgAB9W6c3WFjUXaBissnVWlGs89mIDvA/AuTq3yifAZ2s2EHbul6sNpzpUU7vlMOQN1iSbd1wgKjTAh6WKqhnha06Ex56pNDyfc5bpoYD2L7QJA3wY7DNdh62tra4JgzopzNbDePrx51sCn219/uFWMQE+2zlUCatCunpI900SwqATnodwHbmux2LOow/Huao3+9o56Q+Z/PmPqz0Sd73u3LnT1WxQM5v0e0f4WqZrMN03DMG5mgKFtQeynaNTTz3V1UpScwJNpboXZNuvsPaJHur4Wge57rulOH+FvkcJ8KP9qwXHjwACCCCAAALlEigowIfhYbBt4LN9+SxHgPdfYHOVYOcT4LPtcxgI8jlR2QJ8MSaVCvDhMYbVpH2JsIJFptLZfAJ8ttCbLcCHgU29mKs9sA9Q8vBV7/VzvuNz5xvgs9U8KVWA972Iq2f3RYsWJdv9+/Ocb0lltkBczHnMJ8j6/csW4OMebMQFeK3fl2yr+YLOq0r1NfnSefUJkKuXer+Pgw3wepCh0TJUG0MdbYbNN8p9L4irfZLrwVw+96ZCz1+29ygBPh9t5kEAAQQQQAABBAoXKCjAhyWfuaqTZ9uNfKo2lyPA+3BAgM99geQK21rSt70Nq8r7WhnZrodyBHjtS6ZOuSZOnOg6DFTv4moTrY7tVOMhvZlGJoWhDPC52mGn7+tgA3wx53G4BHjfiaaOIRwmzrePTw/22a72wVShj7vFEuBPThIV0oldvtd1nD+vI4AAAggggAACI12goAAffjn1w4X5YabygRqqAO9L7jSGuzoD88PThftcqhL4QsKYtj9Yk2zu+ZRopi8bF+B99d1HHnnElXSqvbPvDEyd3IVjhvt1lyvAxw3TVeiwe9UY4DO1BZd7XDXuQs9jMddS+vkvRQm8StjV18Ltt9+ebBqRrUZBrvtR6FNsJ3aDfTiQafl87gVhHwj5diRazvNXqhJ43wQj1z06n88Y5kEAAQQQQAABBEa6QEEBXhjqsEzDmqnzpkw9UucCy+cLajlK4MO2+yqRffnLXz5gNwcT4MMxqLO1Fc3mMliTSgb4sEd8tTXWsHYaukshyveSXshDgbhgkSsc6DUNl/aXv/zF9c6uYefUQ7uGmnvlK1/pHiZoSL58p2oJ8GGAy9beO1cndvIo9Dz6ktS4jugyWced40KDvm8O44O3esDXkHo6//k2l9A2/X6ld7oXHkO++x4uU+57Qdh8RGOzf+Yzn3G94Oeaynn+ShXg/T7qvayRNubOnZvvW5f5EEAAAQQQQACBUSVQcIBXyad6j1fHcGqvq069Xvva12YcGipdcrBhtdjS3HAYpQULFtgXvvAFN9Z4OA0mwGs94ZBnesBx8skn5xyH2m97sCaVDPDalh9LXNXodYwaxipbz+xhUMpU0hkXkHKFgyuvvNI9NCjEOtc7u1oCfD7DyPmHbDrebKG2kPMYdnyXayi4wQR4H8zjHoD54eI0vKSCnjoqzDYCQj6hNlfHfHHXZ7b1l/NeoG36JgOZhuLMtE/lPH+53qN+dIp8HvwUOorDqPqU5mARQAABBBBAAIFAoOAAr2VV6qVh0NasWeNWpY7E3vKWt5jGpR4/frz7m6q73nfffe73I4880v1tsGE1V4APe5r/4he/6DqZCjuX8m2mVfqo/VHvzYcffriNHTvWlUjedtttpiHm0tvJ57PPOjaVQqtKs7ajHsPPPPNMe81rXuMeFGg/9Lrc1EZbPdX7sbDzWX+uWgmVDvB+LPH777/fmpqa3JjsuUo+i33okn69hJ3HhdWmFd7knGls8ULe6dUS4HVM6rRNY7HretJoAKoFsd9++yWvY9VM2Lhxo2m4QjVtyFRCW8h51PvjiiuucMN7yVkPbtSJ5T777GO1tbWuyv7WrVvt4YcfNj0gC7eXbwj2YU/r1z4vXrzYnb6enh433KKfwtoFn/3sZ9096Ne//vWAnunjzv3dd9/txqTXpPHc/T0qXC7ffU/fVjnvBdqWRlnQ/Xf16tU2adIke8973uPGs1dHjr29vSYj3X/1cEJTOc9frgDv+yzQQ9+3ve1t7n/dG/fs2WMNDQ1JNv2uh6q6h4dDbMadQ15HAAEEEEAAAQRGo0BRAd6HK32h19Bo+oKYbQo7NxtsWM0VBh999FEXZB5//PHkroTDTWkfVU1TY7WrFDPbVGyA91+sFZ4URrJN6SV+gzXJtp18Ox4Lx1yOawPvt+X7FNDvmcZ+zxSCSl0C70shczkfddRRLtil9xSeaZlqCvCqpn3LLbe4DvoUnDNN6sBPvfOn1zQJ5y3kPCqEKehec801Wd/vmYZpzDcEh6E03Mf0YQLDKuoaB10PkPSezzakXrbrI2yK8IlPfMLVIkqf8t33TNvQ8ZTjXuC3pfvdpz/9afeQNNOU3qlkuc5frgAfPsgI91EP3PSQRg9PNYVD4+U77ONo/LDmmBFAAAEEEEAAAQkUHeC1sL5M64vw7373O1eF/KGHHkqGYwXVI444wtROU6XhKnkZbFj11SyzdTyl6rQKpOoQSSFdJYXnnXdeSgme2sqqlPzmm292JYb+4YP2d968ea7ncrWR98OSqaRSDwZUdTefcZdVAqZ5V6xY4UrItD1NKik76KCD7CUveYkbHqyQ9Q+mBD7XZa7SzrD0Mc7XryuskqtxylWyFtZ2CLeZa51x1WZzhQOdF5XAalzwXJPc1eTjmGOOyTlfGODVrlglgX4KR18oxzByhXZ86PdL19b1119vN954o7vOdD71QEUPLV784hcnx47PduCFnEf/fl+7dq3dcMMN7v2uEKlJ721Vfdf7/JRTTkl5aBB3jsN9U1OX73//++54VIKsc6f3nKrth5Ov/u/fu3HV7jMdf1iLIz1Q+vkHE+C1jnLcC8Jj0THo+te9RkFeZv5c6L6r68DXiCrX+cv1HtU2Ozo67Gc/+5n98pe/dA+btH+6RlQDytes8M0iNH+moSj5qEYAAQQQQAABBBDoFxhUgAcSgaEQUChQ2/ubbropWd06rEKvYHfPPfe44eRUOltsQB6KY2Ob+QmEJfFhTZv8lo7m8rU4crWDL2R9zFu4gM6j+j/Qgx7VqNDDtnyGfSx8SyyBAAIIIIAAAgiMDAEC/Mg4j6PqKPx49HHBfLAlqKMKtcoO1rfhVy2XbMPpxR1SWAMh2+gUcevg9cEJhH0axNXmGdyWWBoBBBBAAAEEEBgZAgT4kXEeR9VR+GCeq8MrldKrDbhK6bNVkR5VaCPsYNN7o1eHeoVOqqmhtvNXX32164hT14tv2lLoupi/OAE/YoL6atD7Ws2YmBBAAAEEEEAAAQSyCxDguTqqTsB3vqY20suW/f/27gXoqqp+4/jqqmkWWgkYkYg1aYYaOTXICCUlakWWpZOCJhFmkVBmUCAQmKak5K1B1CLIsItmmclIY5KaJZYQ2pUspIhKoemCNd3mWfP/vf911rv25Zx3H87Z7/s9Mw7ynrP3Xvuz1nn1Wbd9rt9XQP+ul9YFb9y40V177bVOO43r50uWLHGjR4+u3X1S4P8X0FRr7WuhddMafVedfutb33KnnXaaX0/d6lMIbEd/reXWObWrP6/dI6B61AaC999/v5s6daqbNm1ay/W4e0rMVRBAAAEEEEAAgc4LEOA7XweUoEmB+DGGWYcPGzbMXXDBBU670Wdtstfkpfl4hwTCqdZWhOHDh7tLL73UP2Wg1Zc6BrSZpXaN19prbYinR+Pxar+AOk208am89QhS64Rr/5W5AgIIIIAAAgggUF8BAnx9625Al3zXrl3uzjvv9DtwK4BpB269DjjgAB8G9AQCbYoV7sI9oMFqfvOPPfaY35RQsyv0Ut3q+efadZ8XAggggAACCCCAAAIDRYAAP1BqmvtEAAEEEEAAAQQQQAABBBCotQABvtbVR+ERQAABBBBAAAEEEEAAAQQGigABfqDUNPeJAAIIIIAAAggggAACCCBQawECfK2rj8IjgAACCCCAAAIIIIAAAggMFAEC/ECpae4TAQQQQAABBBBAAAEEEECg1gIE+FpXH4VHAAEEEEAAAQQQQAABBBAYKAKlA/xFF100UEy4TwQQQAABBBBAAIGaCsyZM6emJafYCCCAQLFA6QBffCo+gQACCCCAAAIIIIAAAggggAAC7RIgwLdLlvMigAACCCCAAAIIIIAAAgggUKEAAb5CTE6FAAIIIIAAAggggAACCCCAQLsECPDtkuW8CCCAAAIIIIAAAggggAACCFQoQICvEJNTIYAAAggggAACCCCAAAIIINAuAQJ8u2Q5LwIIIIAAAggggAACCCCAAAIVChDgK8TkVAgggAACCCCAAAIIIIAAAgi0S4AA3y5ZzosAAggggAACCCCAAAIIIIBAhQIE+AoxORUCCCCAAAIIIIAAAggggAAC7RIgwLdLlvMigAACCCCAAAIIIIAAAgggUKEAAb5CTE6FAAIIIIAAAggggAACCCCAQLsECPDtkuW8CCCAAAIIIIAAAggggAACCFQoQICvEJNTIYAAAggggAACCCCAAAIIINAuAQJ8u2Q5LwIIIIAAAggggAACCCCAAAIVChDgK8TkVAgggAACCCCAAAIIIIAAAgi0S4AA3y5ZzosAAggggAACCCCAAAIIIIBAhQIE+AoxORUCCCCAAAIIIIAAAggggAAC7RIgwLdLlvMigAACCCCAAAIIIIAAAgggUKEAAb5CzFZO9eijj7pPfepTbuLEie6Nb3xjK6fgGAQaBL73ve+5q6++2n3oQx9yRx55JDoIIIAAAggggAACCCDQTwSaDvCPP/64+/KXv+xuv/1297vf/c4NHz7cve1tb3Nvfetb3bOe9ayOsPzmN79xH/nIR9yb3vQmd9pppzVdhiuvvNKtWLGi13GHHXaYW7p0qRs0aFDT58w64MEHH3QXXHCB+/CHP+zGjx/v9Pfp06e7efPmuUmTJrV0nV27drmbb77ZffWrX3VbtmzxdfKud73LHXfcce6Zz3xmS+fs5EH/+te/fH185zvfcZdccokbOnRo5cW59dZb3aJFi3rOe+CBB7oJEya4t7/97e55z3te5dfbnSe0e1u2bJkbPXp0r0s/+eSTbsmSJW7Hjh1u4cKF7tnPfvbuLB7XQgABBBBAAAEEEEAAgRYFmgrwmzdv9sFTITF8HXTQQe6yyy5zw4YNa7EYfTtsIAf4v//97+6Tn/yk++Y3v9mA+NKXvtR3Puy///59w23z0X/4wx/cypUr3SGHHOJOOOEEf7VOBHi7zde85jXuwgsvdM997nObvvPUvTR9kgoOIMBXgMgpEEAAAQQQQAABBBDoQoHSAV5Bcf78+e673/2ue/e73+1HKhVy9HONyiu8P+UpT+nCWywukkbg16xZ4/TniBEjig+o8BN9HYHXbAgF+HHjxvkp00OGDHE///nP3Z133unOPvts94xnPKPC0lZ/qr7ef6slikOuRqPVCfWjH/2o5XbQqXuJDYoCfKtmHIcAAggggAACCCCAAAKdFSgd4Ddt2uTOOecc9+Y3v9nNnDnTPf3pT0+W/L///a+7//77/Rrcn/70p27w4MF+Wrum2O+5555+dPWOO+5wN9xwQ89077POOsuvAdc5FaL1vqZ/K1TrpZFkHffpT3/arV+/3p9T/4waNcq9/vWv99Pnf//737szzjjDzZgxw19XfyqUaQq5pqrr71lTsVNT6O1cf/vb3/yU97vvvtuX5WUve5l73/ve5zRSqw4LHat7ftrTnua+8IUv+Onrev+xxx7z08D/+c9/+nKdeuqp7uGHH/bT5fWyKfNh6NM0bpVTHjpG59caef3s2GOP9X+G7n/5y1/c7Nmz3c6dO/06eoV3e/31r3/tmRr9k5/8xNeH7LTMQWvtp06d6pcG6Pxz5851r3rVq3znjGZX6N/PPfdcPyquc8+aNcsdfvjh/njZHnzwwf59M4jrVO9rCr/KrPLq/W9/+9t+pF3Hy0gOdh7Vnb3kojLITvdjnSqa9r169Wr3xS9+0XcYhfXw5z//ubCMRSE3DvC//e1vfTvXa5999mkws4Cselq3bp1fSqLPqk3H96JlEboHne+pT32qXxawxx579LQJfSeKvjOp61100UX+fPpO/PKXv/SmH/jAB3xbt8+/+tWvdo888oj7xz/+4V73ute5D37wg26vvfZyixcv9t8xWyKie1fbes5znuP+85//+PPF7byzv6a4OgIIIIAAAggggAACCEigdIBfu3atD4sK02PHjvV6Fj717wrgCoL33HOP/1OhLXwpsCnUKTgoQITvK+TpGAXLOEyrw+D000/31/7Vr37VcE6NOCtEKnyEAf6JJ57wAVPB1V5vectbfNBPjUjnBXiFK4WkVatW9ZxLQVs/e+ELX9irvKlmpftT4FJAygvw6rSQjUbQNRqsALt8+XIfWlVGhejwpVCo+zziiCMy7+3Xv/61D27xsgdZy3Tbtm09fuG5Fd5VBnkpnKoDJ3w9//nP92VSCFfYvuqqqxretzo98cQTk++rvahezzvvvF6hNw7wL3rRi9xnP/tZpzXd4UvBWmu5R44cmVvGl7zkJb2qJV4Dbx8wF9kqEG/fvr3nWHVgKbTHx6rDQ+999KMfzQzwqT0W1B41k0XfrbzvjJZHhOv1db2PfexjbsGCBW7Dhg2+fPJWfY0ZM6ZX+ewGTj75ZN+5pBkbqQAfdj7oGPleccUV7hWveAW/LRFAAAEEEEAAAQQQQKALBCoN8AqTChUatdbmWC9+8Yt9oFF4/eMf/+jDqUaKFRo/8YlPOK3TVlhV8NHU9Y9//ON+FFMj2QqXCu8aZbTRf4Wd9773vX7UWOFdG3TpcxoBVYhXANaf4UvXV9j597//nbkhXdkp9BpNv/baa93nPvc5HyZ1/fBYBXp7f86cOU6dBhqh1b4BFv7iadbx3++77z4fuDUCf/zxx/t/18yBiy++2AeqVIDXSKtGyVOzIuSpMtkmf6obhV7NklDZNRosM4VCfUZOWgN+7733umuuucYvjVCA10ZnWkKhZRN2jyqTgr7qXfWnuthvv/18R4vM5aFp/LLQcRpdV5vQCK+CsTqCsqadh66aRaFr6NxqX+rY0E7rCr1aN6+OIXUEZJVRm9PFrziEH3DAAf5cmikRb1r4s5/9zLc3dZTompoZokCtWQz6xzYKzLuXr3/9695Vziq7TN7whjf4diGXrO+MOsz0+fh6tqRFGxjquxZuvGf3pp/rO7F161ZfNxrt1/n0p76L+rn+biPwGqVXXWsU/hvf+IYP+u95z3t8pwUvBBBAAAEEEEAAAQQQ6LxA6QCfNYVeU6z1P/0Keu9///t9UIhHa3WbGrVWCFEo0GcVhBQkNDU6DBOaZh2vR8/aqE0jpFOmTOmZZm4BXh0E119/vZ+2rWnmeuXtKJ8X4FU+7fD+la98pWEUOxXgFWLj9cc2Bd7KVhTgNR1cQVoj5zLTtHUbqY2biz6rgK9RcrmGG68p2Gm6fOrewjIqFMedH+H7Nrod1ll4D1rGYDMg4vKpY0EdLmoTqc4Vfb5MgNfn4jKm2l1WGVO7+xetE1doVxvSjBJ13Ohls0wswMe7vJe5F7WRZr4ztmxE3534emrbX/rSl/xTIdRW1FmiWRrqLAg/H3/HsgJ8WEdxu+38rypKgAACCCCAAAIIIIAAAqUDvMKiRlUVKBXUNbqsEU9Ndz7//PP9VGqFLI2maxRXI6UabQ03trM121rDrNFbva+gFI/AxwFe09g1IqhHiimkasTwHe94hx8d1JreMGxoNFajmwr9GtHXyGTYQZB6JFxegP/85z/vrrvuOj9jQNOTVY4wHMXH9jXAq0mGo8Na26xpzKkd/uWiEfbPfOYz/lF+2lxQU9v1tABNu1cHhx4tpxFz1YdGfFUHqRH4MLw1E+A1Kq3RcU1TVzt4wQte0PCtsmn+6ijQXgIaldf+AD/+8Y+dptdb6NU5tFeCZlzolRqB17Hq+FGdpkbgqwrwmtGhjhGbVSBn66QKR+CzAnzevcQBvug7E7aHvMfC6bvxi1/8wk+j1yyOVgK8jcDr+2vfN0bg+Y8EAggggAACCCCAAALdI1A6wKvIP/jBD/xosI1qh7ehMKbg/LWvfc0HxPBl6881xfumm27q9X68Bj4O8DbSrOCmIKrQHr7CAD958mQfthTUFWJUVk1hV6eBpgtrc674lRfg9Z5GNHWsQqpGRHUPmrJ9yimn+LXfYXlbDfCaAv/Od77Td3houYECpNbwaxmBRrCznuf+pz/9yXeA/PCHP2y4LRnZFHl56HPhK14D32qAV73LRhvMhS9bMqC9DlLva3RenTh6BKA+qw4XvWyUW2v/zVVr4FPniNfAVxXgrT1pir/q2abQq/1pCcj3v//9hoBs922zVPLuJQ7w6hRTm8n6zmh2RWq2QNh5Y9e3fQtaDfDxGvhwE8Hu+ZVFSRBAAAEEEEAAAQQQGLgCTQV4MWndrEZ8FRIUjjXyrrXDCpoKzfGO5Dom3PStzC70cYDXMdpETiPJNp1Z4W3atGl+JF4jujbFWrMDtCmYyqiR1GOOOca98pWv9JugaU2wNr1rJsBrKrvClWYe6D60Edjtt9/u10MreOo6fQnwGqFWB8Ohhx7qw6Lt1H/55Zf70XPbmCyviapzQuvyb7vtNl8nWs+tXf/VwaBp9EW70PdlCr2mp8c7xKusFtBVT/H7tgu9niCg9daaBq7ArrJrJoE6L1TXoWvRLvThCLkMix7pljeFXu1N09JlqjLJUrNNtPGb2oKeJpCa0q7jytxLOIVeI/rqwAqfzBB/Z1Jl1c7y2itCS05URnVMye3II49seQq9ll2oPvSn1uprwzt1CvBCAAEEEEAAAQQQQACB7hBoOsB3qtgKOApmCuQKL1rz/dBDD/kRcU3F708vzTjQ6LQ6SxTg42np/eleuZfOC7DevfN1QAkQQAABBBBAAAEEECgjUIsAr6m9Gl3UjvXhy6YM96eAGz7STrMJ7HnwZSqTzyDQigABvhU1jkEAAQQQQAABBBBAYPcL1CLAa73vI4884qerayq7poUfe+yx7swzz0xu7rb7Gau7ogL8XXfd5R+NpnXpWWvfq7siZxroAgT4gd4CuH8EEEAAAQQQQACBugjUIsDXBZNyIoAAAggggAACCCCAAAIIINAuAQJ8u2Q5LwIIIIAAAggggAACCCCAAAIVChDgK8TkVAgggAACCCCAAAIIIIAAAgi0S4AA3y5ZzosAAggggAACCCCAAAIIIIBAhQIE+AoxORUCCCCAAAIIIIAAAggggAAC7RIoHeB37tzpZs6c6U466SQ3adIkXx7bvXratGl+x/TFixe7wYMHuxkzZjj7/KZNm3rKPnHiRDd37lz/PHe9nnzySX+MnvGu15AhQ5x2YR8xYkTm/YaPWdOHli1b5kaPHt3z+VtvvdUtWrSo5+96DJvKYy8dv3379oZyWFn1OZ1L59DL7lP/Hn7mvvvucytWrMgsY1ym0EqPxLNXXLZ2VXJ83gcffNBNnz694+Wo6n7VDhcsWOD/yWs7VV2v28+j9vvAAw80tHErs33njjrqqIb2be/H34Vuv1fKhwACCCCAAAIIIIDAQBJoOcBbELDAHv89K/AvXbrULVy40A0aNMiHdQvTQl++fLmbPHmyfy9+pYKHrqHwf+qpp/qP63wKp7qGzmHH6D3rOCgb4FWWsDMhK9joevqcXTOr8Vhnh+7dOhx07C233JIMWvF5Use30lBT4W716tVOnSsp92auUVUZm7mmPttMgO9UGVP3FH9nmr3vrM/31wDfLq+q3DkPAggggAACCCCAAALtFmg5wMchoUyAt5CtPxXU4xH9vJvNCyV5IS4ObGUDvEbxwxkD7QjwRaOhoUcVwbOZoNtKw6uijK1et+wIfKfK2C0Bvsi3m0fgCfBFtcf7CCCAAAIIIIAAAv1doKUAP2rUqF5TlssGeBuxvvjii91VV13lfcNp9XlBJ2var47JCvhxucoGeI2MDxs2zNk12xHg43KvWbMmOf0/tRzBpukXLRkIPYs6QfTZ+FphJ4bC70033eQOPPBAt2TJEn9qe1/O6pAJl0xYGfPOqTLJWssX5s+f74444ojC9mBu4VKJcPlFlkmW48tf/vKGpRw6f7wMIl52EL4fLusIy6HryWn8+PFu9uzZ3uuwww7rma0RLwcJl1RkndM6IHQ+zT556KGHei07ievZZqZo9oeMVUdh+eN7C+8/677j5S9xO1F92nKR+L7CJSzxTB2V9ZBDDnGrVq3qaUtW1jyv1O+NvHqxzsMtW7b45TC6RqodhPXV3/9jwP0hgAACCCCAAAIIdL9A0wFe/6NuIS21nj1eAx+umRdHOOV8x44dPrjpf/Tz1oOnpuPHtKlgbp/Re3rpWs0EeOtk0D2MHDnSB1RbJ2/n7ssU+ryOh3B/Aa3FLzNyHB/TjFEY3sN7DL22bdvm7197HqhMcb2kypjq+AjPqU4LLVfQHgo6r+2PkPfVsdBvyxZUBwqmqf0TWnHU+cMlFPHfrSND7UGfs7Zl7dvKsu+++/o2oyUTcitadpJqr/E57Vrq6Jg6dWpyzX8Y4OUbroeP6yO2C+ahY7MAABP4SURBVOvQ2nz8HbZz2H2pTLIfM2ZMz/fEjinqQEsF+HAZTFjXahvhPhutthGrl3322cedeeaZPUtawnZpHVLxvXf/r3RKiAACCCCAAAIIINCfBZoO8Arv5513ng/x+p9bW8/d7Ah8uGbcRvmyNrHrVIBXGdXJoD9nzZrlZx3srgAfT68vE+CLpuTndXJkdSaE0+71mXiqetg5kipjatQ/POfGjRsbwnLRly3VIZC3NKAVx/B8FvZSQS513fB648aN69XpE3roXuNAWnROzX4JO1FSXnYNdbZdd911DfszhH424hzObEm9r2uEnXVxB0pYhtR7YSfXypUrGzaRTAX4sEMk9Bg6dGipAJ/6fZGql7ADInVM2LaL2iXvI4AAAggggAACCCCwOwSaDvCaVq7/mX/44YcbNm8rG+DLTnUPb77M2tesUBEHuGZG4K2Twcq8devWygN8GBJSU7xtZkJWgM87Jm5AecHLAnw4Ld2Ot46VVgN83jkV4DWFvmgTQCtLKuDGP2vFMWsaedbMC5XH6iR8soCVc968ea7VAB9OPw/rUOe0AB9uhpiq59A8nC4fBvTUvWXNmNA0c5smH4/qxwE+3gG/UwE+7GxLBfiwUybe8JIR+N3xnx+ugQACCCCAAAIIINCsQNMBPvyfXoXP4cOH++nUZQJ8mRFi3UD42De7oaLwmRVw45+nOhDi0BJfK1zvm1ob3eou9KkwZb7xNOW86elZx8SNoWgUv2iNfCo8tzICHwe+ZgJ80Qh8PGJexjGeRm5hXnWdNY3cAnze5nmpsrYyAh96FdWhdcSY6ebNmxs62poZgQ8fzxh+v/Wdz6qzVBsKv0+7cwQ+DPDhCLt1rGQtDbAlQp16zGOzv8T5PAIIIIAAAggggMDAEehTgM+b3pqakhoH4xtuuMG99rWv9et4i4JJ6pFwtkmYpvTbY+nC9bOptbqpEBqvY091FmSVry9r4FNrbi10rF271q1fv97tvffevkMj5RkHxPiYVDOO13PrM1nrl/WezqkQa3WUN4U+r4xhWArPGVvbBnRxR0l4L/HjAlNT3ptxDOtQ66xvvPFGt2HDBjdlyhS/RCQ2033a4wvjGR0qi0LzhAkTeuosDJKpDebCTd2sPsKfheeM26GZ28wYlT91DesYS3VWhev9U50OZm+dNfYEiXAKutWpXcdmCMRtIqu+NbtAHYHxtPX4+5qaQWMm2kfBOv/iz4XXVRlTT8DQZ7SpXaoDceD8J4E7RQABBBBAAAEEEOhmgT4F+DBsKERrx+14E7twV/JwRCvexVrnygttej91jK4bPsPcAqChWzAIKyGeLh3vNJ012q/j9ApHJpsN8OF067hsYdltunQYmMNym2XRMVkhPpxiLT/bEC2efn700Ue7OXPmOE2jLxqB17VSZcw7Z9Zsh7wnDug6cT1n7UJfxlGb52ktukK5nUdT+8Op4PH1tMHh2LFj/aZ78W7n2iFe7xWNwOvY0CZrh3qVyc7ZSoBPjT6HnQpFywfsOxyWr6idZO1CH3+HzznnHLdu3Tq/n0aZAJ/yss0wwwBvv5s09V+v+OkAWQE+Xu6R+v3Rzb/QKRsCCCCAAAIIIIBA/xYoHeD7NwN31y0CCnhaD3/KKackd1jvlnJSjv4vkPd0g/5/99whAggggAACCCCAQDcKEOC7sVYGaJkI7wO04rvktjXLQi/NBNCraN+NLik2xUAAAQQQQAABBBAYQAIE+AFU2dwqAghkC9xzzz1OSyNsmUu8tAY7BBBAAAEEEEAAAQQ6LUCA73QNcH0EEEAAAQQQQAABBBBAAAEESggQ4Esg8REEEEAAAQQQQAABBBBAAAEEOi1AgO90DXB9BBBAAAEEEEAAAQQQQAABBEoIEOBLIPERBBBAAAEEEEAAAQQQQAABBDotQIDvdA1wfQQQQAABBBBAAAEEEEAAAQRKCLQU4Hfu3OlWrlzppk2b5vbcc88Sl6n2I934eKdHH33UzZgxw+9gPW/evJ5HURXd+ZVXXuk/omOrfKk8d911lzvrrLMqO63qfebMmb6so0ePbuq8duymTZsajmtlp+/QWiebOHGimzt3bkfaYngzWfeozyxbtqxps6aAow/LaMGCBf6fESNGtHQqPQdd7XPp0qVu0KBBLZ2DgxBAAAEEEEAAAQQQQKA6gZYCvAL08uXL/f/ctxoO+nILVQZ43cP27dv7FAD1/PLFixe7o446KjO4W+hcuHBhQ5BrV4DXeRXAqgxfVQT4k046qXTnRqqNpELl2rVr3ciRIzvSFlMBvq/32Jfvhh3bTIDPapsE+CpqgnMggAACCCCAAAIIIFCdQNMB3sLqHXfc0dRIc3VFrvZMVQT4MmFpdwb4cCR4d4/8ZtWOlakv4bYvHQjVtpr02aq4x6rKWaZNhmFfsyrizqWqysJ5EEAAAQQQQAABBBBAoBqBpgO8jcqdfvrpbtWqVbkjvBopv/nmm93jjz/up5YPGTKkYdTewrOmQGtq9hlnnOGnZ+sa06dP77nDcEq6jlmxYkXyXPq5XvF1wk4HvW9TrtesWeMWLVrUc528qdhZZYqnc9s9hNWTmlptwdoMtm7d6mx6eRi6y5w/bgpyf+CBB5ymp+ucNr1c5ViyZIkbP368mz17tj8snMKu43bt2uWPUQeNXmZv5dDPwpkXVh8p95RBXwJ8mRFh3UNYp2F9xPUQvpe6j6FDhyZnVmTNmigT4LO8Uh084UyTu+++O7NuzDm+d/se2H1Ynerz1say2qbaoxzD70ReW8xrO9X8quIsCCCAAAIIIIAAAggg0HSAVwAZPny4GzduXOF66HiqexxSdK7169f7c9la7fgzqVCkIDd//vyeIBkHqvD9fffd15dTa7Ztnbk+P2bMGP+zMiPwRWUqM9qZNwIfTnUPzXbs2NGwjtk6IgYPHpy5Zt4+o6C83377NRxvlmYRny9eGhE7x/eZ5x4vrUgFxVRnR95XstmlE2auvRomTZqUWdd59/HEE080rAPPmwWQuse4g+SWW27p6fQKfXXf8Sh4HODDZStx3cQ28fuha1zPWW3TOoLUAaS2ou+RdcA023b4VYsAAggggAACCCCAAAJ9F2gqwBcFuLg4YQCwze7CwKxAEq/TTgXq+Dxx8Ik36wrXpKtMYWiKy1gmwBeVadu2bYUbhpWdQh8a33bbbb644QZ3RaPQ4fsyD9fmp8JnaKsZCRq5D0fsw03rwrKpXHnuCszhq8zodFFzbjbAx3sTpPZuSHW+hMfFHVXyVXtKbZqXd4+p98LrjBo1qjDAZ9WN1v/HmwvmdSrF75UJ8Gob8fcobGuaIZDXdorqlvcRQAABBBBAAAEEEECgWKCpAJ8XpFOb2aUCfPgzBfh4A7nU9OSiAG+7v8e3q+nfeoXBotUAHwfpsEztDPC2LCAsd97O7bFfGHp1jjjo9SXA57m3I8DnjSqbT9FIvy2FsOnlVq9a4pFqP7oPGW3ZssUHbJuBEt+fji0T4MMd/KsK8PFMC5UlDunxEhB9xqbRlw3w8feIAF/8C5ZPIIAAAggggAACCCBQpUDpAJ/3iKysx6aVGYEvE+DjEfCiEfgQqGjUtuwIfBzgw+PaGeDj6+ZVfrxGOfyswlpqpLYvAb6Zx5RVMQJfdI74/XjJQKpdzJo1y1122WW5j1uTq3bz12cvv/xy3wmS6rBqNsCHn2/nCLyWAYRLTizM9zXAx1P8GYGv8lcz50IAAQQQQAABBBBAoLdA6QCfNXU7FdLtMvF7qTXwcYBPrbuO1wan1sCH59F1Nm/e7CZMmNAzKhqugQ8fO1YU8HUvRWUqswY+K9zFI+bxNPX43levXu03Fks9lzurLuwakydPrmwEXgE27vwI3eOmVjZ8Dxs2LPeRfnH41HV033rF091Vz9pjYe+99+61Z0DYnleuXNkwEyS+j3C9d94jB4vuMfZKzY6wNeZ2Lt2XOg+KpqjHjw0M21G4jl/LKm688Ua3YcMGN2XKFL8PRFa541kmYVuMj4nbXrc/MYD/GCCAAAIIIIAAAgggUEeBUgE+b/O0rOm3FqzCHcHjqd9Zo995u9CnArV+Fu/urV3Wx44d6+sknj1w9NFHuzlz5vjd6sMd6uPd68MKzStTmQBv5bbd9W0Dt7wAr5Acj6qffPLJ7uyzz+4V4PPCo3VAXHjhhX4EOZzG3eoIvI1A57mHflkzOKxN6LMa2S4K8LGj/q5znH/++e7QQw/1Yd7anGaGaGTbZgpoT4FwSUK423/Rfdh58x7LVxTgU+003NE/bGO6p2OOOcatW7euVIBPfd9Su9DbzzZu3NiwtCS8trXNrA44W24QbkJIgK/jr3/KjAACCCCAAAIIIFA3gVIBvtWbyhudb/WcFuAUfDQymRqJ7su5ORaBlIBNo9ez0mlztBEEEEAAAQQQQAABBBDohEAtA3yZdeudwOSa/Vcg69nv/feOuTMEEEAAAQQQQAABBBDoNoFaBXibxqw14KnHeHUbLuWpv4AtYTjuuON6raOv/91xBwgggAACCCCAAAIIIFAngbYG+DpBUFYEEEAAAQQQQAABBBBAAAEEulmAAN/NtUPZEEAAAQQQQAABBBBAAAEEEPg/AQI8TQE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gf8B1fBwWveUcx0AAAAASUVORK5CYII=">
            <a:extLst>
              <a:ext uri="{FF2B5EF4-FFF2-40B4-BE49-F238E27FC236}">
                <a16:creationId xmlns:a16="http://schemas.microsoft.com/office/drawing/2014/main" id="{0D6035ED-D458-4179-A3A4-B2D21394BA45}"/>
              </a:ext>
            </a:extLst>
          </p:cNvPr>
          <p:cNvSpPr>
            <a:spLocks noChangeAspect="1" noChangeArrowheads="1"/>
          </p:cNvSpPr>
          <p:nvPr/>
        </p:nvSpPr>
        <p:spPr bwMode="auto">
          <a:xfrm>
            <a:off x="1756881" y="69351"/>
            <a:ext cx="6174768" cy="61747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1" name="Chart 10">
            <a:extLst>
              <a:ext uri="{FF2B5EF4-FFF2-40B4-BE49-F238E27FC236}">
                <a16:creationId xmlns:a16="http://schemas.microsoft.com/office/drawing/2014/main" id="{AF817145-FA78-4277-9152-7BC209B4BCB7}"/>
              </a:ext>
            </a:extLst>
          </p:cNvPr>
          <p:cNvGraphicFramePr/>
          <p:nvPr>
            <p:extLst>
              <p:ext uri="{D42A27DB-BD31-4B8C-83A1-F6EECF244321}">
                <p14:modId xmlns:p14="http://schemas.microsoft.com/office/powerpoint/2010/main" val="3789681489"/>
              </p:ext>
            </p:extLst>
          </p:nvPr>
        </p:nvGraphicFramePr>
        <p:xfrm>
          <a:off x="647271" y="1127302"/>
          <a:ext cx="7541232" cy="5578297"/>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a:extLst>
              <a:ext uri="{FF2B5EF4-FFF2-40B4-BE49-F238E27FC236}">
                <a16:creationId xmlns:a16="http://schemas.microsoft.com/office/drawing/2014/main" id="{B301B0F9-7317-4B84-B483-55A236AC9CB0}"/>
              </a:ext>
            </a:extLst>
          </p:cNvPr>
          <p:cNvSpPr txBox="1">
            <a:spLocks/>
          </p:cNvSpPr>
          <p:nvPr/>
        </p:nvSpPr>
        <p:spPr>
          <a:xfrm>
            <a:off x="381000" y="152400"/>
            <a:ext cx="8229600" cy="1143000"/>
          </a:xfrm>
          <a:prstGeom prst="rect">
            <a:avLst/>
          </a:prstGeom>
        </p:spPr>
        <p:txBody>
          <a:bodyPr>
            <a:norm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200" b="1" dirty="0">
                <a:solidFill>
                  <a:srgbClr val="002060"/>
                </a:solidFill>
                <a:latin typeface="+mn-lt"/>
              </a:rPr>
              <a:t>Children Living in Poverty</a:t>
            </a:r>
          </a:p>
        </p:txBody>
      </p:sp>
      <p:sp>
        <p:nvSpPr>
          <p:cNvPr id="13" name="TextBox 12">
            <a:extLst>
              <a:ext uri="{FF2B5EF4-FFF2-40B4-BE49-F238E27FC236}">
                <a16:creationId xmlns:a16="http://schemas.microsoft.com/office/drawing/2014/main" id="{29DE0F25-383C-4739-95EA-FDBA2F88B79F}"/>
              </a:ext>
            </a:extLst>
          </p:cNvPr>
          <p:cNvSpPr txBox="1"/>
          <p:nvPr/>
        </p:nvSpPr>
        <p:spPr>
          <a:xfrm>
            <a:off x="381000" y="6567099"/>
            <a:ext cx="8382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Calibri"/>
                <a:ea typeface="+mn-ea"/>
                <a:cs typeface="+mn-cs"/>
              </a:rPr>
              <a:t>Source</a:t>
            </a:r>
            <a:r>
              <a:rPr kumimoji="0" lang="en-US" sz="1200" b="0" i="0" u="none" strike="noStrike" kern="1200" cap="none" spc="0" normalizeH="0" baseline="0" noProof="0" dirty="0">
                <a:ln>
                  <a:noFill/>
                </a:ln>
                <a:solidFill>
                  <a:prstClr val="black"/>
                </a:solidFill>
                <a:effectLst/>
                <a:uLnTx/>
                <a:uFillTx/>
                <a:latin typeface="Calibri"/>
                <a:ea typeface="+mn-ea"/>
                <a:cs typeface="+mn-cs"/>
              </a:rPr>
              <a:t>: Georgia Kids Count, Georgia Family Connection Partnership, http://www.gafcp.org</a:t>
            </a:r>
          </a:p>
        </p:txBody>
      </p:sp>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FC2AB007-6AA8-4DC3-8BF7-0E9E65B80C7C}"/>
                  </a:ext>
                </a:extLst>
              </p14:cNvPr>
              <p14:cNvContentPartPr/>
              <p14:nvPr/>
            </p14:nvContentPartPr>
            <p14:xfrm>
              <a:off x="5992976" y="3514367"/>
              <a:ext cx="3600" cy="9720"/>
            </p14:xfrm>
          </p:contentPart>
        </mc:Choice>
        <mc:Fallback>
          <p:pic>
            <p:nvPicPr>
              <p:cNvPr id="5" name="Ink 4">
                <a:extLst>
                  <a:ext uri="{FF2B5EF4-FFF2-40B4-BE49-F238E27FC236}">
                    <a16:creationId xmlns:a16="http://schemas.microsoft.com/office/drawing/2014/main" id="{FC2AB007-6AA8-4DC3-8BF7-0E9E65B80C7C}"/>
                  </a:ext>
                </a:extLst>
              </p:cNvPr>
              <p:cNvPicPr/>
              <p:nvPr/>
            </p:nvPicPr>
            <p:blipFill>
              <a:blip r:embed="rId5"/>
              <a:stretch>
                <a:fillRect/>
              </a:stretch>
            </p:blipFill>
            <p:spPr>
              <a:xfrm>
                <a:off x="5983976" y="3505367"/>
                <a:ext cx="21240" cy="27360"/>
              </a:xfrm>
              <a:prstGeom prst="rect">
                <a:avLst/>
              </a:prstGeom>
            </p:spPr>
          </p:pic>
        </mc:Fallback>
      </mc:AlternateContent>
    </p:spTree>
    <p:extLst>
      <p:ext uri="{BB962C8B-B14F-4D97-AF65-F5344CB8AC3E}">
        <p14:creationId xmlns:p14="http://schemas.microsoft.com/office/powerpoint/2010/main" val="193700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data:image/png;base64,iVBORw0KGgoAAAANSUhEUgAAA/AAAAKFCAYAAABrxwLIAAAgAElEQVR4Xuy9CXRcVX7u+9WoeZ5Lk2XJ8wDYxsbYjLaBBjsdCHRuEh5Nv4Qm7+ay6JXcdCc3/W5e7u28hM5NVlgkL48mud3NI7krDYF029CAbUYz2BgzeZZkWWNpnlWSanzrv0+dGqSSXKWxVPXttbRKqtpnn71/+1jWt/+Twefz+cBGAiRAAiRAAiRAAiRAAiRAAiRAAiQQ1wQMFPBxvT+cHAmQAAmQAAmQAAmQAAmQAAmQAAkoAhTwfBBIgARIgARIgARIgARIgARIgARIYAUQoIBfAZvEKZIACZAACZAACZAACZAACZAACZAABTyfARIgARIgARIgARIgARIgARIgARJYAQQo4FfAJnGKJEACJEACJEACJEACJEACJEACJDBnAX/kyBF88MEH+N73vofc3FxF8rnnnsPp06cDVB9//HFs27YN0vfw4cPYsWMHHnvsMfV5U1MTnn/+eTz55JOB67kdJEACJEACJEACJEACJEACJEACJEACkQnMScCL+H766aeRlpY2TcBv375diXa9DQ4O4sUXX8TDDz+Ml156CXv37kVeXl7gPRmDjQRIgARIgARIgARIgARIgARIgARIYHYCMQv48fFxZWnftGkTTpw4EWZBl/ejEfBynQj5mpoa7g8JkAAJkAAJkAAJkAAJkAAJkAAJkEAUBGIW8OIOL00E/FQX+FAXet19XvqGutCXlZXBZrOFWemjmCe7kAAJkAAJkAAJkAAJkAAJkAAJkEBSE4hJwJ85cwbHjh3DE088gc7Ozhlj2MVt/qmnnsJDDz0UJtTl+o6ODtjtdhUrf+jQIRw8eDCpN4CLJwESIAESIAESIAESIAESIAESIIFoCMQk4KcmqZMb5Ofnh8XB6zeVvmJt1wW6Hgu/Z88edQjwyCOPqAMAEfF0pY9mq9iHBEiABEiABEiABEiABEiABEggmQnEJOBDQc2WRX6qBV7i5l944QVlkR8YGFAZ6Sngk/mx49pJgARIgARIgARIgARIgARIgARiJbBgAl5E+jPPPIPGxkY1B909Xk96F2pp1y35dKGPdbvYnwRIgARIgARIgARIgARIgARIIFkJzFnAJyswrpsESIAESIAESIAESIAESIAESIAEloMABfxyUOc9SYAESIAESIAESIAESIAESIAESCBGAhTwMQJjdxIgARIgARIgARIgARIgARIgARJYDgIU8MtBnfckARIgARIgARIgARIgARIgARIggRgJUMDHCIzdSYAESIAESIAESIAESIAESIAESGA5CFDALwd13pMESIAESIAESIAESIAESIAESIAEYiRAAR8jMHYnARIgARIgARIgARIgARIgARIggeUgQAG/HNR5TxIgARIgARIgARIgARIgARIgARKIkQAFfIzA2J0ESIAESIAESIAESIAESIAESIAEloMABfxyUOc9SYAESIAESIAESIAESIAESIAESCBGAhTwMQJjdxIgARIgARIgARIgARIgARIgARJYDgIU8MtBnfckARIgARIgARIgARIgARIgARIggRgJUMDHCIzdSYAESIAESIAESIAESIAESIAESGA5CFDALwd13pMESIAESIAESIAESIAESIAESIAEYiRAAR8jMHYnARIgARIgARIgARIgARIgARIggeUgQAG/HNR5TxIgARIgARIgARIgARIgARIgARKIkQAFfIzA2J0ESIAESIAESIAESIAESIAESIAEloMABfxyUOc9SYAESIAESIAESIAESIAESIAESCBGAhTwMQJjdxIgARIgARIgARIgARIgARIgARJYDgIU8MtBnfckARIgARIgARIgARIgARIgARIggRgJUMDHCIzdSYAESIAESIAESIAESIAESIAESGA5CFDALwd13pMESIAESIAESIAESIAESIAESIAEYiRAAR8jMHYnARIgARIgARIgARIgARIgARIggeUgQAG/HNR5TxIgARIgARIgARIgARIgARIgARKIkQAFfIzA2J0ESIAESIAESIAESIAESIAESIAEloMABfxyUOc9SYAESIAESIAESIAESIAESIAESCBGAhTwMQJjdxIgARIgARIgARIgARIgARIgARJYDgIU8MtBnfckARIgARIgARIgARIgARIgARIggRgJUMDHCIzdSYAESIAESIAESIAESIAESIAESGA5CFDALwd13pMESIAESIAESIAESIAESIAESIAEYiQwZwF/5MgRfPDBB/je976H3NxcddumpiY8/fTTGB8fR21tLZ544gmkpaVB+h4+fBg7duzAY489Fuj7/PPP48knnwxcH+Pc2Z0ESIAESIAESIAESIAESIAESIAEkobAnAS8LtRFnOsCfnBwUIn3Rx55BDU1NXjuuedQVlaGvXv34sUXX8TDDz+Ml156Sf2cl5cXeE/GYCMBEiABEiABEiABEiABEiABEiABEpidQMwCXqzrIs43bdqEEydOBCzoZ86cwbFjxwJWdxH5YmF/9NFH8eabb4YJeLlOhLwIfTYSIAESIAESIAESIAESIAESIAESIIFrE4hZwIs7vDQR8KEu8PK+3W4PuMiLRf5HP/oRvv3tbyuhr7vQi1XeZrNh27Zt154de5AACZAACZAACZAACZAACZAACZAACSgCMQn4UCt7Z2dn1AJej5GX6zs6OpTQP336NA4dOoSDBw9yK0iABEiABEiABEiABEiABEiABEiABK5BICYBL67zIrxDW35+voqDv3LlSkQXej1JnVjkJRZ+z549qp/EyosFX0Q8XekX7zl99q//DX3dgxFvUFCci8f/4NcW7+YcmQRIgARIgARIgARIgARIgARIYMEIxCTgQ++qx7iHCvRISezEwi5x8y+88AIeeughDAwMKHd6CvgF28NZB3rv6Bk89zcvR+zz2O8/gFsPMJRhaXaCdyEBEiABEiABEiABEiABEiCB+RFYMAEv04hURk7eF8t9qKVdt+TThX5+mxft1d/55v+YZoUX6/vf/vQ/RzsE+5EACZAACZAACZAACZAACZAACSwzgTkL+GWeN28fA4FIVvhf+Y3b8dAj+2MYhV1JgARIgARIgARIgARIgARIgASWkwAF/HLSX8J7h1rhfZK9EEBFdTH2H9yFvftvQEqqdQlnw1uRAAmQAAmQAAmQAAmQAAmQAAnESoACPlZiK7R/qBV+9x1b0dxgR0drj1pNapoVe/bdgAOHdqG8qniFrpDTJgESIAESIAESIAESIAESIIHEJkABn9j7G7Y6scJL02PfL37VhGNHTuH0B+fg8XjVZ2s3VWPffTuxc+9mmC2mJKLDpZIACZAACZAACZAACZAACZBAfBOggI/v/VnQ2YkVXtrUzPPDg2N4543TeOu1TwLJ7jKz03HbXdux/9AuFBbnLug8OBgJkAAJkAAJkAAJkAAJkAAJkEDsBCjgY2eWsFf4vD58cfoyjh85iS9O18Pnk2h5YOv2Ndh3cCeu37kORqMxYdfPhZEACZAACZAACZAACZAACZBAPBOggI/n3VnGufX1DCkh/+4bn2J4aEzNJL8wB3fceyNuv2cHcvMyl3F2vDUJkAAJkAAJkAAJkAAJkAAJJB8BCvjk2/OYVuxxe/DJB+dx/NWTuPjVVXWtWOG337wB++/bhY3Xr45pPHYmARIgARIgARIgARIgARIgARKYGwEK+LlxS8qr7G29OHr4Y5w49hnGHZOKQWlFIfbdu1PF1adnpiYlFy6aBEiABEiABEiABEiABEiABJaCAAX8UlBOsHs4J1348O0vcPzVU7ja0KFWZ7GacdNtW7Dvvl2oXVeRYCvmckiABEiABEiABEiABEiABEhg+QlQwC//HqzoGVy53IbjR07ho3e/hMvpVmtZVVuGfQd34eY7roM1xbKi18fJkwAJkAAJkAAJkAAJkAAJkEC8EKCAj5edWOHzcIxOQMrUHX/tFDrbetVq0tJTsHf/DThw6CaUVRSu8BVy+iRAAiRAAiRAAiRAAiRAAiSwvAQo4JeXf0Le/fznV5SQ//TD8/B4vGqN6zavUqXodu7ZBJPZlJDr5qJIgARIgARIgARIgARIgARIYDEJUMAvJt0kH3twYBTvvH4ab7/2Cfp7hxSN7JwM3Hb3dtx5304UFucmOSEunwRIgARIgARIgARIgARIgASiJ0ABHz0r9pwjAZ/Xh89OXVSx8l9+Wq9GMRgMuG7HGiXkr79xHQxGwxxH52UkQAIkQAIkQAIkQAIkQAIkkBwEKOCTY5/jZpW93YM4fuQk3n3zU4wMOdS8CopzcefXbsTt9+xAdm5G3MyVEyEBEiABEiABEiABEiABEiCBeCJAAR9Pu5FEc3G7PDh14qwqRXf5XLNauclkxI49m7D/4E6s31KTRDS4VBIgARIgARIgARIgARIgARK4NgEK+GszYo9FJtDe0o2jh0/ig7c+x4RjUt3NVlmk3OtvPbBNZbNnIwESIAESIAESIAESIAESIIFkJ0ABn+xPQBytf3LCiQ/f+gLHXj2JliudamZSR3737VtVKbrq2rI4mi2nQgIkQAIkQAIkQAIkQAIkQAJLS4ACfml5825REmi42Kpi5U++dxYul1tdVbO2HPvv26UEvcVqjnIkdiMBEiABEiABEiABEiABEiCBxCBAAZ8Y+5iwqxgdGcd7b36Kt177BF0dfWqd6RmpuGX/Ddh3cBfKKgoTdu1cGAmQAAmQAAmQAAmQAAmQAAmEEqCA5/OwYgic/axRWeXPfHwRXq9XzXvD1hol5Hfs3gCT2bRi1sKJkgAJkAAJkAAJkAAJkAAJkECsBCjgYyXG/stOYHBgFG+/dgpv//I0BvqG1Xxy8jJVGbo7vnYjCopyln2OnAAJkAAJkAAJkAAJkAAJkAAJLDQBCviFJsrxloyAWOE/+/gijr16CmfPNKj7GowGXH/jOuy7bye27lgDg8GwZPPhjUiABEiABEiABEiABEiABEhgMQlQwC8mXY69ZAS67f2qprzEy0vcvLSikjzcee+NuO3uHcjKSV+yufBGJEACJEACJEACJEACJEACJLAYBCjgF4Mqx1w2ApKxXjLXS6y8ZLKXJrHxO/dswr6DO7Fu86plmxtvTAIkQAIkQAIkQAIkQAIkQALzIUABPx96vDauCbQ2deHYkZP44K3PITXmpVVUF+PO+3biln03IDU9Ja7nz8mRAAmQAAmQAAmQAAmQAAmQQCgBCng+DwlPYMIxqUS8xMq3Xe1S601JseDmO6/DgUO7UVlTkvAMuEASIAESIAESIAESIAESIIGVT4ACfuXvIVcQA4HL55px/LVTOPX+WbhdHnVl7boKVYruplu3wGI1xzAau5IACZAACZAACZAACZAACZDA0hGggF861rxTHBGQRHfvvnEab732CSQBnrSMzDTcemCbcrEvLS+Io9lyKiRAAiRAAiRAAiRAAiRAAiQAxCzgz5w5g2effVaxq62txRNPPIG0tDT183PPPYfTp08HuD7++OPYtm0bjhw5gsOHD2PHjh147LHH1OdNTU14/vnn8eSTTyI3N5d7QQLLQsDn8+GrMw04fuQUPjt1ET6vT81j0/W1qhTdtt0bYDIZl2VuvCkJkAAJkAAJkAAJkAAJkAAJhBKIScAPDg7i2LFjePDBBzE+Po5nnnkG+/fvVyJdF/Dbt28P/CzvyTUvvvgiHn74Ybz00kvYu3cv8vLyAu/p4p/bQgLLTWCgb1hZ5N/55ScYHBhV08nNz8Lt9+xQ5ejyCrKXe4q8PwmQAAmQAAmQAAmQAAmQQBITiEnAh3ISYf6jH/0I3/72twMWdLHARyPgT5w4oYR8TU1NEqPn0uOVgMfjxZmPLuDYqydx/vMrapoGowHbdq3Hvvt2YfO2WhgMhnidPudFAiRAAiRAAiRAAiRAAiSQoARiFvC6C71YzsX9PVSEh7rQ6+7zwi3Uhb6srAw2my3MSp+gbLmsBCDQ2d6H46+exPtHP8PY6LhaUXFZvrLI33b3DmRmaeEjbCRAAiRAAiRAAiRAAiRAAiSw2ARiFvD6hMQC/9RTT+Ghhx6aJsZn+kzEf0dHB+x2u4qVP3ToEA4ePLjYa+T4JDBvAi6nGx+/9xWOHzmJxkttajyzxYSdt2zG/vt2Yc3GqnnfgwOQAAmQAAmQAAmQAAmQAAmQwGwE5izgZVCxrEuLJMLFGi/Wdv0zPRZ+z549Ko7+kUceUUnsRMTTlZ4P6Uoi0Nxox7EjJ/HR219gctKlpi615MW9fs8d1yE1PWUlLYdzJQESIAESIAESIAESIAESWCEEYhLwIsLPnz+Pm2++WSWnEwu8CPKpAn6qBV4S3r3wwgvKWj8wMKAy0lPAr5AnhNOckcCEYxLvH/sMx189hfaWbtUvNc2Km++4HvsP7lKino0ESIAESIAESIAESIAESIAEFopATAJebqrHs8v3oWXh9Kz0jY2Nam66e7y8L9b4UEu7HitPF/qF2kaOs9wELp29qkrRnfrgHDxuj5rOmg1V2Hdwp3Kzt1jMyz1F3p8ESIAESIAESIAESIAESGCFE4hZwK/w9XL6JLCoBEaGHHjnjdN4+7VP0NM1oO4lie5uvXs79t27UyXAYyMBEiABEiABEiABEiABEiCBuRCggJ8LNV5DAtcg4PP58OXpeuVe//mpS5CfpW3eVof99+3EDTeth9FoJEcSIAESIAESIAESIAESIAESiJoABXzUqNiRBOZGoK9nCG+9dgrvvvEphgZG1SB5hdm4454bcce9NyI3L3NuA/MqEiABEiABEiABEiABEiCBpCJAAZ9U283FLicBiY0//eF5ZZW/8GWTmopY4bfdtB77Du7C5htql3N6vDcJkAAJkAAJkAAJkAAJkECcE6CAj/MN4vQSk4C9rVfVlJcs9o6xCbXIElsB9t23E7fdtR3pmamJuXCuigRIgARIgARIgARIgARIYM4EKODnjI4XksD8CTgnXfjonS+VVb6pvl0NKBnrd922RcXK166vnP9NOAIJkAAJkAAJkAAJkAAJkEBCEKCAT4ht5CISgUBzox1HD3+sBL0Ie2lVq0ux/75duPnO65CSak2EZXINJEACJEACJEACJEACJEACcyRAAT9HcLyMBBaLwLhjEu8dPYO3Xj2FjtYedZvU9BTsvfN67D+0C+VVxYt1a45LAiRAAiRAAiRAAiRAAiQQxwQo4ON4czg1EpBkdxIrL8nvPB6vArJuUzXuvG8ndu7dDLPFREgkkPQEWu0fo63zlOJQUboTlWU3JT0TAiABEiABEiABEkhMAhTwibmvXFWCERgeHMM7r5/GW7/8BH3dg2p1WTnpKuGdZLAvLM5NsBVzOSQQHYHX3/suzje8HNZ505oHcPctP4xuAPYiARIgARIgARIggRVEgAJ+BW0Wp0oCPq8Pn39ySSW9+/J0PXw+HwwGA7Zsr1Ox8tfvXAeD0UBQJJAUBM6c+zHeOfnnEdd6+64/wbZN30oKDlwkCZAACZAACZBA8hCggE+eveZKE4xAb/egEvLvvfEphofG1OoKinJw+9duxJ1fuxHZuRkJtmIuhwTCCfzstd8MuM5PZSOu9N+491+IjARIgARIgARIgAQSigAFfEJtJxeTjATcLg8++fAcjh85hUtnryoEJpMR22/eqOrKb7xudTJi4ZqTgMDf/M+6WVcpAl6EPBsJkAAJkAAJkAAJJAoBCvhE2UmugwQA2Nt6cfQXH+PE8c8g2eyllVUUKiF/y/5tSM9MJScSWNEE+gcbcK7+33Cu/mU4JnoBzBQy4lOfpVizsWbVPair3o/VlXeu6LVz8iRAAiRAAiRAAiRAAc9ngAQSkIDUkf/grS/w1qsncbXRrlZosZqx+7at2HdwJ1avrUjAVXNJiUpgYnIQFxp/oUR7d9/ZwDLNplS4PRMRl11Rugu9/Rcx4RwK67+q4hbUVh1AbfU+pFpzEhUZ10UCJEACJEACJJCgBCjgE3RjuSwS0Ak0XmrD8VdP4uN3v4LL6VZvr6qzqez1N9++FdYUC2GRQNwR8HpduNL6thLtTa3vwOvTnl2DwYgq2x5Ipvm66rtw6coRvPH+98Lmf/ctT2HTml+Dz+dBW+cnaGh+Ew3NxzAy1hHoJ+OUl9yIuuoDWFtzDzLTS+OOASdEAiRAAiRAAiRAAlMJUMDzmSCBJCHgGJ3Au0c/xVuvnkJne59adVp6Cm45sA37D+5SrvZsJLDcBDp7vsD5hldwsfFwmPW8IHcNNq55QAn39NSCsGkOj7ahofmoek8EeXZmZA+T7v7zaGw+qvr29F8MG6Mof726trb6AIrzNy43Bt6fBEiABEiABEiABCISoIDng0ECSUjg/OdXcOzVk/j0wwvwer2KwPotq7Dvvl24cc9GmMymJKTCJS8XgVFHF87Xv4xzDa9gYOhKYBppqflYv/qgEu3FBZsXdHqjjk5cbnpdifn2rk/g82n/DqRlZdhUzLxY+CtKb4TBwH8PCwqfg5EACZAACZAACcyZAAX8nNHxQhJY+QQGB0bxzi8/wdu/PI3+Xi1WWMrP3X73Dtx5305Vlo6NBBaDgMSuX276pRLuLfaPAUjSOcBotKC26k5srLsfNZW3w2gwL8btw8aUOPkrLceVmL/a9n5YXL3EyddU3qGs8zUVt8JsTlv0+fAGJEACJEACJEACJDATAQp4PhskQALKCv/ZyUsqVv6rTxsUEYPBgOt2rFGx8tfduFb9zEYC8yPgQ6v9pIprr7/6OlxuR2C40qLrlGjfUPt1pFiz5nebeVzt8Thxtf09JeYlBn98oj8wmslkRbVtrxLz8pWakjuPO/FSEiABEiABEiABEoidAAV87Mx4BQkkNIFuez/eeu0TvPvmpxgd1gRWYUku7vjajcoyLxZ6NhKIhcDQSCvOXn5RxbaPjGlVEaRlZZRhQ92vYvOaB5GbXR3LkEvSV9zqO7o/VWJekuANjbSE3NcAW8k2LQneqq8hO7N8SebEm5AACZAACZAACSQ3AQr45N5/rp4EZiTgdnlw6v2zKla+/rwmXCQ2XmLkJVZeYubZSGAmApPOEVy88gucr38F9p7PA93EBX3tqntUQrqqsptmqeMef2x7By77xfzRsHJ2MlNJsqdb5ksKt8Tf5DkjEiABEiABEiCBhCBAAZ8Q28hFkMDiEmhv6cbRwyfxwfHPMDHuVDezVRVh3707VRZ7yWYv7cKXTZjN0379lprFnShHX1YCUuqtqfVdZWm/0vIWPF7tWQEMqCzbpZLRra25F1K/faW3MUc36pvfUIK+zX4qUOZO1iUl6Wqr9ilBX2m7aUni+Fc6T86fBEiABEiABEggOgIU8NFxYi8SIAEAkxNOfPDW5zh+5BRamjoVE6kjL/Xk9x+6Ca//+4c4ceyziKz27r8Bj//Br5FjAhLo7jun4tovXjkcFjOel1Oj4tqlJntmekkCrlxbktM1isaW42hsPoamtnfDYvutlkysrrwDtdX71avFnJ6wHLgwEiABEiABEiCBxSdAAb/4jHkHEkhIAvUXWpSQFzd7l8ut1lhZU4pWv7Cfuui/+ckfoKgkLyFZJOOiHBN9/tJvL6NvoD6AQLK2r1t9EBvX3I+youuTDo3X60Jz+wdoaDmqBL1w0pvJaEWlbbeyzK+pvgtSJo9tZRB49q//DX3dgxEnW1Ccy8PJlbGNnCUJkAAJJAQBCviE2EYuggSWj8DoyLiyuh89/DEkAZ4UA5uar57W9+Xbn4W8s9szicbmo8ra3txxIlA7XUq91VTeho11D2B11R0QocomBHzo6P5MMRNX+4Hhq2FY5IBDJcGruRc5WZVEFscE3jt6Bs/9zcsRZ/jY7z+AWw9si+PZc2okQAIkQAKJRIACPpF2k2shgWUm8OUHH+K1V07h3LnesJlYrEZU15TCVlWK8qpiVKwqUTH0hcUsw7XMWxbV7du7PsG5+ldwuek15S6ut+KCTSquXUq/saTatVH2DzagoeWYEvOdPV+EXZCXsxp11ftRV3UAZcXiucCyjdcmurQ9vvPN/zHNCi/W97/96X9e2onwbiRAAiRAAklNgAI+qbefiyeBaxPwucfhHW2Hx2GHd8wOz5gdXkcXPKMd2s8O7T2fXi/b58MLn/8qvuzcqAY3Gjzw+kwRb5RiNcJWWYDymgpUVBejoroEtsoiFJXS1f7aO7O4PYZH23Gu/iWcb/h3SBk4vWWkFyvBvmXtNyAx7mxzIyD15S9ffV252bfYP4K43gcYpxWpJHi11QdQbbsZRqNlbjfhVQtGYKBvGG/8/CO8+uL7YWOu2ViFuvWVyMrJQFZ2uvaVk4HM7HRk+18XbBIciARIgARIgATkiN/n84nHKxsJkECSEfBNDvrFeCc8Y34xPtbpF+kd2mcizEMsrtdCZJREZQYDensc+Mt3f091/6Pb/h6W9Fx09hrROVKMrtECdI4Uomu0EJOeyNnILRYDyityUF6zSgl7sdrbqotRUsaY4WvtwXw+d7nGcPHKEZVFvr3rdGAosykFddV3qbj2atteGAzG+dyG104hINyvtL6DhpY3VRb/UC8HiyUDNRW3KVd7SYInSfHYFo9AW3M37K09sLf3oqOlB50dfSqvh3NSO2AJDRGKFC4UaWYi5kXYZ+dmIjMrTfs+T77X3s+cIv71qh6Lt0qOTAIkQAIksJIJUMCv5N3j3ElgGgEfvON98Pqt4prFXMS5iHS/9dz/Cs9EdPyMFpgySmFML4MpowzGDHkt9b/a/K9lMKYVw+ccRtePV8PnHMK/fnmfGv/Xt74KgzUHJY/WwzvRD/fARbj7L8I1cAl97VfQ0doPe38qunVhP1aICVdaxLlZzAbYyjJgW2VDZd0qZa0XcV9aXhDdWthr+hPj86K5/X2ca3hZWYMlzl1v5SU3YtOa+7Gu5j6IkGRbfAJiiW+1f6zVm285BilXpzfJNVBRtkuLm191D9LTChd/Qgl4B8fYBNqudt5zKI8AACAASURBVKGjrRdd7b2qokZXex+67P0zrjYl1ap+3xhNRjRe1DxStt20HtW1Zep7Ka85MuzA6NCYeh32v044gv+eYkGZm5+FrBzNmp+VpYn8bPk5OwOZ/lfN2p+O/MKcWIZmXxIgARIggRVOIGYBf+bMGTz77LNq2bW1tXjiiSeQlqb9sd3U1ISnn34a4+PjYZ8dOXIEhw8fxo4dO/DYY48F+j7//PN48sknkZvLONgV/hxx+otNwOeB19EdYin3u7M7dIu57treCXi1jPDXagZzWlB8izjPtMGYXhoi0jWxbkyNXhyPnPwzjJ78b+rW/Y5s9ZqfPqxeM3f9V2Tt+tOI0/KO98A9cMkv7i9hoL0B7S09sHe50DlSoKz18uVwRS7BZTEBJaVpygW/sq4W5dUl6kss9gYjY4kjQZd47LOXX8KFxp9jbLwn0CUnq0qVftu89kFkZWjihG35CEisvB43L3sW2koKt/jj5u9CQd6a5ZtkHN7Z5/Whu2tAWdM7xKIur2296vvRYceMMxYxbKssRFllkRLstooilFUWIq9A+30mTWLhpUUT++71ejE8FBT2IyLs/eJehL7+fajwdzmj+x0euojUNGuIuNeEvjoAUK/69yEHAFnp/N0Yh88tp0QCJEAC0RCIScAPDg7i2LFjePDBB5VIf+aZZ7B//35s27YN8pmI90ceeQQ1NTV47rnnUFZWhr179+LFF1/Eww8/jJdeekn9nJeXF3hPF//RTJZ9SCDhCHic4bHlyjruF+UhVnQR75rz5rWbwZrtF+G2cIt5mAW9DNJvodvY538L7+RQxGGNKTnIuP47sd3S6woR9hcx0NGA9qud6LCPwj6YjR4R9iMFGHVFtg6bTT6UFFtRUVmIijV1/lj7EpTY8mE0Jp8b+MTkoIppP1//Mrr7zwf2Qtyy162+D5vqHoCtZHtse8TeS0ZA8hJcanpNZbWX7PahvxNys6qVZV7qzduKtyVNmMPkpAsdzd3oaNOFuibSu+x9cLs8EffGYjGjtKLAL841oa4Ee0UhrCnXzjcgGemlLVbmeVmTLuhHhhwYGQ4R/f6f5RAicBAw5IAcFMTaMjLTkJWrx+5PF/kSwx/q4p+eETnkKdb7sj8JkAAJkMD8CMQk4ENvJYL9Rz/6Eb797W8rC7pY5kXc6xZ5scaLhf3RRx/Fm2++GSbgT5w4oYS8CH02EkhEAj63A97RjiniXHNjj5j4LQoIxrTCKW7sYiH3W8z94lys6DAlxx9ZklhPueMPXMRgx2W0XWlDR/sw7L1mZa3vHivAyGTkeGGT0YeSQhNslfmoXF2FijVrlfW+pLwAJlNiCXuP14nGluM4X/8Kmtrehc+niRqJY68uv0WJdhF+JhNLv0XxzzBuukgSPM3N/ihaOj6Ex+MMzE3qy0sSPNnX6vK9CVHWr69nKGBNF0u6vU2s6r2Q5HIztezcjBBxXoSyikL1c2FJLgyGxPLMcYxOaEI/zKqvu/Jr748GDgMcGBsdj/lZlt+Nejy/ZtUPJu7T4/hV4j7/+8JfDkvYSIAESIAEFpZAzAJed6EXy7m4v+siXNzk7XZ7wEU+VOCLYNdd6MUqb7PZlNWejQRWGoFA4jd/9nUtxnweid8MRkjiNxVbHjHGXH+/FGAm6qgeF8ma7+6/oIT9iP0SWhqbYW/tR3u3B13DeSqJ3shkVsSxRNgX5UsCvSyUr7Khav0mlK+qQJkIe3PkTPpRTWoZOtm7P1Nx7ZeuvIpJZ1DkFOatU8noRLiL0GNb+QTc7nF1OCOC/krr22H7bTanYVX5LZp1vmo/UqyRn/14oCAWc7Gk20Wgh7i+y89ilY7URFQWl+VrQr0i6PpeUVWM1PSUeFhWXM5BQgyU2FfWfe1VE/ja9xLDH/qz9JmcCB4SRbso8WgIZOdX1v5wq76etT9wGJCTnpTeUdHyZD8SIAESEAIxC3gdmwj0p556Cg899JAS47MJeD3GXcR/R0eHEvqnT5/GoUOHcPDgQe4ECSwzAUn81hsskeZP/Bbqyq6XT0NIgq9ZJ22ywpSuJ3oLinAtAVzQtd2YVgQwo/cS7b8PnqEm5ZI/Yr+AtoYmtLd0o90+ic6hDCXshycihxUYDSLsvbCVZqC8uhhVa9ehYu16JRjMEoAfJ23U0aWVfqt/BQPDVwOzEqEupd9EuBfna+X92BKTgHhYtNpPqrh5cbUfGbMHFmowmFBReqMS82tW3Y3M9NJlgTA8OBYSlx50fe/tHsRMhXHSM1NRViHu7oVhru/JGg6zHBsnByzDQ6N+wR8q+v2HAIHYfv1QwAGPO3IYw2zzF1f9UNd9zarvj+f3J+7TDwIkBED6J5pHxXLsL+9JAiSwcgjMWcDLEkW0SxMRPpMLvZ6kTgS/xMLv2bNHudpLrLy42IuIpyv9ynlgVtRMVeK3rimJ36ZkY5fa5o6uGBK/pQcTv/nFeMCNXX72W9ENtGyurEfFOQJ331mM2c+jpaERbc2d6GgfQ2efSZW8G5qMLOwNBh8Kc92wlaagvLIQVWtqUbl+K8qqy5bMddTlduBy0+s43/Cyyl6uN5PRqtyoRbRLGTIRb2zJR6C776zmat98DL0Dl8IAyGGO1Jqvq96PovwNCwpHYrK7OvqnCHXN9V3cvSM1EWGFxbkqaVwwgZwWoy7u2Gwrj4Bk4Q/Nyh+M7fe7++su/37xPzYyPuMhzkyrl0SlWqb+EJE/LbZft/ynQw4EpKoAGwmQAAmsVAIxCXgR4efPn8fNN9+sktaJBV4EuQj4mZLYyWeS8O6FF15Q1vqBgQHlTk8Bv1IfmTiYt2cyLJZcd2MPxJf748wls3n0id9yNDf2TJsS4eGl0vzl09Il8Vv8up/Gwc4k3hS8briHGjBqP4+2yxfRdrUD7W1D6OwFOodzMTguwn56LK3B4EVBtgtlxWaUV+SpkneV6zejom4tLNb5x4T6fF602j/CufpXUN/8BsSFWm9lxTco9/h1qw/Gtbt04j0s8b8iscZfbvqlEvQd3Z9CniO9ZWeWK8u8fEn5QMmREE0TgdbW0h0U6q2aSO+298PjiZxYLSXFEubuLgnkVHx6RVFcebREs372WVgC4oEhIj4Qyz9Dxn7J7K/H/M+lVJ/E5muCP4qM/dnpyM7NXNL8KK+/8iHGHZEPutLSU3HP/TcvLHiORgIksKIIxCTgZWV6STj5PrQsnPwcqYycvC8Z6UMt7fIzXehX1HOyJJP1ucbgHeuYkugtWCZNd2P3TQ5EPR9xUdfEuF+UK3GuJX4L1jSXxG+MlYwaKjsqAuK5MdZ1Hm0XzqKtqRVtrQOwd7vRNZiB/nGpyxxB2MOH/KwJlBUZYKvIRkVNJarWrkflxhtgTb128sHB4WZ8dflnuNDwc4w6OgM7kZVhC5R+y8mq5A6RwDUJTDiH0Nh8TIn55vb34Q4JD0pNycXqyjuVmF9VcQtMxhT0dg0qkT41Rl3c4WdqUnpNWdOlFJs/gZyI9YIi1i2/5gaxQ9QE5KBIK883Q8b+ELGvx/a7XHMo1ZeeMkXwB8vyTc3YLy7+mVlpcy7V9/ILx/HKP78dkcH9v3UHHnh4X9R82JEESCDxCMQs4BMPAVe02AREcE+1jkt8uUfc10MytYuAj6oZTMHEb2HiPBhzriWFk8Rv87d2RjUndiIBnYDHCUfXObRe/AJtDVfR1tqLjk4nuvpT0O/Ihi+CsBdPkfwMB8oKvbDZMlFRU4aKujWo2rwTSDHiYuMvVFx7Z++XAc4WSwbWrrobG+seQGXZrogHBtwUEoiGgNszoUT8pYajOHv+NEZ6DRgfzsLkSDYmR3PgHMmGxxM5a7vkgCi1Faj49FDXd1t1McTSzkYC8UhAEvJFm7FfJfgbHo+5VJ+EhGRkpWmi/xoZ+/U+af7EixJm8p1v/hXGHZNh+OTzv/3pH0JyQrCRAAkkLwEK+CTa+/HzP1GrTdv46AKsWhK/9cyc+C1QLq0TsSV+093Xp7qxT0n8FlEELcCyOAQJLBoBHyb6rqL1wmdobWhAe3M32jvG0dVnQu9Y5Bh7mUpO6jDyMvuRlduPtKxhFFUVYdON92DD9Y/AbEpbtNly4MQlMNA7rDK9t7d2K1f31qYuZVmX92dqJusk0rKHkVecglWrV2Hzlt2orVuLEltB4oLiykgghMDoyDgCMfyB7P0Ozfrv/1nc/4cHR9XhgGMssgv8taDm5GUqwT8xPqk8X0LbLftvwC0HglWcrFYzUtJSkJZmVa9i9WcjARJIfAIU8Im/x4EVdv+4Rlnpir91ZeZVe92BxG/BmuXT3dhV4jd/PelrITRYMjQ39kBsuYjxkAztfiu6ISXvWkPxcxJISAI+twONn32I+q8+QtPlenR3eTAwkoP+sZnLvGWnjqAsfxy2YitsVQWoqK1G9fqtyCrfDJhonUnIByXGRbVd7dJi09t61Wtnex9ar3bC5ZzZfbikLB/i5l5RXYyS8kKkZ4/Bgc/Q1nUc3f3nw2ZQmLc2EDdfXLA5xtmxOwkkPoHBgVEl+kdHHJBwE61Mn1/0++P7g4cCDjhDyyX6xDfLF8iwL/kBDGK8iOwMEwYzIzMNqWlWpKalqNeUNCvS0lLUa2pqClLT/T+nBvukyvfpKZDX0P6S5Z+NBEggvghQwMfXfizabMT6Pnjst9X4GVt+F6b89fCKG7tuKZdXcWkf7416DgZrFInfMsohAp6NBEggMoGx8R7lHi812/sHGwKdJA55/epDyPNsxGjnONoam1UCPXuPF91D6TPizEoZQVnOCGwlRtjKc1FRU4HKDZuRbdsIY4aN25BgBCSmV6uZ3ouujj60N4s1vVdZ1mdq8ge9iHSJTbdV+eunV2iifbY25ujG5auvo6H5TbR1fgIpWae3rIwyVWde4uYrynbCaGD4UoI9alzOEhHo6x70i3wH3vrlKZz+QDs4q1tfiYpVJZgcd2Jiwqks9BPyfcjrVJf7hZqyJF9VBwJ+8S+v4YcCQfEffnAQ9A4IPSCQPmwkQAJzJ0ABP3d2K+pKsb57Rlq0Oft8gGHmI9zZE7/ZtCRw2WLNZyMBEpgLAUkYVn9VSr+9gub2DwLVEkT01FTegU1rHsDqytthNEaOIZbayh1XGtBy8SzaGq6gXRLodTnRM2iFxxc5e3iWdQQl2QMoKzagvCwD5TVlqF63GVlla2Eu2DSXZfCaJSLg8/rQZe9XQl1Z09v02uk9ELfemVpBca6qm67qp1cUaqK9sgi5+fOvpjHpHMGV1uMqCV5T23thlRBSrFnqORYxv7ridpjNdOtdokeFt0kwAnosvCwr2th38bAJE/YTk5hwiOifVOJ/fFx7VYcAjkn/YUDwIGByfBLj407Iq/SZnHDFXNovmm3QDgQ01389BCBU/M/kERB6iBDafyEqvEQzb/YhgXggQAEfD7uwyHMItb7rt0opvxXWijtUMjg9S7tWRq1ikWfD4UkgWQn40NZ5CufqX1ZWTFdI0saSwi3YVHc/1td9HanWuWfolmzMXeImfe5TtDQ2oV3q2dvH0T1ghscbWdhnWkdRktmH0gIXyqWefU05KutqkFO+HpbCrRBPG7alISCJtdpVSbZev1Vdy/ou9dTl0CZSkz9ay8p1ce5/9VvWpVTWUjSP14nm9hNKzDe2HMf4RND6bzJaUVV+M+qUdf4upKXOHBayFHPlPUhgpRGQjPTSljPzvPxuCj8UCIr/sEMB3RtADg1CvAOmHhyEhQos0IYYjcZAuEC4tV8LI5jVgyAk3EC/VhIGyphsJBCPBCjg43FXFnhOYdZ3/9imrOrZY+EXeA4cjgSSlcDQSCvO1b+E8w3/juHR9gCGzPQSbKj7VWxe8yDychbXo8Xr9SoR2FZ/CS2XL6G9yY6OjlF09hvg8cwg7C1jKMnqQ3HOKMrLrCivLETF6lXIq9oAc956zQsnylrhybr3kdYtcaz9PUNKpKuSbMr9XXuVeNmZmiS2Euu5sqaLVd1vTZeSbJLtOn6aDx1dZ5SYl6/BkeaQqRlgK74BtdUHsHbVPWDJw/jZNc4kfgmIFV5aImWel9+DU93/5ZBAQgCU1T/UUyA0TCDEa2Cqp4DbFfmQcz47azKbgt4BITkCrpVfQB0C+PMPqFf92jRrnP2+1uj8+Xf/ERe/uhoR1fotq/AnP/yd+WDktYtAgAJ+EaDG05CRrO/6/HL3/9MCZaSPpxVzLiSw/AScrlFcvHIE5+tfRkf3mcCEzKZUrFGl3+5Hle1mGJZZAOuu2e1NbWi9dAGtTa0qzr6r1wv3DMI+3eJASWYvirMGUC7u+BV5sK2uQkHlOpjz18OcvxEG88wx+su/O0szA6kzbReRrtze/SK9rVe5wM9kfTKZjCqruxafXqgJ9soilFcVK+vRSmx9g/UBMd/V+1XYEvJzagNJ8EqLrluJy+OcSYAE4oSAHFSrA4AZLf/BUILovAmcMZcOjAaFeE0FEgqGWf615IIx5xdInf//DRe+bML//b1/ijj9//LUb2PD1sU1MkTDjX3CCVDAJ/gTMXj0W/AMRz5VM2WvQu6BHyc4AS6PBJaGgCT0klhgiWtvbDkGj8cZuHFF6S4V17625muwrABxK8K+u2tAJURrq7+M1oar6Gjth73HDZc7srU3zTyOkqxeJe7FHd9Wno2K6jIUVK1VFntltc+qXJrNWMK7iNU8YEUXgS4W9baeaeWfQqckGaI1ce4X6SLWK4pQbMtPaJdNx3gv6pvfUIK+teNjeH3BbPgZ6cWordqnBH1V2e4Z8z8s4dbyViRAAklOIJBPYJ55BPRcA4uVTyAlVaoKaPkEosojoPeTpIT+Q4R/evoVNF5qC9txWt/j9x8ABXz87g1nRgIksAII9PRfUKL9QsPP4ZjoC8w4N7saG+seUMJdMnQnSpPs5hKn3X6lDa0N9Whr7oW9exIuV+QVppgnUZrZo4R9Sc4wbGXpKpNyYWUdzHnrAuIepvlbERaTsaxZrOcqiVxLt1aSrakTk6Fln6ZMoKg0D2UVhWq9pWUFsFUXq3j17FxW5pAcEI2tb6Gx+RiutL0TlhPCaslETeVtqKs6gNWVd8DCSiaL+WhzbBIggSUkoKz/KkwgJFngjGECoUkHI3sQzFYWdL7LovV9vgQX73oK+MVjy5FJgAQSlIAk6RLRLl89/RcDq5Ts2+tq7sPGNQ/AVrwtQVcfeVk9XQPoaOlBW3MnWi43oKOlCx0dY3DOIOytJidKM7tRnNWH0sw+lJUYUV5RiKKqWpjz/cI+fz2MaTOXNnv9lQ8x7tDiQ109n6tXS9H16jUtPRX33H9zTHsg7pciykWkd3ZoAl2EupRnm6lJorjKmlKU2PJhqypWgl3c4FfVJs6hTUwQ59DZ63WhpePDQBI8Ka2oN6nEUFl2k7LMr6m+C+lphXO4Ay8hARIggcQl4BibCKssMDnpzyegDgamVyAIVCKYcnAw0DcMr8erQK3bXI3v/9VjiQttha+MAn6FbyCnTwIksDQExCW+oeWoimu/2n4iUAPbYDChpuJWFddeW70fknWbLUhAahq3t/Qoq31r41W0Xe1AR8cwJid8ETGlmCZRnNmnueJLrH3+BCoqc1FUsUqz2Eucvbjk59bh5X9+B6/889sRx7n/t+6ImLVZkif1dA6oWumhCeREtEtN9ZlaXmG2Vjc9xPVdfpb32RaSgA/2ni8CcfMDQ1fCBi8t3BqIm8/PrVvIG3MsEiABEkhqAqGx8LS+x/ejQAEf3/vD2ZEACSwzAUlCp0q/Nb0KqX2tt6L8Dco9fkPt11kaaw571N87hPZmTdirWHspe9c+hPHxyJmErUanEvbFWZqwL83qQV5BPv7+7Tsw4TSFzUDK//zwR9/BQP+wlkhOsr2L63trDzrbezFTtmKxppeUFyiRrtdNF4u6JJGzpljmsEpeMl8CUsXhctMv1eGZvfuzsOHyslepjPZinZfs9kA8ZeOf78p5PQmQAAksPQHJSC+NmeeXnn0sd6SAj4UW+5IACSQFgZExO87V/xvO178SVgZL3HdFsG9Z+xBo/VucR2GgdxjtrT1ovdqpueRLZvzWXow7Igt7o8EDry9cwIsVf9KTMuMEM6wOFGcNozh7FMU5DpTlT6Aoz4WiPMBgSgFMKTCYUmEwpwZeIT9b0mEwmsPfk756P0smoD4Pvqeu0z+3Zi0OtCQZVUJX6pvfRGPzUbR0fASpP6+39NQC5QFTW7Uf1eV76AmTJM8El0kCJLCwBMQKL42Z5xeW60KPRgG/0EQ5HgmQwIokIEm1LjW9puLa2zpPBdZgMllVMi2Ja19Vfsuyl35bkXAXYNKD/SNK0IuwF4HfcdWOtqtdGBtzwQdfoLauuMgbxBJrAAozh1GcOYjizB4UpXaiKLNfWe5TzZMLMKN5DBEq6v1iP0zoR3rPnBpysBA8YJh+2JAOGC1hhw9yGAF1iJACgxwyJEBzuR1oan1Hudo3tb0T5h0jlR5WVdyqLPOS2V6S4i1k800OquEMKbkLOSzHIgESIAESIIGoCFDAR4WJnUiABBKRgM/nRUvHB8pFXoSA26MlRJNmK9mOTXX3Y93qgwsuABKR5XKtqfEfNuDwp2vwaftWNYXry87h7uuuYvOT4e7W+vx87nHAMwGfZxI+t7xOAP7X6N7Tr5vUrpWxplw/9b3A+O4JwBfZk2BJ+RlMAYGvDgCmehrM9F7g4CHFfyDgPxTwX68dEsz+nnZQkbagy5VydG32k/64+WMYdXQGxpccFZWlO7UkeKvugZSrm28bOflnaoisXX8636F4PQmQAAmQAAnETIACPmZkvIAESOBaBCbGhtF19YLqVrJqA1Iz4ivR18BQE85e/hnON/4cY47uwHKyMyuwse5XsXntQ8jOLL/WMvn5MhMYP/8TDB77bYw7U/AX7/5HNZs/vu3/QZp1Ern7/wlpGx9d5hlGvr3PNQbIAUKo+BdxP9t7gb6TWj/90CDsECJ8TO3gIPiefrAARE4guKSwAl4CErIQEmagvve/N8VTIXBAoHsThHklBMMdBsfsaO/5Ci3dn2JgpA0egwEeaF/5BRuxWsrT1XwNhXnrYl6yWN+7frxa+932rSu0wsdMkBeQAAmQAAnMlwAF/HwJroDrRUz9/O+/i0unjqrZrtt5AF//vR/GnahaASg5xSgIfP72S3jjxz/ApENL+JaSnoW7v/V9XH/Hg1FcvXhdJiYHcaHxF8ra3t13NnAjca9dW/M1lUW+ovRGJsJavC1Y8JEHj34LnuGratzXz1Sq13u2tapXU/Yq5B748YLfM1EG9DlHAgcImkfC7F4JYV4FXjd8Lke494H/sCCsX6T3nMNxhdBrssJoTodJ8hMo74HZPQhcvV/C1fWJWoO18k6k1hyCwZKhvozyata+D//KhMGcHlfr5mRIgARIgARWLgEK+JW7d1HNvLPpPP71h7+LoZ72sP5iFRURX1qzMapx2IkEoiFw8dSb+NkP/4+IXb/x3X/A+p13RTPMgvWR+tKNLW+puHaJlxVXW2kGgxFVtj0qi3xd9V0wS+IythVNwDGqhT+kZ6au6HUkzeQ9Tv+hgRaCMDWs4drvTfcs0L0NQkMWAu95JuB1jcPrHoXP44TRp9U6jqn5/J4LBn+2+6k/zzqYQUuCGEngm/3i35IZIvzD+4YfDoT2k0MDHg7EtI/sTAIkQAIrnAAF/ArfwGtN/+d/94f44p2XI3a77vYH8PX/9FfXGoKfxwEBt1OSbvkgCbokbhvqVftj0uf1qiRewfd88HnlneB7gWvUBdoY6vpZxtGuUXedfk2kceDD8f/vh2i5eDoisepNO/G1//3/gtFshslkhtFs0V5NZpjMFvVqSVmY2NjOni+UaL/YeBgTzqHAfAry1mBj3QNKuEvWajYSIIHkJCD5Lq42H8XV5jfR0vou3K4hGH2AGV5YjFbYCjajvHgrygo2wgKjOmwYuvAT+NreCwdWsBlpJTvgc47C5x6DhEcEvtxj8Pp/lrCHxWySV0BZ/QMHBOEi36i/b81WIQrBvlo/dUCgf4UdMixsAsDFZMCxSYAESCBZCFDAJ/hOP/27t2CotyPiKsW1+cZ7Hp4i5KaKRKXUNJGoBKP++RTBGBCWovX8/cKEpbzvF55hwtI/zjSRqAlHua8Smde8xi9M9Wv889Su1USuPnddtIavZ4ooluuivsbPKApxLQw8rmDpowR//MKWp7KD65arKBZuslhhMlmCgt9kgckcLvhDDwJ88MIx2YexiS443Q6oWxkBsyUFudlVKCioQ2ZGaXAM/9jqACHsPvo95NV/yKAOHWaYS8RrF/ZAIgpcSduFIUJJu/ULtnCfz4O2zk/8SfCOYmQs+H+meOuUl+yALa8OlZ/8BawIt9w7YUTaN95HcelN15iPL6LI90YQ/dphgEMdBOgHAOpQYGpf16j6XLwXFrNphwMhBwJTvAgChwPqACA92Nffb+bDgQyGLC3mxnFsEiCBhCVAAZ+wW6stbDYBL0JWUzlsJLBABGZ7ppL8eTNbU6YfCCjvA+2gwGgyzeiZoPfRDiz8hwlTrzVb1RjTDiQieDqEe0DINSGHI6EHElOuNVvjyz2dIUIL9O+Ww4QR6O4/r2rNNzQfQ0+/loxzs3MAW5xa+biprbN0N274xollpOibZvnXvQC0A4BR7fPAAYB2OKAOCMIOBfz9QvtK1YZFbNM9B/yeAAHxPyWsIEKegeABQrjXgaolmQBNz/MheT3YSIAESEAIUMAn+HMwmwt96aoNWH/TPX6rqAEGo1H7785gUO+J5UF9r2oq6+8Fv5f/HA3GqZ+HXqPFGiur60zjqDGM6hRenSX476tZarV7arcPH0e7Bv5rQz73jxOYuz7OlLVpc5f16uNHu94YGEXiFrJeEXSJ1n727F/g4tF/jLis9Qd+B994/I+jXrJrwgGPxw2v/0t973ap99o7P0VD01G0tH8At/Joov+CxAAAIABJREFUEI8JID+7FhUlO2Er2AaDwRxyrQtet1sbzz+Gz+OBx+0M3MPjdqn+HrfcU773+D9z+d/T5iL9QsfR3wu9Vp93IntbiJjXDgsiHyoEvCVmORAwGk0RDySChxrBA46p48m1Z47+L1w9dzLiM8UQoaj/qbHjLASGR9tRf/UNdH/4X2DyuiL3tGRg9384iayMsgRkKYcDjhDxHxT5Ae+AsEMAf1/n6JTDgQgeBG7H4vIypU4PDbBKQsFguEDAO8AsngNTwgismQj3LvCHKFglrGDpDgckWac0JuVc3MeFo5PASiJAAb+SdmsOcxULlYj4ruaLYVeXVK/Hr3/vWeQWV8xhVF5CApEJPPCXR1DV9M/I7zsV1qG/YCdaan4LL//RwTmjGxppxdnLL6rY9pExe2Ac+aN5g5R+W/MgcrOr5zz+Yl8YPJAIHggEDg1CDhbUgYVXDhf0Q4eQwwfPzNeqA4TQA48pBxLaoYP0CY7n83rUAYh2rXZoMdOBhMw/7tosXh0SspGelYe0rFxkZBeoV/k5PVvek9d8pGfmIj1HXoPvx90aOaG4IPDcv94a5lofOik9PCg3qxqVtt2oKtuNKttupKXmx8Xc43kSkUMDNLEfDB/QDw1CDxL8n8/oQbDIv69MWh4Box5aMGtywpCwghAPguDhQWjVgkyxTAS2TKzv3T+pVT8XP9qoqmuwkQAJkAAFfBI8AypG9O/+EJc+OaZWK5apu7/1f7KMXBLs/VIvUQS8tLzej5E10qi+H8mqxUChFh8aq4CfdI7g4pVf4Hz9K7D3fB5YjtmchrWr7sHGNQ+gqkzGXjpryFIzjdf7OSfE/VY/NPB7LOiHBpEOJFzOgHdD2GGCOnTwH1johxBul8pB4XY7Ax4TgcOHEC+J+k/fgksleIzQ5hiykSaiPlsEfQHSMnPU9xk5hep7Jfz9hwAU/fH6ZC7OvF5/77s43xA5IWx6aiEmncPweMPzmxTmrUWlX8xXlt0EKVnJtnQEIh4OuB3wSgnFqTkFpOShy/9+IPfA1NADf4LCxfYckP/RUvLUAYHPOay+pJlz65C+9fdgKdgMS/ENqg8bCZBAchKggE/OfeeqSWBRCOgCfqbBoxHwUuqtqfVdZWm/0vJWyB/FBiXWN665H2tr7oXZFF/x2IsClIPOSmDWKhu33Y/9/9sfwTEyoH0Ny2s/xkcG1av28wDGA58NYNIxEjNxCcUR0a9Z+PM18e8X+pqlX37OR7p8Llb/rDzt8JT5R2JmvZwXiED/2Wu/iZ7+cG+2ovz1+Ma9/wKTKQUdXZ+ixf4RWjs+QmfvV5DkeHqTsK6Sgs0BC3156Q7+DlvODZ3nvfUkg1ouAV3oS24BLbFgaCUCKYmohLiedyBiQsJgiEFgapEOIUPeM6YVw1y4BZbC62Au2ABLgXy/BeD/jfPcXV5OAvFPgAI+/vdoQWY4PNqGc/Wa9UBKaGVn0nV+QcByEEVgyOFEg30Qf/5iuOv8VDx//a1bUVOSHZFad9859YxevHIY4xP9gT55OTXYWHc/Nq35NWSml5A4CQQILHSIkIQU6EJfew2K/XER/epnOQzQDgDGRwfnJfrDXPp1t36/2//Uw4DUzBzu/DITEBH/9sc/QEPzm2omddV34Y6bvo8U6/TfaS7XmMpsrwv6bpUMz19HXgpkGC0oK7oeVbablbt9WdF16j02EtAPB4be/o+YmOL1YcpZDYMlC+7eL2YEZcqphTl/o7LSW/I3KpFvzltPsCRAAglEgAI+gTZzpqWcq/83vPH+98I+vvuWp5QgYiOBWAnoYr3ePogrnUNotA9iYCz6GscFWam4YXUxttcWY22pCY3N/45zDS+jb6A+MJVUaw7WrT6orO3yRy4bCcxEYLlDhCRnwFRLvhL4I4NQot9v6Q96AQzAOT4a84Zqln7doh+09oe59Wflh8T65zNMKmbKi3eBiP9W+8do6fhIifr+wYawm0lYkJSr0+Lnb0ZxwUYtkSxbUhIIjX2fCkDFwmdVwT1YD3ffV3D1nvW/fgXP0JWwg6LAtaaUgJi3FGyC2W+tN2bYkpIvF00CK50ABfxK38FrzD+SeNcv+ZV9/4C66gMJToDLmw+B/tEJNIpI9wt1EeyRxLrFZMSq4myIqJ+tpVhMmHSFuJXCg2xLI/JTLqAgpR6batZhY90DWF11B0xG63ymzmtJIG4J6KJfE/qae79y5Z/2vf/zkcE5in6Tcu8PuPUrF34tmV9a4Pug278cBij3frZFJ+CY6FOu9iLmRdQPjbSE3TPFmoWK0puUdV5EfUHemkWfE28QPwQk8/z4hecjTihtwyMzZ6T3TMDVdxbuXk3Yu/q+Ut97x7sjjiVx9OJ2b5a4evmS7wu3wsB8DfHzMHAmJBCBAAV8gj8WErPX1hnZrTknqwJb1/2Gyngq5dqMBpO/XJv8LF8mVWbNYJRXI4yq7Jr//UC5N7lGSrBp1xrVdaF9wseUz+V+6l5qrOC12nXBr+nzCX7G+OeFf3D7RjSxfqVzMCDaByNY1q1mTazXluaitjQHq0tzUFWUBaPBgGvFwH977yl8fOEr9DpWY8C5EeOecJf4ouw0bKstVl9bqwshgp+NBEgAqjqA7rrvGA3G9GviP3JcvyQajLXJ73s9Xl8T/1rcfiB7f4S4/pT0rFhvw/5TCEhljeb2EwGX+7HxnrAektFexLxKile2O64rbnBz50/A2fbOrINYK26P6Sa+yQG4ej6Hq/cruPvOaq/951RcfqQmFn4l6nVxr7vhM8wjJu7sTAKLRSBmAX/kyBEcPnxYzWfHjh147LHHAnN77rnncPr06cDPjz/+OLZt2wb9mtD+TU1NeP755/Hkk08iNzd3sdaX9OP+zf+sSyoGJpNVOxhQhw7aoYR2YDD1YGH6IcNshw+BwwRV291/ABHh8EG73wyHIdI/dG7+gxGtHr02Hzkkgfo+dM6hBxvTD0ymrU/dQxsz8ngmDI0Dbf0etPS60SpffS6MTHinPSsWkwGVBalYVZKOmuJ01JRkoTw/FWajefphj8GA3//HlzH1D8/AoD5gS94/qB8z0ouxsfbrKCn9FTT2pOFMYze+au6D0x20zptNRmyqzMe22hJsqy1CeT4zOCfVP2Yudt4EvG5XWAI/5c7vF/9a8r4pcf0jA5hLuUCjyezP2B8i9gPu/pqFf2qSP4r+2be3f6gRrfaTfiv9x5iYHAi7ICvDhuryPUrMS+m6jLSieT8vHCDZCPggrvqaqA+64rsHLgMhCRgDVIxmmPPWhVvrC7awtF2yPTZcb1wQiEnADw4O4tixY3jwwQcxPj6OZ555Bhs3bsTBg1ptZxHw27dvV6Jdb3LNiy++iIcffhgvvfQS9u7di7y8vMB7aWlpcQEiUScxmwVe6mdLnLHP51XZcrVXX+B7r88L+LyQ10AfeFV5Jx+88HpF8Mnncq1cFzqOfo32Guyj3ydkTLlWjSfizefvG3q9Nr6MIfNxe6KPt07UfY1lXZOeXIy6KzHiqsSouwJjrkq4fNMtZkY4kWFpR6a5FVmWNvWaZu6CAdOF/Uz31+shR/7ch/Wrf0UlUawuv2VaF5fHi7PNfUrMn7nSDftAuGWgJDcd21Zr1vkt1QWwmmmdj+U5YF8SiIaAiP4xv2t/aIZ+EfuStC/gBaC7/M9H9Idl7g+J6w+If7H8B+P640X0S/JEaaU1G6NBuiB9JPu9FkP/ofKqc7rC8yjk59RCStVJ/Hxl2S6kptAwsiDgk3EQrwvu/gt+93vNDV9Evne0LSINcbc3F2xSWfDNheKKvwWWoutY5i4Znx2ueckIxCTgp85KBHtZWVnMAv7EiRNKyNfU1CzZQpP1RmfO/RjvnPzziMu/fdefYNumb614NOrgIORgQTJJy5FA8EBh5kMB/eAi7JDCf6AQHEc7dAgeaOgHFlMPI4KHDhEPLNQctbnJYUXYnAOHJPohSPDAYtrc/Ict+nz0wxR5HZm0oGc0G32jGegdy0bvaA4mPSnT9thkdCMvpR95af3IS+9FTko3Mq0DMPg82gFKGE/9wEY7YAkeyIQf0sj7rlnq48qB0WO//n7Uz1vXoAOnG7uUoBdhLwJfbxJzv7m6QIn5HbUlEHHPRgIksDwENNHfp2XpjzKu3zU5HvNkxdKv4vcDbvyawBeX/zS9hJ/u9u8v52dNWzjPHRHu//rD38VQT7uae05ROX79u//vkgp5ua/8ru3uOx9wt2/vOj3td29x/sZAybqKsp2wmPk7MuYHjheEEfA5R+Dq/TI8cV7fWfgmI+e+MaaXqrh6Veou5BWm6X+TEDUJkEBsBOYs4MUF/tlnn4W4yetCPNSFXnefl+mEutCL4LfZbGFW+timzN6xEnj74/+Oz87/NOyy3Tc8gd03PBnrUOwfRwS6h8bR2OnPBO9PNDcy7pw2w1SLCTUlWqy6xKxL7Hp5QSaMhoVfzOvvfRfnp5S90e8iyenuufWHc7qpuNaLi71unRdxH9rK8jK02PnVxUrYi8BnIwESiF8CHrdzujVfZezvx/iUEn56lv85iX6zBekhsfzKlT9iXL/f/T8rF5FEv4j3n/7pb04rGyheAd/8s39ZchEfurNenxudPV+qZHit9o/Q0X0GHk/w/wIJz5IydSp+3rYbtuJtkHAzNhJYCALe0fZAsjxJoKdc8gcuACHPYPA+Bphya/3Wek3YS5y9KadOhSeykQAJREdgTgI+kngPvZ24zT/11FN46KGHwoT6mTNn0NHRAbvdrmLlDx06FLDeRzdd9porge7+82hsPqour60+ADmdZ1s5BESwagnmJCO8lmRudMI1o1hXQr1MSzInYn0RtHpEePKc/ezV35zm3mm1ZOIb9/3Lgj137f2jmphv7Ma51n64Q6zz4lovLva6db4oh2E6K+dJ50xJYHYCw70dWom+0UGMDYnV35/EL9Tt35/NXw4D3M65hVxl5hYpS3+G34Xf3vgVBv2W96kzXLP9DvzGH/9j3GydhJmJiG/t+FgJenvPFyo0Tm8i3kXEqxr0ZbtRWrRV5WBhI4EFI+DzaGXuJBu+nhW/7+wsZe5SYcnfMMVavwXGjLIFmxIHmp2AlLp85+QPVO4NaRKKc/uu7yPFysok8fjsxCzgo00+N9W9Xo+F37Nnj4qjf+SRR1QSOxHxdKWPx0eDc1ouArpY14W6iPaIYt1qwuqSoFVdLOxLKdZn4iMi/p2PfxCoflBRulNZ3rMzKxYFqZSl+7K5NyDoe4bDXXMl+Z2e2X5TVQHMi+F6sCgr46AkQALzJeBxOTX3fmXVDy/XFxbXHxD9A3A7J2K6reT+MFtTkK678SsX/3xN/CtX/mCpPt36n5FTAAkJWIomoU1tnZ8E6tB3950LqxVusWSgovTGQA36ovz1wJId+y4FAd4jXgj43ONaFnxV3k5etZJ3M5a5S83X3O9V3Xotvl5c8lnmbmF3VMT7z177LfT0XwgbuCh/A75x7z9TxC8s7gUZLSYBP5NlfepMpvaThHcvvPCCssgPDAyoLPYU8AuyfxxkhRPoHBDLerBs25WuIYxFsKynWc1YXZKN1f7SbbVlObDlL51lfSVhbu0V63yXSoR3vrUfHq8vMH0JJ9i6qhA3rC7GjroSFGSlrqSlca4kQAJLRGBILP0qcd8QHMN9OPrTv8TIQFfku/t8qvpIrM2amqEy9GfkFGpZ/PXY/uwC9b72c4G/rJ/2/UI0+WNdrGxSg14s9H0D9WHDSgI8LSGeVrIuL2f1QtyWY5DAjAR8E/1ambtQYS/x9TPk1dHK3Imo99ewV2Xu1gEsczenp2yxwh/nNBleFBWBmAS8WN+ffvpplYFeb7obvJ6VvrGxUX0U+r5Y40Mt7XqsPF3oo9ojdkoQApJVXVzfQ2utOybd01aXniJiPWhZF7FempdBe8gcnoMJpwefX+3BZ/7M9lLrPrRVFop1vkTFzm+ozKd1fg6MeQkJJAOBN37833Hy1Z9EXOqu+x7Fnb/xB/6SfVKab0DL5D8sFn/tVdz5dS+AsSEto78kNY2pGQxIU/H8Eaz6IXH9oRb/aDL3j0/0BxLiNXd8iKGRlrBpSYk6KVUnYr66fC8kISkbCSw+AR88Q00h8fXnVAK9a5W5C82GL9Z6U1b14k91hd5hZKwDfYMNePXt70AO9iK17Mxy/M433l2hK0zcacck4BMXA1dGAgtHQOy9nSLW7cF4dbGszyTWJU49YFkvpVhfuJ2YPlJzzwg+9We2v9g2AK9YzvxNvByuE+u8P7N9XiYz5S7mXnBsElhJBCbGhvHT//ob6Gq+GDbtkur1+OZ/+19IzYg9TnRCrPvKdV8T/SLwxd0/WL4vVPT3TUugFw0/oyTxC2Ttn+7Kr1z6Q8S/uPY7JvvQ1nkSV9tOKAv9qCPc8yA3uzpQsk5EfVpqfjRTYR8SWBgCqszdeZUsT7ng+xPnzV7mTkuWZ/YnzbMUSpm75Cm1ODB0Bf1DjegdqEf/YCP6h64ozxu3RzNqzFYCOCvDhsd+/b2F2TuOsmAEKOAXDCUHSkYCIv/s/WJZD3GD7xzCuHO6ZT0j1RJiWdeywZfmsbTPcj03cqDyeVOPcrUXC/3AWHiyq+qiLGwX63xtMdZX5ME4BxfZ5Vob70sCJLDwBETEnzzyY1w997EafNWmm7Dr4LfmJN7nMjux2E+15ov4F2u/JvqDgl8/FJhL5n5LSpom+nPEfT8P5jQr3AYHJrx9GJ5sg8vggMEKGCw+GFIMKCyu0xLi2W5GRekupFiz5rI8XkMC8yLgcw6HlLnTrPUi8n3OoYjjqjJ3StRr8fVK3BdsxkotcyfJK0WkK4E+2IA+9dqIgeGr8HqnJz0WKPJvNT+3DqNjXRBrfKQ2nwpC89pQXjwrAQp4PiAkECUBEesd/aN+y7pkhB/Ela7hiGI9U8R6SNk2sbKzVnmUoJepm3hJnGnsUfHzlzvEOh+ciIQ1XF9TpFztRdDnZtA6v0zbxNuSAAnEQEAl8RvqDVj4Q135HUNi+Z8u+r2e6QfQs9/SB5ihxLwI+9SMLGTnl6GgsBYlto3IzC7W3P4Dlv78JTv0iAEVuyYoAbHMa9b6r+DuOxdFmbs6lSxPiXuVOG9zXJW5m3SOoG/Qb0kfbETfUIMS6kMjbWHJKUO3U8Jg8nNrUZC7xv9ap17lfWlLVUEoQR+xZVkWBfyyYOdN452AaLf2vtGwsm0i8CSmemoTsa7XV9dFO8V6vO/w7POTrP/KOt/Yjc+udGPIEaypLFdKjoJttUUqfn6tTazzK3u9nD0JkAAJ6AQmHSNhbv3hol8r3RfqCTA+NiQ+uDEBNBhN/uR8+X4X/3BX/rDM/X5PAPEMYCOBBSEgZe4GLmtW+r5z/nJ3X/nL3EW4gykVloKNU6z1i1vmbszRjT5lUW9A30CDsq5LvLpjvHcGBAbkZFWiILdWWdWVYM+pRUHeGkgp32u1SBWEbr/p+wtW/vda9+fnsRGggI+NF3snIAGxtCrLuiSYs2uu8E0i1l0ziHV/fXVdtBezzngCPhXBJcmfpZLPQFztxTpf3zGI0D9V5QBHWedrNet8dpo1oXlwcSRAAiQQSsDn9aqkfJo7fx862s6go+ML9HRexmB/K7yTXvicgM/pA1xGwGmE1x1jAj8gYqm+UKv+tFj/7PwlK9XHJyIxCGhl7jTXe2WtV1nxpcxdT8QFGlSZu5Bs+FLyrnArDJaMqID4fF4MjbYqC7rm8q5Z00WoO12jEccwGi3Iy1mFghy/SPeL9fycWphM/PsjKvAJ0IkCPgE2kUuInoCI9ba+Ec2ybh+CWNXlS2qJT21ZaVa/ZV2LVxfBXkSxHj3sBO0p1nmxzKvY+Ss9GBkPt87XleX4Xe1LUFeWS+t8gj4HXBYJkMC1CXg8TnR0n1HJ8Fo6PkJnz5fw+tyQGCUR9WZkoDBjPXLTViHDUgqDyxxi/Rf3/mCCP487/Hftte8OSBb+SMJee0+3/gez+kuW/7mUBIxmLuyzcgloZe4+89et99ex7zs3S5m7alWvXmXEL9gEU8F6DBtS0T/cpAl1v9u7JJOTfyORmsWSgfyc1SjIrVNfYlEXy3puViUMBtPKhcmZLwgBCvgFwchB4pGAEuu9I/7SbbplfRjOCCf/YjWVcm2hGeGLsumuF4/7Gk9zkmeswT4YqDvfYA9PliOHQDesDsbOi7WejQRIgASSlYDbPY62rk/Q2vGRKl3X1XsuLG43PbUAlbabVMk6SYqXk1UVQOWcGAuU4nMMTXflD2T094t+rVSfNybUBqNRK9UXMXN/gb+En1/8q3J+ebCmXds9OaZJ+Dt3Np3HGz/5AZrPnVTvVG/ahbsf/T5KazbOZThes+AEpMzdFb+1XkT9Wbh6voBnqAHwTX/u5J1howVDRisGjVbt1WSFN604INCVUM8RoV7Lco0Lvl+JNSAFfGLtZ9KuRsqBtfaKG7w/G7x9CFe7I4v1nHSrP8GcZlWXr0KK9aR9dhZy4cPjTs0639itYujFWq83CZNfY8sN1J2XAyOGzi8kfY5FAiSw0ghIQi4pWSfWebHS9w5cDluClLCqkhr06mtPIOlWVOv0+SDx+WGZ+1Wm/qBVf2oSP4n/j7WZzNZwYR8q/nNCYvz972dkF0DK+83WRLz/9E9/c1rpQPEo+Oaf/QtFfKybtMD9xyf6VSI53e1dz/g+6uiEyedDjs+JbK8TOR4XcuXV60SGL3LYiMGa5c+Ar1nrJXlespW5W+DtSYrhKOCTYpsTa5Ei1lt6/G7w4grfOegX69NPPCVbuC7StQRzuSjISk0sIFxNXBIQ67xks5e4ecluL6EaoU0Okm7wZ7WXGHpa5+NyGzkpEiCBJSQwMTmA5o4P0Wr/WFnppQRWaMvLWe23zu9WtehTF7iWt5Tqk7J800S+ytgfnrxPt/i7nVot7ViaJTUdGSFZ+XWLf1qWJPPLw7kPjuDqWa1c4dR23e0P4Ov/6a9iuR37zomAD8OjHcGSbP4kchKjPjE5GHFEcW3Pza4OJJLT3N9rlVXd5HWFlLmT+vUSa3925jJ3GWWaC75yxd+kJdAr2LRiy9zNaQt40YwEKOD5cMQ1AV2sqwRzYl33W9ZdnuliPS8jRbOshySZy8+kWI/rDU6iyQ2OTQZi58U6L3Xo9SZZ7CWbvWS1l+z2kuWejQRIgASSncCoowstfkEvVvqptaqL8jdoNejLdqOi9EZI3PBSN9fkuF/ch4j8sEOA6eJfDgpmbZLV3xDZR8tktqD2+lsgmfrTsnR3f83Snxaw/uepUAAJCWCbnYDkZBgcbg4kj9OTyEl8uoR8RGpmU6o/Jl1Ks4lA14S6iHdJMhdL84y0wi3u9yphnv914CIQKTbeYFQl7ZSVXiXMkzJ3W2DKrQPo0xcL9hXflwJ+xW9h4izA49Us6wE3+M4hNHcPI6JYzxTLetAFXr7Py2Rt7sR5GhJ7JXIwdbFNrPPd+LSxC8094W6bchh1g2S1X12sMtxLHXo2EiABEkh2AkMjLcrdXuLnxUofWlJLrJ+lRVuVmK+07UZ58fa4zco9MTYc0ZV/fGRAZfI/+/5huF2Tkbd7FnEfdoHBgNSM7GCZPhH3foGvhH7Iz/phQCKLfrdnYrpIH2xU4l0lVozQUq05geRxenk2ec3OLF9cwRxa5q5Xt9Z/Bc9wU+RnQpW52xRurS/cAmN6acy/Mnx+7wLDAnu3xDwRXjArAQp4PiDLQsCtxPqwSjCnMsIrN/gRuCNY1sWKrrvBi3VdMnuL+zEbCSQKgYHRSZxu7MJnEjt/tQcTzqB1xmgwYH2FWOeLsb22BNVFWYmybK6DBEiABOZFQMpuiZgXUd9mP4kJZzBUSUpq2Yq3qfj5yrLdKCu6bsVk7/753/0hvnjn5Yhs6m64DdsO/AcV2y+CP9S1f3xkMOANIIcEMTeDAWkZOf8/e3cCHldZt3/8l6RNmzZtk+4NSykFZHGBUgEF0VdxebUVRYuiWEEF3LCu4IL6V3EBV8QNqqKIioCotG5YfRFQBEtBWUVKWbvSJG3Tpk2z/K/7OfNMnpnMzJmZzEwyyfdwcTXJnPVzzpyZ+zybq8afDPmus75EaX/Yc3+jOvOLSvqHU8/9ugZa2x52Q7FFY6dHw7Nt73gqK0fjhFkpQT3q9f0gU6eKw2nq694Vlda7Ye78vxrmLvPY8LXjpyVC/TOjdvbT1c7+WTmHudtx+2fcIU869tPD6dDZlzQBAjyXRNkFXFjfHIV1X7quEsdMYV3t08Oe4AnrZT89bGCYCej98sATrclx59U5YzjpPaKSeZXQH3nADBtfz3Ayw+wUsjsIIDAkAn22ufWBZA/3T278p+3duzO5J6per2r2voR+5tTDyluKOggDhe8ff+o02/TYgylrmTX3UHvrZ3/uStbjJvXA39nh2+3rX1XljwJ+p+/IL9muP3oYMNjQr6AfhX9V7Y9+7g//wXB9E6cMOvSrw7hw/HQFdXUspw7mMk01NbU2pXE/m9acGJItUe1dPb7Xjy3PSAJx56hUr/d2bnbj1asavtrV6+fuVg1zl7kJQN3kAxJt6vur4Y9pfob17e2wTVcc6HZr1pmPGKXwpTpDpV8PAb70pqN6jQrlCudhWFd4VyhJn6KwnqgG74Zwo2R9VF88HHxGga07dtvqh9UR3ma757Gnbffe/tL5utoaO3y/qclx5/ebXt1fQrgEEEAAgVIJ9PX12Man70kG+vWb7rTunv5q6eoAb785xybb0KuDvOE0KUz/8YrP2YN3/Mnt1qHHvNRefuYn8wrvxR6H2ua7kL+91TQMX9iZX3ppv5+vmJ77VWLvhutLBPwJQVv+MPxrnp7a3dbZu9U69qy3rdsecaXpap/etTf14bY/ZtW8aJ48Lxg7Xe3UD3J/02ujaeppfzhqW58orVfJfU976kgPoUfthJnWu2uz+1PjsZ+iFH4YXyzNa/lrAAAgAElEQVQE+GF8cob7rimsa6i2/mrw2+yxLdtNbdnTJw3TlqwGP1vV4KeYxshmQgCB/AX0IOy+x7cmh6p7qjX1C8yMyQ2uqr3+f/bc6TZuLKXz+esyJwIIjGSBnt4u27D5Ltd2XlXuN2z5l/X29g/1OXHCzGTp/NyW4xmHO8+LIQz9vjp/f8m/evRX6b5K/qOfNU9xob/PasbWmNVH/9aNH2PjGyfbpMnTbVLzPjZ1xlybPvNgmz7jYJs4ZZpr4+9qKmTpDDDPwxuRs+3dfKd1b73PjV0fhft/W2/H+uhYE1419ZNt1pnrKIUfplcAAX6YnphS7Vb60FXp6823t2uF9XUK6xv6q8E/8fSOjGFdISKsBq+xrxkiq1RnlPUg0C+wZVunazsflc5vta7u/tL5MXW1doRK5xOBfp+plM5z7SCAAAJeQD2MP7VpddQh3vp/2Kat91pfX/8IN1Mm7R+NPz9HY9A/3xrGTwVvkAIqNXdt01v/a5s23GdbNj9krVsesx3bNllfV5/1dZn17bXoX/d/n9V011nf3hrrDfqGyXc31Au/K+lP77wv0ZY/tap/1LHf+MbROQrMjr9/3DpWX5RCSyl8vlda5ecjwFfevKJbPOVLK3Nu7/qPLhrwunp9X7dJJevtydJ19Q6vnrPTpxlTfMl6VBVebdYJ6xU9xWwMASeg9+29jyVK5x/ZbBva+tt+6vVZTRMSVe1n2rPmTrP6MZTOc+kggAACXkDh8okNt9sTiR7ut7Smtj+f1nxwcgz6fWcfZ+Pq6VA029Wj0QGSnci1PRyNpb5tre1MVM/OtNzkxn2D8dPnu07kVPV9XH3U3r+3pztqvx+02/ft+jt96b6v9p8o6e/qzFzNPtdVH4V+hfmgin+2Tv3cg4GpZW3WUIl3qHqeV9v3vqATSG23pn4KbeErcQKK2AYBvgi0alokLsBf/eFX2qObtyVK1qPSdXWalSmsz3RhPRi6jbBeTZcC+zrKBDa170qWzivYh8Mxjq2rtWfOneZK5xfOn+XCPRMCCGQXuPj61Tl5zjtlIXwjTGD3njZ7fMM/km3o27aFQ3jV2KzpRyTbz+8za6GNGdMwwgTiDqfPtu14MupIbptCunp7V0dyD9uersw94NfWjLGmKQekjJ2uTuT0v8ZWL/XkQ79vy++q8vsO/FJ68VcHf6re327Fhf66oE1//3B9KtFvcKX9Yad+UQ//+XREWGqPbOtTz/Mdt38248uUwlfqLBS2HQJ8YV5VN3dcgM92QPpCH1WDjzqXO3hOE2NRV93ZZ4cRiARUtV5V7DXmvKrbb96W2jPtnOaJdtSBM9wwdfqXCQEEUgXiPksz1WbDcGQJ7OzcYo+v/3sy0IfDktXWjnXD1Lkq9y3PtzkzjjT9bSRM6iegbfujKT2+u7C+bW1Kp4DhsephxtQp6jwuCufTmg52PzdNnjvsh/JzoX9AL/2tUTt+V7Lv2/X3D+HXtTu1xls+572mti5Ryj81Ef4V9BND8+nfxM/u30RJ/7gJ5an1sfPub9iubVvsxj/8zdb+9wm3+/MP3s9e9orjbcKUGTbxyPfnc0jMU0EBAnwFsYdiU3FfOrRPPqwrqKtzOf07YdyYodhdtokAAhUQeHJrh931yGa7c+1m+/ejqePHqnT+2QdMt6MOnGnPPWiWqZkMEwKjXSDus5QAP/qukG07nog6xEtUuQ+rh6s0eZ/ZC5Od4s2a9kzTMGbDedrbvcta2x+x1m0aQz0aO12l6e3bHzf16J9pUk/+fsz0/rB+kE2a2DKcD7Xk+5YM/UHA35UYwi+19/5oOD89DCgm9NfWjbGGximu2n4y7Ku6v+/Nf8AQfs2WT+jfuO5++8XF77RtW55KsZl1wGF28nsuttnzDi+5GSscnAABfnB+w37puC8dV33gFYT1YX8W2UEEyiewZ2+P/evRLXbXI1tc6fyW7aml8+r8zpXOHzTLnnPA9PLtCGtGYBgJtHbstu27umxH517btmuPfe03a3Lu3WkveIY1Nox1o6tMmVBvE8dHP+v/8YwGMYzObPl2RSXSvod7taVXFXw/qb38vrM1ZN3zbL85z7PpzYeUb0di1rx7T7sL5q6Nuvs3Cus7dm7IuuSkiXNcSXpUqh6No65/6div+NPY273XdiZK+tPb9SeH8NMDgWA4v727dxW8QRf6fRX+9Hb9ifD/75uut0fu+XvGdT/nRafYye/9csHbZYHyChDgy+s75GuPC/CUGgz5KWIHEBhWAuqw0pfO3/v41pR9U8d3CvEqnV940EzT8JBMCAx3ge2dXS6Mu/87u2xH4t8ooHe5gL5z915r37nHvb67iN6u4wyaG8clA/0kBf3x9TZ5Qr3r9FUhv9GF/f7Qr4cATNUs0GfqBE/D1SnUP7nxjpRxyxV8fQ/3+7U8z5omzR1wsGpHftPtF7qO9TRpzPoXHXtBslO3OB0F8jCgu6C+ba117m7NuKhqCDRN2t91HhcF9Kjq+9QpB9rYsRPjNsfrFRLY0boxGpqvo912btvq2u2rWn9nouM+P5Rf9G+rdXftjt8zdVKdZbi9KTP2sWXfvTl+HcxRUQECfEW5K78xAnzlzdkiAiNFQEFGpfNrHtlsqx/eZG0de1IObf/pk+woDVN34Ax71lxK50fKeR/Ox7FrT3d/EPfBvLPLOlwQV0jfkyw1V0Dv2N0/znchxzW5IQrYvkT9Hw9tzLn46553UKLEPnoooJJ7/du2M/U9U8g+qCnbgBL98fU2SfuVLOHvD/2utL+e0SUKMa7UvKqCvunpe111e4X69ZvutO6e/mClEm7ffn7/luNtTN04u+Z3b7YtrQ+k7OKMqYfZqa/8aTLEa72q4t5f7T3qRE5t1FUlPtOkdTdPmZfs5d2F9SkHWfOUA0ZMu/1Knddq2c72rRuSoT9s3+9D/4O3/9G693ZlPJwp01ts2fduqZZDHTX7SYAf4af6w1fkftN95cwXjHABDg8BBEol8NiWHcmO8B58si1ltAoFhyMPmOECvXq2V4kjEwK5BLp7ehOhO61k3AXzPclAHJacd/cOHM40TllBWGE8CuXj3L8KwWFI1+sq9VYIVvX3mrSVDuZh+O69PYlQrwcNUbD3AT/6Ofh9d/SzagQUM42pq41K8hX0gxL9qDp/5tJ+/b02S+lbMfvAMvkJPLXpny7M63/9HE71YxtTSuzD16Y3H+rCtkK6OpdTJ3OZJlXbd0OxTYk6kouGZZtvUybtpwHC8ttJ5hoVAr/51kfsXzddn/FYqUI/PC8BAvzwPC/sFQIIIDCsBVQSeve6qHT+rrWbB5Q0zp0xyfVqr6HqDt23mYAwrM/m4HdOuVpBdGA19SiIu6rraa8r2BY6qRmHC+PpATytxDwM6KUIp4MJ8IUeo+aXZ8fuMPDnCP2JBwCav6u7t5jNub5wwpDvfh7wEGBsoqp/9DCgoZ7ObovCzrCQSuOf2rg66hBv/W22Ycu/rCbrQxU9xOoP4BMaprv26NOaD7Gpkw+I/p1yoE2cMLNUu8d6RriAOrFTiN/02IMpRzpr7qH2hvMvs6aZ+45wgeo7PAJ89Z0z9hgBBBAYdgLrNm13vdqvWbvJHlqv0vn+XVQ4OHLeDFtw4EwX6JsmUjo/7E5g2g6pBDgldAftxtPbkev3YkqM62prspaG+9LxsLR8ysRxplEShmKKq0J/3CGzh2K3BmxTQ0amlu77Ev+0kv5kTYDo3BVer8FsTG3NgLb76Q8BfBv/8O8670y5BZb/4gVZO5VT6fyLjrsgUbJ+kKmknQmBwQrs3rndhfj//HOVW5VK3l9+5ieH1Xj1gz3GkbQ8AX4knc2YY+l67H43R/1choMYRaedQ0Wg4gIqnVfJvHq1V4d4apscTgfOmmIL5s+wBfNn2SEtKp2v+C6Oqg1qpAEfunUuXEl4ojQ8LBXvr7a+N6V5RD5YOoWqej6gZNyVlkfV1n2bcv8zw5XmI1v+eRTeFeIHVOdPr94fhH49JNDDgmImldxnr97vq/9HzRn8fKPtWvnNqnfa2sejIJU+HX7QKfaKEy8uhp5lEEBghAgQ4EfIiYw7DIX39Z8/zc3W8omfE+LjwHgdAQRKIqBwsHbDtkSg32T/Xd+eUtqnEjpXOq/O8ObPdEGPKbtAT2/fwDCe3rt6WhvyYqpVq0+DgaF7XDKgp7chV9jiQczounL39vQGHfelPgBQdf6Bbf3Vtr8rpXZOvmIqtU8tzVfP/b4Dv9SO/Hzo1/VbraX9m1vvt2t++6YB7eBV+n7qq35mM6dSEJPvtcN8CIxEAQL8SDyracfkw3vvrh3uldoJkwjxo+C8c4gIDEcB9QquknnXdv6RLe5LfjgdNGdKoqr9LDtoTtOIDoW+5FPDmPkhzTINdRa2IVfthkIndWyW3mFbsqQ8rUO3qH35OFc9mgmBUguklvZHoV/3hP7S//S2/tFrqkVSzKQHUVFJfthzf/YO/jTfcCjtv+O/G21bxxN2130/tm0dT7pDn950iD3zGUtsSuN+dszBw6PJRjHnhGUQQGDwAgUH+JUrV9qKFSvclhcuXGhnnXVWci/WrVtnl1xyiXV2dtr8+fPt3HPPtYaGBvPLhPNr3iuvvNKWLVtmTU1Ngz8S1pBRID28+5lq6sdZ06J3Wv2+B1vtuIlW0zDRasdPtNpxE6Kf9bdxjPHMZYUAAuUTUDv5hze0J0vnH96wLWVj+jJ91IH9bedVAhdOV/w5ahaUbTrzJZUtpersioY4y1hFPW3s8WiIs8JLI5WrGxNjiPshxjL1qB72uM7QYuW7hllzZQQ0YkHUJ8NeN2Rg1l78g9f0YKBX41sXOKnTQ5Xi632WWtU/c0m/ezgwob6kD70q3WligUTMjgACQyxQUIBvb2+3VatW2etf/3oX0i+99FI7/PDDbdGiRabXFN6XLl1q8+bNs+XLl9ucOXPshBNOsGuvvdZOP/10u+6669zvzc3Nyb8p4DOVT2D9hW+03Q/ekXkD+mCLGTqmpqHRhfraBgX6ie5fhfva8ROsRoFf/7vXJkQ/j59oNeODn92yjW7+2sbm8h0oa0YAgaoX0Bd0Vzq/drPr4T4cw1vlwQe3NLl28+oMb/6cKfa6L63MeczXf3RR0SYarmzbTo0pntqz+jYFhAxhXPuukFHoFI71rSDgS8bDUB62Ic80xFmh22R+BEaLgGqsxLftTx3Gb3dXcaX948b60v4w6A8M/eGDgWzvZwL8aLlCOU4EihMoKMCnb8KHdAX4NWvWuHDvS919CfsZZ5xhN954Y0qAv/XWW12QV9BnKq9A767tphDf9Xjq0BB1jU02/ojjzXr2Wm/nTuvds9P6du9K/tzb0V62HaudMDkK/5keBrgHA42J1xqinxMPBKIHBhOiBwh6aKDfJ0wu236yYgQQGFqBB59qszsf3mR3rdtij2wcWDqfXv0+fW/DAK/O28Lq6aq2nhLOg6Cu+Yqpsqse0sMhzpIhPFFCN0WduSXGGlcJeXMjvfEP7RXG1hHILNDWEd0fdqh6f6JWTfqDgLDqf3pHnYW4+rb9UybUu44g9SDvpnujavPZpsE8nCxk35gXAQSGp0DRAV4B/bLLLrNzzjnHBXFVk9+wYUOySr1K5C+//HI7++yzTYFd1e5VhV6l8i0tLbZgwYLhKTIC9yo9xNfvf6i1XHB1fPjt67Xezg7r272zP9jv3hX97v7Xzx3u39Sf9TAgel0PBvSAwP2+Z5dZT+HtN+NOSc3YcYnaACr5b0zUAAh+9jUH9HAgqEXgagr45gLuIUH0sEC1CeJqJsTtE68jgEBpBdp37nFV7Vc/vMn+te5pU3X1uGlO80RX7baYIc60bn2h9m3CVZVWoVtDmbmScv08QR1pRT8rrI8fWxe3S7yOAAIjVCAs7Ve4981pkg8BXMd+qe39iy3tP3r+TNtv+iTTPa5l6kSb3TzRpk0aP0JlOSwEEEgXKCrAp4d3rTRXgPdt3FVKv379ehf0V69ebYsXL3bV75nKL+BDvLaUV3gv0y717e2yPoV6V9rfYX17FP6jBwKuBkDy58Q87u/+5+hhgVve1RqIHiZYEW3c4g4vahIQNBNIaxoQ9RWQqB3g+xBINCNINi0Ilq+p54M1zpzXEShE4L4nWu2TP/173ou4Ic7SQrfGo1dP1uFY476EPL29fd4bYkYEEECgAIG2RFOdjs69iXb+Xfbd3/+7gDVEs6oGkEL97OYJ1jK10f27j/t3onvYyIQAAiNHoOAAn63zuWxV6H0ndSqRV1v4448/3lW1V1t5dWKnEE9V+spcUArxmkZatfO+PZ1RE4BEqO9/GJAI/O7BgP+5v/ZAcplE7YBo+Z2m9ZV8qqkN+gcYWDvA1QbwTQMSfQwk+x1I1A4I+xbQwwUbM7w/kDdf9mGrsRqbcc6XS87JChGQQFw70W+844UunCuoMyGAAALVIhB3b1u2+Cjb0LbT1rd22PrWnbahdWfOWknqyHJ/F+4nWktzVGKvkL/vtEajk8tquSrYTwT6BQoK8ArhF110kS1ZsmRAFfhsndiphF0d3l111VVuuba2NledngDPZThsBfr6klX+XfV/X2Mgw0OA/uYEaTUIVLOgs7/GgGoelHyqGxPbcWB/k4EctQmCfgesprYku6nw3nHL9W5dk17wOkJ8SVRZSbpA3Jdc2olyzSCAQDUKFHNvUzt8Bfoo2EehPvp9l3V1Z++YT6XzCvO+Ov6cqVG41+/1Y0rznaAazwH7jMBwFigowIfDxPmDCqvBZxpGTvOps7uwpF2/U4V+OF8W7FvJBaqmP4H6rB0H+uEFXUeCflSCDLUDWn99qe1afWMKISG+5FcUK8yjBJ4Az2WCAALVKPClX67Oudsffd3CvA9LA+m17tgdhfpEqX0U7nfapvadphE3sk1qV6829lG4b7Qo3E+0WU0TSzpsXt4Hw4wIIOAECgrwmCGAwPARGI79CfRZn6s2n2kaM3WOTVhwko2ZOsv0c11z9O+YaXOMPgKGz3VVTXuy4p+P5Nzdxc89sJoOh31FAAEEKiqg7L5l267UcJ8owdffs2X72hqzGVPU1j4I94kO9fR3vc6EAALlEyDAl8+WNSNQdQJRp4LhSAOpTQNcx4FqGtC1x3o7t6f2O7Cn0/ZuecJ6WjdmPm51NliT+VO9tmGS1U2dbWOC/+uaZ9vYaS1W1zzTxjTPstpJU6vOkx1GAAEEEECgGgVUMq8S+tTq+NHvW3fsznpIY2prXAm9C/dBdXz9Tk/51XglsM/DUYAAPxzPCvuEQBUL7Lj5Otty+XkpR9D06nfbuLmHW3frButu2+T+7WmN/u1u22zWszf2iDVcoAv5vuR+6iyrUwm+/715lgv7pWrHH7tDzIAAAggggMAoFOjq7h1QHd9Xz1db/GxT/Zg6m5PoJd9Xx/fV8+kpfxReSBxy0QIE+KLpWBABBLIJhCF+xtkX26QTX58dq6/PenZsdSX33clQnx7yN0VDBsZNNbVW1zQjUZIfhXsX8hPV9l3YnzZn2PfgH3eYvI4AAggggMBwFNDY9k+53vE7oo70fKd6bTtt5+7sD+snjBuT2tY+USV/n2mN1lA/ZjgeKvuEwJAJEOCHjJ4NIzCyBRTiNeUM7wUQ9HbuSJTaK+hHJfk9+jcI/b07WvNaY21jUzLkJ9vip7XNr50wKa91MRMCCCCAAAIIxAts7+xK9I6vDvWiIfD0/8a2nbZ7b/ae8jUcaH+JfaOrnu//V6k+EwKjTYAAP9rOOMeLwEgW6O5KVtHv3rrRehLV9X21fYX9nvbNZr3Zvyh4nppxDVHIb56daJ/fX5LvQ3/d5GlZ2/WPZGaODQEEEEAAgVIKtHbsTi2xTwyDt7F9l3X39Gbd1NTG8VG4T5TY+3b3Gute7fGZEBiJAgT4kXhWOSYEEMgu0NdrPduejkrxFehd1f20tvltG62vK3snPcmV142xMU2qpq8e9aOwH3XENyfxt6gav9VR/Y9LEgEEEEAAgUIFNMjdlm2dtkHV8sMx7ts6bHN7p/Wqg9wMk6L7jCkNNmdqY2q4b260mU0NVpulU91C94/5ERgKAQL8UKizTQQQGPYCvTu3BZ3tbbTuNgX9KOy7kv2tG6x31/a8jqNu8vQBIb+/132V7M8xlfgzIYAAAggggEB+Aj29fbY5MQxeVB2/I9G53k7bur3Tso1wX1dbYzMTw+BFVfEbE+3vJ9q0yQ1ZBsPNb5+YC4FKCBDgK6HMNhBAYEQK9O3dY91b1/dX1Xft8VV1Pwj72542y1JCEKJEQ+mlluRrKL0x06ISfYbSG5GXEAeFAAIIIFAGAVW7TymxT4R7dazXtnNP1i3Wj6m12RmGwVPV/OaJ48qwp6wSgcIFCPCFm7EEAgggkL9Ab0/U4Z5vj58h5Luh9LqzD72T3NiY+rRh9MJq+1H1/bqmmWa1dOqT/wliTgQQQACB0SSwZ6/vKX9nolO9/pL7jhw95Y+vr7OW5qgTvXCM+32nNZp60WdCoFICBPhKSbMdBBBAIIdAz/at2UN+okS/r7Mj3rCmxuqmaCi9qNM9V1U/2Tbfd8jXYjVj6+PXxRwIIIAAAgiMIoFde7rtya2JYfDafMDXcHgdpiHysk2N48cmesaPquP7XvP3mdpo48byUH0UXUIVOVQCfEWY2QgCCCAweIG+Pbtc2/uBw+hFbfTVIZ8eBOQz1U6cEnS2F4T8ZK/7s03zMCGAAAIIIICAuar3qoK/wXWmlxjnXsPgte+0ru7sPeWr6r0CvYK9a2/vh8FTT/l1tdAiULAAAb5gMhZAAAEEhrFAz17Xu36ukN+tofR6umMPoqZ+fBTym9U23w+jN9tc23zX2/5sV9pv9OYba8kMCCCAAAIjU0Cd5T29XT3l94d7P8a9OtlTZ3uZJvWUP32yesrvD/d+fHt1sqfO9pgQyHjt9PXl0bsSdggggAACI0egry85lF7WtvkaSm9PZ/wx19a5dvd++DxV23fBPgj5+t3qxsavaxBz+BEBaidMHsRaWBQBBBBAAIHSCWiYOw13pyr4Cvgu2CdK8J/elr2nfA1zp+Hu1OY+LLFXCf70KfSUX7ozVJ1rogS+Os8be40AAgiUXUCh2PWqnxg+T53xuWH0Eh3xqdp+b0d7XvtRO2lqFPKTPesHIV9/m95iNeMm5LWu9Jm0n+svPM39ueWCnxshvihGFkIAAQQQqKBAd2+fbUyrjq9wr6Df2rE7656o2v3spgkDquMr6E9tHF/wESz/0705lznrpc8seJ0sUF4BAnx5fVk7AgggMKIF+vZ2WU+r2uVH7fDdv2khv6d9i1lf9vaBHqhm/MT+kK9S/EQ1fR/89Xvd5Gkpnj68dz3+gPt7/f6HEeJH9BXHwSGAAAIjX6CruycqrU/+H/WUr3C/vTP7qDXjx9bZbNfW3v/f36ne5IbMndee8qWVOUGv/+iikQ9eZUdIgK+yE8buIoAAAtUoEIX8RNv8RNiPSvYTf9vyRN6HNWb6PjZmWovVTmq2Pf9ZbT07WlOWJcTnTcmMCCCAAAJVJtDZ1W1PuZ7yo+r4UdX8KOCrF/1s08TxYxMd6U20lmRP+Y32kR/dQoCvsmuAAF9lJ4zdRQABBEaqQO+O1qgEv32zdT+93nraN0W97idL9jdaylB66sIlWwd6GV6rnTDJauobrGZcg9W6f8dH/7r/x/f/rtfHJf5Wn5i3flzKclomWofmGxf9PH7iSD01HBcCCCCAQBUItKunfFctf6dtat/phsTb1L7L1m3aXvTeUwJfNF3ZFiTAl42WFSOAAAIIlFqgr2u3dT/9lKk9/u6HVlv7Dd+1vr17UjZTU1NranPf19vtOuJLf73U+5S+PrXBDx8S6OFA8kGBf2jggr8eAkQPBvofCIyPfk4+QEgsm/jd/b3IvgLKfdysHwEEEEBg+Aq4nvIT4X5j+65EKX5Ukp9rIsAPv3NKgB9+54Q9QgABBBDIU6DrsftdB3a9nTvcErUNk1wb+Pq5h6esQSHehfmuTuvdszvxr8L9buvbs9t6uzoHvO7m7Ypej5bT8uHP+n1P4u/Ra5Waasb64O8fDqgGQXrNguhhQLKmQfB69MBg4OvuYYMeEozVa+MZIjDDCWXEg0pd5WwHAQQqIUAb+Eool3YbBPjSerI2BBBAAIEKC/gQr81mCu+V3J3UgL8nCP5RwI8eAuhhgR4aRA8DwocKesjgHiZ0pS7rHzpUukZB/4MC1QoIagco4KfXJki8nqxxEM6feFiQUrMgUfPAPSiokokRD6rkRLGbCCCQtwABPm+qYTMjAX7YnAp2BAEEEECgWAGFeE3pJe/Frm9YL9fX55oFpNQK8MFftQX2pj8oiGoXRLUMotfD3/trHyRqIrhaB5VteuD6IEg2HRgX/Bz1RRAFf/9zouaAm9/XIgj6KkiuJ/V1PYwYzMSIB4PRY1kEEBiuAgT44Xpmsu8XAb76zhl7jAACCCCAQEUE+vbs6m864EK9fziQ4SGBqzmgvydqFoQPDXxzhGTtg8RDhV3Fd6xUDEDmGgUTok4MfWeEvk+CZI2CBjPrs+03XumGSAyn+n0PsZZPXWPq94AJAQQQqEaB39/5aM7d/t+jD6jGwxrR+0yAH9Gnl4NDAAEEEEBg+Av07d6ZaFIQ1A4Iw36iL4KoeYGvURDOG/RVkPaQwNVU2BX1kVD0lGvEg5oaGztzro2Z3mJ1zbPcEIdjps6xsTP2tbrmme7n2olTit40CyKAAAIIIBAKEOC5HhBAAAEEEEBgVAhEDwoSTQl8x4QDOjIMahfsjTop1MgHu+5cZX09ewc65Qr3ibnVwaCCvEK++9f/P30fGzN1lo2Zvq/rhJAJAQQQQACBOAECfJwQryOAAAIIIIDAqBfINuLBmBn7WvfWDa56vft36wbr0c/+99YNeY1QoBEUxkybY3XTgoCvn93vLS78D7Yd/6g/iQAggAACI9gu5LgAACAASURBVECAAD8CTiKHgAACCCCAAALlFyh2xIPejjbrbt1o3VvXJ0O++7018XvrRrPurtgDUFX8ZKB3wX52VGXfh/5pc8zG1MeuhxkQQAABBKpXgABfveeOPUcAAQQQQACBCguUa8SDnu1PW48L+YmS/CDcu+Dftsmspzv2aGsnTQ0CvarsK+QHJflTZ5vVjYldDzMggAACCAxPAQL88Dwv7BUCCCCAAAIIINAv0NdnPdu2pFTVj6rpr0+U7m+wHoX8vt5Ytbop05Od7fnS+2TVfYX95llmtXWx62EGBBBAAIHKCxDgK2/OFhFAAAEEEEAAgdIL9PW6EB9V1/fh3pfoJ9rnb9tipo73ck01tVbXNCNDdf1Ee3y11W+aaVZTU/pjYI0IIIAAArlv0X19cXfx1OVXrlxpK1assPnz59u5555rDQ39vaYuX77cVq9enVzgnHPOsQULFphfZuHChXbWWWe519etW2dXXnmlLVu2zJqamjhNCCCAAAIIIIAAAuUW6O2JAn7Q6Z5vi++r8Ks6f+xUW+dK6jOW4KuX/WktVjd5GiE/FpIZEEAAgcIEiiqBX7Nmja1atSpjgD/66KNdaPdTe3u7XXvttXb66afbddddZyeccII1Nzcn/xY+AChs15kbAQQQQAABBBBAoOQCPXuDtvipPez74K+O+WKnurHRMHnqRd+3w0/rZV9t9pkQQAABBPIXGJIAf+utt7ogP2/evPz3lDkRQAABBBBAAAEEhoVA394u6976VGLYvKBHfTekXtTjfu+u7bH7WjO23upUYu9K7aOS++jn2cngr973mRBAAAEEIoGSB3hfhd5Xn9dGwir0c+bMsZaWlpRSek4GAggggAACCCCAwMgS6Ovabd1PRyHfldwnq+0nOt5r3WB9nR2xB10zriHqTT8sydfPU2eb63xv2hyrbZgUux5mQAABBEaCQEkDvAdRtfmLLrrIlixZkhLUVfV+/fr1tmHDBtdWfvHixbZo0aKR4MgxIIAAAggggAACCBQo0Nu5IyrF9yX3fvg893sU9Pv2dMautaahMRHyE6X4aVX1x0zfx2rqx8euhxkQQACB4S5QlgCvg1aHdipt9wHdt4U//vjjXfv5pUuXuk7sFOKpSj/cLxP2DwEEEEAAAQQQGBqB3p3bEqX46617q++ATz9Hpfo9Ksnf2xW7c7UTJieq6M/ub5M/tcXqVLrvSvL3MVXpZ0IAAQSGs0BZAnx6CXxnZ6ddddVVrkS+ra3N9WJPgB/OlwX7hgACCCCAAAIIVI9A747WDFX1/RB6KsnfZNazN/aAahubkz3rJzveS2mjP8esbmzsepgBgWoU6Hrsfrfb9XMPr8bdHzX7XLIAr5B+6aWX2tq1ax2erx6vv6s0Pixp98PNUYV+1FxnHCgCCCCAAAIIIDB0An191rN9q+tcL9kWX6X3vn2+/m3bZNbbE7uPdZOnu5CfLLlPaZuvDvlmm9XWxa4nnxl23Hydm23Sia/PZ3bmQaBoAYX39Z8/zS3f8omfE+KLliz/gkUF+PLvFltAAAEEEEAAAQQQQKCCAgr57ZuD6vq+R/1Ee3y11W/fYtbXm3unamqsbsqM1JJ817N+Yjg9db7XPMuspjbnehTet1x+nptnxtkXE+IreCmMtk358N67a4c79NoJkwjxw/giIMAP45PDriGAAAIIIIAAAggMLwE/fJ7rfC8xZJ4r1W/bZN1bnrKe7U/ntcOuBD9RPX/szH2trmlmYgi9Ftv90J229acXpqxnpIf4vr17zPr6ogck7t8+03/+Z/dv4vc+N49+TfytVw9V+qwv+Xv/vMn19Kb9zW/HrVOLJ7br15PYh4Hb9etJLOP+ibZvmbaRPAadzr7+ecP1pxxr/374Y4yON33/EzZu/d7MbWGAY7TdYHm3r9E+d7dtth1/vWZAPxKE+LzexkMyEwF+SNjZKAIIIIAAAggggMBIFeje8kRUVf/pxJB5iV71VYK/d/MT1tvRlv3QFdRqajK+PnbWXKudNDUZZH3wTAbXjKEzCHiJsJoMhJlC4YAAmCV4pgfdIBTm06ngSD33VXdcOa638YceYy0XXF11hzTSd5gAP9LPMMeHAAIIIIAAAgggMOwE9m56NCrBV8hv2xi1z9+6wXb/907r3bk94/6qdLXGMof7YXeARe6QGwlAzQvcQ4wa92+N+10rjH73r9ck59FLiWUSf0su4+eprY3s3PKJddWqGYPW7//ev83+7fq/adZo2/3bTV0uWo/fj/5tJLerDdeGx5X4ObEfbr+Sx5u6L+7vyf3324m2kbLdpFmmY4oc+/e/1vq6u6zjb792fUSEU/3+h7rwrtEbmIaXAAF+eJ0P9gYBBBBAAAEEEEBglAtsvuzD1nHL9SkKDc8+0ZpPfncixCZCZDKcxoRChbxkSAyCXYGhMAqXieVTwrSLkSnh2s07dtwoP5PVcfi9u7bb+gvfaF2PP+h2mPA+vM8bAX54nx/2DgEEEEAAAQQQQGAUCoQhvvEFp9jMc74yChU45EoJ+BCv7VHyXin14rZDgC/OjaUQQAABBBBAAAEEECirgEK8JsJ7WZlZeUJAIV4T1eaH9yVBgB/e54e9QwABBBBAAAEEEEAAAQQQQMAJEOC5EBBAAAEEEEAAAQQQQAABBBCoAgECfBWcJHYRAQQQQAABBBBAAAEEEEAAAQI81wACCCCAAAIIIIAAAggggAACVSBAgK+Ck8QuIoAAAggggAACCCCAAAIIIECA5xpAAAEEEEAAAQQQQAABBBBAoAoECPBVcJLYRQQQQAABBBBAAAEEEEAAAQQI8FwDCCCAAAIIIIAAAggggAACCFSBAAG+Ck4Su4gAAggggAACCCCAAAIIIIAAAZ5rAAEEEEAAAQQQQAABBBBAAIEqECDAV8FJYhcRQAABBBBAAAEEEEAAAQQQIMBzDSCAAAIIIIAAAggggAACCCBQBQIE+Co4SewiAggggAACCCCAAAIIIIAAAgR4rgEEEEAAAQQQQAABBBBAAAEEqkCAAF8FJ4ldRAABBBBAAAEEEEAAAQQQQIAAzzWAAAIIIIAAAggggAACCCCAQBUIEOCr4CSxiwgggAACCCCAAAIIIIAAAggQ4LkGEEAAAQQQQAABBBBAAAEEEKgCAQJ8FZwkdhEBBBBAAAEEEEAAAQQQQAABAjzXAAIIIIAAAggggAACCCCAAAJVIECAr4KTxC4igAACCCCAAAIIIIAAAgggQIDnGkAAAQQQQAABBBBAAAEEEECgCgQI8FVwkthFBBBAAAEEEEAAAQQQQAABBAoO8CtXrrQVK1bY/Pnz7dxzz7WGhoak4rp16+ySSy6xzs7OlNf9MgsXLrSzzjrLza95r7zySlu2bJk1NTVxJhBAAAEEEEAAAQQQQAABBBBAIIdAwQFe61qzZo2tWrUqJcC3t7e78L506VKbN2+eLV++3ObMmWMnnHCCXXvttXb66afbdddd535vbm5O/i18AMCZQgABBBBAAAEEEEAAAQQQQACBzAIlC/Dpod6XsJ9xxhl24403pgT4W2+91QV5BX0mBBBAAAEEEEAAAQQQQAABBBCIFyhZgFc1+Q0bNiSryKtE/vLLL7ezzz7bFNhV7V5V6FUq39LSYgsWLIjfO+ZAAAEEEEAAAQQQQAABBBBAAAEnUJEA79u4q5R+/fr1LuivXr3aFi9ebIsWLeJUIIAAAggggAACCCCAAAIIIIBAjEDJAny2KvS+kzqVyKst/PHHH+/az6utvDqxU4inKj3XKQIIIIAAAggggAACCCCAAAK5BUoW4LN1YqcSdvVKf9VVV9mSJUusra3NVacnwHNpIoAAAggggAACCCCAAAIIIJC/QMkCvDaZaRg5/V090ocl7fqdKvT5nyTmRAABBBBAAAEEEEAAAQQQQKCoAA8bAggggAACCCCAAAIIIIAAAghUVoAAX1lvtoYAAggggAACCCCAAAIIIIBAUQIE+KLYWAgBBBBAAAEEEEAAAQQQQACBygoQ4CvrzdYQQAABBBBAAAEEEEAAAQQQKEqAAF8UGwshgAACCCCAAAIIIIAAAgggUFkBAnxlvdkaAggggAACCCCAAAIIIIAAAkUJEOCLYmMhBBBAAAEEEEAAAQQQQAABBCorQICvrDdbQwABBBBAAAEEEEAAAQQQQKAoAQJ8UWwshAACCCCAAAIIIIAAAggggEBlBQjwlfVmawgggAACCCCAAAIIIIAAAggUJUCAL4qNhRBAAAEEEEAAAQQQQAABBBCorAABvrLebA0BBBBAAAEEEEAAAQQQQACBogQI8EWxsRACCCCAAAIIIIAAAggggAAClRUgwFfWm60hgAACCCCAAAIIIIAAAgggUJQAAb4oNhZCAAEEEEAAAQQQQAABBBBAoLICBPjKerM1BBBAAAEEEEAAAQQQQAABBIoSIMAXxcZCCCCAAAIIIIAAAggggAACCFRWgABfWW+2hgACCCCAAAIIIIAAAggggEBRAgT4othYCAEEEEAAAQQQQAABBBBAAIHKChDgK+vN1hBAAAEEEEAAAQQQQAABBBAoSoAAXxQbCyGAAAIIIIAAAggggAACCCBQWQECfGW92RoCCCCAAAIIIIAAAggggAACRQkQ4ItiYyEEEEAAAQQQQAABBBBAAAEEKitAgK+sN1tDAAEEEEAAAQQQQAABBBBAoCgBAnxRbCyEAAIIIIAAAggggAACCCCAQGUFCPCV9WZrCCCAAAIIIIAAAggggAACCBQlQIAvio2FEEAAAQQQQAABBBBAAAEEEKisAAG+st5sDQEEEEAAAQQQQAABBBBAAIGiBAjwRbGxEAIIIIAAAggggAACCCCAAAKVFSDAV9abrSGAAAIIIIAAAggggAACCCBQlEBJA/zy5ctt9erVyR0555xzbMGCBbZy5UpbsWKFLVy40M466yz3+rp16+zKK6+0ZcuWWVNTU1E7z0IIIIAAAggggAACCCCAAAIIjBaBkgf4o48+2oV2P7W3t9u1115rp59+ul133XV2wgknWHNzc/JvDQ0No8Wa40QAAQQQQAABBBBAAAEEEECgaIEhCfC33nqrC/Lz5s0resdZEAEEEEAAAQQQQAABBBBAAIHRJFDyAO+r0Pvq88IMq9DPmTPHWlpaUkrpRxM4x4oAAggggAACCCCAAAIIIIBAMQIlDfB+B1Rt/qKLLrIlS5akBPU1a9bY+vXrbcOGDa6t/OLFi23RokXF7DfLIIAAAggggAACCCCAAAIIIDCqBMoS4CWoDu1U2u4Dum8Lf/zxx9uqVats6dKlrhM7hXiq0o+qa46DRQABBBBAAAEEEEAAAQQQKEKgLAE+vQS+s7PTrrrqKlci39bW5nqkJ8AXcbZYBAEEEEAAAQQQQAABBBBAYNQKlCzAK6RfeumltnbtWofpq8fr7yqND0va/XBzVKEftdcdB44AAggggAACCCCAAAIIIFCgQMkCfIHbZXYEEEAAAQQQQAABBBBAAAEEEChAgABfABazIoAAAggggAACCCCAAAIIIDBUAgT4oZJnuwgggAACCCCAAAIIIIAAAggUIECALwCLWRFAAAEEEEAAAQQQQAABBBAYKgEC/FDJs10EEEAAAQQQQAABBBBAAAEEChAgwBeAxawIIIAAAggggAACCCCAAAIIDJUAAX6o5NkuAggggAACCCCAAAIIIIAAAgUIEOALwGJWBBBAAAEEEEAAAQQQQAABBIZKgAA/VPJsFwEEEEAAAQQQQAABBBBAAIECBAjwBWAxKwIIIIAAAggggAACCCCAAAJDJUCAHyp5tosAAggggAACCCCAAAIIIIBAAQIE+AKwmBUBBBBAAAEEEEAAAQQQQACBoRIgwA+VPNtFAAEEEEAAAQQQQAABBBBAoAABAnwBWMyKAAIIIIAAAggggAACCCCAwFAJEOCHSp7tIoAAAggggAACCCCAAAIIIFCAAAG+ACxmRQABBBBAAAEEEEAAAQQQQGCoBAjwQyXPdhFAAAEEEEAAAQQQQAABBBAoQIAAXwAWsyKAAAIIIIAAAggggAACCCAwVAIE+KGSZ7sIIIAAAggggAACCCCAAAIIFCBAgC8Ai1kRQAABBBBAAAEEEEAAAQQQGCoBAvxQybNdBBBAAAEEEEAAAQQQQAABBAoQIMAXgMWsCCCAAAIIIIAAAggggAACCAyVAAF+qOTZLgIIIIAAAggggAACCCCAAAIFCBDgC8BiVgQQQAABBBBAAAEEEEAAAQSGSoAAP1TybBcBBBBAAAEEEEAAAQQQQACBAgQI8AVgMSsCCCCAAAIIIIAAAggggAACQyVAgB8qebaLAAIIIIAAAggggAACCCCAQAECBPgCsJgVAQQQQAABBBBAAAEEEEAAgaESIMAPlTzbRQABBBBAAAEEEEAAAQQQQKAAAQJ8AVjMigACCCCAAAIIIIAAAggggMBQCZQ0wK9bt84uueQS6+zstPnz59u5555rDQ0NtnLlSluxYoUtXLjQzjrrLHesmvfKK6+0ZcuWWVNT01AdP9tFAAEEEEAAAQQQQAABBBBAoCoEShbg29vbXXhfunSpzZs3z5YvX25z5syxE044wa699lo7/fTT7brrrnO/Nzc3J/+mgM+EAAIIIIAAAggggAACCCCAAAK5BUoW4NesWWOrVq1Klrr7EvYzzjjDbrzxxpQAf+utt7ogr6DPhAACCCCAAAIIIIAAAggggAAC8QIlC/CqJr9hw4ZkFXmVyF9++eV29tlnmwK7r0KvUvmWlhZbsGBB/N4xBwIIIIAAAggggAACCCCAAAIIOIGKBHjfxl2l9OvXr3dBf/Xq1bZ48WJbtGhR0afiP49tKnpZFkQAAQQQQAABBBBAAAEEEEBgsALPmDtrsKvIe/mSBfhsVeh9J3UqkVdb+OOPP95VtVdbeXVipxBPVfq8zxczIoAAAggggAACCCCAAAIIjFKBkgX4bJ3YqYRdvdJfddVVtmTJEmtra3PV6Qnwo/SK47ARQAABBBBAAAEEEEAAAQSKEihZgNfWMw0jp7+rR/qwpF2/l6IKfVFHzEIIIIAAAggggAACCCCAAAIIVKFASQN8FR4/u4wAAggggAACCCCAAAIIIIBAVQgQ4KviNLGTCCCAAAIIIIAAAggggAACo12AAD/arwCOHwEEEEAAAQQQQAABBBBAoCoECPBVcZrYSQQQQAABBBBAAAEEEEAAgdEuQIAf7VcAx48AAggggAACCCCAAAIIIFAVAgT4qjhN7CQCCCCAAAIIIIAAAggggMBoFyDAj/YrgONHAAEEEEAAAQQQQAABBBCoCgECfFWcpuw7uWbNGrvsssvcDPPnz7dzzz3XGhoa3O/t7e120UUXWWtrq02dOtXOP/98a2pqcq+tXLnSVqxYMWCZuNeqnIvdH4RAZ2enXXrppbZ27Vq3lnPOOccWLFiQXKO/pvSHxYsX26JFi9xr4XLh3/2Cy5cvt9WrV7tfM70+iF1m0SoWCO9fuqctW7bM5s2blzyi8LoJr8VwufRr1C+s++aVV145YJ1VzMWuD1KgHJ+l4TWa6Z45yF1m8SoVKNdnaXgNc71V6cVRht0u9Wdp+vXrdznb520ZDolVmhkBvoovA72Jfvvb39qrXvUqF9r1ZUHTWWedlQxNJ510kgtZClcbNmxwr4VfYletWpUS+vN5rYrJ2PVBCOjLgSZdT+vWrXMPjnTDVqjSa/5a2rNnj11yySW2dOnSAYFrzpw5yWCvdaWv04cq/6BpELvLolUu8Oc//9kOPPDA5PV17bXXJh9ChvczXYvp143/guHvfyGF/zKjedIfClQ5GbtfpEC5Pkv1mXz00UenPOgschdZbAQJlOOzNP0zeQRxcSiDFCjXZ6nfrUyfwYPcZRbPQ4AAnwdStcyS60utvrSmh6owdPlSewJ8tZztod3P9OtJX1TDcJ7pgVH6POlHoOvxzjvvTHnINLRHydaHi0D4BWHcuHGuJkgYztOvrVwBXvPqwcCtt9464CHTcDle9mNoBUr1WUqAH9rzWA1bL9Vnqa5ZTb7mWzUcO/tYeYFSfpb6vec+V/nzqC0S4IfGveRb9aVKS5YscU/708O5vtDqTaYqyr4aKgG+5Kdh1KxQXxbuv/9+V3tDU3qgyhTGswV4X800vQnIqMHkQGMFwtpFmR5Gpn95zRbg/XWp+2SmWiKxO8IMI16glJ+l2Zp5jHhEDjBvgVJ9lupaa25udg8mdf/j8zTvUzCqZizVZ6lHo+Bl6C4fAvzQ2Zdsy+lfOLRiAnzJeFlRmkD4hUM1NzKFpUICfPhBEFaTBh4BCYRfOPR7sQE+LHnQegjwXF/pAuX4LPXXrPqj8Q/YkUdAAqX8LNV9sq2tLeWh+uGHH06JPJdaUqBUn6V+hZkKBuGunAABvnLWZdlSpi+z2lB6mxSq0JeFf9StNFPVeB+yBluFng+DUXc5xR5wplobmR4Y5VOFPuxk0W84U+d4sTvFDCNSoFyfpR4rrgnRiETloLIKlPqzNL0ac7b1c0pGp0ApP0u9INfY0F5LBPih9R/U1v0X2UxPWdO/5NKJ3aCoWThRqyNbCXmxndipGr5ClO8Ij57BudTCLwe+mUZ6Hx2D6cRO688W1tAfnQLl/Cz11xsl8KPz2sp01Pq8LPVnafgZrG2qWRsl8FxzEkiv6RGqFPtZymfo0F9bBPihPwdF70E4NIRfycKFC5OdgOUaRk7z0wa+aPpRuWB6CWZ66WW2YeRylUDFDaczKqE5aCeQPgRX+lCYudoX5+rEjgDPBZYuUI7P0vR7G0Nkct2FDyc1jK+fSvFZ6oOaX2/4XRD50S1Qjs9S1fLVtaaRrdIfsI9u7codPQG+ctZsCQEEEEAAAQQQQAABBBBAAIGiBQjwRdOxIAIIIIAAAggggAACCCCAAAKVEyDAV86aLSGAAAIIIIAAAggggAACCCBQtAABvmg6FkQAAQQQQAABBBBAAAEEEECgcgIE+MpZsyUEEEAAAQQQQAABBBBAAAEEihYgwBdNx4IIIIAAAggggAACCCCAAAIIVE6AAF85a7aEAAIIIIAAAggggAACCCCAQNECBPii6VgQAQQQQAABBBBAAAEEEEAAgcoJEOArZ82WEEAAAQQQQAABBBBAAAEEEChagABfNB0LIoAAAggggAACCCCAAAIIIFA5AQJ85azZEgIIIIAAAggggAACCCCAAAJFCxDgi6ZjQQQQQAABBBBAAAEEEEAAAQQqJ0CAr5w1W0IAAQQQQAABBBBAAAEEEECgaAECfNF0LIgAAggggAACCCCAAAIIIIBA5QQI8JWzZksIIIAAAggggAACCCCAAAIIFC1AgC+ajgURQAABBBBAAAEEEEAAAQQQqJwAAb5y1mwJAQQQQAABBBBAAAEEEEAAgaIFCPBF07EgAggggAACCCCAAAIIIIAAApUTIMBXzpotIYAAAggggAACCCCAAAIIIFC0AAG+aDoWRAABBBBAAAEEEEAAAQQQQKByAgT4ylmzJQQQQAABBBBAAAEEEEAAAQSKFiDAF03HgggggAACCCCAAAIIIIAAAghUToAAXzlrtoQAAggggAACCCCAAAIIIIBA0QIE+KLpWBABBBBAAAEEEEAAAQQQQACBygkQ4CtnzZYQQAABBBBAAAEEEEAAAQQQKFqAAF80HQsigAACCCCAAAIIIIAAAgggUDkBAnzlrNkSAggggAACCCCAAAIIIIAAAkULEOCLpmNBBBBAAAEEEEAAAQQQQAABBConQICvnDVbQgABBBBAAAEEEEAAAQQQQKBoAQJ80XQsiAACCCCAAAIIIIAAAggggEDlBAjwlbNmSwgggAACCCCAAAIIIIAAAggULUCAL5qOBRFAAAEEEEAAAQQQQAABBBConAABvnLWbAkBBBBAAAEEEEAAAQQQQACBogUI8EXTsSACCCCAAAIIIIAAAggggAAClRMgwFfOmi0hgAACCCCAAAIIIIAAAgggULQAAb5oOhZEAAEEEEAAAQQQQAABBBBAoHICBPjKWbMlBBBAAAEEEEAAAQQQQAABBIoWIMAXTceCCCCAAAIIIIAAAggggAACCFROgABfOWu2hAACCCCAAAIIIIAAAggggEDRAgT4oulYEAEEEEAAAQQQQAABBBBAAIHKCRDgK2fNlhBAAAEEEEAAAQQQQAABBBAoWoAAXzQdCyIw9AJPPPGE/fjHP7ZHHnnE7czUqVPtnHPOsYMPPtj93tPTY9/61rfs7rvvtmOPPda9VlNT41577LHH7Gtf+5pt377d/U3LvuY1r7HnP//5VltbG/u61tHd3W1/+MMf3P87d+60iRMn2ote9CJ79atfbfX19W47v/nNb+zXv/61vec977GFCxcm0dra2uzCCy902/3gBz9oDQ0NQw9axB7kOgd9fX1222232bXXXmvt7e3O5JhjjrE3vOEN1tjYaLfccov98Ic/tBe+8IV2xhlnuK1fffXV9ve//90+8pGP2H777We7d++2r3/967Zlyxb7xCc+YbfeeqvzDKdDDjnEnbtLL73UOjs7BxyFXjv55JNzXg9FHPqQLHLFFVc4N9nqup09e7a9/OUvt+OPP97GjBmT3Cd5/+QnP7F///vf7rhnzpzp3I888ki3nJx0/T/11FP24Q9/2A488EC37He/+1275557Uv6meXUO//a3v1lXV5e7zv/3f//XXvWqV1k+17HO6R//+Ec76KCDBlzr69evd9eAfw8fcMAB9ra3vc323XffIfEtdKOZvDL9bTD3Ir9PDzzwgHsv6DyH5yzbefPLxRlnev0tb3mLzZs3z61C5+YrX/mKHXfccaa/6/rx513n9F3velehbEMyf6ZrNf1vGzZscMca3kcmTJjg7ke6NjVt2rTJvvjFL7rPDh37c5/73OTx6Dr/xS9+4d6fOk9aZunSpe5epil83X/unHjiifayl73MYfBPRgAAIABJREFUxo8fPyQuxW5Ux3jffffZz372M9u4caNbzfz58+2ss85y9xv/2Zd+r/7ABz7gjjWfz8/wfqfPj2c961l22mmn2bRp05KrzXV/yvbeyHUOi/VgOQQQqJwAAb5y1mwJgZIKPPzww/aNb3zDBWc/KQSHX2xbW1vtC1/4gm3dutXmzJljH/3oR23y5MkpX0rDL2r6QnXKKafYokWLkl9as72uLy8rVqxwYVI/h5MeApx55pnuC9xIDvBx5+Af//iH/eAHP3Bf1NK/xC1btsw2b95sX/7yl11QeN/73udm+eY3v+m+FL7uda9z50FB9POf/7zNmjXLzfP73/++6ACf63oo6cVZxpUpHN5xxx0DthBec7t27bJLLrnEHnrooZT5dD2+/e1vd0Es3wCfbV1vetOb7KUvfWlsgPfb0bUyadIkO++885LhfNu2bXbRRReZQpOf9MX+Qx/6kAv71TDlG+AHcy/yDmEg8v7+tUz7odfijPVgTIFV78Vw0kOa97///e48+ACv1/39dTQH+H/+85/uQZfu++HDR/lkCq2y1DWt+1ym17WcHkLqnqiHBdUyZbq/h5+zuQL8uHHj8vr8zHS/02eBHqgoxMfdn2SZ6b2R6xxWiz/7icBoFiDAj+azz7EPmcCeru32h5vPt7WP/8ntw/z9X2qvOPEiG1cfheu4SaWACu8PPvignXDCCbZkyRIXDhQW9MVAJeia9CF9+eWX2zOe8Qw3rwLgs5/9bPea/1KqJ/oqmf/LX/7iSn9VYqIvW74kJtvrKn1R+FAJsUocnvOc59h//vMf+/a3v2179+5169CXsuEe4HfcfJ3tfuB2m3HOl+PYU16POwdyUThXCf0b3/hGe/GLX+xMFdAVGhQkZfulL33Jeal0vbe3N/nARSXF733ve93yWs8LXvACt55snn7nsgXTuOuhoIMvYubPXXO73fXIlqxLfvLUY+2oA2fErjn8Mqpr9V//+pd7SCJveclNJeX629y5c93fpkyZ4r4s63/9TV9+9bAqnxJ41S5RiaJKxN/xjnfY/vvv786XJpWIxZXA+/eZSvj1HlQtAAV/TaodoOtBx6GwqKCjwKnaGWFtgliUQc7Qt6fddj3wI5t45PsLXlO+AX4w9yI9mPTXtc6zflbNC93PfE2fbAE+zlg1K373u9/ZUUcd5e5jui5Uq0nh7Oijj3YlzKqt5EulNd+73/1u27Fjh6tBVKkS+Pe/9Su2dXN7xvNzwklH2Tkfel3suSukBF73pkw1CxTaL7vsMtMDKZ0X1awIHwyH96cjjjjCli9fbnfddZerlfXa17425f4l30cffdS+853v2NNPP+3eG694xStij6MUMzx4x432xysutG1bnrJxEybZcYveZi88NXqIms+kB6u6d+vhuGriaL/12avrUw/hdB3lulerBDyfz8/wutZ9TDXqZPbOd77T1aqLuz/pWNLfG3HnMJ/jZx4EEBhaAQL80Pqz9VEosLn1frth1btse8dTKUc/Y+ph9vITL7KZUw+PVdEHuEKdQru+PDU1NWVc5kc/+pHde++9duqpp5qq4qm0RCFQUxjg9UVNX0RU0ltXV+fCpErM9KXVf5FLf11f4BTWfdDUcpq0zb/+9a/JEuThHOAV3rdcfp7b70kveF1BIT7uHHjfGTNmuFJXhTNNf/rTn1yVy+c973kuMOjL6/333+9CpYKJqggrIPqSnLVr17ovbfrCpqqqgwnwua6H2ItukDOUI8D7au/+S6xMzz77bPeFVaX0qoquBx+a9MBJX7gVkGWtUqy4AN/S0uLOh86BfziQzhAX4HW+f/WrX7kmEnpA5h8q6P2iYKNmD9qO1q9QOhTTjts/YzvvusRmnfmI1YzLfC/Jtl/5BvjB3It0f3vyySft4osvtpe85CXu5//+97/2sY99zJ3HTCHF728uY/9QQAFd1ZoPO+wwt5jflgJZeC/UQztNet/q4WQlA/zNf1pjy792fcbT8LUffchmzGqOvXRKEeD9+0gPslRNXO+90C79/nT77bfb9773PXe/03sz0/1LTbx0j1P1c1+9PPZgBjHD3f93nd3w7fMHrOE5L3qdnfzei/Nas7+uDj30UPfwzT9IChfOda9evXp1Xp+f6e8v3UtuuOEG9/l60kknxd6fMr034s5hXgDMhAACQypAgB9SfjY+GgX+cPN5dv/Dmb+IHX7QKfaKE+O/QPgPf7UpV2mQb9ceeqpqvb7wqo252iAq8CtE+vbm6QFe7a7VFleBPCx18gE+/fWVK1e6qty+fbXftv/S4v8+XAN8GN79vhcS4uPOgX9dbd7Dkqz0v8vxl7/8pesjQF+wZao+DFSbQbUYVGp74403Jqtep1fLTG+fmq0EPu56KPd7sZwB3pey6su0wpXCQHrb9nQXPSCJC/DNzc0upKnESkEubHfqvXIFeN/uWw/D9CVftQLUVvbjH/+4e1+q+qv2VW279R5WKFJfBb6dfrnPidav0vdNVxxofV3brPHYT9mkYz9d0GazNWkIm/PEXXtx9yI97FC/B+rTQAFPAfvnP/95SvvrbCXwuYxViqrzq+mCCy4wnW9N/pz6v+t3PcxU7SW9L1USqodDaqZRqRJ47UumUvh8S9/D49L1mD75/hkytYH3zXm0jO+HQH0ByEE1SBYvXuyuW03h/V7X8fe//333ME01jtRPRabPA//ARDVPwtL8gi7EAmb+7OvnZ5176Wd+agcccVzs2vxx+JoFmRbIda9O/5zM9vkZXtd6wKd7lmpl6bNBD4fj7k9ab/p7I+4cxh48MyCAwJALEOCH/BSwAyNd4Gs/TG3L6jvfynzcaksedTLnpw++7eEBs8aFx/CLlqrX60m9qj0q6Pg2nP5Ls6o56ouASlL0BUFfkPV73Ov5fgEZDgH+sfccYz3bnu53VJv9RGd+A3AzvDb323dY3ZTpKbPGnYN8A7z/MqUqmGqHqy/Q6pRND1Pe+ta3ui/MCqO+FL/YAO+3k+16KPX7MC6wp28vnT1blfpMQc0fm0pFKxHgw33wIT9TZ4y+oygFGZXA69zp/7DjLzWbUGmy/q6HNZp82CnlOdl63YnWtf5vuVfp+7LI8N6Y9vqbrb7l+AHL5xPg4669uHuNfxAiTwU8Vbf2gdp3zJktwGuHsxkffvjhBQV4vS/1MEGloKrNpOYb5QjwT29utw+89SsDb03WZzVpnw99Gf42fVaTff1HHx6wvH8wMZgA7zvZ1P1IDw/Vx4reA/7BsL8/vfnNb3bNEHRuFdx1L8vWJ4p/n2h9pQ7w9/1tpf3y68uSFpm8UqDSPoKPOH6Rve4DlwywzBTg0x9ElTLAq3nBb3/7W3ftq58aVdv3D6DSHzCmvxfSf487h6W877AuBBAojwABvjyurBWBpEAhAT5TuM8U4H31bZUIqjqwqtKnT9k6C/KdP4VfNhTiVcVVQUMl+vqiFfd6vlUAqy3AZ/qClynAx52DfKrQq0qpb5rgOyRS6btKtNScQZ0+dXR0uJJfzaup2Cr0cddDqd+ylQzwxVShV7V1lR6qerzvNM4HRZWy6kGXr0K/bt061976mc98pmPKN8CHHUWFvukdf/nXbrrpJtf+Or3WRinOTcYAnyOwp28zV4BP77U/PTDEXXtx95qwA7xwv8IOw3IF+HCZ0FgPVVSimW8VegV49WXx1a9+1ZWC6n6tZi2l7oU+W4DXcYT5cuDj3uhI4wJ8+LApWy/0mdrAhx0yhqZh54z+XOvBikreVT1ezuppPtv9q5xV6MsV4H0Vejmde+65Az4zdU2Usgq9PPXgSA94VZtHzT38CCW57k9qZhS+N3zNIzWBy3YOS3G/YR0IIFBeAQJ8eX1ZOwIDBEpRhV7VQlUlXl88w07s9He1xVMban0xTf+Q1s74Nuu+YyZ9AdEXLIUZza8vI6oqGn6pzvR6vp3wDIcAn+kyzFSFvvEFp9jMcwaWfGVaPu4cqL1sXCd2KpnSfLJXKaxKChXU1SGg/vb444+7c6kSF9/xWTEBPtsX7/B68H0YlOstGxfoB9uJnc6HL7nOpxM7lfb5/hrU27862NI5UJt0PcDy7at9J2eq3q5zo1CvNr0+tGYrgfcdRakNcPqkdakEU/Ps2bPHVafXeb7++uvdMFvZAn6pz43avnfc/tmU1dbUTymoLXxcG/hsgaGQe1G2ByFjx45Ntr/OFuD1ACyXcSGd2CnAq6q4zqk6Z9MDn3I8bMl1nsO28Pm2fffrG2wbeP+ZkGmoSt/fRHh/0oNHPezQyCfnn3++q3Ifvp7eid0rX/lK1yFruadSVKH3n3/qzFDXhIbBU1OAsN+YXPfqfD8/w+taD3vVKa2aCulzWp/1cfen9AAv2/RhAr132GdIuc8B60cAgcEJEOAH58fSCBQsoE7s/njzebalNaou66cZUw+1k0/6nk1uzG/8Z9+rczhEmUKYSgoVCNT+XZ0CqXMs/d13XKOgo3Cidqnhlw1Vc1XP9hqvV9Uh1VY31+tq41rIMHLhsap9vEpk1H4vrM6p/Q7bohaMW+ACYYgvJLz7zeQ6B3oIEjeMnB8yyY8THpZk+b+lDyuWqTQzHFIrUxt438Y01/XgOwMrkDDv2UsZ4EsxjJx23F/zvnMyfzDqcEsPA/S+Uad3vsQ1PFjfxtsH+PTrWENiKegrZPrmD/5hjYa3U1MVVYdVU4lw0pdyX8KWN24RM4Zt39MXL6QtfFyA1/EM9l50zTXXmPrgCDtL851BKlSrY85MVfnVr4TeD7mMCxlGzgd43XPV+aRKYSsd4HWu1Bb+sGfPy6vn+fDcFhLgw5CuGlr6XFHnpOqAMwx6vv8JPQjWZ43vG0X2Cug6d6oho5Cr/9UBm/r5SJ8qOYxc9k7sTrGT35v/aCSrVq1yHunDqPprIte9Ot9hWMP3lx786bqTuc6Bhs6Muz+lB3jVOIo7h+V+mFvE7YpFEEAgTYAAzyWBwBAIRMPInWdrH1/ltq7O6/7nuAvyHkbO77LazOoLkqpza1IAVo/zKnHSl9Yw2PkSQYUfVe9T6UgY0FWapE62FDpPO+00F/5zva4SYX2R1ZcYjU2uBwTqJE8lEWrP7XvlzfQlZrgEeJkpxHc+8I+8S97TL5ds50Bf4mSu0jqVrCooyESl7iplUgAMHwToi5rMfVtSX0VT/RJkGqYp3A8fYvS3TAFeHYDFXQ+qClzOqVQBXqMp6Hh8cxP56PgVusOeoNU+VMO/qamHrm3Np/eDwojv9FHruO2221wpluZXybuGZlIgVIdafpKp5tG51AMwzadh5VStVT2VZ3oQpTar6sBLX7JVg8VPYd8ROt9XXXVVcgzyTPtYrnOSqfTdb6uQUvi4AK/+G+KuvVz3ItU+0YMy1VAI3we+NHifffZx7xnVpkh/sKMQqQdgccbr16938/g+CBR61GZbDzM1+W35AB/+Ldtwa+U6b1qvSuEV4PPpeT7cj2IDvIKjmpnovacAqAdSuv41+eYN+lmdM+q9qYAue3WyqodUeoCj6t5q7qURN/S+9O9ffWbpYa4+T8J7Yjn9tG43jNwPP2fbnl4fDSP3qjPthW/obyufz/Z1DPfdd587Hl3n+l33DfU5o4cVmT77wnt1Pp+f6e8vfy1qZAZfqyHX/Un3FL8OPQDTkIlx51DnhAkBBIa3AAF+eJ8f9g4BBBBAAAEEEEAAAQQQQAABJ0CA50JAAAEEEEAAAQQQQAABBBBAoAoECPBVcJLYRQQQQAABBBBAAAEEEEAAAQQI8FwDCCCAAAIIIIAAAggggAACCFSBAAG+Ck4Su4gAAggggAACCCCAAAIIIIAAAZ5rAAEEEEAAAQQQQAABBBBAAIEqECDAV8FJYhcRQAABBBBAAAEEEEAAAQQQIMBzDSCAAAIIIIAAAggggAACCCBQBQIE+Co4SewiAggggAACCCCAAAIIIIAAAgR4rgEEEEAAAQQQQAABBBBAAAEEqkCAAF8FJ4ldRAABBBBAAAEEEEAAAQQQQIAAzzWAAAIIIIAAAggggAACCCCAQBUIEOCr4CSxiwgggAACCCCAAAIIIIAAAggQ4LkGEEAAAQQQQAABBBBAAAEEEKgCAQJ8FZwkdhEBBBBAAAEEEEAAAQQQQAABAjzXAAIIIIAAAggggAACCCCAAAJVIECAr4KTxC4igAACCCCAAAIIIIAAAgggQIDnGkAAAQQQQAABBBBAAAEEEECgCgQI8FVwkthFBBBAAAEEEEAAAQQQQAABBAjwXAMIIIAAAggggAACCCCAAAIIVIEAAb4KThK7iAACCCCAAAIIIIAAAggggAABnmsAAQQQQAABBBBAAAEEEEAAgSoQIMBXwUliFxFAAAEEEEAAAQQQQAABBBAgwHMNIIAAAggggAACCCCAAAIIIFAFAgT4KjhJ7CICCCCAAAIIIIAAAggggAACBHiuAQQQQAABBBBAAAEEEEAAAQSqQIAAXwUniV1EAAEEEEAAAQQQQAABBBBAgADPNYAAAggggAACCCCAAAIIIIBAFQgQ4KvgJLGLCCCAAAIIIIAAAggggAACCBDguQYQQAABBBBAAAEEEEAAAQQQqAIBAnwVnCR2EQEEEEAAAQQQQAABBBBAAAECPNcAAggggAACCCCAAAIIIIAAAlUgQICvgpPELiKAAAIIIIAAAggggAACCCBAgOcaQAABBBBAAAEEEEAAAQQQQKAKBAjwVXCS2EUEEEAAAQQQQAABBBBAAAEECPBcAwgggAACCCCAAAIIIIAAAghUgQABvgpOEruIAAIIIIAAAggggAACCCCAAAGeawABBBBAAAEEEEAAAQQQQACBKhAgwFfBSWIXEUAAAQQQQAABBBBAAAEEECDAcw0ggAACCCCAAAIIIIAAAgggUAUCBPgqOEnsIgIIIIAAAggggAACCCCAAAIEeK4BBBBAAAEEEEAAAQQQQAABBKpAgABfBSeJXUQAAQQQQAABBBBAAAEEEECAAM81gAACCCCAAAIIIIAAAggggEAVCBDgq+AksYsIIIAAAggggAACCCCAAAIIEOC5BhBAAAEEEEAAAQQQQAABBBCoAgECfBWcJHYRAQTKI9DX12cdHR3W09NjdXV11tjYaDU1NeXZGGtNEdi7d6/t3LnTeU+cONHGjBmDEAIIIIAAAggggECMAAGeSwQBBEatwJNPPmkf/OAH7ZFHHrFPfvKTdvLJJ49ai0of+NNPP20f+9jH7K677rIPf/jD9oY3vIGHJ5U+CWwPAQQQQAABBKpOYFABXqVXTz31lP3ud7+zm2++2R5++GHr7u52JSkHHHCAPeMZz7BXvvKV9tznPtdqa2utvb3d3v/+99u9995rb33rW+3cc8/NG+zOO++0c845x83/9re/3d71rnelLHvppZfaj3/8Y3vmM59p3/jGN6ypqSnvdWtGv/7Zs2eb1jVv3ryClh9uM3uP5zznOfa1r33NpkyZknMX43yLOb5yrLOY/chnmXXr1rnrcePGjfaZz3zGXvWqV+WzWNHz7Nmzx7797W/bHXfcYY8++qh732jy751jjjnGXv3qV9v8+fMJNUUr515Q968f/vCH9t3vftcWLlxoF110Ucr7RPeTG2+80XRtdHV1JVeme9uzn/1sW7x4sen9pXsbU3EC1157rXPXZ8VXv/pV0/2XCQEEEEAAAQQQQCC7QNEBXtVOv/e979l1112XDB+ZNvOhD33ITjvtNPcSAb5yl2KhDzTKEbbLsc5yCYYBvhIlsbt377YLL7zQ/vCHP2Q9JIX5U0891d75znfahAkTynXoo3a9Kn1/3/veZ48//ridf/75tmTJkhQL/x7KBXTSSSfZeeedZ1OnTh21joM58C1btrgaEA888EDGczCYdbMsAggggAACCCAwEgWKCvCtra32+c9/3v761786kxe96EX2jne8w5UWjh071v1tx44dtnbtWmtpabGZM2cOOsBrBSqlVElYpjBTaGBNP5kjtQS+kBoJuXyLvfjLsc5i9yXXckMZ4F/xilfYBRdcYOPHjze1C16/fr395Cc/sV//+tdul/Xe0v8jvY3wrl27TCWyqsZeaA2aYq6JP/7xj/aJT3zClfpmqnWT6Z6i61lVv3VufvSjH7l7kmpr6AEAD1kGngX5yEo1HFRzIX3S63L+6U9/ai984Qvts5/9rGsPz4QAAggggAACCCCQWaDgAK8A/ZWvfMWuv/56FyhUwv7a1742r3AxmBL4uBNIgE8VGqxHnPdIe324BHjvGr7Ppk+f7kLOwQcfPNLYk8ej4/3BD35gt99+e1FNYAqF0fa+9KUv2Q033GDhA5RwPbneQ6p+ryr23/rWt9y9T81Unv/85xe6GyN6/t7eXuerBx1f//rXszZL+vvf/+5K4SdNmuSu80MPPXREu3BwCCCAAAIIIIDAYAQKDvBqs6sOh1Radsopp7if6+vr89oHAnxeTCWZiQBfGONwC/Dae9UKec973uNKeSvRLr8wsdLNreP7/ve/7/4vpMbIYPZg8+bNrj+Ohx56yD2E9M188g3wmi+8ZjL1yzGY/av2ZfWAY8WKFfaFL3zB/AOobP2KhOeiEs1Xqt2W/UcAAQQQQACB0S1QUIBX9V51OKQqkaouqpCoTpzyndIDvKoFqyRfX/TUAZ5KYFSKpQ7q9t133+Rqwy94+mOmErN8A6va7qvTvd///veu3aXCg6r5T5s2ze65554B1WnDfb7sssts1qxZrkTpz3/+s1vmkksusX322Se5ryp1+te//mW/+MUvXGmimhJo/erMT21stUw4bdu2zZU+aRmtX9VMr7jiCueiUsJsJnHm+XpoPbl8w9de85rXuKrCvplEuA9hmNE8qg7rA1K2c6bOw1Tqqg4N1UGhqjSrX4VNmza5Us3DDjvMVR1/3vOel7GjMLUj/7//+z+75pprkudSvupgTNWw1bnYr371K/v3v/9tBx10kCtxlWemKVeAf+yxx2zZsmXuWpGrjv+b3/ym67hRf9M2dU0uXbp0wPnNdp7CNvDZSoDjHips3brVVTnX9axq93qQdvjhh9vrX/96e/GLX5zyYK3Y8xi2C1coU7MYXds6dm1fx37iiSe6cxi+Z/1x++tQr/v3+y9/+UvX7lznQ81vfHjPZKUOKbWdz33uc+6aUMd/Rx99dEbWW2+91V1zujd95zvfcQ8Dsk13332361tAU7Z1xr2H4h5IFnovKPReo/vDP/7xD3f9r1mzxt0vZKRrXR3s6QFr+F4t5vwV8x4Nw7vvnDE8D+kPTDo7O13V+T/96U+uJ/oPfOADedXoirsH8joCCCCAAAIIIDASBQoK8GEIOPbYY3MGokxY4RfUl770pe4Lp29HH86///7725e//GXXpl6TerpXgFJv3dnCYNyXbS2nL+3/7//9P1PnVdmm9Paw4T6rqYBKRRU+NClshwFetRIUHK6++uqMq9e6FUSOOuqo5Ovh+hVw9EVc/6dP6SZxF2M+Hn4duXzDNqrpxxvug29P7EvbFKLyPWf/8z//4x6c/PznPx9wWAokH//4x10gCcfnVjtknUsFmHymuOs1V1gOX9PDFnXc6K+BcNsLFixIljjG7dNgArwC0i233OL6oVC4zTQdd9xxzkfnQ1Ox59FX29fyOj8Ku5lCmR6MfPSjH7WXvexlKefJX4faH4VJ7befFOD1sEbzZFqn5tP7acaMGckRAt797nfb2972tgGHLBPtmx6uxZ1rLfyb3/zGvRf10EHv4blz5w5YZ9x7KFeAH+y9IO5eE3f9pwfhwZ6/Qt6jN910k3vPhj33h7jqd0DHF07eOp9zF/fe4nUEEEAAAQQQQGAkCxQU4DX8m75A68vp6aef7gJaGKrioMIvvJpXoU09OKuEta6uzoV5lcSo1DpTaa//kldMCbxKDj/ykY+44HXEEUe4qskK0goVClOrVq1ygSdXgE/f57B0S1+QVXKuUnSFGdloP8eNG2cqwVVYWb16tauxoJ8VSjSlm6hEUyFRJdgqUb3ttttcB2cyUcmqSq8ylYCn28eFj0znKptvWJVb+66et8MpbE+soc8U5HyzinzOmdaloP7GN77RXVcKnSpR1vnQwwyVKKqNsWoypIdRnS9tTwFR61CNBp2Hq666Kq+SWH8c+QZ4zX/ggQe68+BLglWDRDVTdA2oV3OVxMdN+QR4X6KsdYXuqimi7eiaOOGEE9z1st9++7nt63q5+OKL3XB46Z2rDeY8rly50vWar0kPmnSuGhsbTb2Iqx34b3/7W/feUYm5zpefwp7cdX60rEr104c1zHW96n7z6U9/2tW2yNbRWVtbm3OQjWrwKOTnujflM8xi3HvowQcfdA8WtO3wwUKp7gXh/TF8z6sWkd4bCsrhvUadIPpO9vy9yp+HUp2/fN+j2q5/SJLP0Jx+3lwPCePeU7yOAAIIIIAAAgiMBoGCArzav+uLqqZi2nyGYVVf5tUZngKIn8JxmQ855BAXBnwP9ponnzCYqQ1tGJaylWRn64U+3GeVKiuo6YFD+vTf//7XfZlXyZj6BVAJWBgg0quY+6rJ6SYKSWFADktOVaVcpYX5DFkVFz4yXdzZfBWKVS1eDyAyVXENS/DTA34+50z7kqk/Bd+5lQxUEqux0TWFNUHOOOMM9zAmtA73J1NpX6ZjzzfAKzCp+vyznvWs5GrCgKmaJZ/61KesoaEh5/0jLsBrnboWNA65rlltU6XF4cOSbGNnK/jrGtQUdq5W7HkMh/pSgFM19bBHfF3zH/vYx+yuu+6yN7/5ze594F8PA7zOlaqtZ+pNP+569eOFZwuDaoKi7fr7RK6mPbqe1KmamgJka74Q3m8y3VO0DjX3UIl/enOiUtwLct1rfG0XOabfLzJddKU6f4W8RwsN8P5hVT5hfzR8MHOMCCCAAAIIIIBANoGCArwvJdHKiulsKAyrGlZIYTi9JC7XF7l8wmCmL9thSZm5BEpzAAAgAElEQVTaV77pTW8aUDqXT4DPNcyRqhd/9atfTQlbIXoYGlQyqiqmKp3Px0SlmyqBLOTLbVwgKiTAa15/fJkerKj2gkrB9YBBgdHXLsj3oUu2/hR823M1eQivt7i24XFtkwcT4NNrGPh1+bbC+XbCli3Aq58J1RZRu3CVsGp673vf69qY6yFF+HAiW0lzWBqd/sClmPMYti3P1u+FX6+Cs64B/77212Fzc3POHsbjrtfwPZypFsgPf/hD95An230lPOdxD0/8vJn2Se9jnYOf/exnroRZv6cH21LcC7Lda8J9z+dYdSylOH+FvkcLDfD+/qvlVIspWz8HfJQjgAACCCCAAAKjXaCgAB9W6c3WFjUXaBissnVWlGs89mIDvA/AuTq3yifAZ2s2EHbul6sNpzpUU7vlMOQN1iSbd1wgKjTAh6WKqhnha06Ex56pNDyfc5bpoYD2L7QJA3wY7DNdh62tra4JgzopzNbDePrx51sCn219/uFWMQE+2zlUCatCunpI900SwqATnodwHbmux2LOow/Huao3+9o56Q+Z/PmPqz0Sd73u3LnT1WxQM5v0e0f4WqZrMN03DMG5mgKFtQeynaNTTz3V1UpScwJNpboXZNuvsPaJHur4Wge57rulOH+FvkcJ8KP9qwXHjwACCCCAAALlEigowIfhYbBt4LN9+SxHgPdfYHOVYOcT4LPtcxgI8jlR2QJ8MSaVCvDhMYbVpH2JsIJFptLZfAJ8ttCbLcCHgU29mKs9sA9Q8vBV7/VzvuNz5xvgs9U8KVWA972Iq2f3RYsWJdv9+/Ocb0lltkBczHnMJ8j6/csW4OMebMQFeK3fl2yr+YLOq0r1NfnSefUJkKuXer+Pgw3wepCh0TJUG0MdbYbNN8p9L4irfZLrwVw+96ZCz1+29ygBPh9t5kEAAQQQQAABBAoXKCjAhyWfuaqTZ9uNfKo2lyPA+3BAgM99geQK21rSt70Nq8r7WhnZrodyBHjtS6ZOuSZOnOg6DFTv4moTrY7tVOMhvZlGJoWhDPC52mGn7+tgA3wx53G4BHjfiaaOIRwmzrePTw/22a72wVShj7vFEuBPThIV0oldvtd1nD+vI4AAAggggAACI12goAAffjn1w4X5YabygRqqAO9L7jSGuzoD88PThftcqhL4QsKYtj9Yk2zu+ZRopi8bF+B99d1HHnnElXSqvbPvDEyd3IVjhvt1lyvAxw3TVeiwe9UY4DO1BZd7XDXuQs9jMddS+vkvRQm8StjV18Ltt9+ebBqRrUZBrvtR6FNsJ3aDfTiQafl87gVhHwj5diRazvNXqhJ43wQj1z06n88Y5kEAAQQQQAABBEa6QEEBXhjqsEzDmqnzpkw9UucCy+cLajlK4MO2+yqRffnLXz5gNwcT4MMxqLO1Fc3mMliTSgb4sEd8tTXWsHYaukshyveSXshDgbhgkSsc6DUNl/aXv/zF9c6uYefUQ7uGmnvlK1/pHiZoSL58p2oJ8GGAy9beO1cndvIo9Dz6ktS4jugyWced40KDvm8O44O3esDXkHo6//k2l9A2/X6ld7oXHkO++x4uU+57Qdh8RGOzf+Yzn3G94Oeaynn+ShXg/T7qvayRNubOnZvvW5f5EEAAAQQQQACBUSVQcIBXyad6j1fHcGqvq069Xvva12YcGipdcrBhtdjS3HAYpQULFtgXvvAFN9Z4OA0mwGs94ZBnesBx8skn5xyH2m97sCaVDPDalh9LXNXodYwaxipbz+xhUMpU0hkXkHKFgyuvvNI9NCjEOtc7u1oCfD7DyPmHbDrebKG2kPMYdnyXayi4wQR4H8zjHoD54eI0vKSCnjoqzDYCQj6hNlfHfHHXZ7b1l/NeoG36JgOZhuLMtE/lPH+53qN+dIp8HvwUOorDqPqU5mARQAABBBBAAIFAoOAAr2VV6qVh0NasWeNWpY7E3vKWt5jGpR4/frz7m6q73nfffe73I4880v1tsGE1V4APe5r/4he/6DqZCjuX8m2mVfqo/VHvzYcffriNHTvWlUjedtttpiHm0tvJ57PPOjaVQqtKs7ajHsPPPPNMe81rXuMeFGg/9Lrc1EZbPdX7sbDzWX+uWgmVDvB+LPH777/fmpqa3JjsuUo+i33okn69hJ3HhdWmFd7knGls8ULe6dUS4HVM6rRNY7HretJoAKoFsd9++yWvY9VM2Lhxo2m4QjVtyFRCW8h51PvjiiuucMN7yVkPbtSJ5T777GO1tbWuyv7WrVvt4YcfNj0gC7eXbwj2YU/r1z4vXrzYnb6enh433KKfwtoFn/3sZ9096Ne//vWAnunjzv3dd9/txqTXpPHc/T0qXC7ffU/fVjnvBdqWRlnQ/Xf16tU2adIke8973uPGs1dHjr29vSYj3X/1cEJTOc9frgDv+yzQQ9+3ve1t7n/dG/fs2WMNDQ1JNv2uh6q6h4dDbMadQ15HAAEEEEAAAQRGo0BRAd6HK32h19Bo+oKYbQo7NxtsWM0VBh999FEXZB5//PHkroTDTWkfVU1TY7WrFDPbVGyA91+sFZ4URrJN6SV+gzXJtp18Ox4Lx1yOawPvt+X7FNDvmcZ+zxSCSl0C70shczkfddRRLtil9xSeaZlqCvCqpn3LLbe4DvoUnDNN6sBPvfOn1zQJ5y3kPCqEKehec801Wd/vmYZpzDcEh6E03Mf0YQLDKuoaB10PkPSezzakXrbrI2yK8IlPfMLVIkqf8t33TNvQ8ZTjXuC3pfvdpz/9afeQNNOU3qlkuc5frgAfPsgI91EP3PSQRg9PNYVD4+U77ONo/LDmmBFAAAEEEEAAAQkUHeC1sL5M64vw7373O1eF/KGHHkqGYwXVI444wtROU6XhKnkZbFj11SyzdTyl6rQKpOoQSSFdJYXnnXdeSgme2sqqlPzmm292JYb+4YP2d968ea7ncrWR98OSqaRSDwZUdTefcZdVAqZ5V6xY4UrItD1NKik76KCD7CUveYkbHqyQ9Q+mBD7XZa7SzrD0Mc7XryuskqtxylWyFtZ2CLeZa51x1WZzhQOdF5XAalzwXJPc1eTjmGOOyTlfGODVrlglgX4KR18oxzByhXZ86PdL19b1119vN954o7vOdD71QEUPLV784hcnx47PduCFnEf/fl+7dq3dcMMN7v2uEKlJ721Vfdf7/JRTTkl5aBB3jsN9U1OX73//++54VIKsc6f3nKrth5Ov/u/fu3HV7jMdf1iLIz1Q+vkHE+C1jnLcC8Jj0THo+te9RkFeZv5c6L6r68DXiCrX+cv1HtU2Ozo67Gc/+5n98pe/dA+btH+6RlQDytes8M0iNH+moSj5qEYAAQQQQAABBBDoFxhUgAcSgaEQUChQ2/ubbropWd06rEKvYHfPPfe44eRUOltsQB6KY2Ob+QmEJfFhTZv8lo7m8rU4crWDL2R9zFu4gM6j+j/Qgx7VqNDDtnyGfSx8SyyBAAIIIIAAAgiMDAEC/Mg4j6PqKPx49HHBfLAlqKMKtcoO1rfhVy2XbMPpxR1SWAMh2+gUcevg9cEJhH0axNXmGdyWWBoBBBBAAAEEEBgZAgT4kXEeR9VR+GCeq8MrldKrDbhK6bNVkR5VaCPsYNN7o1eHeoVOqqmhtvNXX32164hT14tv2lLoupi/OAE/YoL6atD7Ws2YmBBAAAEEEEAAAQSyCxDguTqqTsB3vqY20suW/f/27gXoqqp+4/jqqmkWWgkYkYg1aYYaOTXICCUlakWWpZOCJhFmkVBmUCAQmKak5K1B1CLIsItmmclIY5KaJZYQ2pUspIhKoemCNd3mWfP/vf911rv25Zx3H87Z7/s9Mw7ynrP3Xvuz1nn1Wbd9rt9XQP+ul9YFb9y40V177bVOO43r50uWLHGjR4+u3X1S4P8X0FRr7WuhddMafVedfutb33KnnXaaX0/d6lMIbEd/reXWObWrP6/dI6B61AaC999/v5s6daqbNm1ay/W4e0rMVRBAAAEEEEAAgc4LEOA7XweUoEmB+DGGWYcPGzbMXXDBBU670Wdtstfkpfl4hwTCqdZWhOHDh7tLL73UP2Wg1Zc6BrSZpXaN19prbYinR+Pxar+AOk208am89QhS64Rr/5W5AgIIIIAAAgggUF8BAnx9625Al3zXrl3uzjvv9DtwK4BpB269DjjgAB8G9AQCbYoV7sI9oMFqfvOPPfaY35RQsyv0Ut3q+efadZ8XAggggAACCCCAAAIDRYAAP1BqmvtEAAEEEEAAAQQQQAABBBCotQABvtbVR+ERQAABBBBAAAEEEEAAAQQGigABfqDUNPeJAAIIIIAAAggggAACCCBQawECfK2rj8IjgAACCCCAAAIIIIAAAggMFAEC/ECpae4TAQQQQAABBBBAAAEEEECg1gIE+FpXH4VHAAEEEEAAAQQQQAABBBAYKAKlA/xFF100UEy4TwQQQAABBBBAAIGaCsyZM6emJafYCCCAQLFA6QBffCo+gQACCCCAAAIIIIAAAggggAAC7RIgwLdLlvMigAACCCCAAAIIIIAAAgggUKEAAb5CTE6FAAIIIIAAAggggAACCCCAQLsECPDtkuW8CCCAAAIIIIAAAggggAACCFQoQICvEJNTIYAAAggggAACCCCAAAIIINAuAQJ8u2Q5LwIIIIAAAggggAACCCCAAAIVChDgK8TkVAgggAACCCCAAAIIIIAAAgi0S4AA3y5ZzosAAggggAACCCCAAAIIIIBAhQIE+AoxORUCCCCAAAIIIIAAAggggAAC7RIgwLdLlvMigAACCCCAAAIIIIAAAgggUKEAAb5CTE6FAAIIIIAAAggggAACCCCAQLsECPDtkuW8CCCAAAIIIIAAAggggAACCFQoQICvEJNTIYAAAggggAACCCCAAAIIINAuAQJ8u2Q5LwIIIIAAAggggAACCCCAAAIVChDgK8TkVAgggAACCCCAAAIIIIAAAgi0S4AA3y5ZzosAAggggAACCCCAAAIIIIBAhQIE+AoxORUCCCCAAAIIIIAAAggggAAC7RIgwLdLlvMigAACCCCAAAIIIIAAAgggUKEAAb5CzFZO9eijj7pPfepTbuLEie6Nb3xjK6fgGAQaBL73ve+5q6++2n3oQx9yRx55JDoIIIAAAggggAACCCDQTwSaDvCPP/64+/KXv+xuv/1297vf/c4NHz7cve1tb3Nvfetb3bOe9ayOsPzmN79xH/nIR9yb3vQmd9pppzVdhiuvvNKtWLGi13GHHXaYW7p0qRs0aFDT58w64MEHH3QXXHCB+/CHP+zGjx/v9Pfp06e7efPmuUmTJrV0nV27drmbb77ZffWrX3VbtmzxdfKud73LHXfcce6Zz3xmS+fs5EH/+te/fH185zvfcZdccokbOnRo5cW59dZb3aJFi3rOe+CBB7oJEya4t7/97e55z3te5dfbnSe0e1u2bJkbPXp0r0s/+eSTbsmSJW7Hjh1u4cKF7tnPfvbuLB7XQgABBBBAAAEEEEAAgRYFmgrwmzdv9sFTITF8HXTQQe6yyy5zw4YNa7EYfTtsIAf4v//97+6Tn/yk++Y3v9mA+NKXvtR3Puy///59w23z0X/4wx/cypUr3SGHHOJOOOEEf7VOBHi7zde85jXuwgsvdM997nObvvPUvTR9kgoOIMBXgMgpEEAAAQQQQAABBBDoQoHSAV5Bcf78+e673/2ue/e73+1HKhVy9HONyiu8P+UpT+nCWywukkbg16xZ4/TniBEjig+o8BN9HYHXbAgF+HHjxvkp00OGDHE///nP3Z133unOPvts94xnPKPC0lZ/qr7ef6slikOuRqPVCfWjH/2o5XbQqXuJDYoCfKtmHIcAAggggAACCCCAAAKdFSgd4Ddt2uTOOecc9+Y3v9nNnDnTPf3pT0+W/L///a+7//77/Rrcn/70p27w4MF+Wrum2O+5555+dPWOO+5wN9xwQ89077POOsuvAdc5FaL1vqZ/K1TrpZFkHffpT3/arV+/3p9T/4waNcq9/vWv99Pnf//737szzjjDzZgxw19XfyqUaQq5pqrr71lTsVNT6O1cf/vb3/yU97vvvtuX5WUve5l73/ve5zRSqw4LHat7ftrTnua+8IUv+Onrev+xxx7z08D/+c9/+nKdeuqp7uGHH/bT5fWyKfNh6NM0bpVTHjpG59caef3s2GOP9X+G7n/5y1/c7Nmz3c6dO/06eoV3e/31r3/tmRr9k5/8xNeH7LTMQWvtp06d6pcG6Pxz5851r3rVq3znjGZX6N/PPfdcPyquc8+aNcsdfvjh/njZHnzwwf59M4jrVO9rCr/KrPLq/W9/+9t+pF3Hy0gOdh7Vnb3kojLITvdjnSqa9r169Wr3xS9+0XcYhfXw5z//ubCMRSE3DvC//e1vfTvXa5999mkws4Cselq3bp1fSqLPqk3H96JlEboHne+pT32qXxawxx579LQJfSeKvjOp61100UX+fPpO/PKXv/SmH/jAB3xbt8+/+tWvdo888oj7xz/+4V73ute5D37wg26vvfZyixcv9t8xWyKie1fbes5znuP+85//+PPF7byzv6a4OgIIIIAAAggggAACCEigdIBfu3atD4sK02PHjvV6Fj717wrgCoL33HOP/1OhLXwpsCnUKTgoQITvK+TpGAXLOEyrw+D000/31/7Vr37VcE6NOCtEKnyEAf6JJ57wAVPB1V5vectbfNBPjUjnBXiFK4WkVatW9ZxLQVs/e+ELX9irvKlmpftT4FJAygvw6rSQjUbQNRqsALt8+XIfWlVGhejwpVCo+zziiCMy7+3Xv/61D27xsgdZy3Tbtm09fuG5Fd5VBnkpnKoDJ3w9//nP92VSCFfYvuqqqxretzo98cQTk++rvahezzvvvF6hNw7wL3rRi9xnP/tZpzXd4UvBWmu5R44cmVvGl7zkJb2qJV4Dbx8wF9kqEG/fvr3nWHVgKbTHx6rDQ+999KMfzQzwqT0W1B41k0XfrbzvjJZHhOv1db2PfexjbsGCBW7Dhg2+fPJWfY0ZM6ZX+ewGTj75ZN+5pBkbqQAfdj7oGPleccUV7hWveAW/LRFAAAEEEEAAAQQQQKALBCoN8AqTChUatdbmWC9+8Yt9oFF4/eMf/+jDqUaKFRo/8YlPOK3TVlhV8NHU9Y9//ON+FFMj2QqXCu8aZbTRf4Wd9773vX7UWOFdG3TpcxoBVYhXANaf4UvXV9j597//nbkhXdkp9BpNv/baa93nPvc5HyZ1/fBYBXp7f86cOU6dBhqh1b4BFv7iadbx3++77z4fuDUCf/zxx/t/18yBiy++2AeqVIDXSKtGyVOzIuSpMtkmf6obhV7NklDZNRosM4VCfUZOWgN+7733umuuucYvjVCA10ZnWkKhZRN2jyqTgr7qXfWnuthvv/18R4vM5aFp/LLQcRpdV5vQCK+CsTqCsqadh66aRaFr6NxqX+rY0E7rCr1aN6+OIXUEZJVRm9PFrziEH3DAAf5cmikRb1r4s5/9zLc3dZTompoZokCtWQz6xzYKzLuXr3/9695Vziq7TN7whjf4diGXrO+MOsz0+fh6tqRFGxjquxZuvGf3pp/rO7F161ZfNxrt1/n0p76L+rn+biPwGqVXXWsU/hvf+IYP+u95z3t8pwUvBBBAAAEEEEAAAQQQ6LxA6QCfNYVeU6z1P/0Keu9///t9UIhHa3WbGrVWCFEo0GcVhBQkNDU6DBOaZh2vR8/aqE0jpFOmTOmZZm4BXh0E119/vZ+2rWnmeuXtKJ8X4FU+7fD+la98pWEUOxXgFWLj9cc2Bd7KVhTgNR1cQVoj5zLTtHUbqY2biz6rgK9RcrmGG68p2Gm6fOrewjIqFMedH+H7Nrod1ll4D1rGYDMg4vKpY0EdLmoTqc4Vfb5MgNfn4jKm2l1WGVO7+xetE1doVxvSjBJ13Ohls0wswMe7vJe5F7WRZr4ztmxE3534emrbX/rSl/xTIdRW1FmiWRrqLAg/H3/HsgJ8WEdxu+38rypKgAACCCCAAAIIIIAAAqUDvMKiRlUVKBXUNbqsEU9Ndz7//PP9VGqFLI2maxRXI6UabQ03trM121rDrNFbva+gFI/AxwFe09g1IqhHiimkasTwHe94hx8d1JreMGxoNFajmwr9GtHXyGTYQZB6JFxegP/85z/vrrvuOj9jQNOTVY4wHMXH9jXAq0mGo8Na26xpzKkd/uWiEfbPfOYz/lF+2lxQU9v1tABNu1cHhx4tpxFz1YdGfFUHqRH4MLw1E+A1Kq3RcU1TVzt4wQte0PCtsmn+6ijQXgIaldf+AD/+8Y+dptdb6NU5tFeCZlzolRqB17Hq+FGdpkbgqwrwmtGhjhGbVSBn66QKR+CzAnzevcQBvug7E7aHvMfC6bvxi1/8wk+j1yyOVgK8jcDr+2vfN0bg+Y8EAggggAACCCCAAALdI1A6wKvIP/jBD/xosI1qh7ehMKbg/LWvfc0HxPBl6881xfumm27q9X68Bj4O8DbSrOCmIKrQHr7CAD958mQfthTUFWJUVk1hV6eBpgtrc674lRfg9Z5GNHWsQqpGRHUPmrJ9yimn+LXfYXlbDfCaAv/Od77Td3houYECpNbwaxmBRrCznuf+pz/9yXeA/PCHP2y4LRnZFHl56HPhK14D32qAV73LRhvMhS9bMqC9DlLva3RenTh6BKA+qw4XvWyUW2v/zVVr4FPniNfAVxXgrT1pir/q2abQq/1pCcj3v//9hoBs922zVPLuJQ7w6hRTm8n6zmh2RWq2QNh5Y9e3fQtaDfDxGvhwE8Hu+ZVFSRBAAAEEEEAAAQQQGLgCTQV4MWndrEZ8FRIUjjXyrrXDCpoKzfGO5Dom3PStzC70cYDXMdpETiPJNp1Z4W3atGl+JF4jujbFWrMDtCmYyqiR1GOOOca98pWv9JugaU2wNr1rJsBrKrvClWYe6D60Edjtt9/u10MreOo6fQnwGqFWB8Ohhx7qw6Lt1H/55Zf70XPbmCyviapzQuvyb7vtNl8nWs+tXf/VwaBp9EW70PdlCr2mp8c7xKusFtBVT/H7tgu9niCg9daaBq7ArrJrJoE6L1TXoWvRLvThCLkMix7pljeFXu1N09JlqjLJUrNNtPGb2oKeJpCa0q7jytxLOIVeI/rqwAqfzBB/Z1Jl1c7y2itCS05URnVMye3II49seQq9ll2oPvSn1uprwzt1CvBCAAEEEEAAAQQQQACB7hBoOsB3qtgKOApmCuQKL1rz/dBDD/kRcU3F708vzTjQ6LQ6SxTg42np/eleuZfOC7DevfN1QAkQQAABBBBAAAEEECgjUIsAr6m9Gl3UjvXhy6YM96eAGz7STrMJ7HnwZSqTzyDQigABvhU1jkEAAQQQQAABBBBAYPcL1CLAa73vI4884qerayq7poUfe+yx7swzz0xu7rb7Gau7ogL8XXfd5R+NpnXpWWvfq7siZxroAgT4gd4CuH8EEEAAAQQQQACBugjUIsDXBZNyIoAAAggggAACCCCAAAIIINAuAQJ8u2Q5LwIIIIAAAggggAACCCCAAAIVChDgK8TkVAgggAACCCCAAAIIIIAAAgi0S4AA3y5ZzosAAggggAACCCCAAAIIIIBAhQIE+AoxORUCCCCAAAIIIIAAAggggAAC7RIoHeB37tzpZs6c6U466SQ3adIkXx7bvXratGl+x/TFixe7wYMHuxkzZjj7/KZNm3rKPnHiRDd37lz/PHe9nnzySX+MnvGu15AhQ5x2YR8xYkTm/YaPWdOHli1b5kaPHt3z+VtvvdUtWrSo5+96DJvKYy8dv3379oZyWFn1OZ1L59DL7lP/Hn7mvvvucytWrMgsY1ym0EqPxLNXXLZ2VXJ83gcffNBNnz694+Wo6n7VDhcsWOD/yWs7VV2v28+j9vvAAw80tHErs33njjrqqIb2be/H34Vuv1fKhwACCCCAAAIIIIDAQBJoOcBbELDAHv89K/AvXbrULVy40A0aNMiHdQvTQl++fLmbPHmyfy9+pYKHrqHwf+qpp/qP63wKp7qGzmHH6D3rOCgb4FWWsDMhK9joevqcXTOr8Vhnh+7dOhx07C233JIMWvF5Use30lBT4W716tVOnSsp92auUVUZm7mmPttMgO9UGVP3FH9nmr3vrM/31wDfLq+q3DkPAggggAACCCCAAALtFmg5wMchoUyAt5CtPxXU4xH9vJvNCyV5IS4ObGUDvEbxwxkD7QjwRaOhoUcVwbOZoNtKw6uijK1et+wIfKfK2C0Bvsi3m0fgCfBFtcf7CCCAAAIIIIAAAv1doKUAP2rUqF5TlssGeBuxvvjii91VV13lfcNp9XlBJ2var47JCvhxucoGeI2MDxs2zNk12xHg43KvWbMmOf0/tRzBpukXLRkIPYs6QfTZ+FphJ4bC70033eQOPPBAt2TJEn9qe1/O6pAJl0xYGfPOqTLJWssX5s+f74444ojC9mBu4VKJcPlFlkmW48tf/vKGpRw6f7wMIl52EL4fLusIy6HryWn8+PFu9uzZ3uuwww7rma0RLwcJl1RkndM6IHQ+zT556KGHei07ievZZqZo9oeMVUdh+eN7C+8/677j5S9xO1F92nKR+L7CJSzxTB2V9ZBDDnGrVq3qaUtW1jyv1O+NvHqxzsMtW7b45TC6RqodhPXV3/9jwP0hgAACCCCAAAIIdL9A0wFe/6NuIS21nj1eAx+umRdHOOV8x44dPrjpf/Tz1oOnpuPHtKlgbp/Re3rpWs0EeOtk0D2MHDnSB1RbJ2/n7ssU+ryOh3B/Aa3FLzNyHB/TjFEY3sN7DL22bdvm7197HqhMcb2kypjq+AjPqU4LLVfQHgo6r+2PkPfVsdBvyxZUBwqmqf0TWnHU+cMlFPHfrSND7UGfs7Zl7dvKsu+++/o2oyUTcitadpJqr/E57Vrq6Jg6dWpyzX8Y4OUbroeP6yO2C+ahY7MAABP4SURBVOvQ2nz8HbZz2H2pTLIfM2ZMz/fEjinqQEsF+HAZTFjXahvhPhutthGrl3322cedeeaZPUtawnZpHVLxvXf/r3RKiAACCCCAAAIIINCfBZoO8Arv5513ng/x+p9bW8/d7Ah8uGbcRvmyNrHrVIBXGdXJoD9nzZrlZx3srgAfT68vE+CLpuTndXJkdSaE0+71mXiqetg5kipjatQ/POfGjRsbwnLRly3VIZC3NKAVx/B8FvZSQS513fB648aN69XpE3roXuNAWnROzX4JO1FSXnYNdbZdd911DfszhH424hzObEm9r2uEnXVxB0pYhtR7YSfXypUrGzaRTAX4sEMk9Bg6dGipAJ/6fZGql7ADInVM2LaL2iXvI4AAAggggAACCCCwOwSaDvCaVq7/mX/44YcbNm8rG+DLTnUPb77M2tesUBEHuGZG4K2Twcq8devWygN8GBJSU7xtZkJWgM87Jm5AecHLAnw4Ld2Ot46VVgN83jkV4DWFvmgTQCtLKuDGP2vFMWsaedbMC5XH6iR8soCVc968ea7VAB9OPw/rUOe0AB9uhpiq59A8nC4fBvTUvWXNmNA0c5smH4/qxwE+3gG/UwE+7GxLBfiwUybe8JIR+N3xnx+ugQACCCCAAAIIINCsQNMBPvyfXoXP4cOH++nUZQJ8mRFi3UD42De7oaLwmRVw45+nOhDi0BJfK1zvm1ob3eou9KkwZb7xNOW86elZx8SNoWgUv2iNfCo8tzICHwe+ZgJ80Qh8PGJexjGeRm5hXnWdNY3cAnze5nmpsrYyAh96FdWhdcSY6ebNmxs62poZgQ8fzxh+v/Wdz6qzVBsKv0+7cwQ+DPDhCLt1rGQtDbAlQp16zGOzv8T5PAIIIIAAAggggMDAEehTgM+b3pqakhoH4xtuuMG99rWv9et4i4JJ6pFwtkmYpvTbY+nC9bOptbqpEBqvY091FmSVry9r4FNrbi10rF271q1fv97tvffevkMj5RkHxPiYVDOO13PrM1nrl/WezqkQa3WUN4U+r4xhWArPGVvbBnRxR0l4L/HjAlNT3ptxDOtQ66xvvPFGt2HDBjdlyhS/RCQ2033a4wvjGR0qi0LzhAkTeuosDJKpDebCTd2sPsKfheeM26GZ28wYlT91DesYS3VWhev9U50OZm+dNfYEiXAKutWpXcdmCMRtIqu+NbtAHYHxtPX4+5qaQWMm2kfBOv/iz4XXVRlTT8DQZ7SpXaoDceD8J4E7RQABBBBAAAEEEOhmgT4F+DBsKERrx+14E7twV/JwRCvexVrnygttej91jK4bPsPcAqChWzAIKyGeLh3vNJ012q/j9ApHJpsN8OF067hsYdltunQYmMNym2XRMVkhPpxiLT/bEC2efn700Ue7OXPmOE2jLxqB17VSZcw7Z9Zsh7wnDug6cT1n7UJfxlGb52ktukK5nUdT+8Op4PH1tMHh2LFj/aZ78W7n2iFe7xWNwOvY0CZrh3qVyc7ZSoBPjT6HnQpFywfsOxyWr6idZO1CH3+HzznnHLdu3Tq/n0aZAJ/yss0wwwBvv5s09V+v+OkAWQE+Xu6R+v3Rzb/QKRsCCCCAAAIIIIBA/xYoHeD7NwN31y0CCnhaD3/KKackd1jvlnJSjv4vkPd0g/5/99whAggggAACCCCAQDcKEOC7sVYGaJkI7wO04rvktjXLQi/NBNCraN+NLik2xUAAAQQQQAABBBAYQAIE+AFU2dwqAghkC9xzzz1OSyNsmUu8tAY7BBBAAAEEEEAAAQQ6LUCA73QNcH0EEEAAAQQQQAABBBBAAAEESggQ4Esg8REEEEAAAQQQQAABBBBAAAEEOi1AgO90DXB9BBBAAAEEEEAAAQQQQAABBEoIEOBLIPERBBBAAAEEEEAAAQQQQAABBDotQIDvdA1wfQQQQAABBBBAAAEEEEAAAQRKCLQU4Hfu3OlWrlzppk2b5vbcc88Sl6n2I934eKdHH33UzZgxw+9gPW/evJ5HURXd+ZVXXuk/omOrfKk8d911lzvrrLMqO63qfebMmb6so0ePbuq8duymTZsajmtlp+/QWiebOHGimzt3bkfaYngzWfeozyxbtqxps6aAow/LaMGCBf6fESNGtHQqPQdd7XPp0qVu0KBBLZ2DgxBAAAEEEEAAAQQQQKA6gZYCvAL08uXL/f/ctxoO+nILVQZ43cP27dv7FAD1/PLFixe7o446KjO4W+hcuHBhQ5BrV4DXeRXAqgxfVQT4k046qXTnRqqNpELl2rVr3ciRIzvSFlMBvq/32Jfvhh3bTIDPapsE+CpqgnMggAACCCCAAAIIIFCdQNMB3sLqHXfc0dRIc3VFrvZMVQT4MmFpdwb4cCR4d4/8ZtWOlakv4bYvHQjVtpr02aq4x6rKWaZNhmFfsyrizqWqysJ5EEAAAQQQQAABBBBAoBqBpgO8jcqdfvrpbtWqVbkjvBopv/nmm93jjz/up5YPGTKkYdTewrOmQGtq9hlnnOGnZ+sa06dP77nDcEq6jlmxYkXyXPq5XvF1wk4HvW9TrtesWeMWLVrUc528qdhZZYqnc9s9hNWTmlptwdoMtm7d6mx6eRi6y5w/bgpyf+CBB5ymp+ucNr1c5ViyZIkbP368mz17tj8snMKu43bt2uWPUQeNXmZv5dDPwpkXVh8p95RBXwJ8mRFh3UNYp2F9xPUQvpe6j6FDhyZnVmTNmigT4LO8Uh084UyTu+++O7NuzDm+d/se2H1Ynerz1say2qbaoxzD70ReW8xrO9X8quIsCCCAAAIIIIAAAggg0HSAVwAZPny4GzduXOF66HiqexxSdK7169f7c9la7fgzqVCkIDd//vyeIBkHqvD9fffd15dTa7Ztnbk+P2bMGP+zMiPwRWUqM9qZNwIfTnUPzXbs2NGwjtk6IgYPHpy5Zt4+o6C83377NRxvlmYRny9eGhE7x/eZ5x4vrUgFxVRnR95XstmlE2auvRomTZqUWdd59/HEE080rAPPmwWQuse4g+SWW27p6fQKfXXf8Sh4HODDZStx3cQ28fuha1zPWW3TOoLUAaS2ou+RdcA023b4VYsAAggggAACCCCAAAJ9F2gqwBcFuLg4YQCwze7CwKxAEq/TTgXq+Dxx8Ik36wrXpKtMYWiKy1gmwBeVadu2bYUbhpWdQh8a33bbbb644QZ3RaPQ4fsyD9fmp8JnaKsZCRq5D0fsw03rwrKpXHnuCszhq8zodFFzbjbAx3sTpPZuSHW+hMfFHVXyVXtKbZqXd4+p98LrjBo1qjDAZ9WN1v/HmwvmdSrF75UJ8Gob8fcobGuaIZDXdorqlvcRQAABBBBAAAEEEECgWKCpAJ8XpFOb2aUCfPgzBfh4A7nU9OSiAG+7v8e3q+nfeoXBotUAHwfpsEztDPC2LCAsd97O7bFfGHp1jjjo9SXA57m3I8DnjSqbT9FIvy2FsOnlVq9a4pFqP7oPGW3ZssUHbJuBEt+fji0T4MMd/KsK8PFMC5UlDunxEhB9xqbRlw3w8feIAF/8C5ZPIIAAAggggAACCCBQpUDpAJ/3iKysx6aVGYEvE+DjEfCiEfgQqGjUtuwIfBzgw+PaGeDj6+ZVfrxGOfyswlpqpLYvAb6Zx5RVMQJfdI74/XjJQKpdzJo1y1122WW5j1uTq3bz12cvv/xy3wmS6rBqNsCHn2/nCLyWAYRLTizM9zXAx1P8GYGv8lcz50IAAQQQQAABBBBAoLdA6QCfNXU7FdLtMvF7qTXwcYBPrbuO1wan1sCH59F1Nm/e7CZMmNAzKhqugQ8fO1YU8HUvRWUqswY+K9zFI+bxNPX43levXu03Fks9lzurLuwakydPrmwEXgE27vwI3eOmVjZ8Dxs2LPeRfnH41HV033rF091Vz9pjYe+99+61Z0DYnleuXNkwEyS+j3C9d94jB4vuMfZKzY6wNeZ2Lt2XOg+KpqjHjw0M21G4jl/LKm688Ua3YcMGN2XKFL8PRFa541kmYVuMj4nbXrc/MYD/GCCAAAIIIIAAAgggUEeBUgE+b/O0rOm3FqzCHcHjqd9Zo995u9CnArV+Fu/urV3Wx44d6+sknj1w9NFHuzlz5vjd6sMd6uPd68MKzStTmQBv5bbd9W0Dt7wAr5Acj6qffPLJ7uyzz+4V4PPCo3VAXHjhhX4EOZzG3eoIvI1A57mHflkzOKxN6LMa2S4K8LGj/q5znH/++e7QQw/1Yd7anGaGaGTbZgpoT4FwSUK423/Rfdh58x7LVxTgU+003NE/bGO6p2OOOcatW7euVIBPfd9Su9DbzzZu3NiwtCS8trXNrA44W24QbkJIgK/jr3/KjAACCCCAAAIIIFA3gVIBvtWbyhudb/WcFuAUfDQymRqJ7su5ORaBlIBNo9ez0mlztBEEEEAAAQQQQAABBBDohEAtA3yZdeudwOSa/Vcg69nv/feOuTMEEEAAAQQQQAABBBDoNoFaBXibxqw14KnHeHUbLuWpv4AtYTjuuON6raOv/91xBwgggAACCCCAAAIIIFAngbYG+DpBUFYEEEAAAQQQQAABBBBAAAEEulmAAN/NtUPZEEAAAQQQQAABBBBAAAEEEPg/AQI8TQE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gf8B1fBwWveUcx0AAAAASUVORK5CYII=">
            <a:extLst>
              <a:ext uri="{FF2B5EF4-FFF2-40B4-BE49-F238E27FC236}">
                <a16:creationId xmlns:a16="http://schemas.microsoft.com/office/drawing/2014/main" id="{0D6035ED-D458-4179-A3A4-B2D21394BA45}"/>
              </a:ext>
            </a:extLst>
          </p:cNvPr>
          <p:cNvSpPr>
            <a:spLocks noChangeAspect="1" noChangeArrowheads="1"/>
          </p:cNvSpPr>
          <p:nvPr/>
        </p:nvSpPr>
        <p:spPr bwMode="auto">
          <a:xfrm>
            <a:off x="1756881" y="69351"/>
            <a:ext cx="6174768" cy="61747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1" name="Chart 10">
            <a:extLst>
              <a:ext uri="{FF2B5EF4-FFF2-40B4-BE49-F238E27FC236}">
                <a16:creationId xmlns:a16="http://schemas.microsoft.com/office/drawing/2014/main" id="{AF817145-FA78-4277-9152-7BC209B4BCB7}"/>
              </a:ext>
            </a:extLst>
          </p:cNvPr>
          <p:cNvGraphicFramePr/>
          <p:nvPr>
            <p:extLst>
              <p:ext uri="{D42A27DB-BD31-4B8C-83A1-F6EECF244321}">
                <p14:modId xmlns:p14="http://schemas.microsoft.com/office/powerpoint/2010/main" val="2188596682"/>
              </p:ext>
            </p:extLst>
          </p:nvPr>
        </p:nvGraphicFramePr>
        <p:xfrm>
          <a:off x="647271" y="1127303"/>
          <a:ext cx="7469313" cy="5304320"/>
        </p:xfrm>
        <a:graphic>
          <a:graphicData uri="http://schemas.openxmlformats.org/drawingml/2006/chart">
            <c:chart xmlns:c="http://schemas.openxmlformats.org/drawingml/2006/chart" xmlns:r="http://schemas.openxmlformats.org/officeDocument/2006/relationships" r:id="rId2"/>
          </a:graphicData>
        </a:graphic>
      </p:graphicFrame>
      <p:sp>
        <p:nvSpPr>
          <p:cNvPr id="12" name="Title 1">
            <a:extLst>
              <a:ext uri="{FF2B5EF4-FFF2-40B4-BE49-F238E27FC236}">
                <a16:creationId xmlns:a16="http://schemas.microsoft.com/office/drawing/2014/main" id="{B301B0F9-7317-4B84-B483-55A236AC9CB0}"/>
              </a:ext>
            </a:extLst>
          </p:cNvPr>
          <p:cNvSpPr txBox="1">
            <a:spLocks/>
          </p:cNvSpPr>
          <p:nvPr/>
        </p:nvSpPr>
        <p:spPr>
          <a:xfrm>
            <a:off x="381000" y="152400"/>
            <a:ext cx="8229600" cy="1143000"/>
          </a:xfrm>
          <a:prstGeom prst="rect">
            <a:avLst/>
          </a:prstGeom>
        </p:spPr>
        <p:txBody>
          <a:bodyPr>
            <a:norm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200" b="1" dirty="0">
                <a:solidFill>
                  <a:srgbClr val="002060"/>
                </a:solidFill>
                <a:latin typeface="+mn-lt"/>
              </a:rPr>
              <a:t>Low-Birthweight Babies</a:t>
            </a:r>
          </a:p>
        </p:txBody>
      </p:sp>
      <p:sp>
        <p:nvSpPr>
          <p:cNvPr id="13" name="TextBox 12">
            <a:extLst>
              <a:ext uri="{FF2B5EF4-FFF2-40B4-BE49-F238E27FC236}">
                <a16:creationId xmlns:a16="http://schemas.microsoft.com/office/drawing/2014/main" id="{29DE0F25-383C-4739-95EA-FDBA2F88B79F}"/>
              </a:ext>
            </a:extLst>
          </p:cNvPr>
          <p:cNvSpPr txBox="1"/>
          <p:nvPr/>
        </p:nvSpPr>
        <p:spPr>
          <a:xfrm>
            <a:off x="381000" y="6567099"/>
            <a:ext cx="8382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Calibri"/>
                <a:ea typeface="+mn-ea"/>
                <a:cs typeface="+mn-cs"/>
              </a:rPr>
              <a:t>Source</a:t>
            </a:r>
            <a:r>
              <a:rPr kumimoji="0" lang="en-US" sz="1200" b="0" i="0" u="none" strike="noStrike" kern="1200" cap="none" spc="0" normalizeH="0" baseline="0" noProof="0" dirty="0">
                <a:ln>
                  <a:noFill/>
                </a:ln>
                <a:solidFill>
                  <a:prstClr val="black"/>
                </a:solidFill>
                <a:effectLst/>
                <a:uLnTx/>
                <a:uFillTx/>
                <a:latin typeface="Calibri"/>
                <a:ea typeface="+mn-ea"/>
                <a:cs typeface="+mn-cs"/>
              </a:rPr>
              <a:t>: Georgia Kids Count, Georgia Family Connection Partnership, http://www.gafcp.org</a:t>
            </a:r>
          </a:p>
        </p:txBody>
      </p:sp>
    </p:spTree>
    <p:extLst>
      <p:ext uri="{BB962C8B-B14F-4D97-AF65-F5344CB8AC3E}">
        <p14:creationId xmlns:p14="http://schemas.microsoft.com/office/powerpoint/2010/main" val="763879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data:image/png;base64,iVBORw0KGgoAAAANSUhEUgAAA/AAAAKFCAYAAABrxwLIAAAgAElEQVR4Xuy9CXRcVX7u+9WoeZ5Lk2XJ8wDYxsbYjLaBBjsdCHRuEh5Nv4Qm7+ay6JXcdCc3/W5e7u28hM5NVlgkL48mud3NI7krDYF029CAbUYz2BgzeZZkWWNpnlWSanzrv0+dGqSSXKWxVPXttbRKqtpnn71/+1jWt/+Twefz+cBGAiRAAiRAAiRAAiRAAiRAAiRAAiQQ1wQMFPBxvT+cHAmQAAmQAAmQAAmQAAmQAAmQAAkoAhTwfBBIgARIgARIgARIgARIgARIgARIYAUQoIBfAZvEKZIACZAACZAACZAACZAACZAACZAABTyfARIgARIgARIgARIgARIgARIgARJYAQQo4FfAJnGKJEACJEACJEACJEACJEACJEACJDBnAX/kyBF88MEH+N73vofc3FxF8rnnnsPp06cDVB9//HFs27YN0vfw4cPYsWMHHnvsMfV5U1MTnn/+eTz55JOB67kdJEACJEACJEACJEACJEACJEACJEACkQnMScCL+H766aeRlpY2TcBv375diXa9DQ4O4sUXX8TDDz+Ml156CXv37kVeXl7gPRmDjQRIgARIgARIgARIgARIgARIgARIYHYCMQv48fFxZWnftGkTTpw4EWZBl/ejEfBynQj5mpoa7g8JkAAJkAAJkAAJkAAJkAAJkAAJkEAUBGIW8OIOL00E/FQX+FAXet19XvqGutCXlZXBZrOFWemjmCe7kAAJkAAJkAAJkAAJkAAJkAAJkEBSE4hJwJ85cwbHjh3DE088gc7Ozhlj2MVt/qmnnsJDDz0UJtTl+o6ODtjtdhUrf+jQIRw8eDCpN4CLJwESIAESIAESIAESIAESIAESIIFoCMQk4KcmqZMb5Ofnh8XB6zeVvmJt1wW6Hgu/Z88edQjwyCOPqAMAEfF0pY9mq9iHBEiABEiABEiABEiABEiABEggmQnEJOBDQc2WRX6qBV7i5l944QVlkR8YGFAZ6Sngk/mx49pJgARIgARIgARIgARIgARIgARiJbBgAl5E+jPPPIPGxkY1B909Xk96F2pp1y35dKGPdbvYnwRIgARIgARIgARIgARIgARIIFkJzFnAJyswrpsESIAESIAESIAESIAESIAESIAEloMABfxyUOc9SYAESIAESIAESIAESIAESIAESCBGAhTwMQJjdxIgARIgARIgARIgARIgARIgARJYDgIU8MtBnfckARIgARIgARIgARIgARIgARIggRgJUMDHCIzdSYAESIAESIAESIAESIAESIAESGA5CFDALwd13pMESIAESIAESIAESIAESIAESIAEYiRAAR8jMHYnARIgARIgARIgARIgARIgARIggeUgQAG/HNR5TxIgARIgARIgARIgARIgARIgARKIkQAFfIzA2J0ESIAESIAESIAESIAESIAESIAEloMABfxyUOc9SYAESIAESIAESIAESIAESIAESCBGAhTwMQJjdxIgARIgARIgARIgARIgARIgARJYDgIU8MtBnfckARIgARIgARIgARIgARIgARIggRgJUMDHCIzdSYAESIAESIAESIAESIAESIAESGA5CFDALwd13pMESIAESIAESIAESIAESIAESIAEYiRAAR8jMHYnARIgARIgARIgARIgARIgARIggeUgQAG/HNR5TxIgARIgARIgARIgARIgARIgARKIkQAFfIzA2J0ESIAESIAESIAESIAESIAESIAEloMABfxyUOc9SYAESIAESIAESIAESIAESIAESCBGAhTwMQJjdxIgARIgARIgARIgARIgARIgARJYDgIU8MtBnfckARIgARIgARIgARIgARIgARIggRgJUMDHCIzdSYAESIAESIAESIAESIAESIAESGA5CFDALwd13pMESIAESIAESIAESIAESIAESIAEYiRAAR8jMHYnARIgARIgARIgARIgARIgARIggeUgQAG/HNR5TxIgARIgARIgARIgARIgARIgARKIkQAFfIzA2J0ESIAESIAESIAESIAESIAESIAEloMABfxyUOc9SYAESIAESIAESIAESIAESIAESCBGAhTwMQJjdxIgARIgARIgARIgARIgARIgARJYDgIU8MtBnfckARIgARIgARIgARIgARIgARIggRgJUMDHCIzdSYAESIAESIAESIAESIAESIAESGA5CFDALwd13pMESIAESIAESIAESIAESIAESIAEYiQwZwF/5MgRfPDBB/je976H3NxcddumpiY8/fTTGB8fR21tLZ544gmkpaVB+h4+fBg7duzAY489Fuj7/PPP48knnwxcH+Pc2Z0ESIAESIAESIAESIAESIAESIAEkobAnAS8LtRFnOsCfnBwUIn3Rx55BDU1NXjuuedQVlaGvXv34sUXX8TDDz+Ml156Sf2cl5cXeE/GYCMBEiABEiABEiABEiABEiABEiABEpidQMwCXqzrIs43bdqEEydOBCzoZ86cwbFjxwJWdxH5YmF/9NFH8eabb4YJeLlOhLwIfTYSIAESIAESIAESIAESIAESIAESIIFrE4hZwIs7vDQR8KEu8PK+3W4PuMiLRf5HP/oRvv3tbyuhr7vQi1XeZrNh27Zt154de5AACZAACZAACZAACZAACZAACZAACSgCMQn4UCt7Z2dn1AJej5GX6zs6OpTQP336NA4dOoSDBw9yK0iABEiABEiABEiABEiABEiABEiABK5BICYBL67zIrxDW35+voqDv3LlSkQXej1JnVjkJRZ+z549qp/EyosFX0Q8XekX7zl99q//DX3dgxFvUFCci8f/4NcW7+YcmQRIgARIgARIgARIgARIgARIYMEIxCTgQ++qx7iHCvRISezEwi5x8y+88AIeeughDAwMKHd6CvgF28NZB3rv6Bk89zcvR+zz2O8/gFsPMJRhaXaCdyEBEiABEiABEiABEiABEiCB+RFYMAEv04hURk7eF8t9qKVdt+TThX5+mxft1d/55v+YZoUX6/vf/vQ/RzsE+5EACZAACZAACZAACZAACZAACSwzgTkL+GWeN28fA4FIVvhf+Y3b8dAj+2MYhV1JgARIgARIgARIgARIgARIgASWkwAF/HLSX8J7h1rhfZK9EEBFdTH2H9yFvftvQEqqdQlnw1uRAAmQAAmQAAmQAAmQAAmQAAnESoACPlZiK7R/qBV+9x1b0dxgR0drj1pNapoVe/bdgAOHdqG8qniFrpDTJgESIAESIAESIAESIAESIIHEJkABn9j7G7Y6scJL02PfL37VhGNHTuH0B+fg8XjVZ2s3VWPffTuxc+9mmC2mJKLDpZIACZAACZAACZAACZAACZBAfBOggI/v/VnQ2YkVXtrUzPPDg2N4543TeOu1TwLJ7jKz03HbXdux/9AuFBbnLug8OBgJkAAJkAAJkAAJkAAJkAAJkEDsBCjgY2eWsFf4vD58cfoyjh85iS9O18Pnk2h5YOv2Ndh3cCeu37kORqMxYdfPhZEACZAACZAACZAACZAACZBAPBOggI/n3VnGufX1DCkh/+4bn2J4aEzNJL8wB3fceyNuv2cHcvMyl3F2vDUJkAAJkAAJkAAJkAAJkAAJJB8BCvjk2/OYVuxxe/DJB+dx/NWTuPjVVXWtWOG337wB++/bhY3Xr45pPHYmARIgARIgARIgARIgARIgARKYGwEK+LlxS8qr7G29OHr4Y5w49hnGHZOKQWlFIfbdu1PF1adnpiYlFy6aBEiABEiABEiABEiABEiABJaCAAX8UlBOsHs4J1348O0vcPzVU7ja0KFWZ7GacdNtW7Dvvl2oXVeRYCvmckiABEiABEiABEiABEiABEhg+QlQwC//HqzoGVy53IbjR07ho3e/hMvpVmtZVVuGfQd34eY7roM1xbKi18fJkwAJkAAJkAAJkAAJkAAJkEC8EKCAj5edWOHzcIxOQMrUHX/tFDrbetVq0tJTsHf/DThw6CaUVRSu8BVy+iRAAiRAAiRAAiRAAiRAAiSwvAQo4JeXf0Le/fznV5SQ//TD8/B4vGqN6zavUqXodu7ZBJPZlJDr5qJIgARIgARIgARIgARIgARIYDEJUMAvJt0kH3twYBTvvH4ab7/2Cfp7hxSN7JwM3Hb3dtx5304UFucmOSEunwRIgARIgARIgARIgARIgASiJ0ABHz0r9pwjAZ/Xh89OXVSx8l9+Wq9GMRgMuG7HGiXkr79xHQxGwxxH52UkQAIkQAIkQAIkQAIkQAIkkBwEKOCTY5/jZpW93YM4fuQk3n3zU4wMOdS8CopzcefXbsTt9+xAdm5G3MyVEyEBEiABEiABEiABEiABEiCBeCJAAR9Pu5FEc3G7PDh14qwqRXf5XLNauclkxI49m7D/4E6s31KTRDS4VBIgARIgARIgARIgARIgARK4NgEK+GszYo9FJtDe0o2jh0/ig7c+x4RjUt3NVlmk3OtvPbBNZbNnIwESIAESIAESIAESIAESIIFkJ0ABn+xPQBytf3LCiQ/f+gLHXj2JliudamZSR3737VtVKbrq2rI4mi2nQgIkQAIkQAIkQAIkQAIkQAJLS4ACfml5825REmi42Kpi5U++dxYul1tdVbO2HPvv26UEvcVqjnIkdiMBEiABEiABEiABEiABEiCBxCBAAZ8Y+5iwqxgdGcd7b36Kt177BF0dfWqd6RmpuGX/Ddh3cBfKKgoTdu1cGAmQAAmQAAmQAAmQAAmQAAmEEqCA5/OwYgic/axRWeXPfHwRXq9XzXvD1hol5Hfs3gCT2bRi1sKJkgAJkAAJkAAJkAAJkAAJkECsBCjgYyXG/stOYHBgFG+/dgpv//I0BvqG1Xxy8jJVGbo7vnYjCopyln2OnAAJkAAJkAAJkAAJkAAJkAAJLDQBCviFJsrxloyAWOE/+/gijr16CmfPNKj7GowGXH/jOuy7bye27lgDg8GwZPPhjUiABEiABEiABEiABEiABEhgMQlQwC8mXY69ZAS67f2qprzEy0vcvLSikjzcee+NuO3uHcjKSV+yufBGJEACJEACJEACJEACJEACJLAYBCjgF4Mqx1w2ApKxXjLXS6y8ZLKXJrHxO/dswr6DO7Fu86plmxtvTAIkQAIkQAIkQAIkQAIkQALzIUABPx96vDauCbQ2deHYkZP44K3PITXmpVVUF+PO+3biln03IDU9Ja7nz8mRAAmQAAmQAAmQAAmQAAmQQCgBCng+DwlPYMIxqUS8xMq3Xe1S601JseDmO6/DgUO7UVlTkvAMuEASIAESIAESIAESIAESIIGVT4ACfuXvIVcQA4HL55px/LVTOPX+WbhdHnVl7boKVYruplu3wGI1xzAau5IACZAACZAACZAACZAACZDA0hGggF861rxTHBGQRHfvvnEab732CSQBnrSMzDTcemCbcrEvLS+Io9lyKiRAAiRAAiRAAiRAAiRAAiQAxCzgz5w5g2effVaxq62txRNPPIG0tDT183PPPYfTp08HuD7++OPYtm0bjhw5gsOHD2PHjh147LHH1OdNTU14/vnn8eSTTyI3N5d7QQLLQsDn8+GrMw04fuQUPjt1ET6vT81j0/W1qhTdtt0bYDIZl2VuvCkJkAAJkAAJkAAJkAAJkAAJhBKIScAPDg7i2LFjePDBBzE+Po5nnnkG+/fvVyJdF/Dbt28P/CzvyTUvvvgiHn74Ybz00kvYu3cv8vLyAu/p4p/bQgLLTWCgb1hZ5N/55ScYHBhV08nNz8Lt9+xQ5ejyCrKXe4q8PwmQAAmQAAmQAAmQAAmQQBITiEnAh3ISYf6jH/0I3/72twMWdLHARyPgT5w4oYR8TU1NEqPn0uOVgMfjxZmPLuDYqydx/vMrapoGowHbdq3Hvvt2YfO2WhgMhnidPudFAiRAAiRAAiRAAiRAAiSQoARiFvC6C71YzsX9PVSEh7rQ6+7zwi3Uhb6srAw2my3MSp+gbLmsBCDQ2d6H46+exPtHP8PY6LhaUXFZvrLI33b3DmRmaeEjbCRAAiRAAiRAAiRAAiRAAiSw2ARiFvD6hMQC/9RTT+Ghhx6aJsZn+kzEf0dHB+x2u4qVP3ToEA4ePLjYa+T4JDBvAi6nGx+/9xWOHzmJxkttajyzxYSdt2zG/vt2Yc3GqnnfgwOQAAmQAAmQAAmQAAmQAAmQwGwE5izgZVCxrEuLJMLFGi/Wdv0zPRZ+z549Ko7+kUceUUnsRMTTlZ4P6Uoi0Nxox7EjJ/HR219gctKlpi615MW9fs8d1yE1PWUlLYdzJQESIAESIAESIAESIAESWCEEYhLwIsLPnz+Pm2++WSWnEwu8CPKpAn6qBV4S3r3wwgvKWj8wMKAy0lPAr5AnhNOckcCEYxLvH/sMx189hfaWbtUvNc2Km++4HvsP7lKino0ESIAESIAESIAESIAESIAEFopATAJebqrHs8v3oWXh9Kz0jY2Nam66e7y8L9b4UEu7HitPF/qF2kaOs9wELp29qkrRnfrgHDxuj5rOmg1V2Hdwp3Kzt1jMyz1F3p8ESIAESIAESIAESIAESGCFE4hZwK/w9XL6JLCoBEaGHHjnjdN4+7VP0NM1oO4lie5uvXs79t27UyXAYyMBEiABEiABEiABEiABEiCBuRCggJ8LNV5DAtcg4PP58OXpeuVe//mpS5CfpW3eVof99+3EDTeth9FoJEcSIAESIAESIAESIAESIAESiJoABXzUqNiRBOZGoK9nCG+9dgrvvvEphgZG1SB5hdm4454bcce9NyI3L3NuA/MqEiABEiABEiABEiABEiCBpCJAAZ9U283FLicBiY0//eF5ZZW/8GWTmopY4bfdtB77Du7C5htql3N6vDcJkAAJkAAJkAAJkAAJkECcE6CAj/MN4vQSk4C9rVfVlJcs9o6xCbXIElsB9t23E7fdtR3pmamJuXCuigRIgARIgARIgARIgARIYM4EKODnjI4XksD8CTgnXfjonS+VVb6pvl0NKBnrd922RcXK166vnP9NOAIJkAAJkAAJkAAJkAAJkEBCEKCAT4ht5CISgUBzox1HD3+sBL0Ie2lVq0ux/75duPnO65CSak2EZXINJEACJEACJEACJEACJEACcyRAAT9HcLyMBBaLwLhjEu8dPYO3Xj2FjtYedZvU9BTsvfN67D+0C+VVxYt1a45LAiRAAiRAAiRAAiRAAiQQxwQo4ON4czg1EpBkdxIrL8nvPB6vArJuUzXuvG8ndu7dDLPFREgkkPQEWu0fo63zlOJQUboTlWU3JT0TAiABEiABEiABEkhMAhTwibmvXFWCERgeHMM7r5/GW7/8BH3dg2p1WTnpKuGdZLAvLM5NsBVzOSQQHYHX3/suzje8HNZ505oHcPctP4xuAPYiARIgARIgARIggRVEgAJ+BW0Wp0oCPq8Pn39ySSW9+/J0PXw+HwwGA7Zsr1Ox8tfvXAeD0UBQJJAUBM6c+zHeOfnnEdd6+64/wbZN30oKDlwkCZAACZAACZBA8hCggE+eveZKE4xAb/egEvLvvfEphofG1OoKinJw+9duxJ1fuxHZuRkJtmIuhwTCCfzstd8MuM5PZSOu9N+491+IjARIgARIgARIgAQSigAFfEJtJxeTjATcLg8++fAcjh85hUtnryoEJpMR22/eqOrKb7xudTJi4ZqTgMDf/M+6WVcpAl6EPBsJkAAJkAAJkAAJJAoBCvhE2UmugwQA2Nt6cfQXH+PE8c8g2eyllVUUKiF/y/5tSM9MJScSWNEE+gcbcK7+33Cu/mU4JnoBzBQy4lOfpVizsWbVPair3o/VlXeu6LVz8iRAAiRAAiRAAiRAAc9ngAQSkIDUkf/grS/w1qsncbXRrlZosZqx+7at2HdwJ1avrUjAVXNJiUpgYnIQFxp/oUR7d9/ZwDLNplS4PRMRl11Rugu9/Rcx4RwK67+q4hbUVh1AbfU+pFpzEhUZ10UCJEACJEACJJCgBCjgE3RjuSwS0Ak0XmrD8VdP4uN3v4LL6VZvr6qzqez1N9++FdYUC2GRQNwR8HpduNL6thLtTa3vwOvTnl2DwYgq2x5Ipvm66rtw6coRvPH+98Lmf/ctT2HTml+Dz+dBW+cnaGh+Ew3NxzAy1hHoJ+OUl9yIuuoDWFtzDzLTS+OOASdEAiRAAiRAAiRAAlMJUMDzmSCBJCHgGJ3Au0c/xVuvnkJne59adVp6Cm45sA37D+5SrvZsJLDcBDp7vsD5hldwsfFwmPW8IHcNNq55QAn39NSCsGkOj7ahofmoek8EeXZmZA+T7v7zaGw+qvr29F8MG6Mof726trb6AIrzNy43Bt6fBEiABEiABEiABCISoIDng0ECSUjg/OdXcOzVk/j0wwvwer2KwPotq7Dvvl24cc9GmMymJKTCJS8XgVFHF87Xv4xzDa9gYOhKYBppqflYv/qgEu3FBZsXdHqjjk5cbnpdifn2rk/g82n/DqRlZdhUzLxY+CtKb4TBwH8PCwqfg5EACZAACZAACcyZAAX8nNHxQhJY+QQGB0bxzi8/wdu/PI3+Xi1WWMrP3X73Dtx5305Vlo6NBBaDgMSuX276pRLuLfaPAUjSOcBotKC26k5srLsfNZW3w2gwL8btw8aUOPkrLceVmL/a9n5YXL3EyddU3qGs8zUVt8JsTlv0+fAGJEACJEACJEACJDATAQp4PhskQALKCv/ZyUsqVv6rTxsUEYPBgOt2rFGx8tfduFb9zEYC8yPgQ6v9pIprr7/6OlxuR2C40qLrlGjfUPt1pFiz5nebeVzt8Thxtf09JeYlBn98oj8wmslkRbVtrxLz8pWakjuPO/FSEiABEiABEiABEoidAAV87Mx4BQkkNIFuez/eeu0TvPvmpxgd1gRWYUku7vjajcoyLxZ6NhKIhcDQSCvOXn5RxbaPjGlVEaRlZZRhQ92vYvOaB5GbXR3LkEvSV9zqO7o/VWJekuANjbSE3NcAW8k2LQneqq8hO7N8SebEm5AACZAACZAACSQ3AQr45N5/rp4EZiTgdnlw6v2zKla+/rwmXCQ2XmLkJVZeYubZSGAmApPOEVy88gucr38F9p7PA93EBX3tqntUQrqqsptmqeMef2x7By77xfzRsHJ2MlNJsqdb5ksKt8Tf5DkjEiABEiABEiCBhCBAAZ8Q28hFkMDiEmhv6cbRwyfxwfHPMDHuVDezVRVh3707VRZ7yWYv7cKXTZjN0379lprFnShHX1YCUuqtqfVdZWm/0vIWPF7tWQEMqCzbpZLRra25F1K/faW3MUc36pvfUIK+zX4qUOZO1iUl6Wqr9ilBX2m7aUni+Fc6T86fBEiABEiABEggOgIU8NFxYi8SIAEAkxNOfPDW5zh+5BRamjoVE6kjL/Xk9x+6Ca//+4c4ceyziKz27r8Bj//Br5FjAhLo7jun4tovXjkcFjOel1Oj4tqlJntmekkCrlxbktM1isaW42hsPoamtnfDYvutlkysrrwDtdX71avFnJ6wHLgwEiABEiABEiCBxSdAAb/4jHkHEkhIAvUXWpSQFzd7l8ut1lhZU4pWv7Cfuui/+ckfoKgkLyFZJOOiHBN9/tJvL6NvoD6AQLK2r1t9EBvX3I+youuTDo3X60Jz+wdoaDmqBL1w0pvJaEWlbbeyzK+pvgtSJo9tZRB49q//DX3dgxEnW1Ccy8PJlbGNnCUJkAAJJAQBCviE2EYuggSWj8DoyLiyuh89/DEkAZ4UA5uar57W9+Xbn4W8s9szicbmo8ra3txxIlA7XUq91VTeho11D2B11R0QocomBHzo6P5MMRNX+4Hhq2FY5IBDJcGruRc5WZVEFscE3jt6Bs/9zcsRZ/jY7z+AWw9si+PZc2okQAIkQAKJRIACPpF2k2shgWUm8OUHH+K1V07h3LnesJlYrEZU15TCVlWK8qpiVKwqUTH0hcUsw7XMWxbV7du7PsG5+ldwuek15S6ut+KCTSquXUq/saTatVH2DzagoeWYEvOdPV+EXZCXsxp11ftRV3UAZcXiucCyjdcmurQ9vvPN/zHNCi/W97/96X9e2onwbiRAAiRAAklNgAI+qbefiyeBaxPwucfhHW2Hx2GHd8wOz5gdXkcXPKMd2s8O7T2fXi/b58MLn/8qvuzcqAY3Gjzw+kwRb5RiNcJWWYDymgpUVBejoroEtsoiFJXS1f7aO7O4PYZH23Gu/iWcb/h3SBk4vWWkFyvBvmXtNyAx7mxzIyD15S9ffV252bfYP4K43gcYpxWpJHi11QdQbbsZRqNlbjfhVQtGYKBvGG/8/CO8+uL7YWOu2ViFuvWVyMrJQFZ2uvaVk4HM7HRk+18XbBIciARIgARIgATkiN/n84nHKxsJkECSEfBNDvrFeCc8Y34xPtbpF+kd2mcizEMsrtdCZJREZQYDensc+Mt3f091/6Pb/h6W9Fx09hrROVKMrtECdI4Uomu0EJOeyNnILRYDyityUF6zSgl7sdrbqotRUsaY4WvtwXw+d7nGcPHKEZVFvr3rdGAosykFddV3qbj2atteGAzG+dyG104hINyvtL6DhpY3VRb/UC8HiyUDNRW3KVd7SYInSfHYFo9AW3M37K09sLf3oqOlB50dfSqvh3NSO2AJDRGKFC4UaWYi5kXYZ+dmIjMrTfs+T77X3s+cIv71qh6Lt0qOTAIkQAIksJIJUMCv5N3j3ElgGgEfvON98Pqt4prFXMS5iHS/9dz/Cs9EdPyMFpgySmFML4MpowzGDHkt9b/a/K9lMKYVw+ccRtePV8PnHMK/fnmfGv/Xt74KgzUHJY/WwzvRD/fARbj7L8I1cAl97VfQ0doPe38qunVhP1aICVdaxLlZzAbYyjJgW2VDZd0qZa0XcV9aXhDdWthr+hPj86K5/X2ca3hZWYMlzl1v5SU3YtOa+7Gu5j6IkGRbfAJiiW+1f6zVm285BilXpzfJNVBRtkuLm191D9LTChd/Qgl4B8fYBNqudt5zKI8AACAASURBVKGjrRdd7b2qokZXex+67P0zrjYl1ap+3xhNRjRe1DxStt20HtW1Zep7Ka85MuzA6NCYeh32v044gv+eYkGZm5+FrBzNmp+VpYn8bPk5OwOZ/lfN2p+O/MKcWIZmXxIgARIggRVOIGYBf+bMGTz77LNq2bW1tXjiiSeQlqb9sd3U1ISnn34a4+PjYZ8dOXIEhw8fxo4dO/DYY48F+j7//PN48sknkZvLONgV/hxx+otNwOeB19EdYin3u7M7dIu57treCXi1jPDXagZzWlB8izjPtMGYXhoi0jWxbkyNXhyPnPwzjJ78b+rW/Y5s9ZqfPqxeM3f9V2Tt+tOI0/KO98A9cMkv7i9hoL0B7S09sHe50DlSoKz18uVwRS7BZTEBJaVpygW/sq4W5dUl6kss9gYjY4kjQZd47LOXX8KFxp9jbLwn0CUnq0qVftu89kFkZWjihG35CEisvB43L3sW2koKt/jj5u9CQd6a5ZtkHN7Z5/Whu2tAWdM7xKIur2296vvRYceMMxYxbKssRFllkRLstooilFUWIq9A+30mTWLhpUUT++71ejE8FBT2IyLs/eJehL7+fajwdzmj+x0euojUNGuIuNeEvjoAUK/69yEHAFnp/N0Yh88tp0QCJEAC0RCIScAPDg7i2LFjePDBB5VIf+aZZ7B//35s27YN8pmI90ceeQQ1NTV47rnnUFZWhr179+LFF1/Eww8/jJdeekn9nJeXF3hPF//RTJZ9SCDhCHic4bHlyjruF+UhVnQR75rz5rWbwZrtF+G2cIt5mAW9DNJvodvY538L7+RQxGGNKTnIuP47sd3S6woR9hcx0NGA9qud6LCPwj6YjR4R9iMFGHVFtg6bTT6UFFtRUVmIijV1/lj7EpTY8mE0Jp8b+MTkoIppP1//Mrr7zwf2Qtyy162+D5vqHoCtZHtse8TeS0ZA8hJcanpNZbWX7PahvxNys6qVZV7qzduKtyVNmMPkpAsdzd3oaNOFuibSu+x9cLs8EffGYjGjtKLAL841oa4Ee0UhrCnXzjcgGemlLVbmeVmTLuhHhhwYGQ4R/f6f5RAicBAw5IAcFMTaMjLTkJWrx+5PF/kSwx/q4p+eETnkKdb7sj8JkAAJkMD8CMQk4ENvJYL9Rz/6Eb797W8rC7pY5kXc6xZ5scaLhf3RRx/Fm2++GSbgT5w4oYS8CH02EkhEAj63A97RjiniXHNjj5j4LQoIxrTCKW7sYiH3W8z94lys6DAlxx9ZklhPueMPXMRgx2W0XWlDR/sw7L1mZa3vHivAyGTkeGGT0YeSQhNslfmoXF2FijVrlfW+pLwAJlNiCXuP14nGluM4X/8Kmtrehc+niRqJY68uv0WJdhF+JhNLv0XxzzBuukgSPM3N/ihaOj6Ex+MMzE3qy0sSPNnX6vK9CVHWr69nKGBNF0u6vU2s6r2Q5HIztezcjBBxXoSyikL1c2FJLgyGxPLMcYxOaEI/zKqvu/Jr748GDgMcGBsdj/lZlt+Nejy/ZtUPJu7T4/hV4j7/+8JfDkvYSIAESIAEFpZAzAJed6EXy7m4v+siXNzk7XZ7wEU+VOCLYNdd6MUqb7PZlNWejQRWGoFA4jd/9nUtxnweid8MRkjiNxVbHjHGXH+/FGAm6qgeF8ma7+6/oIT9iP0SWhqbYW/tR3u3B13DeSqJ3shkVsSxRNgX5UsCvSyUr7Khav0mlK+qQJkIe3PkTPpRTWoZOtm7P1Nx7ZeuvIpJZ1DkFOatU8noRLiL0GNb+QTc7nF1OCOC/krr22H7bTanYVX5LZp1vmo/UqyRn/14oCAWc7Gk20Wgh7i+y89ilY7URFQWl+VrQr0i6PpeUVWM1PSUeFhWXM5BQgyU2FfWfe1VE/ja9xLDH/qz9JmcCB4SRbso8WgIZOdX1v5wq76etT9wGJCTnpTeUdHyZD8SIAESEAIxC3gdmwj0p556Cg899JAS47MJeD3GXcR/R0eHEvqnT5/GoUOHcPDgQe4ECSwzAUn81hsskeZP/Bbqyq6XT0NIgq9ZJ22ywpSuJ3oLinAtAVzQtd2YVgQwo/cS7b8PnqEm5ZI/Yr+AtoYmtLd0o90+ic6hDCXshycihxUYDSLsvbCVZqC8uhhVa9ehYu16JRjMEoAfJ23U0aWVfqt/BQPDVwOzEqEupd9EuBfna+X92BKTgHhYtNpPqrh5cbUfGbMHFmowmFBReqMS82tW3Y3M9NJlgTA8OBYSlx50fe/tHsRMhXHSM1NRViHu7oVhru/JGg6zHBsnByzDQ6N+wR8q+v2HAIHYfv1QwAGPO3IYw2zzF1f9UNd9zarvj+f3J+7TDwIkBED6J5pHxXLsL+9JAiSwcgjMWcDLEkW0SxMRPpMLvZ6kTgS/xMLv2bNHudpLrLy42IuIpyv9ynlgVtRMVeK3rimJ36ZkY5fa5o6uGBK/pQcTv/nFeMCNXX72W9ENtGyurEfFOQJ331mM2c+jpaERbc2d6GgfQ2efSZW8G5qMLOwNBh8Kc92wlaagvLIQVWtqUbl+K8qqy5bMddTlduBy0+s43/Cyyl6uN5PRqtyoRbRLGTIRb2zJR6C776zmat98DL0Dl8IAyGGO1Jqvq96PovwNCwpHYrK7OvqnCHXN9V3cvSM1EWGFxbkqaVwwgZwWoy7u2Gwrj4Bk4Q/Nyh+M7fe7++su/37xPzYyPuMhzkyrl0SlWqb+EJE/LbZft/ynQw4EpKoAGwmQAAmsVAIxCXgR4efPn8fNN9+sktaJBV4EuQj4mZLYyWeS8O6FF15Q1vqBgQHlTk8Bv1IfmTiYt2cyLJZcd2MPxJf748wls3n0id9yNDf2TJsS4eGl0vzl09Il8Vv8up/Gwc4k3hS8briHGjBqP4+2yxfRdrUD7W1D6OwFOodzMTguwn56LK3B4EVBtgtlxWaUV+SpkneV6zejom4tLNb5x4T6fF602j/CufpXUN/8BsSFWm9lxTco9/h1qw/Gtbt04j0s8b8iscZfbvqlEvQd3Z9CniO9ZWeWK8u8fEn5QMmREE0TgdbW0h0U6q2aSO+298PjiZxYLSXFEubuLgnkVHx6RVFcebREs372WVgC4oEhIj4Qyz9Dxn7J7K/H/M+lVJ/E5muCP4qM/dnpyM7NXNL8KK+/8iHGHZEPutLSU3HP/TcvLHiORgIksKIIxCTgZWV6STj5PrQsnPwcqYycvC8Z6UMt7fIzXehX1HOyJJP1ucbgHeuYkugtWCZNd2P3TQ5EPR9xUdfEuF+UK3GuJX4L1jSXxG+MlYwaKjsqAuK5MdZ1Hm0XzqKtqRVtrQOwd7vRNZiB/nGpyxxB2MOH/KwJlBUZYKvIRkVNJarWrkflxhtgTb128sHB4WZ8dflnuNDwc4w6OgM7kZVhC5R+y8mq5A6RwDUJTDiH0Nh8TIn55vb34Q4JD0pNycXqyjuVmF9VcQtMxhT0dg0qkT41Rl3c4WdqUnpNWdOlFJs/gZyI9YIi1i2/5gaxQ9QE5KBIK883Q8b+ELGvx/a7XHMo1ZeeMkXwB8vyTc3YLy7+mVlpcy7V9/ILx/HKP78dkcH9v3UHHnh4X9R82JEESCDxCMQs4BMPAVe02AREcE+1jkt8uUfc10MytYuAj6oZTMHEb2HiPBhzriWFk8Rv87d2RjUndiIBnYDHCUfXObRe/AJtDVfR1tqLjk4nuvpT0O/Ihi+CsBdPkfwMB8oKvbDZMlFRU4aKujWo2rwTSDHiYuMvVFx7Z++XAc4WSwbWrrobG+seQGXZrogHBtwUEoiGgNszoUT8pYajOHv+NEZ6DRgfzsLkSDYmR3PgHMmGxxM5a7vkgCi1Faj49FDXd1t1McTSzkYC8UhAEvJFm7FfJfgbHo+5VJ+EhGRkpWmi/xoZ+/U+af7EixJm8p1v/hXGHZNh+OTzv/3pH0JyQrCRAAkkLwEK+CTa+/HzP1GrTdv46AKsWhK/9cyc+C1QLq0TsSV+093Xp7qxT0n8FlEELcCyOAQJLBoBHyb6rqL1wmdobWhAe3M32jvG0dVnQu9Y5Bh7mUpO6jDyMvuRlduPtKxhFFUVYdON92DD9Y/AbEpbtNly4MQlMNA7rDK9t7d2K1f31qYuZVmX92dqJusk0rKHkVecglWrV2Hzlt2orVuLEltB4oLiykgghMDoyDgCMfyB7P0Ozfrv/1nc/4cHR9XhgGMssgv8taDm5GUqwT8xPqk8X0LbLftvwC0HglWcrFYzUtJSkJZmVa9i9WcjARJIfAIU8Im/x4EVdv+4Rlnpir91ZeZVe92BxG/BmuXT3dhV4jd/PelrITRYMjQ39kBsuYjxkAztfiu6ISXvWkPxcxJISAI+twONn32I+q8+QtPlenR3eTAwkoP+sZnLvGWnjqAsfxy2YitsVQWoqK1G9fqtyCrfDJhonUnIByXGRbVd7dJi09t61Wtnex9ar3bC5ZzZfbikLB/i5l5RXYyS8kKkZ4/Bgc/Q1nUc3f3nw2ZQmLc2EDdfXLA5xtmxOwkkPoHBgVEl+kdHHJBwE61Mn1/0++P7g4cCDjhDyyX6xDfLF8iwL/kBDGK8iOwMEwYzIzMNqWlWpKalqNeUNCvS0lLUa2pqClLT/T+nBvukyvfpKZDX0P6S5Z+NBEggvghQwMfXfizabMT6Pnjst9X4GVt+F6b89fCKG7tuKZdXcWkf7416DgZrFInfMsohAp6NBEggMoGx8R7lHi812/sHGwKdJA55/epDyPNsxGjnONoam1UCPXuPF91D6TPizEoZQVnOCGwlRtjKc1FRU4HKDZuRbdsIY4aN25BgBCSmV6uZ3ouujj60N4s1vVdZ1mdq8ge9iHSJTbdV+eunV2iifbY25ujG5auvo6H5TbR1fgIpWae3rIwyVWde4uYrynbCaGD4UoI9alzOEhHo6x70i3wH3vrlKZz+QDs4q1tfiYpVJZgcd2Jiwqks9BPyfcjrVJf7hZqyJF9VBwJ+8S+v4YcCQfEffnAQ9A4IPSCQPmwkQAJzJ0ABP3d2K+pKsb57Rlq0Oft8gGHmI9zZE7/ZtCRw2WLNZyMBEpgLAUkYVn9VSr+9gub2DwLVEkT01FTegU1rHsDqytthNEaOIZbayh1XGtBy8SzaGq6gXRLodTnRM2iFxxc5e3iWdQQl2QMoKzagvCwD5TVlqF63GVlla2Eu2DSXZfCaJSLg8/rQZe9XQl1Z09v02uk9ELfemVpBca6qm67qp1cUaqK9sgi5+fOvpjHpHMGV1uMqCV5T23thlRBSrFnqORYxv7ridpjNdOtdokeFt0kwAnosvCwr2th38bAJE/YTk5hwiOifVOJ/fFx7VYcAjkn/YUDwIGByfBLj407Iq/SZnHDFXNovmm3QDgQ01389BCBU/M/kERB6iBDafyEqvEQzb/YhgXggQAEfD7uwyHMItb7rt0opvxXWijtUMjg9S7tWRq1ikWfD4UkgWQn40NZ5CufqX1ZWTFdI0saSwi3YVHc/1td9HanWuWfolmzMXeImfe5TtDQ2oV3q2dvH0T1ghscbWdhnWkdRktmH0gIXyqWefU05KutqkFO+HpbCrRBPG7alISCJtdpVSbZev1Vdy/ou9dTl0CZSkz9ay8p1ce5/9VvWpVTWUjSP14nm9hNKzDe2HMf4RND6bzJaUVV+M+qUdf4upKXOHBayFHPlPUhgpRGQjPTSljPzvPxuCj8UCIr/sEMB3RtADg1CvAOmHhyEhQos0IYYjcZAuEC4tV8LI5jVgyAk3EC/VhIGyphsJBCPBCjg43FXFnhOYdZ3/9imrOrZY+EXeA4cjgSSlcDQSCvO1b+E8w3/juHR9gCGzPQSbKj7VWxe8yDychbXo8Xr9SoR2FZ/CS2XL6G9yY6OjlF09hvg8cwg7C1jKMnqQ3HOKMrLrCivLETF6lXIq9oAc956zQsnylrhybr3kdYtcaz9PUNKpKuSbMr9XXuVeNmZmiS2Euu5sqaLVd1vTZeSbJLtOn6aDx1dZ5SYl6/BkeaQqRlgK74BtdUHsHbVPWDJw/jZNc4kfgmIFV5aImWel9+DU93/5ZBAQgCU1T/UUyA0TCDEa2Cqp4DbFfmQcz47azKbgt4BITkCrpVfQB0C+PMPqFf92jRrnP2+1uj8+Xf/ERe/uhoR1fotq/AnP/yd+WDktYtAgAJ+EaDG05CRrO/6/HL3/9MCZaSPpxVzLiSw/AScrlFcvHIE5+tfRkf3mcCEzKZUrFGl3+5Hle1mGJZZAOuu2e1NbWi9dAGtTa0qzr6r1wv3DMI+3eJASWYvirMGUC7u+BV5sK2uQkHlOpjz18OcvxEG88wx+su/O0szA6kzbReRrtze/SK9rVe5wM9kfTKZjCqruxafXqgJ9soilFcVK+vRSmx9g/UBMd/V+1XYEvJzagNJ8EqLrluJy+OcSYAE4oSAHFSrA4AZLf/BUILovAmcMZcOjAaFeE0FEgqGWf615IIx5xdInf//DRe+bML//b1/ijj9//LUb2PD1sU1MkTDjX3CCVDAJ/gTMXj0W/AMRz5VM2WvQu6BHyc4AS6PBJaGgCT0klhgiWtvbDkGj8cZuHFF6S4V17625muwrABxK8K+u2tAJURrq7+M1oar6Gjth73HDZc7srU3zTyOkqxeJe7FHd9Wno2K6jIUVK1VFntltc+qXJrNWMK7iNU8YEUXgS4W9baeaeWfQqckGaI1ce4X6SLWK4pQbMtPaJdNx3gv6pvfUIK+teNjeH3BbPgZ6cWordqnBH1V2e4Z8z8s4dbyViRAAklOIJBPYJ55BPRcA4uVTyAlVaoKaPkEosojoPeTpIT+Q4R/evoVNF5qC9txWt/j9x8ABXz87g1nRgIksAII9PRfUKL9QsPP4ZjoC8w4N7saG+seUMJdMnQnSpPs5hKn3X6lDa0N9Whr7oW9exIuV+QVppgnUZrZo4R9Sc4wbGXpKpNyYWUdzHnrAuIepvlbERaTsaxZrOcqiVxLt1aSrakTk6Fln6ZMoKg0D2UVhWq9pWUFsFUXq3j17FxW5pAcEI2tb6Gx+RiutL0TlhPCaslETeVtqKs6gNWVd8DCSiaL+WhzbBIggSUkoKz/KkwgJFngjGECoUkHI3sQzFYWdL7LovV9vgQX73oK+MVjy5FJgAQSlIAk6RLRLl89/RcDq5Ts2+tq7sPGNQ/AVrwtQVcfeVk9XQPoaOlBW3MnWi43oKOlCx0dY3DOIOytJidKM7tRnNWH0sw+lJUYUV5RiKKqWpjz/cI+fz2MaTOXNnv9lQ8x7tDiQ109n6tXS9H16jUtPRX33H9zTHsg7pciykWkd3ZoAl2EupRnm6lJorjKmlKU2PJhqypWgl3c4FfVJs6hTUwQ59DZ63WhpePDQBI8Ka2oN6nEUFl2k7LMr6m+C+lphXO4Ay8hARIggcQl4BibCKssMDnpzyegDgamVyAIVCKYcnAw0DcMr8erQK3bXI3v/9VjiQttha+MAn6FbyCnTwIksDQExCW+oeWoimu/2n4iUAPbYDChpuJWFddeW70fknWbLUhAahq3t/Qoq31r41W0Xe1AR8cwJid8ETGlmCZRnNmnueJLrH3+BCoqc1FUsUqz2Eucvbjk59bh5X9+B6/889sRx7n/t+6ImLVZkif1dA6oWumhCeREtEtN9ZlaXmG2Vjc9xPVdfpb32RaSgA/2ni8CcfMDQ1fCBi8t3BqIm8/PrVvIG3MsEiABEkhqAqGx8LS+x/ejQAEf3/vD2ZEACSwzAUlCp0q/Nb0KqX2tt6L8Dco9fkPt11kaaw571N87hPZmTdirWHspe9c+hPHxyJmErUanEvbFWZqwL83qQV5BPv7+7Tsw4TSFzUDK//zwR9/BQP+wlkhOsr2L63trDzrbezFTtmKxppeUFyiRrtdNF4u6JJGzpljmsEpeMl8CUsXhctMv1eGZvfuzsOHyslepjPZinZfs9kA8ZeOf78p5PQmQAAksPQHJSC+NmeeXnn0sd6SAj4UW+5IACSQFgZExO87V/xvO178SVgZL3HdFsG9Z+xBo/VucR2GgdxjtrT1ovdqpueRLZvzWXow7Igt7o8EDry9cwIsVf9KTMuMEM6wOFGcNozh7FMU5DpTlT6Aoz4WiPMBgSgFMKTCYUmEwpwZeIT9b0mEwmsPfk756P0smoD4Pvqeu0z+3Zi0OtCQZVUJX6pvfRGPzUbR0fASpP6+39NQC5QFTW7Uf1eV76AmTJM8El0kCJLCwBMQKL42Z5xeW60KPRgG/0EQ5HgmQwIokIEm1LjW9puLa2zpPBdZgMllVMi2Ja19Vfsuyl35bkXAXYNKD/SNK0IuwF4HfcdWOtqtdGBtzwQdfoLauuMgbxBJrAAozh1GcOYjizB4UpXaiKLNfWe5TzZMLMKN5DBEq6v1iP0zoR3rPnBpysBA8YJh+2JAOGC1hhw9yGAF1iJACgxwyJEBzuR1oan1Hudo3tb0T5h0jlR5WVdyqLPOS2V6S4i1k800OquEMKbkLOSzHIgESIAESIIGoCFDAR4WJnUiABBKRgM/nRUvHB8pFXoSA26MlRJNmK9mOTXX3Y93qgwsuABKR5XKtqfEfNuDwp2vwaftWNYXry87h7uuuYvOT4e7W+vx87nHAMwGfZxI+t7xOAP7X6N7Tr5vUrpWxplw/9b3A+O4JwBfZk2BJ+RlMAYGvDgCmehrM9F7g4CHFfyDgPxTwX68dEsz+nnZQkbagy5VydG32k/64+WMYdXQGxpccFZWlO7UkeKvugZSrm28bOflnaoisXX8636F4PQmQAAmQAAnETIACPmZkvIAESOBaBCbGhtF19YLqVrJqA1Iz4ivR18BQE85e/hnON/4cY47uwHKyMyuwse5XsXntQ8jOLL/WMvn5MhMYP/8TDB77bYw7U/AX7/5HNZs/vu3/QZp1Ern7/wlpGx9d5hlGvr3PNQbIAUKo+BdxP9t7gb6TWj/90CDsECJ8TO3gIPiefrAARE4guKSwAl4CErIQEmagvve/N8VTIXBAoHsThHklBMMdBsfsaO/5Ci3dn2JgpA0egwEeaF/5BRuxWsrT1XwNhXnrYl6yWN+7frxa+932rSu0wsdMkBeQAAmQAAnMlwAF/HwJroDrRUz9/O+/i0unjqrZrtt5AF//vR/GnahaASg5xSgIfP72S3jjxz/ApENL+JaSnoW7v/V9XH/Hg1FcvXhdJiYHcaHxF8ra3t13NnAjca9dW/M1lUW+ovRGJsJavC1Y8JEHj34LnuGratzXz1Sq13u2tapXU/Yq5B748YLfM1EG9DlHAgcImkfC7F4JYV4FXjd8Lke494H/sCCsX6T3nMNxhdBrssJoTodJ8hMo74HZPQhcvV/C1fWJWoO18k6k1hyCwZKhvozyata+D//KhMGcHlfr5mRIgARIgARWLgEK+JW7d1HNvLPpPP71h7+LoZ72sP5iFRURX1qzMapx2IkEoiFw8dSb+NkP/4+IXb/x3X/A+p13RTPMgvWR+tKNLW+puHaJlxVXW2kGgxFVtj0qi3xd9V0wS+IythVNwDGqhT+kZ6au6HUkzeQ9Tv+hgRaCMDWs4drvTfcs0L0NQkMWAu95JuB1jcPrHoXP44TRp9U6jqn5/J4LBn+2+6k/zzqYQUuCGEngm/3i35IZIvzD+4YfDoT2k0MDHg7EtI/sTAIkQAIrnAAF/ArfwGtN/+d/94f44p2XI3a77vYH8PX/9FfXGoKfxwEBt1OSbvkgCbokbhvqVftj0uf1qiRewfd88HnlneB7gWvUBdoY6vpZxtGuUXedfk2kceDD8f/vh2i5eDoisepNO/G1//3/gtFshslkhtFs0V5NZpjMFvVqSVmY2NjOni+UaL/YeBgTzqHAfAry1mBj3QNKuEvWajYSIIHkJCD5Lq42H8XV5jfR0vou3K4hGH2AGV5YjFbYCjajvHgrygo2wgKjOmwYuvAT+NreCwdWsBlpJTvgc47C5x6DhEcEvtxj8Pp/lrCHxWySV0BZ/QMHBOEi36i/b81WIQrBvlo/dUCgf4UdMixsAsDFZMCxSYAESCBZCFDAJ/hOP/27t2CotyPiKsW1+cZ7Hp4i5KaKRKXUNJGoBKP++RTBGBCWovX8/cKEpbzvF55hwtI/zjSRqAlHua8Smde8xi9M9Wv889Su1USuPnddtIavZ4ooluuivsbPKApxLQw8rmDpowR//MKWp7KD65arKBZuslhhMlmCgt9kgckcLvhDDwJ88MIx2YexiS443Q6oWxkBsyUFudlVKCioQ2ZGaXAM/9jqACHsPvo95NV/yKAOHWaYS8RrF/ZAIgpcSduFIUJJu/ULtnCfz4O2zk/8SfCOYmQs+H+meOuUl+yALa8OlZ/8BawIt9w7YUTaN95HcelN15iPL6LI90YQ/dphgEMdBOgHAOpQYGpf16j6XLwXFrNphwMhBwJTvAgChwPqACA92Nffb+bDgQyGLC3mxnFsEiCBhCVAAZ+wW6stbDYBL0JWUzlsJLBABGZ7ppL8eTNbU6YfCCjvA+2gwGgyzeiZoPfRDiz8hwlTrzVb1RjTDiQieDqEe0DINSGHI6EHElOuNVvjyz2dIUIL9O+Ww4QR6O4/r2rNNzQfQ0+/loxzs3MAW5xa+biprbN0N274xollpOibZvnXvQC0A4BR7fPAAYB2OKAOCMIOBfz9QvtK1YZFbNM9B/yeAAHxPyWsIEKegeABQrjXgaolmQBNz/MheT3YSIAESEAIUMAn+HMwmwt96aoNWH/TPX6rqAEGo1H7785gUO+J5UF9r2oq6+8Fv5f/HA3GqZ+HXqPFGiur60zjqDGM6hRenSX476tZarV7arcPH0e7Bv5rQz73jxOYuz7OlLVpc5f16uNHu94YGEXiFrJeEXSJ1n727F/g4tF/jLis9Qd+B994/I+jXrJrwgGPxw2v/0t973ap99o7P0VD01G0tH8At/Joov+CxAAAIABJREFUEI8JID+7FhUlO2Er2AaDwRxyrQtet1sbzz+Gz+OBx+0M3MPjdqn+HrfcU773+D9z+d/T5iL9QsfR3wu9Vp93IntbiJjXDgsiHyoEvCVmORAwGk0RDySChxrBA46p48m1Z47+L1w9dzLiM8UQoaj/qbHjLASGR9tRf/UNdH/4X2DyuiL3tGRg9384iayMsgRkKYcDjhDxHxT5Ae+AsEMAf1/n6JTDgQgeBG7H4vIypU4PDbBKQsFguEDAO8AsngNTwgismQj3LvCHKFglrGDpDgckWac0JuVc3MeFo5PASiJAAb+SdmsOcxULlYj4ruaLYVeXVK/Hr3/vWeQWV8xhVF5CApEJPPCXR1DV9M/I7zsV1qG/YCdaan4LL//RwTmjGxppxdnLL6rY9pExe2Ac+aN5g5R+W/MgcrOr5zz+Yl8YPJAIHggEDg1CDhbUgYVXDhf0Q4eQwwfPzNeqA4TQA48pBxLaoYP0CY7n83rUAYh2rXZoMdOBhMw/7tosXh0SspGelYe0rFxkZBeoV/k5PVvek9d8pGfmIj1HXoPvx90aOaG4IPDcv94a5lofOik9PCg3qxqVtt2oKtuNKttupKXmx8Xc43kSkUMDNLEfDB/QDw1CDxL8n8/oQbDIv69MWh4Box5aMGtywpCwghAPguDhQWjVgkyxTAS2TKzv3T+pVT8XP9qoqmuwkQAJkAAFfBI8AypG9O/+EJc+OaZWK5apu7/1f7KMXBLs/VIvUQS8tLzej5E10qi+H8mqxUChFh8aq4CfdI7g4pVf4Hz9K7D3fB5YjtmchrWr7sHGNQ+gqkzGXjpryFIzjdf7OSfE/VY/NPB7LOiHBpEOJFzOgHdD2GGCOnTwH1johxBul8pB4XY7Ax4TgcOHEC+J+k/fgksleIzQ5hiykSaiPlsEfQHSMnPU9xk5hep7Jfz9hwAU/fH6ZC7OvF5/77s43xA5IWx6aiEmncPweMPzmxTmrUWlX8xXlt0EKVnJtnQEIh4OuB3wSgnFqTkFpOShy/9+IPfA1NADf4LCxfYckP/RUvLUAYHPOay+pJlz65C+9fdgKdgMS/ENqg8bCZBAchKggE/OfeeqSWBRCOgCfqbBoxHwUuqtqfVdZWm/0vJWyB/FBiXWN665H2tr7oXZFF/x2IsClIPOSmDWKhu33Y/9/9sfwTEyoH0Ny2s/xkcG1av28wDGA58NYNIxEjNxCcUR0a9Z+PM18e8X+pqlX37OR7p8Llb/rDzt8JT5R2JmvZwXiED/2Wu/iZ7+cG+2ovz1+Ma9/wKTKQUdXZ+ixf4RWjs+QmfvV5DkeHqTsK6Sgs0BC3156Q7+DlvODZ3nvfUkg1ouAV3oS24BLbFgaCUCKYmohLiedyBiQsJgiEFgapEOIUPeM6YVw1y4BZbC62Au2ABLgXy/BeD/jfPcXV5OAvFPgAI+/vdoQWY4PNqGc/Wa9UBKaGVn0nV+QcByEEVgyOFEg30Qf/5iuOv8VDx//a1bUVOSHZFad9859YxevHIY4xP9gT55OTXYWHc/Nq35NWSml5A4CQQILHSIkIQU6EJfew2K/XER/epnOQzQDgDGRwfnJfrDXPp1t36/2//Uw4DUzBzu/DITEBH/9sc/QEPzm2omddV34Y6bvo8U6/TfaS7XmMpsrwv6bpUMz19HXgpkGC0oK7oeVbablbt9WdF16j02EtAPB4be/o+YmOL1YcpZDYMlC+7eL2YEZcqphTl/o7LSW/I3KpFvzltPsCRAAglEgAI+gTZzpqWcq/83vPH+98I+vvuWp5QgYiOBWAnoYr3ePogrnUNotA9iYCz6GscFWam4YXUxttcWY22pCY3N/45zDS+jb6A+MJVUaw7WrT6orO3yRy4bCcxEYLlDhCRnwFRLvhL4I4NQot9v6Q96AQzAOT4a84Zqln7doh+09oe59Wflh8T65zNMKmbKi3eBiP9W+8do6fhIifr+wYawm0lYkJSr0+Lnb0ZxwUYtkSxbUhIIjX2fCkDFwmdVwT1YD3ffV3D1nvW/fgXP0JWwg6LAtaaUgJi3FGyC2W+tN2bYkpIvF00CK50ABfxK38FrzD+SeNcv+ZV9/4C66gMJToDLmw+B/tEJNIpI9wt1EeyRxLrFZMSq4myIqJ+tpVhMmHSFuJXCg2xLI/JTLqAgpR6batZhY90DWF11B0xG63ymzmtJIG4J6KJfE/qae79y5Z/2vf/zkcE5in6Tcu8PuPUrF34tmV9a4Pug278cBij3frZFJ+CY6FOu9iLmRdQPjbSE3TPFmoWK0puUdV5EfUHemkWfE28QPwQk8/z4hecjTihtwyMzZ6T3TMDVdxbuXk3Yu/q+Ut97x7sjjiVx9OJ2b5a4evmS7wu3wsB8DfHzMHAmJBCBAAV8gj8WErPX1hnZrTknqwJb1/2Gyngq5dqMBpO/XJv8LF8mVWbNYJRXI4yq7Jr//UC5N7lGSrBp1xrVdaF9wseUz+V+6l5qrOC12nXBr+nzCX7G+OeFf3D7RjSxfqVzMCDaByNY1q1mTazXluaitjQHq0tzUFWUBaPBgGvFwH977yl8fOEr9DpWY8C5EeOecJf4ouw0bKstVl9bqwshgp+NBEgAqjqA7rrvGA3G9GviP3JcvyQajLXJ73s9Xl8T/1rcfiB7f4S4/pT0rFhvw/5TCEhljeb2EwGX+7HxnrAektFexLxKile2O64rbnBz50/A2fbOrINYK26P6Sa+yQG4ej6Hq/cruPvOaq/951RcfqQmFn4l6nVxr7vhM8wjJu7sTAKLRSBmAX/kyBEcPnxYzWfHjh147LHHAnN77rnncPr06cDPjz/+OLZt2wb9mtD+TU1NeP755/Hkk08iNzd3sdaX9OP+zf+sSyoGJpNVOxhQhw7aoYR2YDD1YGH6IcNshw+BwwRV291/ABHh8EG73wyHIdI/dG7+gxGtHr02Hzkkgfo+dM6hBxvTD0ymrU/dQxsz8ngmDI0Dbf0etPS60SpffS6MTHinPSsWkwGVBalYVZKOmuJ01JRkoTw/FWajefphj8GA3//HlzH1D8/AoD5gS94/qB8z0ouxsfbrKCn9FTT2pOFMYze+au6D0x20zptNRmyqzMe22hJsqy1CeT4zOCfVP2Yudt4EvG5XWAI/5c7vF/9a8r4pcf0jA5hLuUCjyezP2B8i9gPu/pqFf2qSP4r+2be3f6gRrfaTfiv9x5iYHAi7ICvDhuryPUrMS+m6jLSieT8vHCDZCPggrvqaqA+64rsHLgMhCRgDVIxmmPPWhVvrC7awtF2yPTZcb1wQiEnADw4O4tixY3jwwQcxPj6OZ555Bhs3bsTBg1ptZxHw27dvV6Jdb3LNiy++iIcffhgvvfQS9u7di7y8vMB7aWlpcQEiUScxmwVe6mdLnLHP51XZcrVXX+B7r88L+LyQ10AfeFV5Jx+88HpF8Mnncq1cFzqOfo32Guyj3ydkTLlWjSfizefvG3q9Nr6MIfNxe6KPt07UfY1lXZOeXIy6KzHiqsSouwJjrkq4fNMtZkY4kWFpR6a5FVmWNvWaZu6CAdOF/Uz31+shR/7ch/Wrf0UlUawuv2VaF5fHi7PNfUrMn7nSDftAuGWgJDcd21Zr1vkt1QWwmmmdj+U5YF8SiIaAiP4xv2t/aIZ+EfuStC/gBaC7/M9H9Idl7g+J6w+If7H8B+P640X0S/JEaaU1G6NBuiB9JPu9FkP/ofKqc7rC8yjk59RCStVJ/Hxl2S6kptAwsiDgk3EQrwvu/gt+93vNDV9Evne0LSINcbc3F2xSWfDNheKKvwWWoutY5i4Znx2ueckIxCTgp85KBHtZWVnMAv7EiRNKyNfU1CzZQpP1RmfO/RjvnPzziMu/fdefYNumb614NOrgIORgQTJJy5FA8EBh5kMB/eAi7JDCf6AQHEc7dAgeaOgHFlMPI4KHDhEPLNQctbnJYUXYnAOHJPohSPDAYtrc/Ict+nz0wxR5HZm0oGc0G32jGegdy0bvaA4mPSnT9thkdCMvpR95af3IS+9FTko3Mq0DMPg82gFKGE/9wEY7YAkeyIQf0sj7rlnq48qB0WO//n7Uz1vXoAOnG7uUoBdhLwJfbxJzv7m6QIn5HbUlEHHPRgIksDwENNHfp2XpjzKu3zU5HvNkxdKv4vcDbvyawBeX/zS9hJ/u9u8v52dNWzjPHRHu//rD38VQT7uae05ROX79u//vkgp5ua/8ru3uOx9wt2/vOj3td29x/sZAybqKsp2wmPk7MuYHjheEEfA5R+Dq/TI8cV7fWfgmI+e+MaaXqrh6Veou5BWm6X+TEDUJkEBsBOYs4MUF/tlnn4W4yetCPNSFXnefl+mEutCL4LfZbGFW+timzN6xEnj74/+Oz87/NOyy3Tc8gd03PBnrUOwfRwS6h8bR2OnPBO9PNDcy7pw2w1SLCTUlWqy6xKxL7Hp5QSaMhoVfzOvvfRfnp5S90e8iyenuufWHc7qpuNaLi71unRdxH9rK8jK02PnVxUrYi8BnIwESiF8CHrdzujVfZezvx/iUEn56lv85iX6zBekhsfzKlT9iXL/f/T8rF5FEv4j3n/7pb04rGyheAd/8s39ZchEfurNenxudPV+qZHit9o/Q0X0GHk/w/wIJz5IydSp+3rYbtuJtkHAzNhJYCALe0fZAsjxJoKdc8gcuACHPYPA+Bphya/3Wek3YS5y9KadOhSeykQAJREdgTgI+kngPvZ24zT/11FN46KGHwoT6mTNn0NHRAbvdrmLlDx06FLDeRzdd9porge7+82hsPqour60+ADmdZ1s5BESwagnmJCO8lmRudMI1o1hXQr1MSzInYn0RtHpEePKc/ezV35zm3mm1ZOIb9/3Lgj137f2jmphv7Ma51n64Q6zz4lovLva6db4oh2E6K+dJ50xJYHYCw70dWom+0UGMDYnV35/EL9Tt35/NXw4D3M65hVxl5hYpS3+G34Xf3vgVBv2W96kzXLP9DvzGH/9j3GydhJmJiG/t+FgJenvPFyo0Tm8i3kXEqxr0ZbtRWrRV5WBhI4EFI+DzaGXuJBu+nhW/7+wsZe5SYcnfMMVavwXGjLIFmxIHmp2AlLp85+QPVO4NaRKKc/uu7yPFysok8fjsxCzgo00+N9W9Xo+F37Nnj4qjf+SRR1QSOxHxdKWPx0eDc1ouArpY14W6iPaIYt1qwuqSoFVdLOxLKdZn4iMi/p2PfxCoflBRulNZ3rMzKxYFqZSl+7K5NyDoe4bDXXMl+Z2e2X5TVQHMi+F6sCgr46AkQALzJeBxOTX3fmXVDy/XFxbXHxD9A3A7J2K6reT+MFtTkK678SsX/3xN/CtX/mCpPt36n5FTAAkJWIomoU1tnZ8E6tB3950LqxVusWSgovTGQA36ovz1wJId+y4FAd4jXgj43ONaFnxV3k5etZJ3M5a5S83X3O9V3Xotvl5c8lnmbmF3VMT7z177LfT0XwgbuCh/A75x7z9TxC8s7gUZLSYBP5NlfepMpvaThHcvvPCCssgPDAyoLPYU8AuyfxxkhRPoHBDLerBs25WuIYxFsKynWc1YXZKN1f7SbbVlObDlL51lfSVhbu0V63yXSoR3vrUfHq8vMH0JJ9i6qhA3rC7GjroSFGSlrqSlca4kQAJLRGBILP0qcd8QHMN9OPrTv8TIQFfku/t8qvpIrM2amqEy9GfkFGpZ/PXY/uwC9b72c4G/rJ/2/UI0+WNdrGxSg14s9H0D9WHDSgI8LSGeVrIuL2f1QtyWY5DAjAR8E/1ambtQYS/x9TPk1dHK3Imo99ewV2Xu1gEsczenp2yxwh/nNBleFBWBmAS8WN+ffvpplYFeb7obvJ6VvrGxUX0U+r5Y40Mt7XqsPF3oo9ojdkoQApJVXVzfQ2utOybd01aXniJiPWhZF7FempdBe8gcnoMJpwefX+3BZ/7M9lLrPrRVFop1vkTFzm+ozKd1fg6MeQkJJAOBN37833Hy1Z9EXOqu+x7Fnb/xB/6SfVKab0DL5D8sFn/tVdz5dS+AsSEto78kNY2pGQxIU/H8Eaz6IXH9oRb/aDL3j0/0BxLiNXd8iKGRlrBpSYk6KVUnYr66fC8kISkbCSw+AR88Q00h8fXnVAK9a5W5C82GL9Z6U1b14k91hd5hZKwDfYMNePXt70AO9iK17Mxy/M433l2hK0zcacck4BMXA1dGAgtHQOy9nSLW7cF4dbGszyTWJU49YFkvpVhfuJ2YPlJzzwg+9We2v9g2AK9YzvxNvByuE+u8P7N9XiYz5S7mXnBsElhJBCbGhvHT//ob6Gq+GDbtkur1+OZ/+19IzYg9TnRCrPvKdV8T/SLwxd0/WL4vVPT3TUugFw0/oyTxC2Ttn+7Kr1z6Q8S/uPY7JvvQ1nkSV9tOKAv9qCPc8yA3uzpQsk5EfVpqfjRTYR8SWBgCqszdeZUsT7ng+xPnzV7mTkuWZ/YnzbMUSpm75Cm1ODB0Bf1DjegdqEf/YCP6h64ozxu3RzNqzFYCOCvDhsd+/b2F2TuOsmAEKOAXDCUHSkYCIv/s/WJZD3GD7xzCuHO6ZT0j1RJiWdeywZfmsbTPcj03cqDyeVOPcrUXC/3AWHiyq+qiLGwX63xtMdZX5ME4BxfZ5Vob70sCJLDwBETEnzzyY1w997EafNWmm7Dr4LfmJN7nMjux2E+15ov4F2u/JvqDgl8/FJhL5n5LSpom+nPEfT8P5jQr3AYHJrx9GJ5sg8vggMEKGCw+GFIMKCyu0xLi2W5GRekupFiz5rI8XkMC8yLgcw6HlLnTrPUi8n3OoYjjqjJ3StRr8fVK3BdsxkotcyfJK0WkK4E+2IA+9dqIgeGr8HqnJz0WKPJvNT+3DqNjXRBrfKQ2nwpC89pQXjwrAQp4PiAkECUBEesd/aN+y7pkhB/Ela7hiGI9U8R6SNk2sbKzVnmUoJepm3hJnGnsUfHzlzvEOh+ciIQ1XF9TpFztRdDnZtA6v0zbxNuSAAnEQEAl8RvqDVj4Q135HUNi+Z8u+r2e6QfQs9/SB5ihxLwI+9SMLGTnl6GgsBYlto3IzC7W3P4Dlv78JTv0iAEVuyYoAbHMa9b6r+DuOxdFmbs6lSxPiXuVOG9zXJW5m3SOoG/Qb0kfbETfUIMS6kMjbWHJKUO3U8Jg8nNrUZC7xv9ap17lfWlLVUEoQR+xZVkWBfyyYOdN452AaLf2vtGwsm0i8CSmemoTsa7XV9dFO8V6vO/w7POTrP/KOt/Yjc+udGPIEaypLFdKjoJttUUqfn6tTazzK3u9nD0JkAAJ6AQmHSNhbv3hol8r3RfqCTA+NiQ+uDEBNBhN/uR8+X4X/3BX/rDM/X5PAPEMYCOBBSEgZe4GLmtW+r5z/nJ3X/nL3EW4gykVloKNU6z1i1vmbszRjT5lUW9A30CDsq5LvLpjvHcGBAbkZFWiILdWWdWVYM+pRUHeGkgp32u1SBWEbr/p+wtW/vda9+fnsRGggI+NF3snIAGxtCrLuiSYs2uu8E0i1l0ziHV/fXVdtBezzngCPhXBJcmfpZLPQFztxTpf3zGI0D9V5QBHWedrNet8dpo1oXlwcSRAAiQQSsDn9aqkfJo7fx862s6go+ML9HRexmB/K7yTXvicgM/pA1xGwGmE1x1jAj8gYqm+UKv+tFj/7PwlK9XHJyIxCGhl7jTXe2WtV1nxpcxdT8QFGlSZu5Bs+FLyrnArDJaMqID4fF4MjbYqC7rm8q5Z00WoO12jEccwGi3Iy1mFghy/SPeL9fycWphM/PsjKvAJ0IkCPgE2kUuInoCI9ba+Ec2ybh+CWNXlS2qJT21ZaVa/ZV2LVxfBXkSxHj3sBO0p1nmxzKvY+Ss9GBkPt87XleX4Xe1LUFeWS+t8gj4HXBYJkMC1CXg8TnR0n1HJ8Fo6PkJnz5fw+tyQGCUR9WZkoDBjPXLTViHDUgqDyxxi/Rf3/mCCP487/Hftte8OSBb+SMJee0+3/gez+kuW/7mUBIxmLuyzcgloZe4+89et99ex7zs3S5m7alWvXmXEL9gEU8F6DBtS0T/cpAl1v9u7JJOTfyORmsWSgfyc1SjIrVNfYlEXy3puViUMBtPKhcmZLwgBCvgFwchB4pGAEuu9I/7SbbplfRjOCCf/YjWVcm2hGeGLsumuF4/7Gk9zkmeswT4YqDvfYA9PliOHQDesDsbOi7WejQRIgASSlYDbPY62rk/Q2vGRKl3X1XsuLG43PbUAlbabVMk6SYqXk1UVQOWcGAuU4nMMTXflD2T094t+rVSfNybUBqNRK9UXMXN/gb+En1/8q3J+ebCmXds9OaZJ+Dt3Np3HGz/5AZrPnVTvVG/ahbsf/T5KazbOZThes+AEpMzdFb+1XkT9Wbh6voBnqAHwTX/u5J1howVDRisGjVbt1WSFN604INCVUM8RoV7Lco0Lvl+JNSAFfGLtZ9KuRsqBtfaKG7w/G7x9CFe7I4v1nHSrP8GcZlWXr0KK9aR9dhZy4cPjTs0639itYujFWq83CZNfY8sN1J2XAyOGzi8kfY5FAiSw0ghIQi4pWSfWebHS9w5cDluClLCqkhr06mtPIOlWVOv0+SDx+WGZ+1Wm/qBVf2oSP4n/j7WZzNZwYR8q/nNCYvz972dkF0DK+83WRLz/9E9/c1rpQPEo+Oaf/QtFfKybtMD9xyf6VSI53e1dz/g+6uiEyedDjs+JbK8TOR4XcuXV60SGL3LYiMGa5c+Ar1nrJXlespW5W+DtSYrhKOCTYpsTa5Ei1lt6/G7w4grfOegX69NPPCVbuC7StQRzuSjISk0sIFxNXBIQ67xks5e4ecluL6EaoU0Okm7wZ7WXGHpa5+NyGzkpEiCBJSQwMTmA5o4P0Wr/WFnppQRWaMvLWe23zu9WtehTF7iWt5Tqk7J800S+ytgfnrxPt/i7nVot7ViaJTUdGSFZ+XWLf1qWJPPLw7kPjuDqWa1c4dR23e0P4Ov/6a9iuR37zomAD8OjHcGSbP4kchKjPjE5GHFEcW3Pza4OJJLT3N9rlVXd5HWFlLmT+vUSa3925jJ3GWWaC75yxd+kJdAr2LRiy9zNaQt40YwEKOD5cMQ1AV2sqwRzYl33W9ZdnuliPS8jRbOshySZy8+kWI/rDU6iyQ2OTQZi58U6L3Xo9SZZ7CWbvWS1l+z2kuWejQRIgASSncCoowstfkEvVvqptaqL8jdoNejLdqOi9EZI3PBSN9fkuF/ch4j8sEOA6eJfDgpmbZLV3xDZR8tktqD2+lsgmfrTsnR3f83Snxaw/uepUAAJCWCbnYDkZBgcbg4kj9OTyEl8uoR8RGpmU6o/Jl1Ks4lA14S6iHdJMhdL84y0wi3u9yphnv914CIQKTbeYFQl7ZSVXiXMkzJ3W2DKrQPo0xcL9hXflwJ+xW9h4izA49Us6wE3+M4hNHcPI6JYzxTLetAFXr7Py2Rt7sR5GhJ7JXIwdbFNrPPd+LSxC8094W6bchh1g2S1X12sMtxLHXo2EiABEkh2AkMjLcrdXuLnxUofWlJLrJ+lRVuVmK+07UZ58fa4zco9MTYc0ZV/fGRAZfI/+/5huF2Tkbd7FnEfdoHBgNSM7GCZPhH3foGvhH7Iz/phQCKLfrdnYrpIH2xU4l0lVozQUq05geRxenk2ec3OLF9cwRxa5q5Xt9Z/Bc9wU+RnQpW52xRurS/cAmN6acy/Mnx+7wLDAnu3xDwRXjArAQp4PiDLQsCtxPqwSjCnMsIrN/gRuCNY1sWKrrvBi3VdMnuL+zEbCSQKgYHRSZxu7MJnEjt/tQcTzqB1xmgwYH2FWOeLsb22BNVFWYmybK6DBEiABOZFQMpuiZgXUd9mP4kJZzBUSUpq2Yq3qfj5yrLdKCu6bsVk7/753/0hvnjn5Yhs6m64DdsO/AcV2y+CP9S1f3xkMOANIIcEMTeDAWkZOf8/e3cCHldZt3/8l6RNmzZtk+4NSykFZHGBUgEF0VdxebUVRYuiWEEF3LCu4IL6V3EBV8QNqqKIioCotG5YfRFQBEtBWUVKWbvSJG3Tpk2z/K/7OfNMnpnMzJmZzEwyyfdwcTXJnPVzzpyZ+zybq8afDPmus75EaX/Yc3+jOvOLSvqHU8/9ugZa2x52Q7FFY6dHw7Nt73gqK0fjhFkpQT3q9f0gU6eKw2nq694Vlda7Ye78vxrmLvPY8LXjpyVC/TOjdvbT1c7+WTmHudtx+2fcIU869tPD6dDZlzQBAjyXRNkFXFjfHIV1X7quEsdMYV3t08Oe4AnrZT89bGCYCej98sATrclx59U5YzjpPaKSeZXQH3nADBtfz3Ayw+wUsjsIIDAkAn22ufWBZA/3T278p+3duzO5J6per2r2voR+5tTDyluKOggDhe8ff+o02/TYgylrmTX3UHvrZ3/uStbjJvXA39nh2+3rX1XljwJ+p+/IL9muP3oYMNjQr6AfhX9V7Y9+7g//wXB9E6cMOvSrw7hw/HQFdXUspw7mMk01NbU2pXE/m9acGJItUe1dPb7Xjy3PSAJx56hUr/d2bnbj1asavtrV6+fuVg1zl7kJQN3kAxJt6vur4Y9pfob17e2wTVcc6HZr1pmPGKXwpTpDpV8PAb70pqN6jQrlCudhWFd4VyhJn6KwnqgG74Zwo2R9VF88HHxGga07dtvqh9UR3ma757Gnbffe/tL5utoaO3y/qclx5/ebXt1fQrgEEEAAgVIJ9PX12Man70kG+vWb7rTunv5q6eoAb785xybb0KuDvOE0KUz/8YrP2YN3/Mnt1qHHvNRefuYn8wrvxR6H2ua7kL+91TQMX9iZX3ppv5+vmJ77VWLvhutLBPwJQVv+MPxrnp7a3dbZu9U69qy3rdsecaXpap/etTf14bY/ZtW8aJ48Lxg7Xe3UD3J/02ujaeppfzhqW58orVfJfU976kgPoUfthJnWu2uz+1PjsZ+iFH4YXyzNa/lrAAAgAElEQVQE+GF8cob7rimsa6i2/mrw2+yxLdtNbdnTJw3TlqwGP1vV4KeYxshmQgCB/AX0IOy+x7cmh6p7qjX1C8yMyQ2uqr3+f/bc6TZuLKXz+esyJwIIjGSBnt4u27D5Ltd2XlXuN2z5l/X29g/1OXHCzGTp/NyW4xmHO8+LIQz9vjp/f8m/evRX6b5K/qOfNU9xob/PasbWmNVH/9aNH2PjGyfbpMnTbVLzPjZ1xlybPvNgmz7jYJs4ZZpr4+9qKmTpDDDPwxuRs+3dfKd1b73PjV0fhft/W2/H+uhYE1419ZNt1pnrKIUfplcAAX6YnphS7Vb60FXp6823t2uF9XUK6xv6q8E/8fSOjGFdISKsBq+xrxkiq1RnlPUg0C+wZVunazsflc5vta7u/tL5MXW1doRK5xOBfp+plM5z7SCAAAJeQD2MP7VpddQh3vp/2Kat91pfX/8IN1Mm7R+NPz9HY9A/3xrGTwVvkAIqNXdt01v/a5s23GdbNj9krVsesx3bNllfV5/1dZn17bXoX/d/n9V011nf3hrrDfqGyXc31Au/K+lP77wv0ZY/tap/1LHf+MbROQrMjr9/3DpWX5RCSyl8vlda5ecjwFfevKJbPOVLK3Nu7/qPLhrwunp9X7dJJevtydJ19Q6vnrPTpxlTfMl6VBVebdYJ6xU9xWwMASeg9+29jyVK5x/ZbBva+tt+6vVZTRMSVe1n2rPmTrP6MZTOc+kggAACXkDh8okNt9sTiR7ut7Smtj+f1nxwcgz6fWcfZ+Pq6VA029Wj0QGSnci1PRyNpb5tre1MVM/OtNzkxn2D8dPnu07kVPV9XH3U3r+3pztqvx+02/ft+jt96b6v9p8o6e/qzFzNPtdVH4V+hfmgin+2Tv3cg4GpZW3WUIl3qHqeV9v3vqATSG23pn4KbeErcQKK2AYBvgi0alokLsBf/eFX2qObtyVK1qPSdXWalSmsz3RhPRi6jbBeTZcC+zrKBDa170qWzivYh8Mxjq2rtWfOneZK5xfOn+XCPRMCCGQXuPj61Tl5zjtlIXwjTGD3njZ7fMM/km3o27aFQ3jV2KzpRyTbz+8za6GNGdMwwgTiDqfPtu14MupIbptCunp7V0dyD9uersw94NfWjLGmKQekjJ2uTuT0v8ZWL/XkQ79vy++q8vsO/FJ68VcHf6re327Fhf66oE1//3B9KtFvcKX9Yad+UQ//+XREWGqPbOtTz/Mdt38248uUwlfqLBS2HQJ8YV5VN3dcgM92QPpCH1WDjzqXO3hOE2NRV93ZZ4cRiARUtV5V7DXmvKrbb96W2jPtnOaJdtSBM9wwdfqXCQEEUgXiPksz1WbDcGQJ7OzcYo+v/3sy0IfDktXWjnXD1Lkq9y3PtzkzjjT9bSRM6iegbfujKT2+u7C+bW1Kp4DhsephxtQp6jwuCufTmg52PzdNnjvsh/JzoX9AL/2tUTt+V7Lv2/X3D+HXtTu1xls+572mti5Ryj81Ef4V9BND8+nfxM/u30RJ/7gJ5an1sfPub9iubVvsxj/8zdb+9wm3+/MP3s9e9orjbcKUGTbxyPfnc0jMU0EBAnwFsYdiU3FfOrRPPqwrqKtzOf07YdyYodhdtokAAhUQeHJrh931yGa7c+1m+/ejqePHqnT+2QdMt6MOnGnPPWiWqZkMEwKjXSDus5QAP/qukG07nog6xEtUuQ+rh6s0eZ/ZC5Od4s2a9kzTMGbDedrbvcta2x+x1m0aQz0aO12l6e3bHzf16J9pUk/+fsz0/rB+kE2a2DKcD7Xk+5YM/UHA35UYwi+19/5oOD89DCgm9NfWjbGGximu2n4y7Ku6v+/Nf8AQfs2WT+jfuO5++8XF77RtW55KsZl1wGF28nsuttnzDi+5GSscnAABfnB+w37puC8dV33gFYT1YX8W2UEEyiewZ2+P/evRLXbXI1tc6fyW7aml8+r8zpXOHzTLnnPA9PLtCGtGYBgJtHbstu27umxH517btmuPfe03a3Lu3WkveIY1Nox1o6tMmVBvE8dHP+v/8YwGMYzObPl2RSXSvod7taVXFXw/qb38vrM1ZN3zbL85z7PpzYeUb0di1rx7T7sL5q6Nuvs3Cus7dm7IuuSkiXNcSXpUqh6No65/6div+NPY273XdiZK+tPb9SeH8NMDgWA4v727dxW8QRf6fRX+9Hb9ifD/75uut0fu+XvGdT/nRafYye/9csHbZYHyChDgy+s75GuPC/CUGgz5KWIHEBhWAuqw0pfO3/v41pR9U8d3CvEqnV940EzT8JBMCAx3ge2dXS6Mu/87u2xH4t8ooHe5gL5z915r37nHvb67iN6u4wyaG8clA/0kBf3x9TZ5Qr3r9FUhv9GF/f7Qr4cATNUs0GfqBE/D1SnUP7nxjpRxyxV8fQ/3+7U8z5omzR1wsGpHftPtF7qO9TRpzPoXHXtBslO3OB0F8jCgu6C+ba117m7NuKhqCDRN2t91HhcF9Kjq+9QpB9rYsRPjNsfrFRLY0boxGpqvo912btvq2u2rWn9nouM+P5Rf9G+rdXftjt8zdVKdZbi9KTP2sWXfvTl+HcxRUQECfEW5K78xAnzlzdkiAiNFQEFGpfNrHtlsqx/eZG0de1IObf/pk+woDVN34Ax71lxK50fKeR/Ox7FrT3d/EPfBvLPLOlwQV0jfkyw1V0Dv2N0/znchxzW5IQrYvkT9Hw9tzLn46553UKLEPnoooJJ7/du2M/U9U8g+qCnbgBL98fU2SfuVLOHvD/2utL+e0SUKMa7UvKqCvunpe111e4X69ZvutO6e/mClEm7ffn7/luNtTN04u+Z3b7YtrQ+k7OKMqYfZqa/8aTLEa72q4t5f7T3qRE5t1FUlPtOkdTdPmZfs5d2F9SkHWfOUA0ZMu/1Knddq2c72rRuSoT9s3+9D/4O3/9G693ZlPJwp01ts2fduqZZDHTX7SYAf4af6w1fkftN95cwXjHABDg8BBEol8NiWHcmO8B58si1ltAoFhyMPmOECvXq2V4kjEwK5BLp7ehOhO61k3AXzPclAHJacd/cOHM40TllBWGE8CuXj3L8KwWFI1+sq9VYIVvX3mrSVDuZh+O69PYlQrwcNUbD3AT/6Ofh9d/SzagQUM42pq41K8hX0gxL9qDp/5tJ+/b02S+lbMfvAMvkJPLXpny7M63/9HE71YxtTSuzD16Y3H+rCtkK6OpdTJ3OZJlXbd0OxTYk6kouGZZtvUybtpwHC8ttJ5hoVAr/51kfsXzddn/FYqUI/PC8BAvzwPC/sFQIIIDCsBVQSeve6qHT+rrWbB5Q0zp0xyfVqr6HqDt23mYAwrM/m4HdOuVpBdGA19SiIu6rraa8r2BY6qRmHC+PpATytxDwM6KUIp4MJ8IUeo+aXZ8fuMPDnCP2JBwCav6u7t5jNub5wwpDvfh7wEGBsoqp/9DCgoZ7ObovCzrCQSuOf2rg66hBv/W22Ycu/rCbrQxU9xOoP4BMaprv26NOaD7Gpkw+I/p1yoE2cMLNUu8d6RriAOrFTiN/02IMpRzpr7qH2hvMvs6aZ+45wgeo7PAJ89Z0z9hgBBBAYdgLrNm13vdqvWbvJHlqv0vn+XVQ4OHLeDFtw4EwX6JsmUjo/7E5g2g6pBDgldAftxtPbkev3YkqM62prspaG+9LxsLR8ysRxplEShmKKq0J/3CGzh2K3BmxTQ0amlu77Ev+0kv5kTYDo3BVer8FsTG3NgLb76Q8BfBv/8O8670y5BZb/4gVZO5VT6fyLjrsgUbJ+kKmknQmBwQrs3rndhfj//HOVW5VK3l9+5ieH1Xj1gz3GkbQ8AX4knc2YY+l67H43R/1choMYRaedQ0Wg4gIqnVfJvHq1V4d4apscTgfOmmIL5s+wBfNn2SEtKp2v+C6Oqg1qpAEfunUuXEl4ojQ8LBXvr7a+N6V5RD5YOoWqej6gZNyVlkfV1n2bcv8zw5XmI1v+eRTeFeIHVOdPr94fhH49JNDDgmImldxnr97vq/9HzRn8fKPtWvnNqnfa2sejIJU+HX7QKfaKEy8uhp5lEEBghAgQ4EfIiYw7DIX39Z8/zc3W8omfE+LjwHgdAQRKIqBwsHbDtkSg32T/Xd+eUtqnEjpXOq/O8ObPdEGPKbtAT2/fwDCe3rt6WhvyYqpVq0+DgaF7XDKgp7chV9jiQczounL39vQGHfelPgBQdf6Bbf3Vtr8rpXZOvmIqtU8tzVfP/b4Dv9SO/Hzo1/VbraX9m1vvt2t++6YB7eBV+n7qq35mM6dSEJPvtcN8CIxEAQL8SDyracfkw3vvrh3uldoJkwjxo+C8c4gIDEcB9QquknnXdv6RLe5LfjgdNGdKoqr9LDtoTtOIDoW+5FPDmPkhzTINdRa2IVfthkIndWyW3mFbsqQ8rUO3qH35OFc9mgmBUguklvZHoV/3hP7S//S2/tFrqkVSzKQHUVFJfthzf/YO/jTfcCjtv+O/G21bxxN2130/tm0dT7pDn950iD3zGUtsSuN+dszBw6PJRjHnhGUQQGDwAgUH+JUrV9qKFSvclhcuXGhnnXVWci/WrVtnl1xyiXV2dtr8+fPt3HPPtYaGBvPLhPNr3iuvvNKWLVtmTU1Ngz8S1pBRID28+5lq6sdZ06J3Wv2+B1vtuIlW0zDRasdPtNpxE6Kf9bdxjPHMZYUAAuUTUDv5hze0J0vnH96wLWVj+jJ91IH9bedVAhdOV/w5ahaUbTrzJZUtpersioY4y1hFPW3s8WiIs8JLI5WrGxNjiPshxjL1qB72uM7QYuW7hllzZQQ0YkHUJ8NeN2Rg1l78g9f0YKBX41sXOKnTQ5Xi632WWtU/c0m/ezgwob6kD70q3WligUTMjgACQyxQUIBvb2+3VatW2etf/3oX0i+99FI7/PDDbdGiRabXFN6XLl1q8+bNs+XLl9ucOXPshBNOsGuvvdZOP/10u+6669zvzc3Nyb8p4DOVT2D9hW+03Q/ekXkD+mCLGTqmpqHRhfraBgX6ie5fhfva8ROsRoFf/7vXJkQ/j59oNeODn92yjW7+2sbm8h0oa0YAgaoX0Bd0Vzq/drPr4T4cw1vlwQe3NLl28+oMb/6cKfa6L63MeczXf3RR0SYarmzbTo0pntqz+jYFhAxhXPuukFHoFI71rSDgS8bDUB62Ic80xFmh22R+BEaLgGqsxLftTx3Gb3dXcaX948b60v4w6A8M/eGDgWzvZwL8aLlCOU4EihMoKMCnb8KHdAX4NWvWuHDvS919CfsZZ5xhN954Y0qAv/XWW12QV9BnKq9A767tphDf9Xjq0BB1jU02/ojjzXr2Wm/nTuvds9P6du9K/tzb0V62HaudMDkK/5keBrgHA42J1xqinxMPBKIHBhOiBwh6aKDfJ0wu236yYgQQGFqBB59qszsf3mR3rdtij2wcWDqfXv0+fW/DAK/O28Lq6aq2nhLOg6Cu+Yqpsqse0sMhzpIhPFFCN0WduSXGGlcJeXMjvfEP7RXG1hHILNDWEd0fdqh6f6JWTfqDgLDqf3pHnYW4+rb9UybUu44g9SDvpnujavPZpsE8nCxk35gXAQSGp0DRAV4B/bLLLrNzzjnHBXFVk9+wYUOySr1K5C+//HI7++yzTYFd1e5VhV6l8i0tLbZgwYLhKTIC9yo9xNfvf6i1XHB1fPjt67Xezg7r272zP9jv3hX97v7Xzx3u39Sf9TAgel0PBvSAwP2+Z5dZT+HtN+NOSc3YcYnaACr5b0zUAAh+9jUH9HAgqEXgagr45gLuIUH0sEC1CeJqJsTtE68jgEBpBdp37nFV7Vc/vMn+te5pU3X1uGlO80RX7baYIc60bn2h9m3CVZVWoVtDmbmScv08QR1pRT8rrI8fWxe3S7yOAAIjVCAs7Ve4981pkg8BXMd+qe39iy3tP3r+TNtv+iTTPa5l6kSb3TzRpk0aP0JlOSwEEEgXKCrAp4d3rTRXgPdt3FVKv379ehf0V69ebYsXL3bV75nKL+BDvLaUV3gv0y717e2yPoV6V9rfYX17FP6jBwKuBkDy58Q87u/+5+hhgVve1RqIHiZYEW3c4g4vahIQNBNIaxoQ9RWQqB3g+xBINCNINi0Ilq+p54M1zpzXEShE4L4nWu2TP/173ou4Ic7SQrfGo1dP1uFY476EPL29fd4bYkYEEECgAIG2RFOdjs69iXb+Xfbd3/+7gDVEs6oGkEL97OYJ1jK10f27j/t3onvYyIQAAiNHoOAAn63zuWxV6H0ndSqRV1v4448/3lW1V1t5dWKnEE9V+spcUArxmkZatfO+PZ1RE4BEqO9/GJAI/O7BgP+5v/ZAcplE7YBo+Z2m9ZV8qqkN+gcYWDvA1QbwTQMSfQwk+x1I1A4I+xbQwwUbM7w/kDdf9mGrsRqbcc6XS87JChGQQFw70W+844UunCuoMyGAAALVIhB3b1u2+Cjb0LbT1rd22PrWnbahdWfOWknqyHJ/F+4nWktzVGKvkL/vtEajk8tquSrYTwT6BQoK8ArhF110kS1ZsmRAFfhsndiphF0d3l111VVuuba2NledngDPZThsBfr6klX+XfV/X2Mgw0OA/uYEaTUIVLOgs7/GgGoelHyqGxPbcWB/k4EctQmCfgesprYku6nw3nHL9W5dk17wOkJ8SVRZSbpA3Jdc2olyzSCAQDUKFHNvUzt8Bfoo2EehPvp9l3V1Z++YT6XzCvO+Ov6cqVG41+/1Y0rznaAazwH7jMBwFigowIfDxPmDCqvBZxpGTvOps7uwpF2/U4V+OF8W7FvJBaqmP4H6rB0H+uEFXUeCflSCDLUDWn99qe1afWMKISG+5FcUK8yjBJ4Az2WCAALVKPClX67Oudsffd3CvA9LA+m17tgdhfpEqX0U7nfapvadphE3sk1qV6829lG4b7Qo3E+0WU0TSzpsXt4Hw4wIIOAECgrwmCGAwPARGI79CfRZn6s2n2kaM3WOTVhwko2ZOsv0c11z9O+YaXOMPgKGz3VVTXuy4p+P5Nzdxc89sJoOh31FAAEEKiqg7L5l267UcJ8owdffs2X72hqzGVPU1j4I94kO9fR3vc6EAALlEyDAl8+WNSNQdQJRp4LhSAOpTQNcx4FqGtC1x3o7t6f2O7Cn0/ZuecJ6WjdmPm51NliT+VO9tmGS1U2dbWOC/+uaZ9vYaS1W1zzTxjTPstpJU6vOkx1GAAEEEECgGgVUMq8S+tTq+NHvW3fsznpIY2prXAm9C/dBdXz9Tk/51XglsM/DUYAAPxzPCvuEQBUL7Lj5Otty+XkpR9D06nfbuLmHW3frButu2+T+7WmN/u1u22zWszf2iDVcoAv5vuR+6iyrUwm+/715lgv7pWrHH7tDzIAAAggggMAoFOjq7h1QHd9Xz1db/GxT/Zg6m5PoJd9Xx/fV8+kpfxReSBxy0QIE+KLpWBABBLIJhCF+xtkX26QTX58dq6/PenZsdSX33clQnx7yN0VDBsZNNbVW1zQjUZIfhXsX8hPV9l3YnzZn2PfgH3eYvI4AAggggMBwFNDY9k+53vE7oo70fKd6bTtt5+7sD+snjBuT2tY+USV/n2mN1lA/ZjgeKvuEwJAJEOCHjJ4NIzCyBRTiNeUM7wUQ9HbuSJTaK+hHJfk9+jcI/b07WvNaY21jUzLkJ9vip7XNr50wKa91MRMCCCCAAAIIxAts7+xK9I6vDvWiIfD0/8a2nbZ7b/ae8jUcaH+JfaOrnu//V6k+EwKjTYAAP9rOOMeLwEgW6O5KVtHv3rrRehLV9X21fYX9nvbNZr3Zvyh4nppxDVHIb56daJ/fX5LvQ3/d5GlZ2/WPZGaODQEEEEAAgVIKtHbsTi2xTwyDt7F9l3X39Gbd1NTG8VG4T5TY+3b3Gute7fGZEBiJAgT4kXhWOSYEEMgu0NdrPduejkrxFehd1f20tvltG62vK3snPcmV142xMU2qpq8e9aOwH3XENyfxt6gav9VR/Y9LEgEEEEAAgUIFNMjdlm2dtkHV8sMx7ts6bHN7p/Wqg9wMk6L7jCkNNmdqY2q4b260mU0NVpulU91C94/5ERgKAQL8UKizTQQQGPYCvTu3BZ3tbbTuNgX9KOy7kv2tG6x31/a8jqNu8vQBIb+/132V7M8xlfgzIYAAAggggEB+Aj29fbY5MQxeVB2/I9G53k7bur3Tso1wX1dbYzMTw+BFVfEbE+3vJ9q0yQ1ZBsPNb5+YC4FKCBDgK6HMNhBAYEQK9O3dY91b1/dX1Xft8VV1Pwj72542y1JCEKJEQ+mlluRrKL0x06ISfYbSG5GXEAeFAAIIIFAGAVW7TymxT4R7dazXtnNP1i3Wj6m12RmGwVPV/OaJ48qwp6wSgcIFCPCFm7EEAgggkL9Ab0/U4Z5vj58h5Luh9LqzD72T3NiY+rRh9MJq+1H1/bqmmWa1dOqT/wliTgQQQACB0SSwZ6/vKX9nolO9/pL7jhw95Y+vr7OW5qgTvXCM+32nNZp60WdCoFICBPhKSbMdBBBAIIdAz/at2UN+okS/r7Mj3rCmxuqmaCi9qNM9V1U/2Tbfd8jXYjVj6+PXxRwIIIAAAgiMIoFde7rtya2JYfDafMDXcHgdpiHysk2N48cmesaPquP7XvP3mdpo48byUH0UXUIVOVQCfEWY2QgCCCAweIG+Pbtc2/uBw+hFbfTVIZ8eBOQz1U6cEnS2F4T8ZK/7s03zMCGAAAIIIICAuar3qoK/wXWmlxjnXsPgte+0ru7sPeWr6r0CvYK9a2/vh8FTT/l1tdAiULAAAb5gMhZAAAEEhrFAz17Xu36ukN+tofR6umMPoqZ+fBTym9U23w+jN9tc23zX2/5sV9pv9OYba8kMCCCAAAIjU0Cd5T29XT3l94d7P8a9OtlTZ3uZJvWUP32yesrvD/d+fHt1sqfO9pgQyHjt9PXl0bsSdggggAACI0egry85lF7WtvkaSm9PZ/wx19a5dvd++DxV23fBPgj5+t3qxsavaxBz+BEBaidMHsRaWBQBBBBAAIHSCWiYOw13pyr4Cvgu2CdK8J/elr2nfA1zp+Hu1OY+LLFXCf70KfSUX7ozVJ1rogS+Os8be40AAgiUXUCh2PWqnxg+T53xuWH0Eh3xqdp+b0d7XvtRO2lqFPKTPesHIV9/m95iNeMm5LWu9Jm0n+svPM39ueWCnxshvihGFkIAAQQQqKBAd2+fbUyrjq9wr6Df2rE7656o2v3spgkDquMr6E9tHF/wESz/0705lznrpc8seJ0sUF4BAnx5fVk7AgggMKIF+vZ2WU+r2uVH7fDdv2khv6d9i1lf9vaBHqhm/MT+kK9S/EQ1fR/89Xvd5Gkpnj68dz3+gPt7/f6HEeJH9BXHwSGAAAIjX6CruycqrU/+H/WUr3C/vTP7qDXjx9bZbNfW3v/f36ne5IbMndee8qWVOUGv/+iikQ9eZUdIgK+yE8buIoAAAtUoEIX8RNv8RNiPSvYTf9vyRN6HNWb6PjZmWovVTmq2Pf9ZbT07WlOWJcTnTcmMCCCAAAJVJtDZ1W1PuZ7yo+r4UdX8KOCrF/1s08TxYxMd6U20lmRP+Y32kR/dQoCvsmuAAF9lJ4zdRQABBEaqQO+O1qgEv32zdT+93nraN0W97idL9jdaylB66sIlWwd6GV6rnTDJauobrGZcg9W6f8dH/7r/x/f/rtfHJf5Wn5i3flzKclomWofmGxf9PH7iSD01HBcCCCCAQBUItKunfFctf6dtat/phsTb1L7L1m3aXvTeUwJfNF3ZFiTAl42WFSOAAAIIlFqgr2u3dT/9lKk9/u6HVlv7Dd+1vr17UjZTU1NranPf19vtOuJLf73U+5S+PrXBDx8S6OFA8kGBf2jggr8eAkQPBvofCIyPfk4+QEgsm/jd/b3IvgLKfdysHwEEEEBg+Aq4nvIT4X5j+65EKX5Ukp9rIsAPv3NKgB9+54Q9QgABBBDIU6DrsftdB3a9nTvcErUNk1wb+Pq5h6esQSHehfmuTuvdszvxr8L9buvbs9t6uzoHvO7m7Ypej5bT8uHP+n1P4u/Ra5Waasb64O8fDqgGQXrNguhhQLKmQfB69MBg4OvuYYMeEozVa+MZIjDDCWXEg0pd5WwHAQQqIUAb+Eool3YbBPjSerI2BBBAAIEKC/gQr81mCu+V3J3UgL8nCP5RwI8eAuhhgR4aRA8DwocKesjgHiZ0pS7rHzpUukZB/4MC1QoIagco4KfXJki8nqxxEM6feFiQUrMgUfPAPSiokokRD6rkRLGbCCCQtwABPm+qYTMjAX7YnAp2BAEEEECgWAGFeE3pJe/Frm9YL9fX55oFpNQK8MFftQX2pj8oiGoXRLUMotfD3/trHyRqIrhaB5VteuD6IEg2HRgX/Bz1RRAFf/9zouaAm9/XIgj6KkiuJ/V1PYwYzMSIB4PRY1kEEBiuAgT44Xpmsu8XAb76zhl7jAACCCCAQEUE+vbs6m864EK9fziQ4SGBqzmgvydqFoQPDXxzhGTtg8RDhV3Fd6xUDEDmGgUTok4MfWeEvk+CZI2CBjPrs+03XumGSAyn+n0PsZZPXWPq94AJAQQQqEaB39/5aM7d/t+jD6jGwxrR+0yAH9Gnl4NDAAEEEEBg+Av07d6ZaFIQ1A4Iw36iL4KoeYGvURDOG/RVkPaQwNVU2BX1kVD0lGvEg5oaGztzro2Z3mJ1zbPcEIdjps6xsTP2tbrmme7n2olTit40CyKAAAIIIBAKEOC5HhBAAAEEEEBgVAhEDwoSTQl8x4QDOjIMahfsjTop1MgHu+5cZX09ewc65Qr3ibnVwaCCvEK++9f/P30fGzN1lo2Zvq/rhJAJAQQQQACBOAECfJwQryOAAAIIIIDAqBfINuLBmBn7WvfWDa56vft36wbr0c/+99YNeY1QoBEUxkybY3XTgoCvn93vLS78D7Yd/6g/iQAggAACI9gu5LgAACAASURBVECAAD8CTiKHgAACCCCAAALlFyh2xIPejjbrbt1o3VvXJ0O++7018XvrRrPurtgDUFX8ZKB3wX52VGXfh/5pc8zG1MeuhxkQQAABBKpXgABfveeOPUcAAQQQQACBCguUa8SDnu1PW48L+YmS/CDcu+Dftsmspzv2aGsnTQ0CvarsK+QHJflTZ5vVjYldDzMggAACCAxPAQL88Dwv7BUCCCCAAAIIINAv0NdnPdu2pFTVj6rpr0+U7m+wHoX8vt5Ytbop05Od7fnS+2TVfYX95llmtXWx62EGBBBAAIHKCxDgK2/OFhFAAAEEEEAAgdIL9PW6EB9V1/fh3pfoJ9rnb9tipo73ck01tVbXNCNDdf1Ee3y11W+aaVZTU/pjYI0IIIAAArlv0X19cXfx1OVXrlxpK1assPnz59u5555rDQ39vaYuX77cVq9enVzgnHPOsQULFphfZuHChXbWWWe519etW2dXXnmlLVu2zJqamjhNCCCAAAIIIIAAAuUW6O2JAn7Q6Z5vi++r8Ks6f+xUW+dK6jOW4KuX/WktVjd5GiE/FpIZEEAAgcIEiiqBX7Nmja1atSpjgD/66KNdaPdTe3u7XXvttXb66afbddddZyeccII1Nzcn/xY+AChs15kbAQQQQAABBBBAoOQCPXuDtvipPez74K+O+WKnurHRMHnqRd+3w0/rZV9t9pkQQAABBPIXGJIAf+utt7ogP2/evPz3lDkRQAABBBBAAAEEhoVA394u6976VGLYvKBHfTekXtTjfu+u7bH7WjO23upUYu9K7aOS++jn2cngr973mRBAAAEEIoGSB3hfhd5Xn9dGwir0c+bMsZaWlpRSek4GAggggAACCCCAwMgS6Ovabd1PRyHfldwnq+0nOt5r3WB9nR2xB10zriHqTT8sydfPU2eb63xv2hyrbZgUux5mQAABBEaCQEkDvAdRtfmLLrrIlixZkhLUVfV+/fr1tmHDBtdWfvHixbZo0aKR4MgxIIAAAggggAACCBQo0Nu5IyrF9yX3fvg893sU9Pv2dMautaahMRHyE6X4aVX1x0zfx2rqx8euhxkQQACB4S5QlgCvg1aHdipt9wHdt4U//vjjXfv5pUuXuk7sFOKpSj/cLxP2DwEEEEAAAQQQGBqB3p3bEqX46617q++ATz9Hpfo9Ksnf2xW7c7UTJieq6M/ub5M/tcXqVLrvSvL3MVXpZ0IAAQSGs0BZAnx6CXxnZ6ddddVVrkS+ra3N9WJPgB/OlwX7hgACCCCAAAIIVI9A747WDFX1/RB6KsnfZNazN/aAahubkz3rJzveS2mjP8esbmzsepgBgWoU6Hrsfrfb9XMPr8bdHzX7XLIAr5B+6aWX2tq1ax2erx6vv6s0Pixp98PNUYV+1FxnHCgCCCCAAAIIIDB0An191rN9q+tcL9kWX6X3vn2+/m3bZNbbE7uPdZOnu5CfLLlPaZuvDvlmm9XWxa4nnxl23Hydm23Sia/PZ3bmQaBoAYX39Z8/zS3f8omfE+KLliz/gkUF+PLvFltAAAEEEEAAAQQQQKCCAgr57ZuD6vq+R/1Ee3y11W/fYtbXm3unamqsbsqM1JJ817N+Yjg9db7XPMuspjbnehTet1x+nptnxtkXE+IreCmMtk358N67a4c79NoJkwjxw/giIMAP45PDriGAAAIIIIAAAggMLwE/fJ7rfC8xZJ4r1W/bZN1bnrKe7U/ntcOuBD9RPX/szH2trmlmYgi9Ftv90J229acXpqxnpIf4vr17zPr6ogck7t8+03/+Z/dv4vc+N49+TfytVw9V+qwv+Xv/vMn19Kb9zW/HrVOLJ7br15PYh4Hb9etJLOP+ibZvmbaRPAadzr7+ecP1pxxr/374Y4yON33/EzZu/d7MbWGAY7TdYHm3r9E+d7dtth1/vWZAPxKE+LzexkMyEwF+SNjZKAIIIIAAAggggMBIFeje8kRUVf/pxJB5iV71VYK/d/MT1tvRlv3QFdRqajK+PnbWXKudNDUZZH3wTAbXjKEzCHiJsJoMhJlC4YAAmCV4pgfdIBTm06ngSD33VXdcOa638YceYy0XXF11hzTSd5gAP9LPMMeHAAIIIIAAAgggMOwE9m56NCrBV8hv2xi1z9+6wXb/907r3bk94/6qdLXGMof7YXeARe6QGwlAzQvcQ4wa92+N+10rjH73r9ck59FLiWUSf0su4+eprY3s3PKJddWqGYPW7//ev83+7fq/adZo2/3bTV0uWo/fj/5tJLerDdeGx5X4ObEfbr+Sx5u6L+7vyf3324m2kbLdpFmmY4oc+/e/1vq6u6zjb792fUSEU/3+h7rwrtEbmIaXAAF+eJ0P9gYBBBBAAAEEEEBglAtsvuzD1nHL9SkKDc8+0ZpPfncixCZCZDKcxoRChbxkSAyCXYGhMAqXieVTwrSLkSnh2s07dtwoP5PVcfi9u7bb+gvfaF2PP+h2mPA+vM8bAX54nx/2DgEEEEAAAQQQQGAUCoQhvvEFp9jMc74yChU45EoJ+BCv7VHyXin14rZDgC/OjaUQQAABBBBAAAEEECirgEK8JsJ7WZlZeUJAIV4T1eaH9yVBgB/e54e9QwABBBBAAAEEEEAAAQQQQMAJEOC5EBBAAAEEEEAAAQQQQAABBBCoAgECfBWcJHYRAQQQQAABBBBAAAEEEEAAAQI81wACCCCAAAIIIIAAAggggAACVSBAgK+Ck8QuIoAAAggggAACCCCAAAIIIECA5xpAAAEEEEAAAQQQQAABBBBAoAoECPBVcJLYRQQQQAABBBBAAAEEEEAAAQQI8FwDCCCAAAIIIIAAAggggAACCFSBAAG+Ck4Su4gAAggggAACCCCAAAIIIIAAAZ5rAAEEEEAAAQQQQAABBBBAAIEqECDAV8FJYhcRQAABBBBAAAEEEEAAAQQQIMBzDSCAAAIIIIAAAggggAACCCBQBQIE+Co4SewiAggggAACCCCAAAIIIIAAAgR4rgEEEEAAAQQQQAABBBBAAAEEqkCAAF8FJ4ldRAABBBBAAAEEEEAAAQQQQIAAzzWAAAIIIIAAAggggAACCCCAQBUIEOCr4CSxiwgggAACCCCAAAIIIIAAAggQ4LkGEEAAAQQQQAABBBBAAAEEEKgCAQJ8FZwkdhEBBBBAAAEEEEAAAQQQQAABAjzXAAIIIIAAAggggAACCCCAAAJVIECAr4KTxC4igAACCCCAAAIIIIAAAgggQIDnGkAAAQQQQAABBBBAAAEEEECgCgQI8FVwkthFBBBAAAEEEEAAAQQQQAABBAoO8CtXrrQVK1bY/Pnz7dxzz7WGhoak4rp16+ySSy6xzs7OlNf9MgsXLrSzzjrLza95r7zySlu2bJk1NTVxJhBAAAEEEEAAAQQQQAABBBBAIIdAwQFe61qzZo2tWrUqJcC3t7e78L506VKbN2+eLV++3ObMmWMnnHCCXXvttXb66afbdddd535vbm5O/i18AMCZQgABBBBAAAEEEEAAAQQQQACBzAIlC/Dpod6XsJ9xxhl24403pgT4W2+91QV5BX0mBBBAAAEEEEAAAQQQQAABBBCIFyhZgFc1+Q0bNiSryKtE/vLLL7ezzz7bFNhV7V5V6FUq39LSYgsWLIjfO+ZAAAEEEEAAAQQQQAABBBBAAAEnUJEA79u4q5R+/fr1LuivXr3aFi9ebIsWLeJUIIAAAggggAACCCCAAAIIIIBAjEDJAny2KvS+kzqVyKst/PHHH+/az6utvDqxU4inKj3XKQIIIIAAAggggAACCCCAAAK5BUoW4LN1YqcSdvVKf9VVV9mSJUusra3NVacnwHNpIoAAAggggAACCCCAAAIIIJC/QMkCvDaZaRg5/V090ocl7fqdKvT5nyTmRAABBBBAAAEEEEAAAQQQQKCoAA8bAggggAACCCCAAAIIIIAAAghUVoAAX1lvtoYAAggggAACCCCAAAIIIIBAUQIE+KLYWAgBBBBAAAEEEEAAAQQQQACBygoQ4CvrzdYQQAABBBBAAAEEEEAAAQQQKEqAAF8UGwshgAACCCCAAAIIIIAAAgggUFkBAnxlvdkaAggggAACCCCAAAIIIIAAAkUJEOCLYmMhBBBAAAEEEEAAAQQQQAABBCorQICvrDdbQwABBBBAAAEEEEAAAQQQQKAoAQJ8UWwshAACCCCAAAIIIIAAAggggEBlBQjwlfVmawgggAACCCCAAAIIIIAAAggUJUCAL4qNhRBAAAEEEEAAAQQQQAABBBCorAABvrLebA0BBBBAAAEEEEAAAQQQQACBogQI8EWxsRACCCCAAAIIIIAAAggggAAClRUgwFfWm60hgAACCCCAAAIIIIAAAgggUJQAAb4oNhZCAAEEEEAAAQQQQAABBBBAoLICBPjKerM1BBBAAAEEEEAAAQQQQAABBIoSIMAXxcZCCCCAAAIIIIAAAggggAACCFRWgABfWW+2hgACCCCAAAIIIIAAAggggEBRAgT4othYCAEEEEAAAQQQQAABBBBAAIHKChDgK+vN1hBAAAEEEEAAAQQQQAABBBAoSoAAXxQbCyGAAAIIIIAAAggggAACCCBQWQECfGW92RoCCCCAAAIIIIAAAggggAACRQkQ4ItiYyEEEEAAAQQQQAABBBBAAAEEKitAgK+sN1tDAAEEEEAAAQQQQAABBBBAoCgBAnxRbCyEAAIIIIAAAggggAACCCCAQGUFCPCV9WZrCCCAAAIIIIAAAggggAACCBQlQIAvio2FEEAAAQQQQAABBBBAAAEEEKisAAG+st5sDQEEEEAAAQQQQAABBBBAAIGiBAjwRbGxEAIIIIAAAggggAACCCCAAAKVFSDAV9abrSGAAAIIIIAAAggggAACCCBQlEBJA/zy5ctt9erVyR0555xzbMGCBbZy5UpbsWKFLVy40M466yz3+rp16+zKK6+0ZcuWWVNTU1E7z0IIIIAAAggggAACCCCAAAIIjBaBkgf4o48+2oV2P7W3t9u1115rp59+ul133XV2wgknWHNzc/JvDQ0No8Wa40QAAQQQQAABBBBAAAEEEECgaIEhCfC33nqrC/Lz5s0resdZEAEEEEAAAQQQQAABBBBAAIHRJFDyAO+r0Pvq88IMq9DPmTPHWlpaUkrpRxM4x4oAAggggAACCCCAAAIIIIBAMQIlDfB+B1Rt/qKLLrIlS5akBPU1a9bY+vXrbcOGDa6t/OLFi23RokXF7DfLIIAAAggggAACCCCAAAIIIDCqBMoS4CWoDu1U2u4Dum8Lf/zxx9uqVats6dKlrhM7hXiq0o+qa46DRQABBBBAAAEEEEAAAQQQKEKgLAE+vQS+s7PTrrrqKlci39bW5nqkJ8AXcbZYBAEEEEAAAQQQQAABBBBAYNQKlCzAK6RfeumltnbtWofpq8fr7yqND0va/XBzVKEftdcdB44AAggggAACCCCAAAIIIFCgQMkCfIHbZXYEEEAAAQQQQAABBBBAAAEEEChAgABfABazIoAAAggggAACCCCAAAIIIDBUAgT4oZJnuwgggAACCCCAAAIIIIAAAggUIECALwCLWRFAAAEEEEAAAQQQQAABBBAYKgEC/FDJs10EEEAAAQQQQAABBBBAAAEEChAgwBeAxawIIIAAAggggAACCCCAAAIIDJUAAX6o5NkuAggggAACCCCAAAIIIIAAAgUIEOALwGJWBBBAAAEEEEAAAQQQQAABBIZKgAA/VPJsFwEEEEAAAQQQQAABBBBAAIECBAjwBWAxKwIIIIAAAggggAACCCCAAAJDJUCAHyp5tosAAggggAACCCCAAAIIIIBAAQIE+AKwmBUBBBBAAAEEEEAAAQQQQACBoRIgwA+VPNtFAAEEEEAAAQQQQAABBBBAoAABAnwBWMyKAAIIIIAAAggggAACCCCAwFAJEOCHSp7tIoAAAggggAACCCCAAAIIIFCAAAG+ACxmRQABBBBAAAEEEEAAAQQQQGCoBAjwQyXPdhFAAAEEEEAAAQQQQAABBBAoQIAAXwAWsyKAAAIIIIAAAggggAACCCAwVAIE+KGSZ7sIIIAAAggggAACCCCAAAIIFCBAgC8Ai1kRQAABBBBAAAEEEEAAAQQQGCoBAvxQybNdBBBAAAEEEEAAAQQQQAABBAoQIMAXgMWsCCCAAAIIIIAAAggggAACCAyVAAF+qOTZLgIIIIAAAggggAACCCCAAAIFCBDgC8BiVgQQQAABBBBAAAEEEEAAAQSGSoAAP1TybBcBBBBAAAEEEEAAAQQQQACBAgQI8AVgMSsCCCCAAAIIIIAAAggggAACQyVAgB8qebaLAAIIIIAAAggggAACCCCAQAECBPgCsJgVAQQQQAABBBBAAAEEEEAAgaESIMAPlTzbRQABBBBAAAEEEEAAAQQQQKAAAQJ8AVjMigACCCCAAAIIIIAAAggggMBQCZQ0wK9bt84uueQS6+zstPnz59u5555rDQ0NtnLlSluxYoUtXLjQzjrrLHesmvfKK6+0ZcuWWVNT01AdP9tFAAEEEEAAAQQQQAABBBBAoCoEShbg29vbXXhfunSpzZs3z5YvX25z5syxE044wa699lo7/fTT7brrrnO/Nzc3J/+mgM+EAAIIIIAAAggggAACCCCAAAK5BUoW4NesWWOrVq1Klrr7EvYzzjjDbrzxxpQAf+utt7ogr6DPhAACCCCAAAIIIIAAAggggAAC8QIlC/CqJr9hw4ZkFXmVyF9++eV29tlnmwK7r0KvUvmWlhZbsGBB/N4xBwIIIIAAAggggAACCCCAAAIIOIGKBHjfxl2l9OvXr3dBf/Xq1bZ48WJbtGhR0afiP49tKnpZFkQAAQQQQAABBBBAAAEEEEBgsALPmDtrsKvIe/mSBfhsVeh9J3UqkVdb+OOPP95VtVdbeXVipxBPVfq8zxczIoAAAggggAACCCCAAAIIjFKBkgX4bJ3YqYRdvdJfddVVtmTJEmtra3PV6Qnwo/SK47ARQAABBBBAAAEEEEAAAQSKEihZgNfWMw0jp7+rR/qwpF2/l6IKfVFHzEIIIIAAAggggAACCCCAAAIIVKFASQN8FR4/u4wAAggggAACCCCAAAIIIIBAVQgQ4KviNLGTCCCAAAIIIIAAAggggAACo12AAD/arwCOHwEEEEAAAQQQQAABBBBAoCoECPBVcZrYSQQQQAABBBBAAAEEEEAAgdEuQIAf7VcAx48AAggggAACCCCAAAIIIFAVAgT4qjhN7CQCCCCAAAIIIIAAAggggMBoFyDAj/YrgONHAAEEEEAAAQQQQAABBBCoCgECfFWcpuw7uWbNGrvsssvcDPPnz7dzzz3XGhoa3O/t7e120UUXWWtrq02dOtXOP/98a2pqcq+tXLnSVqxYMWCZuNeqnIvdH4RAZ2enXXrppbZ27Vq3lnPOOccWLFiQXKO/pvSHxYsX26JFi9xr4XLh3/2Cy5cvt9WrV7tfM70+iF1m0SoWCO9fuqctW7bM5s2blzyi8LoJr8VwufRr1C+s++aVV145YJ1VzMWuD1KgHJ+l4TWa6Z45yF1m8SoVKNdnaXgNc71V6cVRht0u9Wdp+vXrdznb520ZDolVmhkBvoovA72Jfvvb39qrXvUqF9r1ZUHTWWedlQxNJ510kgtZClcbNmxwr4VfYletWpUS+vN5rYrJ2PVBCOjLgSZdT+vWrXMPjnTDVqjSa/5a2rNnj11yySW2dOnSAYFrzpw5yWCvdaWv04cq/6BpELvLolUu8Oc//9kOPPDA5PV17bXXJh9ChvczXYvp143/guHvfyGF/zKjedIfClQ5GbtfpEC5Pkv1mXz00UenPOgschdZbAQJlOOzNP0zeQRxcSiDFCjXZ6nfrUyfwYPcZRbPQ4AAnwdStcyS60utvrSmh6owdPlSewJ8tZztod3P9OtJX1TDcJ7pgVH6POlHoOvxzjvvTHnINLRHydaHi0D4BWHcuHGuJkgYztOvrVwBXvPqwcCtt9464CHTcDle9mNoBUr1WUqAH9rzWA1bL9Vnqa5ZTb7mWzUcO/tYeYFSfpb6vec+V/nzqC0S4IfGveRb9aVKS5YscU/708O5vtDqTaYqyr4aKgG+5Kdh1KxQXxbuv/9+V3tDU3qgyhTGswV4X800vQnIqMHkQGMFwtpFmR5Gpn95zRbg/XWp+2SmWiKxO8IMI16glJ+l2Zp5jHhEDjBvgVJ9lupaa25udg8mdf/j8zTvUzCqZizVZ6lHo+Bl6C4fAvzQ2Zdsy+lfOLRiAnzJeFlRmkD4hUM1NzKFpUICfPhBEFaTBh4BCYRfOPR7sQE+LHnQegjwXF/pAuX4LPXXrPqj8Q/YkUdAAqX8LNV9sq2tLeWh+uGHH06JPJdaUqBUn6V+hZkKBuGunAABvnLWZdlSpi+z2lB6mxSq0JeFf9StNFPVeB+yBluFng+DUXc5xR5wplobmR4Y5VOFPuxk0W84U+d4sTvFDCNSoFyfpR4rrgnRiETloLIKlPqzNL0ac7b1c0pGp0ApP0u9INfY0F5LBPih9R/U1v0X2UxPWdO/5NKJ3aCoWThRqyNbCXmxndipGr5ClO8Ij57BudTCLwe+mUZ6Hx2D6cRO688W1tAfnQLl/Cz11xsl8KPz2sp01Pq8LPVnafgZrG2qWRsl8FxzEkiv6RGqFPtZymfo0F9bBPihPwdF70E4NIRfycKFC5OdgOUaRk7z0wa+aPpRuWB6CWZ66WW2YeRylUDFDaczKqE5aCeQPgRX+lCYudoX5+rEjgDPBZYuUI7P0vR7G0Nkct2FDyc1jK+fSvFZ6oOaX2/4XRD50S1Qjs9S1fLVtaaRrdIfsI9u7codPQG+ctZsCQEEEEAAAQQQQAABBBBAAIGiBQjwRdOxIAIIIIAAAggggAACCCCAAAKVEyDAV86aLSGAAAIIIIAAAggggAACCCBQtAABvmg6FkQAAQQQQAABBBBAAAEEEECgcgIE+MpZsyUEEEAAAQQQQAABBBBAAAEEihYgwBdNx4IIIIAAAggggAACCCCAAAIIVE6AAF85a7aEAAIIIIAAAggggAACCCCAQNECBPii6VgQAQQQQAABBBBAAAEEEEAAgcoJEOArZ82WEEAAAQQQQAABBBBAAAEEEChagABfNB0LIoAAAggggAACCCCAAAIIIFA5AQJ85azZEgIIIIAAAggggAACCCCAAAJFCxDgi6ZjQQQQQAABBBBAAAEEEEAAAQQqJ0CAr5w1W0IAAQQQQAABBBBAAAEEEECgaAECfNF0LIgAAggggAACCCCAAAIIIIBA5QQI8JWzZksIIIAAAggggAACCCCAAAIIFC1AgC+ajgURQAABBBBAAAEEEEAAAQQQqJwAAb5y1mwJAQQQQAABBBBAAAEEEEAAgaIFCPBF07EgAggggAACCCCAAAIIIIAAApUTIMBXzpotIYAAAggggAACCCCAAAIIIFC0AAG+aDoWRAABBBBAAAEEEEAAAQQQQKByAgT4ylmzJQQQQAABBBBAAAEEEEAAAQSKFiDAF03HgggggAACCCCAAAIIIIAAAghUToAAXzlrtoQAAggggAACCCCAAAIIIIBA0QIE+KLpWBABBBBAAAEEEEAAAQQQQACBygkQ4CtnzZYQQAABBBBAAAEEEEAAAQQQKFqAAF80HQsigAACCCCAAAIIIIAAAgggUDkBAnzlrNkSAggggAACCCCAAAIIIIAAAkULEOCLpmNBBBBAAAEEEEAAAQQQQAABBConQICvnDVbQgABBBBAAAEEEEAAAQQQQKBoAQJ80XQsiAACCCCAAAIIIIAAAggggEDlBAjwlbNmSwgggAACCCCAAAIIIIAAAggULUCAL5qOBRFAAAEEEEAAAQQQQAABBBConAABvnLWbAkBBBBAAAEEEEAAAQQQQACBogUI8EXTsSACCCCAAAIIIIAAAggggAAClRMgwFfOmi0hgAACCCCAAAIIIIAAAgggULQAAb5oOhZEAAEEEEAAAQQQQAABBBBAoHICBPjKWbMlBBBAAAEEEEAAAQQQQAABBIoWIMAXTceCCCCAAAIIIIAAAggggAACCFROgABfOWu2hAACCCCAAAIIIIAAAggggEDRAgT4oulYEAEEEEAAAQQQQAABBBBAAIHKCRDgK2fNlhBAAAEEEEAAAQQQQAABBBAoWoAAXzQdCyIw9AJPPPGE/fjHP7ZHHnnE7czUqVPtnHPOsYMPPtj93tPTY9/61rfs7rvvtmOPPda9VlNT41577LHH7Gtf+5pt377d/U3LvuY1r7HnP//5VltbG/u61tHd3W1/+MMf3P87d+60iRMn2ote9CJ79atfbfX19W47v/nNb+zXv/61vec977GFCxcm0dra2uzCCy902/3gBz9oDQ0NQw9axB7kOgd9fX1222232bXXXmvt7e3O5JhjjrE3vOEN1tjYaLfccov98Ic/tBe+8IV2xhlnuK1fffXV9ve//90+8pGP2H777We7d++2r3/967Zlyxb7xCc+YbfeeqvzDKdDDjnEnbtLL73UOjs7BxyFXjv55JNzXg9FHPqQLHLFFVc4N9nqup09e7a9/OUvt+OPP97GjBmT3Cd5/+QnP7F///vf7rhnzpzp3I888ki3nJx0/T/11FP24Q9/2A488EC37He/+1275557Uv6meXUO//a3v1lXV5e7zv/3f//XXvWqV1k+17HO6R//+Ec76KCDBlzr69evd9eAfw8fcMAB9ra3vc323XffIfEtdKOZvDL9bTD3Ir9PDzzwgHsv6DyH5yzbefPLxRlnev0tb3mLzZs3z61C5+YrX/mKHXfccaa/6/rx513n9F3velehbEMyf6ZrNf1vGzZscMca3kcmTJjg7ke6NjVt2rTJvvjFL7rPDh37c5/73OTx6Dr/xS9+4d6fOk9aZunSpe5epil83X/unHjiifayl73MYfBPRgAAIABJREFUxo8fPyQuxW5Ux3jffffZz372M9u4caNbzfz58+2ss85y9xv/2Zd+r/7ABz7gjjWfz8/wfqfPj2c961l22mmn2bRp05KrzXV/yvbeyHUOi/VgOQQQqJwAAb5y1mwJgZIKPPzww/aNb3zDBWc/KQSHX2xbW1vtC1/4gm3dutXmzJljH/3oR23y5MkpX0rDL2r6QnXKKafYokWLkl9as72uLy8rVqxwYVI/h5MeApx55pnuC9xIDvBx5+Af//iH/eAHP3Bf1NK/xC1btsw2b95sX/7yl11QeN/73udm+eY3v+m+FL7uda9z50FB9POf/7zNmjXLzfP73/++6ACf63oo6cVZxpUpHN5xxx0DthBec7t27bJLLrnEHnrooZT5dD2+/e1vd0Es3wCfbV1vetOb7KUvfWlsgPfb0bUyadIkO++885LhfNu2bXbRRReZQpOf9MX+Qx/6kAv71TDlG+AHcy/yDmEg8v7+tUz7odfijPVgTIFV78Vw0kOa97///e48+ACv1/39dTQH+H/+85/uQZfu++HDR/lkCq2y1DWt+1ym17WcHkLqnqiHBdUyZbq/h5+zuQL8uHHj8vr8zHS/02eBHqgoxMfdn2SZ6b2R6xxWiz/7icBoFiDAj+azz7EPmcCeru32h5vPt7WP/8ntw/z9X2qvOPEiG1cfheu4SaWACu8PPvignXDCCbZkyRIXDhQW9MVAJeia9CF9+eWX2zOe8Qw3rwLgs5/9bPea/1KqJ/oqmf/LX/7iSn9VYqIvW74kJtvrKn1R+FAJsUocnvOc59h//vMf+/a3v2179+5169CXsuEe4HfcfJ3tfuB2m3HOl+PYU16POwdyUThXCf0b3/hGe/GLX+xMFdAVGhQkZfulL33Jeal0vbe3N/nARSXF733ve93yWs8LXvACt55snn7nsgXTuOuhoIMvYubPXXO73fXIlqxLfvLUY+2oA2fErjn8Mqpr9V//+pd7SCJveclNJeX629y5c93fpkyZ4r4s63/9TV9+9bAqnxJ41S5RiaJKxN/xjnfY/vvv786XJpWIxZXA+/eZSvj1HlQtAAV/TaodoOtBx6GwqKCjwKnaGWFtgliUQc7Qt6fddj3wI5t45PsLXlO+AX4w9yI9mPTXtc6zflbNC93PfE2fbAE+zlg1K373u9/ZUUcd5e5jui5Uq0nh7Oijj3YlzKqt5EulNd+73/1u27Fjh6tBVKkS+Pe/9Su2dXN7xvNzwklH2Tkfel3suSukBF73pkw1CxTaL7vsMtMDKZ0X1awIHwyH96cjjjjCli9fbnfddZerlfXa17425f4l30cffdS+853v2NNPP+3eG694xStij6MUMzx4x432xysutG1bnrJxEybZcYveZi88NXqIms+kB6u6d+vhuGriaL/12avrUw/hdB3lulerBDyfz8/wutZ9TDXqZPbOd77T1aqLuz/pWNLfG3HnMJ/jZx4EEBhaAQL80Pqz9VEosLn1frth1btse8dTKUc/Y+ph9vITL7KZUw+PVdEHuEKdQru+PDU1NWVc5kc/+pHde++9duqpp5qq4qm0RCFQUxjg9UVNX0RU0ltXV+fCpErM9KXVf5FLf11f4BTWfdDUcpq0zb/+9a/JEuThHOAV3rdcfp7b70kveF1BIT7uHHjfGTNmuFJXhTNNf/rTn1yVy+c973kuMOjL6/333+9CpYKJqggrIPqSnLVr17ovbfrCpqqqgwnwua6H2ItukDOUI8D7au/+S6xMzz77bPeFVaX0qoquBx+a9MBJX7gVkGWtUqy4AN/S0uLOh86BfziQzhAX4HW+f/WrX7kmEnpA5h8q6P2iYKNmD9qO1q9QOhTTjts/YzvvusRmnfmI1YzLfC/Jtl/5BvjB3It0f3vyySft4osvtpe85CXu5//+97/2sY99zJ3HTCHF728uY/9QQAFd1ZoPO+wwt5jflgJZeC/UQztNet/q4WQlA/zNf1pjy792fcbT8LUffchmzGqOvXRKEeD9+0gPslRNXO+90C79/nT77bfb9773PXe/03sz0/1LTbx0j1P1c1+9PPZgBjHD3f93nd3w7fMHrOE5L3qdnfzei/Nas7+uDj30UPfwzT9IChfOda9evXp1Xp+f6e8v3UtuuOEG9/l60kknxd6fMr034s5hXgDMhAACQypAgB9SfjY+GgX+cPN5dv/Dmb+IHX7QKfaKE+O/QPgPf7UpV2mQb9ceeqpqvb7wqo252iAq8CtE+vbm6QFe7a7VFleBPCx18gE+/fWVK1e6qty+fbXftv/S4v8+XAN8GN79vhcS4uPOgX9dbd7Dkqz0v8vxl7/8pesjQF+wZao+DFSbQbUYVGp74403Jqtep1fLTG+fmq0EPu56KPd7sZwB3pey6su0wpXCQHrb9nQXPSCJC/DNzc0upKnESkEubHfqvXIFeN/uWw/D9CVftQLUVvbjH/+4e1+q+qv2VW279R5WKFJfBb6dfrnPidav0vdNVxxofV3brPHYT9mkYz9d0GazNWkIm/PEXXtx9yI97FC/B+rTQAFPAfvnP/95SvvrbCXwuYxViqrzq+mCCy4wnW9N/pz6v+t3PcxU7SW9L1USqodDaqZRqRJ47UumUvh8S9/D49L1mD75/hkytYH3zXm0jO+HQH0ByEE1SBYvXuyuW03h/V7X8fe//333ME01jtRPRabPA//ARDVPwtL8gi7EAmb+7OvnZ5176Wd+agcccVzs2vxx+JoFmRbIda9O/5zM9vkZXtd6wKd7lmpl6bNBD4fj7k9ab/p7I+4cxh48MyCAwJALEOCH/BSwAyNd4Gs/TG3L6jvfynzcaksedTLnpw++7eEBs8aFx/CLlqrX60m9qj0q6Pg2nP5Ls6o56ouASlL0BUFfkPV73Ov5fgEZDgH+sfccYz3bnu53VJv9RGd+A3AzvDb323dY3ZTpKbPGnYN8A7z/MqUqmGqHqy/Q6pRND1Pe+ta3ui/MCqO+FL/YAO+3k+16KPX7MC6wp28vnT1blfpMQc0fm0pFKxHgw33wIT9TZ4y+oygFGZXA69zp/7DjLzWbUGmy/q6HNZp82CnlOdl63YnWtf5vuVfp+7LI8N6Y9vqbrb7l+AHL5xPg4669uHuNfxAiTwU8Vbf2gdp3zJktwGuHsxkffvjhBQV4vS/1MEGloKrNpOYb5QjwT29utw+89SsDb03WZzVpnw99Gf42fVaTff1HHx6wvH8wMZgA7zvZ1P1IDw/Vx4reA/7BsL8/vfnNb3bNEHRuFdx1L8vWJ4p/n2h9pQ7w9/1tpf3y68uSFpm8UqDSPoKPOH6Rve4DlwywzBTg0x9ElTLAq3nBb3/7W3ftq58aVdv3D6DSHzCmvxfSf487h6W877AuBBAojwABvjyurBWBpEAhAT5TuM8U4H31bZUIqjqwqtKnT9k6C/KdP4VfNhTiVcVVQUMl+vqiFfd6vlUAqy3AZ/qClynAx52DfKrQq0qpb5rgOyRS6btKtNScQZ0+dXR0uJJfzaup2Cr0cddDqd+ylQzwxVShV7V1lR6qerzvNM4HRZWy6kGXr0K/bt061976mc98pmPKN8CHHUWFvukdf/nXbrrpJtf+Or3WRinOTcYAnyOwp28zV4BP77U/PTDEXXtx95qwA7xwv8IOw3IF+HCZ0FgPVVSimW8VegV49WXx1a9+1ZWC6n6tZi2l7oU+W4DXcYT5cuDj3uhI4wJ8+LApWy/0mdrAhx0yhqZh54z+XOvBikreVT1ezuppPtv9q5xV6MsV4H0Vejmde+65Az4zdU2Usgq9PPXgSA94VZtHzT38CCW57k9qZhS+N3zNIzWBy3YOS3G/YR0IIFBeAQJ8eX1ZOwIDBEpRhV7VQlUlXl88w07s9He1xVMban0xTf+Q1s74Nuu+YyZ9AdEXLIUZza8vI6oqGn6pzvR6vp3wDIcAn+kyzFSFvvEFp9jMcwaWfGVaPu4cqL1sXCd2KpnSfLJXKaxKChXU1SGg/vb444+7c6kSF9/xWTEBPtsX7/B68H0YlOstGxfoB9uJnc6HL7nOpxM7lfb5/hrU27862NI5UJt0PcDy7at9J2eq3q5zo1CvNr0+tGYrgfcdRakNcPqkdakEU/Ps2bPHVafXeb7++uvdMFvZAn6pz43avnfc/tmU1dbUTymoLXxcG/hsgaGQe1G2ByFjx45Ntr/OFuD1ACyXcSGd2CnAq6q4zqk6Z9MDn3I8bMl1nsO28Pm2fffrG2wbeP+ZkGmoSt/fRHh/0oNHPezQyCfnn3++q3Ifvp7eid0rX/lK1yFruadSVKH3n3/qzFDXhIbBU1OAsN+YXPfqfD8/w+taD3vVKa2aCulzWp/1cfen9AAv2/RhAr132GdIuc8B60cAgcEJEOAH58fSCBQsoE7s/njzebalNaou66cZUw+1k0/6nk1uzG/8Z9+rczhEmUKYSgoVCNT+XZ0CqXMs/d13XKOgo3Cidqnhlw1Vc1XP9hqvV9Uh1VY31+tq41rIMHLhsap9vEpk1H4vrM6p/Q7bohaMW+ACYYgvJLz7zeQ6B3oIEjeMnB8yyY8THpZk+b+lDyuWqTQzHFIrUxt438Y01/XgOwMrkDDv2UsZ4EsxjJx23F/zvnMyfzDqcEsPA/S+Uad3vsQ1PFjfxtsH+PTrWENiKegrZPrmD/5hjYa3U1MVVYdVU4lw0pdyX8KWN24RM4Zt39MXL6QtfFyA1/EM9l50zTXXmPrgCDtL851BKlSrY85MVfnVr4TeD7mMCxlGzgd43XPV+aRKYSsd4HWu1Bb+sGfPy6vn+fDcFhLgw5CuGlr6XFHnpOqAMwx6vv8JPQjWZ43vG0X2Cug6d6oho5Cr/9UBm/r5SJ8qOYxc9k7sTrGT35v/aCSrVq1yHunDqPprIte9Ot9hWMP3lx786bqTuc6Bhs6Muz+lB3jVOIo7h+V+mFvE7YpFEEAgTYAAzyWBwBAIRMPInWdrH1/ltq7O6/7nuAvyHkbO77LazOoLkqpza1IAVo/zKnHSl9Yw2PkSQYUfVe9T6UgY0FWapE62FDpPO+00F/5zva4SYX2R1ZcYjU2uBwTqJE8lEWrP7XvlzfQlZrgEeJkpxHc+8I+8S97TL5ds50Bf4mSu0jqVrCooyESl7iplUgAMHwToi5rMfVtSX0VT/RJkGqYp3A8fYvS3TAFeHYDFXQ+qClzOqVQBXqMp6Hh8cxP56PgVusOeoNU+VMO/qamHrm3Np/eDwojv9FHruO2221wpluZXybuGZlIgVIdafpKp5tG51AMwzadh5VStVT2VZ3oQpTar6sBLX7JVg8VPYd8ROt9XXXVVcgzyTPtYrnOSqfTdb6uQUvi4AK/+G+KuvVz3ItU+0YMy1VAI3we+NHifffZx7xnVpkh/sKMQqQdgccbr16938/g+CBR61GZbDzM1+W35AB/+Ldtwa+U6b1qvSuEV4PPpeT7cj2IDvIKjmpnovacAqAdSuv41+eYN+lmdM+q9qYAue3WyqodUeoCj6t5q7qURN/S+9O9ffWbpYa4+T8J7Yjn9tG43jNwPP2fbnl4fDSP3qjPthW/obyufz/Z1DPfdd587Hl3n+l33DfU5o4cVmT77wnt1Pp+f6e8vfy1qZAZfqyHX/Un3FL8OPQDTkIlx51DnhAkBBIa3AAF+eJ8f9g4BBBBAAAEEEEAAAQQQQAABJ0CA50JAAAEEEEAAAQQQQAABBBBAoAoECPBVcJLYRQQQQAABBBBAAAEEEEAAAQQI8FwDCCCAAAIIIIAAAggggAACCFSBAAG+Ck4Su4gAAggggAACCCCAAAIIIIAAAZ5rAAEEEEAAAQQQQAABBBBAAIEqECDAV8FJYhcRQAABBBBAAAEEEEAAAQQQIMBzDSCAAAIIIIAAAggggAACCCBQBQIE+Co4SewiAggggAACCCCAAAIIIIAAAgR4rgEEEEAAAQQQQAABBBBAAAEEqkCAAF8FJ4ldRAABBBBAAAEEEEAAAQQQQIAAzzWAAAIIIIAAAggggAACCCCAQBUIEOCr4CSxiwgggAACCCCAAAIIIIAAAggQ4LkGEEAAAQQQQAABBBBAAAEEEKgCAQJ8FZwkdhEBBBBAAAEEEEAAAQQQQAABAjzXAAIIIIAAAggggAACCCCAAAJVIECAr4KTxC4igAACCCCAAAIIIIAAAgggQIDnGkAAAQQQQAABBBBAAAEEEECgCgQI8FVwkthFBBBAAAEEEEAAAQQQQAABBAjwXAMIIIAAAggggAACCCCAAAIIVIEAAb4KThK7iAACCCCAAAIIIIAAAggggAABnmsAAQQQQAABBBBAAAEEEEAAgSoQIMBXwUliFxFAAAEEEEAAAQQQQAABBBAgwHMNIIAAAggggAACCCCAAAIIIFAFAgT4KjhJ7CICCCCAAAIIIIAAAggggAACBHiuAQQQQAABBBBAAAEEEEAAAQSqQIAAXwUniV1EAAEEEEAAAQQQQAABBBBAgADPNYAAAggggAACCCCAAAIIIIBAFQgQ4KvgJLGLCCCAAAIIIIAAAggggAACCBDguQYQQAABBBBAAAEEEEAAAQQQqAIBAnwVnCR2EQEEEEAAAQQQQAABBBBAAAECPNcAAggggAACCCCAAAIIIIAAAlUgQICvgpPELiKAAAIIIIAAAggggAACCCBAgOcaQAABBBBAAAEEEEAAAQQQQKAKBAjwVXCS2EUEEEAAAQQQQAABBBBAAAEECPBcAwgggAACCCCAAAIIIIAAAghUgQABvgpOEruIAAIIIIAAAggggAACCCCAAAGeawABBBBAAAEEEEAAAQQQQACBKhAgwFfBSWIXEUAAAQQQQAABBBBAAAEEECDAcw0ggAACCCCAAAIIIIAAAgggUAUCBPgqOEnsIgIIIIAAAggggAACCCCAAAIEeK4BBBBAAAEEEEAAAQQQQAABBKpAgABfBSeJXUQAAQQQQAABBBBAAAEEEECAAM81gAACCCCAAAIIIIAAAggggEAVCBDgq+AksYsIIIAAAggggAACCCCAAAIIEOC5BhBAAAEEEEAAAQQQQAABBBCoAgECfBWcJHYRAQTKI9DX12cdHR3W09NjdXV11tjYaDU1NeXZGGtNEdi7d6/t3LnTeU+cONHGjBmDEAIIIIAAAggggECMAAGeSwQBBEatwJNPPmkf/OAH7ZFHHrFPfvKTdvLJJ49ai0of+NNPP20f+9jH7K677rIPf/jD9oY3vIGHJ5U+CWwPAQQQQAABBKpOYFABXqVXTz31lP3ud7+zm2++2R5++GHr7u52JSkHHHCAPeMZz7BXvvKV9tznPtdqa2utvb3d3v/+99u9995rb33rW+3cc8/NG+zOO++0c845x83/9re/3d71rnelLHvppZfaj3/8Y3vmM59p3/jGN6ypqSnvdWtGv/7Zs2eb1jVv3ryClh9uM3uP5zznOfa1r33NpkyZknMX43yLOb5yrLOY/chnmXXr1rnrcePGjfaZz3zGXvWqV+WzWNHz7Nmzx7797W/bHXfcYY8++qh732jy751jjjnGXv3qV9v8+fMJNUUr515Q968f/vCH9t3vftcWLlxoF110Ucr7RPeTG2+80XRtdHV1JVeme9uzn/1sW7x4sen9pXsbU3EC1157rXPXZ8VXv/pV0/2XCQEEEEAAAQQQQCC7QNEBXtVOv/e979l1112XDB+ZNvOhD33ITjvtNPcSAb5yl2KhDzTKEbbLsc5yCYYBvhIlsbt377YLL7zQ/vCHP2Q9JIX5U0891d75znfahAkTynXoo3a9Kn1/3/veZ48//ridf/75tmTJkhQL/x7KBXTSSSfZeeedZ1OnTh21joM58C1btrgaEA888EDGczCYdbMsAggggAACCCAwEgWKCvCtra32+c9/3v761786kxe96EX2jne8w5UWjh071v1tx44dtnbtWmtpabGZM2cOOsBrBSqlVElYpjBTaGBNP5kjtQS+kBoJuXyLvfjLsc5i9yXXckMZ4F/xilfYBRdcYOPHjze1C16/fr395Cc/sV//+tdul/Xe0v8jvY3wrl27TCWyqsZeaA2aYq6JP/7xj/aJT3zClfpmqnWT6Z6i61lVv3VufvSjH7l7kmpr6AEAD1kGngX5yEo1HFRzIX3S63L+6U9/ai984Qvts5/9rGsPz4QAAggggAACCCCQWaDgAK8A/ZWvfMWuv/56FyhUwv7a1742r3AxmBL4uBNIgE8VGqxHnPdIe324BHjvGr7Ppk+f7kLOwQcfPNLYk8ej4/3BD35gt99+e1FNYAqF0fa+9KUv2Q033GDhA5RwPbneQ6p+ryr23/rWt9y9T81Unv/85xe6GyN6/t7eXuerBx1f//rXszZL+vvf/+5K4SdNmuSu80MPPXREu3BwCCCAAAIIIIDAYAQKDvBqs6sOh1Radsopp7if6+vr89oHAnxeTCWZiQBfGONwC/Dae9UKec973uNKeSvRLr8wsdLNreP7/ve/7/4vpMbIYPZg8+bNrj+Ohx56yD2E9M188g3wmi+8ZjL1yzGY/av2ZfWAY8WKFfaFL3zB/AOobP2KhOeiEs1Xqt2W/UcAAQQQQACB0S1QUIBX9V51OKQqkaouqpCoTpzyndIDvKoFqyRfX/TUAZ5KYFSKpQ7q9t133+Rqwy94+mOmErN8A6va7qvTvd///veu3aXCg6r5T5s2ze65554B1WnDfb7sssts1qxZrkTpz3/+s1vmkksusX322Se5ryp1+te//mW/+MUvXGmimhJo/erMT21stUw4bdu2zZU+aRmtX9VMr7jiCueiUsJsJnHm+XpoPbl8w9de85rXuKrCvplEuA9hmNE8qg7rA1K2c6bOw1Tqqg4N1UGhqjSrX4VNmza5Us3DDjvMVR1/3vOel7GjMLUj/7//+z+75pprkudSvupgTNWw1bnYr371K/v3v/9tBx10kCtxlWemKVeAf+yxx2zZsmXuWpGrjv+b3/ym67hRf9M2dU0uXbp0wPnNdp7CNvDZSoDjHips3brVVTnX9axq93qQdvjhh9vrX/96e/GLX5zyYK3Y8xi2C1coU7MYXds6dm1fx37iiSe6cxi+Z/1x++tQr/v3+y9/+UvX7lznQ81vfHjPZKUOKbWdz33uc+6aUMd/Rx99dEbWW2+91V1zujd95zvfcQ8Dsk13332361tAU7Z1xr2H4h5IFnovKPReo/vDP/7xD3f9r1mzxt0vZKRrXR3s6QFr+F4t5vwV8x4Nw7vvnDE8D+kPTDo7O13V+T/96U+uJ/oPfOADedXoirsH8joCCCCAAAIIIDASBQoK8GEIOPbYY3MGokxY4RfUl770pe4Lp29HH86///7725e//GXXpl6TerpXgFJv3dnCYNyXbS2nL+3/7//9P1PnVdmm9Paw4T6rqYBKRRU+NClshwFetRIUHK6++uqMq9e6FUSOOuqo5Ovh+hVw9EVc/6dP6SZxF2M+Hn4duXzDNqrpxxvug29P7EvbFKLyPWf/8z//4x6c/PznPx9wWAokH//4x10gCcfnVjtknUsFmHymuOs1V1gOX9PDFnXc6K+BcNsLFixIljjG7dNgArwC0i233OL6oVC4zTQdd9xxzkfnQ1Ox59FX29fyOj8Ku5lCmR6MfPSjH7WXvexlKefJX4faH4VJ7befFOD1sEbzZFqn5tP7acaMGckRAt797nfb2972tgGHLBPtmx6uxZ1rLfyb3/zGvRf10EHv4blz5w5YZ9x7KFeAH+y9IO5eE3f9pwfhwZ6/Qt6jN910k3vPhj33h7jqd0DHF07eOp9zF/fe4nUEEEAAAQQQQGAkCxQU4DX8m75A68vp6aef7gJaGKrioMIvvJpXoU09OKuEta6uzoV5lcSo1DpTaa//kldMCbxKDj/ykY+44HXEEUe4qskK0goVClOrVq1ygSdXgE/f57B0S1+QVXKuUnSFGdloP8eNG2cqwVVYWb16tauxoJ8VSjSlm6hEUyFRJdgqUb3ttttcB2cyUcmqSq8ylYCn28eFj0znKptvWJVb+66et8MpbE+soc8U5HyzinzOmdaloP7GN77RXVcKnSpR1vnQwwyVKKqNsWoypIdRnS9tTwFR61CNBp2Hq666Kq+SWH8c+QZ4zX/ggQe68+BLglWDRDVTdA2oV3OVxMdN+QR4X6KsdYXuqimi7eiaOOGEE9z1st9++7nt63q5+OKL3XB46Z2rDeY8rly50vWar0kPmnSuGhsbTb2Iqx34b3/7W/feUYm5zpefwp7cdX60rEr104c1zHW96n7z6U9/2tW2yNbRWVtbm3OQjWrwKOTnujflM8xi3HvowQcfdA8WtO3wwUKp7gXh/TF8z6sWkd4bCsrhvUadIPpO9vy9yp+HUp2/fN+j2q5/SJLP0Jx+3lwPCePeU7yOAAIIIIAAAgiMBoGCArzav+uLqqZi2nyGYVVf5tUZngKIn8JxmQ855BAXBnwP9ponnzCYqQ1tGJaylWRn64U+3GeVKiuo6YFD+vTf//7XfZlXyZj6BVAJWBgg0quY+6rJ6SYKSWFADktOVaVcpYX5DFkVFz4yXdzZfBWKVS1eDyAyVXENS/DTA34+50z7kqk/Bd+5lQxUEqux0TWFNUHOOOMM9zAmtA73J1NpX6ZjzzfAKzCp+vyznvWs5GrCgKmaJZ/61KesoaEh5/0jLsBrnboWNA65rlltU6XF4cOSbGNnK/jrGtQUdq5W7HkMh/pSgFM19bBHfF3zH/vYx+yuu+6yN7/5ze594F8PA7zOlaqtZ+pNP+569eOFZwuDaoKi7fr7RK6mPbqe1KmamgJka74Q3m8y3VO0DjX3UIl/enOiUtwLct1rfG0XOabfLzJddKU6f4W8RwsN8P5hVT5hfzR8MHOMCCCAAAIIIIBANoGCArwvJdHKiulsKAyrGlZIYTi9JC7XF7l8wmCmL9thSZm5BEpzAAAgAElEQVTaV77pTW8aUDqXT4DPNcyRqhd/9atfTQlbIXoYGlQyqiqmKp3Px0SlmyqBLOTLbVwgKiTAa15/fJkerKj2gkrB9YBBgdHXLsj3oUu2/hR823M1eQivt7i24XFtkwcT4NNrGPh1+bbC+XbCli3Aq58J1RZRu3CVsGp673vf69qY6yFF+HAiW0lzWBqd/sClmPMYti3P1u+FX6+Cs64B/77212Fzc3POHsbjrtfwPZypFsgPf/hD95An230lPOdxD0/8vJn2Se9jnYOf/exnroRZv6cH21LcC7Lda8J9z+dYdSylOH+FvkcLDfD+/qvlVIspWz8HfJQjgAACCCCAAAKjXaCgAB9W6c3WFjUXaBissnVWlGs89mIDvA/AuTq3yifAZ2s2EHbul6sNpzpUU7vlMOQN1iSbd1wgKjTAh6WKqhnha06Ex56pNDyfc5bpoYD2L7QJA3wY7DNdh62tra4JgzopzNbDePrx51sCn219/uFWMQE+2zlUCatCunpI900SwqATnodwHbmux2LOow/Huao3+9o56Q+Z/PmPqz0Sd73u3LnT1WxQM5v0e0f4WqZrMN03DMG5mgKFtQeynaNTTz3V1UpScwJNpboXZNuvsPaJHur4Wge57rulOH+FvkcJ8KP9qwXHjwACCCCAAALlEigowIfhYbBt4LN9+SxHgPdfYHOVYOcT4LPtcxgI8jlR2QJ8MSaVCvDhMYbVpH2JsIJFptLZfAJ8ttCbLcCHgU29mKs9sA9Q8vBV7/VzvuNz5xvgs9U8KVWA972Iq2f3RYsWJdv9+/Ocb0lltkBczHnMJ8j6/csW4OMebMQFeK3fl2yr+YLOq0r1NfnSefUJkKuXer+Pgw3wepCh0TJUG0MdbYbNN8p9L4irfZLrwVw+96ZCz1+29ygBPh9t5kEAAQQQQAABBAoXKCjAhyWfuaqTZ9uNfKo2lyPA+3BAgM99geQK21rSt70Nq8r7WhnZrodyBHjtS6ZOuSZOnOg6DFTv4moTrY7tVOMhvZlGJoWhDPC52mGn7+tgA3wx53G4BHjfiaaOIRwmzrePTw/22a72wVShj7vFEuBPThIV0oldvtd1nD+vI4AAAggggAACI12goAAffjn1w4X5YabygRqqAO9L7jSGuzoD88PThftcqhL4QsKYtj9Yk2zu+ZRopi8bF+B99d1HHnnElXSqvbPvDEyd3IVjhvt1lyvAxw3TVeiwe9UY4DO1BZd7XDXuQs9jMddS+vkvRQm8StjV18Ltt9+ebBqRrUZBrvtR6FNsJ3aDfTiQafl87gVhHwj5diRazvNXqhJ43wQj1z06n88Y5kEAAQQQQAABBEa6QEEBXhjqsEzDmqnzpkw9UucCy+cLajlK4MO2+yqRffnLXz5gNwcT4MMxqLO1Fc3mMliTSgb4sEd8tTXWsHYaukshyveSXshDgbhgkSsc6DUNl/aXv/zF9c6uYefUQ7uGmnvlK1/pHiZoSL58p2oJ8GGAy9beO1cndvIo9Dz6ktS4jugyWced40KDvm8O44O3esDXkHo6//k2l9A2/X6ld7oXHkO++x4uU+57Qdh8RGOzf+Yzn3G94Oeaynn+ShXg/T7qvayRNubOnZvvW5f5EEAAAQQQQACBUSVQcIBXyad6j1fHcGqvq069Xvva12YcGipdcrBhtdjS3HAYpQULFtgXvvAFN9Z4OA0mwGs94ZBnesBx8skn5xyH2m97sCaVDPDalh9LXNXodYwaxipbz+xhUMpU0hkXkHKFgyuvvNI9NCjEOtc7u1oCfD7DyPmHbDrebKG2kPMYdnyXayi4wQR4H8zjHoD54eI0vKSCnjoqzDYCQj6hNlfHfHHXZ7b1l/NeoG36JgOZhuLMtE/lPH+53qN+dIp8HvwUOorDqPqU5mARQAABBBBAAIFAoOAAr2VV6qVh0NasWeNWpY7E3vKWt5jGpR4/frz7m6q73nfffe73I4880v1tsGE1V4APe5r/4he/6DqZCjuX8m2mVfqo/VHvzYcffriNHTvWlUjedtttpiHm0tvJ57PPOjaVQqtKs7ajHsPPPPNMe81rXuMeFGg/9Lrc1EZbPdX7sbDzWX+uWgmVDvB+LPH777/fmpqa3JjsuUo+i33okn69hJ3HhdWmFd7knGls8ULe6dUS4HVM6rRNY7HretJoAKoFsd9++yWvY9VM2Lhxo2m4QjVtyFRCW8h51PvjiiuucMN7yVkPbtSJ5T777GO1tbWuyv7WrVvt4YcfNj0gC7eXbwj2YU/r1z4vXrzYnb6enh433KKfwtoFn/3sZ9096Ne//vWAnunjzv3dd9/txqTXpPHc/T0qXC7ffU/fVjnvBdqWRlnQ/Xf16tU2adIke8973uPGs1dHjr29vSYj3X/1cEJTOc9frgDv+yzQQ9+3ve1t7n/dG/fs2WMNDQ1JNv2uh6q6h4dDbMadQ15HAAEEEEAAAQRGo0BRAd6HK32h19Bo+oKYbQo7NxtsWM0VBh999FEXZB5//PHkroTDTWkfVU1TY7WrFDPbVGyA91+sFZ4URrJN6SV+gzXJtp18Ox4Lx1yOawPvt+X7FNDvmcZ+zxSCSl0C70shczkfddRRLtil9xSeaZlqCvCqpn3LLbe4DvoUnDNN6sBPvfOn1zQJ5y3kPCqEKehec801Wd/vmYZpzDcEh6E03Mf0YQLDKuoaB10PkPSezzakXrbrI2yK8IlPfMLVIkqf8t33TNvQ8ZTjXuC3pfvdpz/9afeQNNOU3qlkuc5frgAfPsgI91EP3PSQRg9PNYVD4+U77ONo/LDmmBFAAAEEEEAAAQkUHeC1sL5M64vw7373O1eF/KGHHkqGYwXVI444wtROU6XhKnkZbFj11SyzdTyl6rQKpOoQSSFdJYXnnXdeSgme2sqqlPzmm292JYb+4YP2d968ea7ncrWR98OSqaRSDwZUdTefcZdVAqZ5V6xY4UrItD1NKik76KCD7CUveYkbHqyQ9Q+mBD7XZa7SzrD0Mc7XryuskqtxylWyFtZ2CLeZa51x1WZzhQOdF5XAalzwXJPc1eTjmGOOyTlfGODVrlglgX4KR18oxzByhXZ86PdL19b1119vN954o7vOdD71QEUPLV784hcnx47PduCFnEf/fl+7dq3dcMMN7v2uEKlJ721Vfdf7/JRTTkl5aBB3jsN9U1OX73//++54VIKsc6f3nKrth5Ov/u/fu3HV7jMdf1iLIz1Q+vkHE+C1jnLcC8Jj0THo+te9RkFeZv5c6L6r68DXiCrX+cv1HtU2Ozo67Gc/+5n98pe/dA+btH+6RlQDytes8M0iNH+moSj5qEYAAQQQQAABBBDoFxhUgAcSgaEQUChQ2/ubbropWd06rEKvYHfPPfe44eRUOltsQB6KY2Ob+QmEJfFhTZv8lo7m8rU4crWDL2R9zFu4gM6j+j/Qgx7VqNDDtnyGfSx8SyyBAAIIIIAAAgiMDAEC/Mg4j6PqKPx49HHBfLAlqKMKtcoO1rfhVy2XbMPpxR1SWAMh2+gUcevg9cEJhH0axNXmGdyWWBoBBBBAAAEEEBgZAgT4kXEeR9VR+GCeq8MrldKrDbhK6bNVkR5VaCPsYNN7o1eHeoVOqqmhtvNXX32164hT14tv2lLoupi/OAE/YoL6atD7Ws2YmBBAAAEEEEAAAQSyCxDguTqqTsB3vqY20suW/f/27gXoqqp+4/jqqmkWWgkYkYg1aYYaOTXICCUlakWWpZOCJhFmkVBmUCAQmKak5K1B1CLIsItmmclIY5KaJZYQ2pUspIhKoemCNd3mWfP/vf911rv25Zx3H87Z7/s9Mw7ynrP3Xvuz1nn1Wbd9rt9XQP+ul9YFb9y40V177bVOO43r50uWLHGjR4+u3X1S4P8X0FRr7WuhddMafVedfutb33KnnXaaX0/d6lMIbEd/reXWObWrP6/dI6B61AaC999/v5s6daqbNm1ay/W4e0rMVRBAAAEEEEAAgc4LEOA7XweUoEmB+DGGWYcPGzbMXXDBBU670Wdtstfkpfl4hwTCqdZWhOHDh7tLL73UP2Wg1Zc6BrSZpXaN19prbYinR+Pxar+AOk208am89QhS64Rr/5W5AgIIIIAAAgggUF8BAnx9625Al3zXrl3uzjvv9DtwK4BpB269DjjgAB8G9AQCbYoV7sI9oMFqfvOPPfaY35RQsyv0Ut3q+efadZ8XAggggAACCCCAAAIDRYAAP1BqmvtEAAEEEEAAAQQQQAABBBCotQABvtbVR+ERQAABBBBAAAEEEEAAAQQGigABfqDUNPeJAAIIIIAAAggggAACCCBQawECfK2rj8IjgAACCCCAAAIIIIAAAggMFAEC/ECpae4TAQQQQAABBBBAAAEEEECg1gIE+FpXH4VHAAEEEEAAAQQQQAABBBAYKAKlA/xFF100UEy4TwQQQAABBBBAAIGaCsyZM6emJafYCCCAQLFA6QBffCo+gQACCCCAAAIIIIAAAggggAAC7RIgwLdLlvMigAACCCCAAAIIIIAAAgggUKEAAb5CTE6FAAIIIIAAAggggAACCCCAQLsECPDtkuW8CCCAAAIIIIAAAggggAACCFQoQICvEJNTIYAAAggggAACCCCAAAIIINAuAQJ8u2Q5LwIIIIAAAggggAACCCCAAAIVChDgK8TkVAgggAACCCCAAAIIIIAAAgi0S4AA3y5ZzosAAggggAACCCCAAAIIIIBAhQIE+AoxORUCCCCAAAIIIIAAAggggAAC7RIgwLdLlvMigAACCCCAAAIIIIAAAgggUKEAAb5CTE6FAAIIIIAAAggggAACCCCAQLsECPDtkuW8CCCAAAIIIIAAAggggAACCFQoQICvEJNTIYAAAggggAACCCCAAAIIINAuAQJ8u2Q5LwIIIIAAAggggAACCCCAAAIVChDgK8TkVAgggAACCCCAAAIIIIAAAgi0S4AA3y5ZzosAAggggAACCCCAAAIIIIBAhQIE+AoxORUCCCCAAAIIIIAAAggggAAC7RIgwLdLlvMigAACCCCAAAIIIIAAAgggUKEAAb5CzFZO9eijj7pPfepTbuLEie6Nb3xjK6fgGAQaBL73ve+5q6++2n3oQx9yRx55JDoIIIAAAggggAACCCDQTwSaDvCPP/64+/KXv+xuv/1297vf/c4NHz7cve1tb3Nvfetb3bOe9ayOsPzmN79xH/nIR9yb3vQmd9pppzVdhiuvvNKtWLGi13GHHXaYW7p0qRs0aFDT58w64MEHH3QXXHCB+/CHP+zGjx/v9Pfp06e7efPmuUmTJrV0nV27drmbb77ZffWrX3VbtmzxdfKud73LHXfcce6Zz3xmS+fs5EH/+te/fH185zvfcZdccokbOnRo5cW59dZb3aJFi3rOe+CBB7oJEya4t7/97e55z3te5dfbnSe0e1u2bJkbPXp0r0s/+eSTbsmSJW7Hjh1u4cKF7tnPfvbuLB7XQgABBBBAAAEEEEAAgRYFmgrwmzdv9sFTITF8HXTQQe6yyy5zw4YNa7EYfTtsIAf4v//97+6Tn/yk++Y3v9mA+NKXvtR3Puy///59w23z0X/4wx/cypUr3SGHHOJOOOEEf7VOBHi7zde85jXuwgsvdM997nObvvPUvTR9kgoOIMBXgMgpEEAAAQQQQAABBBDoQoHSAV5Bcf78+e673/2ue/e73+1HKhVy9HONyiu8P+UpT+nCWywukkbg16xZ4/TniBEjig+o8BN9HYHXbAgF+HHjxvkp00OGDHE///nP3Z133unOPvts94xnPKPC0lZ/qr7ef6slikOuRqPVCfWjH/2o5XbQqXuJDYoCfKtmHIcAAggggAACCCCAAAKdFSgd4Ddt2uTOOecc9+Y3v9nNnDnTPf3pT0+W/L///a+7//77/Rrcn/70p27w4MF+Wrum2O+5555+dPWOO+5wN9xwQ89077POOsuvAdc5FaL1vqZ/K1TrpZFkHffpT3/arV+/3p9T/4waNcq9/vWv99Pnf//737szzjjDzZgxw19XfyqUaQq5pqrr71lTsVNT6O1cf/vb3/yU97vvvtuX5WUve5l73/ve5zRSqw4LHat7ftrTnua+8IUv+Onrev+xxx7z08D/+c9/+nKdeuqp7uGHH/bT5fWyKfNh6NM0bpVTHjpG59caef3s2GOP9X+G7n/5y1/c7Nmz3c6dO/06eoV3e/31r3/tmRr9k5/8xNeH7LTMQWvtp06d6pcG6Pxz5851r3rVq3znjGZX6N/PPfdcPyquc8+aNcsdfvjh/njZHnzwwf59M4jrVO9rCr/KrPLq/W9/+9t+pF3Hy0gOdh7Vnb3kojLITvdjnSqa9r169Wr3xS9+0XcYhfXw5z//ubCMRSE3DvC//e1vfTvXa5999mkws4Cselq3bp1fSqLPqk3H96JlEboHne+pT32qXxawxx579LQJfSeKvjOp61100UX+fPpO/PKXv/SmH/jAB3xbt8+/+tWvdo888oj7xz/+4V73ute5D37wg26vvfZyixcv9t8xWyKie1fbes5znuP+85//+PPF7byzv6a4OgIIIIAAAggggAACCEigdIBfu3atD4sK02PHjvV6Fj717wrgCoL33HOP/1OhLXwpsCnUKTgoQITvK+TpGAXLOEyrw+D000/31/7Vr37VcE6NOCtEKnyEAf6JJ57wAVPB1V5vectbfNBPjUjnBXiFK4WkVatW9ZxLQVs/e+ELX9irvKlmpftT4FJAygvw6rSQjUbQNRqsALt8+XIfWlVGhejwpVCo+zziiCMy7+3Xv/61D27xsgdZy3Tbtm09fuG5Fd5VBnkpnKoDJ3w9//nP92VSCFfYvuqqqxretzo98cQTk++rvahezzvvvF6hNw7wL3rRi9xnP/tZpzXd4UvBWmu5R44cmVvGl7zkJb2qJV4Dbx8wF9kqEG/fvr3nWHVgKbTHx6rDQ+999KMfzQzwqT0W1B41k0XfrbzvjJZHhOv1db2PfexjbsGCBW7Dhg2+fPJWfY0ZM6ZX+ewGTj75ZN+5pBkbqQAfdj7oGPleccUV7hWveAW/LRFAAAEEEEAAAQQQQKALBCoN8AqTChUatdbmWC9+8Yt9oFF4/eMf/+jDqUaKFRo/8YlPOK3TVlhV8NHU9Y9//ON+FFMj2QqXCu8aZbTRf4Wd9773vX7UWOFdG3TpcxoBVYhXANaf4UvXV9j597//nbkhXdkp9BpNv/baa93nPvc5HyZ1/fBYBXp7f86cOU6dBhqh1b4BFv7iadbx3++77z4fuDUCf/zxx/t/18yBiy++2AeqVIDXSKtGyVOzIuSpMtkmf6obhV7NklDZNRosM4VCfUZOWgN+7733umuuucYvjVCA10ZnWkKhZRN2jyqTgr7qXfWnuthvv/18R4vM5aFp/LLQcRpdV5vQCK+CsTqCsqadh66aRaFr6NxqX+rY0E7rCr1aN6+OIXUEZJVRm9PFrziEH3DAAf5cmikRb1r4s5/9zLc3dZTompoZokCtWQz6xzYKzLuXr3/9695Vziq7TN7whjf4diGXrO+MOsz0+fh6tqRFGxjquxZuvGf3pp/rO7F161ZfNxrt1/n0p76L+rn+biPwGqVXXWsU/hvf+IYP+u95z3t8pwUvBBBAAAEEEEAAAQQQ6LxA6QCfNYVeU6z1P/0Keu9///t9UIhHa3WbGrVWCFEo0GcVhBQkNDU6DBOaZh2vR8/aqE0jpFOmTOmZZm4BXh0E119/vZ+2rWnmeuXtKJ8X4FU+7fD+la98pWEUOxXgFWLj9cc2Bd7KVhTgNR1cQVoj5zLTtHUbqY2biz6rgK9RcrmGG68p2Gm6fOrewjIqFMedH+H7Nrod1ll4D1rGYDMg4vKpY0EdLmoTqc4Vfb5MgNfn4jKm2l1WGVO7+xetE1doVxvSjBJ13Ohls0wswMe7vJe5F7WRZr4ztmxE3534emrbX/rSl/xTIdRW1FmiWRrqLAg/H3/HsgJ8WEdxu+38rypKgAACCCCAAAIIIIAAAqUDvMKiRlUVKBXUNbqsEU9Ndz7//PP9VGqFLI2maxRXI6UabQ03trM121rDrNFbva+gFI/AxwFe09g1IqhHiimkasTwHe94hx8d1JreMGxoNFajmwr9GtHXyGTYQZB6JFxegP/85z/vrrvuOj9jQNOTVY4wHMXH9jXAq0mGo8Na26xpzKkd/uWiEfbPfOYz/lF+2lxQU9v1tABNu1cHhx4tpxFz1YdGfFUHqRH4MLw1E+A1Kq3RcU1TVzt4wQte0PCtsmn+6ijQXgIaldf+AD/+8Y+dptdb6NU5tFeCZlzolRqB17Hq+FGdpkbgqwrwmtGhjhGbVSBn66QKR+CzAnzevcQBvug7E7aHvMfC6bvxi1/8wk+j1yyOVgK8jcDr+2vfN0bg+Y8EAggggAACCCCAAALdI1A6wKvIP/jBD/xosI1qh7ehMKbg/LWvfc0HxPBl6881xfumm27q9X68Bj4O8DbSrOCmIKrQHr7CAD958mQfthTUFWJUVk1hV6eBpgtrc674lRfg9Z5GNHWsQqpGRHUPmrJ9yimn+LXfYXlbDfCaAv/Od77Td3houYECpNbwaxmBRrCznuf+pz/9yXeA/PCHP2y4LRnZFHl56HPhK14D32qAV73LRhvMhS9bMqC9DlLva3RenTh6BKA+qw4XvWyUW2v/zVVr4FPniNfAVxXgrT1pir/q2abQq/1pCcj3v//9hoBs922zVPLuJQ7w6hRTm8n6zmh2RWq2QNh5Y9e3fQtaDfDxGvhwE8Hu+ZVFSRBAAAEEEEAAAQQQGLgCTQV4MWndrEZ8FRIUjjXyrrXDCpoKzfGO5Dom3PStzC70cYDXMdpETiPJNp1Z4W3atGl+JF4jujbFWrMDtCmYyqiR1GOOOca98pWv9JugaU2wNr1rJsBrKrvClWYe6D60Edjtt9/u10MreOo6fQnwGqFWB8Ohhx7qw6Lt1H/55Zf70XPbmCyviapzQuvyb7vtNl8nWs+tXf/VwaBp9EW70PdlCr2mp8c7xKusFtBVT/H7tgu9niCg9daaBq7ArrJrJoE6L1TXoWvRLvThCLkMix7pljeFXu1N09JlqjLJUrNNtPGb2oKeJpCa0q7jytxLOIVeI/rqwAqfzBB/Z1Jl1c7y2itCS05URnVMye3II49seQq9ll2oPvSn1uprwzt1CvBCAAEEEEAAAQQQQACB7hBoOsB3qtgKOApmCuQKL1rz/dBDD/kRcU3F708vzTjQ6LQ6SxTg42np/eleuZfOC7DevfN1QAkQQAABBBBAAAEEECgjUIsAr6m9Gl3UjvXhy6YM96eAGz7STrMJ7HnwZSqTzyDQigABvhU1jkEAAQQQQAABBBBAYPcL1CLAa73vI4884qerayq7poUfe+yx7swzz0xu7rb7Gau7ogL8XXfd5R+NpnXpWWvfq7siZxroAgT4gd4CuH8EEEAAAQQQQACBugjUIsDXBZNyIoAAAggggAACCCCAAAIIINAuAQJ8u2Q5LwIIIIAAAggggAACCCCAAAIVChDgK8TkVAgggAACCCCAAAIIIIAAAgi0S4AA3y5ZzosAAggggAACCCCAAAIIIIBAhQIE+AoxORUCCCCAAAIIIIAAAggggAAC7RIoHeB37tzpZs6c6U466SQ3adIkXx7bvXratGl+x/TFixe7wYMHuxkzZjj7/KZNm3rKPnHiRDd37lz/PHe9nnzySX+MnvGu15AhQ5x2YR8xYkTm/YaPWdOHli1b5kaPHt3z+VtvvdUtWrSo5+96DJvKYy8dv3379oZyWFn1OZ1L59DL7lP/Hn7mvvvucytWrMgsY1ym0EqPxLNXXLZ2VXJ83gcffNBNnz694+Wo6n7VDhcsWOD/yWs7VV2v28+j9vvAAw80tHErs33njjrqqIb2be/H34Vuv1fKhwACCCCAAAIIIIDAQBJoOcBbELDAHv89K/AvXbrULVy40A0aNMiHdQvTQl++fLmbPHmyfy9+pYKHrqHwf+qpp/qP63wKp7qGzmHH6D3rOCgb4FWWsDMhK9joevqcXTOr8Vhnh+7dOhx07C233JIMWvF5Use30lBT4W716tVOnSsp92auUVUZm7mmPttMgO9UGVP3FH9nmr3vrM/31wDfLq+q3DkPAggggAACCCCAAALtFmg5wMchoUyAt5CtPxXU4xH9vJvNCyV5IS4ObGUDvEbxwxkD7QjwRaOhoUcVwbOZoNtKw6uijK1et+wIfKfK2C0Bvsi3m0fgCfBFtcf7CCCAAAIIIIAAAv1doKUAP2rUqF5TlssGeBuxvvjii91VV13lfcNp9XlBJ2var47JCvhxucoGeI2MDxs2zNk12xHg43KvWbMmOf0/tRzBpukXLRkIPYs6QfTZ+FphJ4bC70033eQOPPBAt2TJEn9qe1/O6pAJl0xYGfPOqTLJWssX5s+f74444ojC9mBu4VKJcPlFlkmW48tf/vKGpRw6f7wMIl52EL4fLusIy6HryWn8+PFu9uzZ3uuwww7rma0RLwcJl1RkndM6IHQ+zT556KGHei07ievZZqZo9oeMVUdh+eN7C+8/677j5S9xO1F92nKR+L7CJSzxTB2V9ZBDDnGrVq3qaUtW1jyv1O+NvHqxzsMtW7b45TC6RqodhPXV3/9jwP0hgAACCCCAAAIIdL9A0wFe/6NuIS21nj1eAx+umRdHOOV8x44dPrjpf/Tz1oOnpuPHtKlgbp/Re3rpWs0EeOtk0D2MHDnSB1RbJ2/n7ssU+ryOh3B/Aa3FLzNyHB/TjFEY3sN7DL22bdvm7197HqhMcb2kypjq+AjPqU4LLVfQHgo6r+2PkPfVsdBvyxZUBwqmqf0TWnHU+cMlFPHfrSND7UGfs7Zl7dvKsu+++/o2oyUTcitadpJqr/E57Vrq6Jg6dWpyzX8Y4OUbroeP6yO2C+ahY7MAABP4SURBVOvQ2nz8HbZz2H2pTLIfM2ZMz/fEjinqQEsF+HAZTFjXahvhPhutthGrl3322cedeeaZPUtawnZpHVLxvXf/r3RKiAACCCCAAAIIINCfBZoO8Arv5513ng/x+p9bW8/d7Ah8uGbcRvmyNrHrVIBXGdXJoD9nzZrlZx3srgAfT68vE+CLpuTndXJkdSaE0+71mXiqetg5kipjatQ/POfGjRsbwnLRly3VIZC3NKAVx/B8FvZSQS513fB648aN69XpE3roXuNAWnROzX4JO1FSXnYNdbZdd911DfszhH424hzObEm9r2uEnXVxB0pYhtR7YSfXypUrGzaRTAX4sEMk9Bg6dGipAJ/6fZGql7ADInVM2LaL2iXvI4AAAggggAACCCCwOwSaDvCaVq7/mX/44YcbNm8rG+DLTnUPb77M2tesUBEHuGZG4K2Twcq8devWygN8GBJSU7xtZkJWgM87Jm5AecHLAnw4Ld2Ot46VVgN83jkV4DWFvmgTQCtLKuDGP2vFMWsaedbMC5XH6iR8soCVc968ea7VAB9OPw/rUOe0AB9uhpiq59A8nC4fBvTUvWXNmNA0c5smH4/qxwE+3gG/UwE+7GxLBfiwUybe8JIR+N3xnx+ugQACCCCAAAIIINCsQNMBPvyfXoXP4cOH++nUZQJ8mRFi3UD42De7oaLwmRVw45+nOhDi0BJfK1zvm1ob3eou9KkwZb7xNOW86elZx8SNoWgUv2iNfCo8tzICHwe+ZgJ80Qh8PGJexjGeRm5hXnWdNY3cAnze5nmpsrYyAh96FdWhdcSY6ebNmxs62poZgQ8fzxh+v/Wdz6qzVBsKv0+7cwQ+DPDhCLt1rGQtDbAlQp16zGOzv8T5PAIIIIAAAggggMDAEehTgM+b3pqakhoH4xtuuMG99rWv9et4i4JJ6pFwtkmYpvTbY+nC9bOptbqpEBqvY091FmSVry9r4FNrbi10rF271q1fv97tvffevkMj5RkHxPiYVDOO13PrM1nrl/WezqkQa3WUN4U+r4xhWArPGVvbBnRxR0l4L/HjAlNT3ptxDOtQ66xvvPFGt2HDBjdlyhS/RCQ2033a4wvjGR0qi0LzhAkTeuosDJKpDebCTd2sPsKfheeM26GZ28wYlT91DesYS3VWhev9U50OZm+dNfYEiXAKutWpXcdmCMRtIqu+NbtAHYHxtPX4+5qaQWMm2kfBOv/iz4XXVRlTT8DQZ7SpXaoDceD8J4E7RQABBBBAAAEEEOhmgT4F+DBsKERrx+14E7twV/JwRCvexVrnygttej91jK4bPsPcAqChWzAIKyGeLh3vNJ012q/j9ApHJpsN8OF067hsYdltunQYmMNym2XRMVkhPpxiLT/bEC2efn700Ue7OXPmOE2jLxqB17VSZcw7Z9Zsh7wnDug6cT1n7UJfxlGb52ktukK5nUdT+8Op4PH1tMHh2LFj/aZ78W7n2iFe7xWNwOvY0CZrh3qVyc7ZSoBPjT6HnQpFywfsOxyWr6idZO1CH3+HzznnHLdu3Tq/n0aZAJ/yss0wwwBvv5s09V+v+OkAWQE+Xu6R+v3Rzb/QKRsCCCCAAAIIIIBA/xYoHeD7NwN31y0CCnhaD3/KKackd1jvlnJSjv4vkPd0g/5/99whAggggAACCCCAQDcKEOC7sVYGaJkI7wO04rvktjXLQi/NBNCraN+NLik2xUAAAQQQQAABBBAYQAIE+AFU2dwqAghkC9xzzz1OSyNsmUu8tAY7BBBAAAEEEEAAAQQ6LUCA73QNcH0EEEAAAQQQQAABBBBAAAEESggQ4Esg8REEEEAAAQQQQAABBBBAAAEEOi1AgO90DXB9BBBAAAEEEEAAAQQQQAABBEoIEOBLIPERBBBAAAEEEEAAAQQQQAABBDotQIDvdA1wfQQQQAABBBBAAAEEEEAAAQRKCLQU4Hfu3OlWrlzppk2b5vbcc88Sl6n2I934eKdHH33UzZgxw+9gPW/evJ5HURXd+ZVXXuk/omOrfKk8d911lzvrrLMqO63qfebMmb6so0ePbuq8duymTZsajmtlp+/QWiebOHGimzt3bkfaYngzWfeozyxbtqxps6aAow/LaMGCBf6fESNGtHQqPQdd7XPp0qVu0KBBLZ2DgxBAAAEEEEAAAQQQQKA6gZYCvAL08uXL/f/ctxoO+nILVQZ43cP27dv7FAD1/PLFixe7o446KjO4W+hcuHBhQ5BrV4DXeRXAqgxfVQT4k046qXTnRqqNpELl2rVr3ciRIzvSFlMBvq/32Jfvhh3bTIDPapsE+CpqgnMggAACCCCAAAIIIFCdQNMB3sLqHXfc0dRIc3VFrvZMVQT4MmFpdwb4cCR4d4/8ZtWOlakv4bYvHQjVtpr02aq4x6rKWaZNhmFfsyrizqWqysJ5EEAAAQQQQAABBBBAoBqBpgO8jcqdfvrpbtWqVbkjvBopv/nmm93jjz/up5YPGTKkYdTewrOmQGtq9hlnnOGnZ+sa06dP77nDcEq6jlmxYkXyXPq5XvF1wk4HvW9TrtesWeMWLVrUc528qdhZZYqnc9s9hNWTmlptwdoMtm7d6mx6eRi6y5w/bgpyf+CBB5ymp+ucNr1c5ViyZIkbP368mz17tj8snMKu43bt2uWPUQeNXmZv5dDPwpkXVh8p95RBXwJ8mRFh3UNYp2F9xPUQvpe6j6FDhyZnVmTNmigT4LO8Uh084UyTu+++O7NuzDm+d/se2H1Ynerz1say2qbaoxzD70ReW8xrO9X8quIsCCCAAAIIIIAAAggg0HSAVwAZPny4GzduXOF66HiqexxSdK7169f7c9la7fgzqVCkIDd//vyeIBkHqvD9fffd15dTa7Ztnbk+P2bMGP+zMiPwRWUqM9qZNwIfTnUPzXbs2NGwjtk6IgYPHpy5Zt4+o6C83377NRxvlmYRny9eGhE7x/eZ5x4vrUgFxVRnR95XstmlE2auvRomTZqUWdd59/HEE080rAPPmwWQuse4g+SWW27p6fQKfXXf8Sh4HODDZStx3cQ28fuha1zPWW3TOoLUAaS2ou+RdcA023b4VYsAAggggAACCCCAAAJ9F2gqwBcFuLg4YQCwze7CwKxAEq/TTgXq+Dxx8Ik36wrXpKtMYWiKy1gmwBeVadu2bYUbhpWdQh8a33bbbb644QZ3RaPQ4fsyD9fmp8JnaKsZCRq5D0fsw03rwrKpXHnuCszhq8zodFFzbjbAx3sTpPZuSHW+hMfFHVXyVXtKbZqXd4+p98LrjBo1qjDAZ9WN1v/HmwvmdSrF75UJ8Gob8fcobGuaIZDXdorqlvcRQAABBBBAAAEEEECgWKCpAJ8XpFOb2aUCfPgzBfh4A7nU9OSiAG+7v8e3q+nfeoXBotUAHwfpsEztDPC2LCAsd97O7bFfGHp1jjjo9SXA57m3I8DnjSqbT9FIvy2FsOnlVq9a4pFqP7oPGW3ZssUHbJuBEt+fji0T4MMd/KsK8PFMC5UlDunxEhB9xqbRlw3w8feIAF/8C5ZPIIAAAggggAACCCBQpUDpAJ/3iKysx6aVGYEvE+DjEfCiEfgQqGjUtuwIfBzgw+PaGeDj6+ZVfrxGOfyswlpqpLYvAb6Zx5RVMQJfdI74/XjJQKpdzJo1y1122WW5j1uTq3bz12cvv/xy3wmS6rBqNsCHn2/nCLyWAYRLTizM9zXAx1P8GYGv8lcz50IAAQQQQAABBBBAoLdA6QCfNXU7FdLtMvF7qTXwcYBPrbuO1wan1sCH59F1Nm/e7CZMmNAzKhqugQ8fO1YU8HUvRWUqswY+K9zFI+bxNPX43levXu03Fks9lzurLuwakydPrmwEXgE27vwI3eOmVjZ8Dxs2LPeRfnH41HV033rF091Vz9pjYe+99+61Z0DYnleuXNkwEyS+j3C9d94jB4vuMfZKzY6wNeZ2Lt2XOg+KpqjHjw0M21G4jl/LKm688Ua3YcMGN2XKFL8PRFa541kmYVuMj4nbXrc/MYD/GCCAAAIIIIAAAgggUEeBUgE+b/O0rOm3FqzCHcHjqd9Zo995u9CnArV+Fu/urV3Wx44d6+sknj1w9NFHuzlz5vjd6sMd6uPd68MKzStTmQBv5bbd9W0Dt7wAr5Acj6qffPLJ7uyzz+4V4PPCo3VAXHjhhX4EOZzG3eoIvI1A57mHflkzOKxN6LMa2S4K8LGj/q5znH/++e7QQw/1Yd7anGaGaGTbZgpoT4FwSUK423/Rfdh58x7LVxTgU+003NE/bGO6p2OOOcatW7euVIBPfd9Su9DbzzZu3NiwtCS8trXNrA44W24QbkJIgK/jr3/KjAACCCCAAAIIIFA3gVIBvtWbyhudb/WcFuAUfDQymRqJ7su5ORaBlIBNo9ez0mlztBEEEEAAAQQQQAABBBDohEAtA3yZdeudwOSa/Vcg69nv/feOuTMEEEAAAQQQQAABBBDoNoFaBXibxqw14KnHeHUbLuWpv4AtYTjuuON6raOv/91xBwgggAACCCCAAAIIIFAngbYG+DpBUFYEEEAAAQQQQAABBBBAAAEEulmAAN/NtUPZEEAAAQQQQAABBBBAAAEEEPg/AQI8TQE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gf8B1fBwWveUcx0AAAAASUVORK5CYII=">
            <a:extLst>
              <a:ext uri="{FF2B5EF4-FFF2-40B4-BE49-F238E27FC236}">
                <a16:creationId xmlns:a16="http://schemas.microsoft.com/office/drawing/2014/main" id="{0D6035ED-D458-4179-A3A4-B2D21394BA45}"/>
              </a:ext>
            </a:extLst>
          </p:cNvPr>
          <p:cNvSpPr>
            <a:spLocks noChangeAspect="1" noChangeArrowheads="1"/>
          </p:cNvSpPr>
          <p:nvPr/>
        </p:nvSpPr>
        <p:spPr bwMode="auto">
          <a:xfrm>
            <a:off x="1756881" y="69351"/>
            <a:ext cx="6174768" cy="61747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1" name="Chart 10">
            <a:extLst>
              <a:ext uri="{FF2B5EF4-FFF2-40B4-BE49-F238E27FC236}">
                <a16:creationId xmlns:a16="http://schemas.microsoft.com/office/drawing/2014/main" id="{AF817145-FA78-4277-9152-7BC209B4BCB7}"/>
              </a:ext>
            </a:extLst>
          </p:cNvPr>
          <p:cNvGraphicFramePr/>
          <p:nvPr>
            <p:extLst>
              <p:ext uri="{D42A27DB-BD31-4B8C-83A1-F6EECF244321}">
                <p14:modId xmlns:p14="http://schemas.microsoft.com/office/powerpoint/2010/main" val="1996200299"/>
              </p:ext>
            </p:extLst>
          </p:nvPr>
        </p:nvGraphicFramePr>
        <p:xfrm>
          <a:off x="647271" y="1127303"/>
          <a:ext cx="7469313" cy="530432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a:extLst>
              <a:ext uri="{FF2B5EF4-FFF2-40B4-BE49-F238E27FC236}">
                <a16:creationId xmlns:a16="http://schemas.microsoft.com/office/drawing/2014/main" id="{B301B0F9-7317-4B84-B483-55A236AC9CB0}"/>
              </a:ext>
            </a:extLst>
          </p:cNvPr>
          <p:cNvSpPr txBox="1">
            <a:spLocks/>
          </p:cNvSpPr>
          <p:nvPr/>
        </p:nvSpPr>
        <p:spPr>
          <a:xfrm>
            <a:off x="381000" y="152400"/>
            <a:ext cx="8229600" cy="1143000"/>
          </a:xfrm>
          <a:prstGeom prst="rect">
            <a:avLst/>
          </a:prstGeom>
        </p:spPr>
        <p:txBody>
          <a:bodyPr>
            <a:norm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200" b="1" dirty="0">
                <a:solidFill>
                  <a:srgbClr val="002060"/>
                </a:solidFill>
                <a:latin typeface="+mn-lt"/>
              </a:rPr>
              <a:t>Maternal Education: </a:t>
            </a:r>
          </a:p>
          <a:p>
            <a:r>
              <a:rPr lang="en-US" sz="2400" b="1" dirty="0">
                <a:solidFill>
                  <a:srgbClr val="002060"/>
                </a:solidFill>
                <a:latin typeface="+mn-lt"/>
              </a:rPr>
              <a:t>Babies born to mothers with less than 12 years of education</a:t>
            </a:r>
          </a:p>
        </p:txBody>
      </p:sp>
      <p:sp>
        <p:nvSpPr>
          <p:cNvPr id="13" name="TextBox 12">
            <a:extLst>
              <a:ext uri="{FF2B5EF4-FFF2-40B4-BE49-F238E27FC236}">
                <a16:creationId xmlns:a16="http://schemas.microsoft.com/office/drawing/2014/main" id="{29DE0F25-383C-4739-95EA-FDBA2F88B79F}"/>
              </a:ext>
            </a:extLst>
          </p:cNvPr>
          <p:cNvSpPr txBox="1"/>
          <p:nvPr/>
        </p:nvSpPr>
        <p:spPr>
          <a:xfrm>
            <a:off x="381000" y="6567099"/>
            <a:ext cx="8382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Calibri"/>
                <a:ea typeface="+mn-ea"/>
                <a:cs typeface="+mn-cs"/>
              </a:rPr>
              <a:t>Source</a:t>
            </a:r>
            <a:r>
              <a:rPr kumimoji="0" lang="en-US" sz="1200" b="0" i="0" u="none" strike="noStrike" kern="1200" cap="none" spc="0" normalizeH="0" baseline="0" noProof="0" dirty="0">
                <a:ln>
                  <a:noFill/>
                </a:ln>
                <a:solidFill>
                  <a:prstClr val="black"/>
                </a:solidFill>
                <a:effectLst/>
                <a:uLnTx/>
                <a:uFillTx/>
                <a:latin typeface="Calibri"/>
                <a:ea typeface="+mn-ea"/>
                <a:cs typeface="+mn-cs"/>
              </a:rPr>
              <a:t>: Georgia Kids Count, Georgia Family Connection Partnership, http://www.gafcp.org</a:t>
            </a:r>
          </a:p>
        </p:txBody>
      </p:sp>
    </p:spTree>
    <p:extLst>
      <p:ext uri="{BB962C8B-B14F-4D97-AF65-F5344CB8AC3E}">
        <p14:creationId xmlns:p14="http://schemas.microsoft.com/office/powerpoint/2010/main" val="2622886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generated with high confidence">
            <a:extLst>
              <a:ext uri="{FF2B5EF4-FFF2-40B4-BE49-F238E27FC236}">
                <a16:creationId xmlns:a16="http://schemas.microsoft.com/office/drawing/2014/main" id="{8AE29F25-EC48-448F-898D-DD1FF790CB6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54113"/>
            <a:ext cx="8641080" cy="6858000"/>
          </a:xfrm>
          <a:prstGeom prst="rect">
            <a:avLst/>
          </a:prstGeom>
        </p:spPr>
      </p:pic>
      <p:sp>
        <p:nvSpPr>
          <p:cNvPr id="4" name="Title 1">
            <a:extLst>
              <a:ext uri="{FF2B5EF4-FFF2-40B4-BE49-F238E27FC236}">
                <a16:creationId xmlns:a16="http://schemas.microsoft.com/office/drawing/2014/main" id="{6C937B1C-1222-4B04-94DB-64AD7987EA43}"/>
              </a:ext>
            </a:extLst>
          </p:cNvPr>
          <p:cNvSpPr txBox="1">
            <a:spLocks/>
          </p:cNvSpPr>
          <p:nvPr/>
        </p:nvSpPr>
        <p:spPr>
          <a:xfrm>
            <a:off x="0" y="5303520"/>
            <a:ext cx="8641080" cy="721360"/>
          </a:xfrm>
          <a:prstGeom prst="rect">
            <a:avLst/>
          </a:prstGeom>
          <a:solidFill>
            <a:schemeClr val="bg1"/>
          </a:solidFill>
        </p:spPr>
        <p:txBody>
          <a:bodyPr>
            <a:normAutofit fontScale="70000" lnSpcReduction="2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nSpc>
                <a:spcPct val="110000"/>
              </a:lnSpc>
            </a:pPr>
            <a:r>
              <a:rPr lang="en-US" sz="3200" b="1" dirty="0">
                <a:solidFill>
                  <a:srgbClr val="002060"/>
                </a:solidFill>
                <a:latin typeface="+mn-lt"/>
              </a:rPr>
              <a:t>Children not Attending Preschool, Ages 3 to 4 (percent) </a:t>
            </a:r>
            <a:br>
              <a:rPr lang="en-US" sz="3200" b="1" dirty="0">
                <a:solidFill>
                  <a:srgbClr val="002060"/>
                </a:solidFill>
                <a:latin typeface="+mn-lt"/>
              </a:rPr>
            </a:br>
            <a:r>
              <a:rPr lang="en-US" sz="3200" b="1" dirty="0">
                <a:solidFill>
                  <a:srgbClr val="002060"/>
                </a:solidFill>
                <a:latin typeface="+mn-lt"/>
              </a:rPr>
              <a:t>2013 - 2017</a:t>
            </a:r>
          </a:p>
        </p:txBody>
      </p:sp>
    </p:spTree>
    <p:extLst>
      <p:ext uri="{BB962C8B-B14F-4D97-AF65-F5344CB8AC3E}">
        <p14:creationId xmlns:p14="http://schemas.microsoft.com/office/powerpoint/2010/main" val="2032797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0" y="381000"/>
            <a:ext cx="9144000" cy="584775"/>
          </a:xfrm>
          <a:prstGeom prst="rect">
            <a:avLst/>
          </a:prstGeom>
          <a:noFill/>
          <a:ln w="9525">
            <a:noFill/>
            <a:miter lim="800000"/>
            <a:headEnd/>
            <a:tailEnd/>
          </a:ln>
        </p:spPr>
        <p:txBody>
          <a:bodyPr wrap="square">
            <a:spAutoFit/>
          </a:bodyPr>
          <a:lstStyle/>
          <a:p>
            <a:pPr algn="ctr"/>
            <a:r>
              <a:rPr lang="en-US" sz="3200" b="1" dirty="0">
                <a:solidFill>
                  <a:srgbClr val="000066"/>
                </a:solidFill>
                <a:latin typeface="+mn-lt"/>
                <a:cs typeface="Times New Roman" charset="0"/>
              </a:rPr>
              <a:t>Achievement Gaps</a:t>
            </a:r>
          </a:p>
        </p:txBody>
      </p:sp>
      <p:sp>
        <p:nvSpPr>
          <p:cNvPr id="6" name="Text Box 3"/>
          <p:cNvSpPr txBox="1">
            <a:spLocks noChangeArrowheads="1"/>
          </p:cNvSpPr>
          <p:nvPr/>
        </p:nvSpPr>
        <p:spPr bwMode="auto">
          <a:xfrm>
            <a:off x="0" y="6527800"/>
            <a:ext cx="8001000" cy="226344"/>
          </a:xfrm>
          <a:prstGeom prst="rect">
            <a:avLst/>
          </a:prstGeom>
          <a:noFill/>
          <a:ln w="9525">
            <a:noFill/>
            <a:miter lim="800000"/>
            <a:headEnd/>
            <a:tailEnd/>
          </a:ln>
        </p:spPr>
        <p:txBody>
          <a:bodyPr>
            <a:spAutoFit/>
          </a:bodyPr>
          <a:lstStyle/>
          <a:p>
            <a:pPr>
              <a:lnSpc>
                <a:spcPct val="60000"/>
              </a:lnSpc>
              <a:spcBef>
                <a:spcPct val="50000"/>
              </a:spcBef>
            </a:pPr>
            <a:r>
              <a:rPr lang="en-US" sz="1300" u="sng" dirty="0">
                <a:cs typeface="Times New Roman" charset="0"/>
              </a:rPr>
              <a:t>**Source:</a:t>
            </a:r>
            <a:r>
              <a:rPr lang="en-US" sz="1300" dirty="0">
                <a:cs typeface="Times New Roman" charset="0"/>
              </a:rPr>
              <a:t> Georgia Department of Education, 2018 High School Graduation Rate</a:t>
            </a:r>
          </a:p>
        </p:txBody>
      </p:sp>
      <p:sp>
        <p:nvSpPr>
          <p:cNvPr id="12" name="Text Box 3">
            <a:extLst>
              <a:ext uri="{FF2B5EF4-FFF2-40B4-BE49-F238E27FC236}">
                <a16:creationId xmlns:a16="http://schemas.microsoft.com/office/drawing/2014/main" id="{A4742C97-36D6-4C86-AB59-A20EA16CC99D}"/>
              </a:ext>
            </a:extLst>
          </p:cNvPr>
          <p:cNvSpPr txBox="1">
            <a:spLocks noChangeArrowheads="1"/>
          </p:cNvSpPr>
          <p:nvPr/>
        </p:nvSpPr>
        <p:spPr bwMode="auto">
          <a:xfrm>
            <a:off x="0" y="6264634"/>
            <a:ext cx="8001000" cy="226344"/>
          </a:xfrm>
          <a:prstGeom prst="rect">
            <a:avLst/>
          </a:prstGeom>
          <a:noFill/>
          <a:ln w="9525">
            <a:noFill/>
            <a:miter lim="800000"/>
            <a:headEnd/>
            <a:tailEnd/>
          </a:ln>
        </p:spPr>
        <p:txBody>
          <a:bodyPr>
            <a:spAutoFit/>
          </a:bodyPr>
          <a:lstStyle/>
          <a:p>
            <a:pPr>
              <a:lnSpc>
                <a:spcPct val="60000"/>
              </a:lnSpc>
              <a:spcBef>
                <a:spcPct val="50000"/>
              </a:spcBef>
            </a:pPr>
            <a:r>
              <a:rPr lang="en-US" sz="1300" u="sng" dirty="0">
                <a:cs typeface="Times New Roman" charset="0"/>
              </a:rPr>
              <a:t>*Source:</a:t>
            </a:r>
            <a:r>
              <a:rPr lang="en-US" sz="1300" dirty="0">
                <a:cs typeface="Times New Roman" charset="0"/>
              </a:rPr>
              <a:t>  National Assessment of Educational Progress, 2017 Percent of students proficient and above</a:t>
            </a:r>
          </a:p>
        </p:txBody>
      </p:sp>
      <p:graphicFrame>
        <p:nvGraphicFramePr>
          <p:cNvPr id="5" name="Chart 4">
            <a:extLst>
              <a:ext uri="{FF2B5EF4-FFF2-40B4-BE49-F238E27FC236}">
                <a16:creationId xmlns:a16="http://schemas.microsoft.com/office/drawing/2014/main" id="{C25B225C-0128-4A62-A1E4-3C304321ECF1}"/>
              </a:ext>
            </a:extLst>
          </p:cNvPr>
          <p:cNvGraphicFramePr/>
          <p:nvPr/>
        </p:nvGraphicFramePr>
        <p:xfrm>
          <a:off x="0" y="1524000"/>
          <a:ext cx="3217060" cy="401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54C11E53-B756-4AA3-9120-7809B51B42C1}"/>
              </a:ext>
            </a:extLst>
          </p:cNvPr>
          <p:cNvGraphicFramePr/>
          <p:nvPr/>
        </p:nvGraphicFramePr>
        <p:xfrm>
          <a:off x="3171640" y="1542411"/>
          <a:ext cx="3064660" cy="401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18C8C21F-9C6F-4130-ADBE-191521E58DF7}"/>
              </a:ext>
            </a:extLst>
          </p:cNvPr>
          <p:cNvGraphicFramePr/>
          <p:nvPr/>
        </p:nvGraphicFramePr>
        <p:xfrm>
          <a:off x="6079340" y="1560822"/>
          <a:ext cx="3064660" cy="401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4007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fade">
                                      <p:cBhvr>
                                        <p:cTn id="7" dur="500"/>
                                        <p:tgtEl>
                                          <p:spTgt spid="5">
                                            <p:graphicEl>
                                              <a:chart seriesIdx="-4" categoryIdx="0" bldStep="category"/>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graphicEl>
                                              <a:chart seriesIdx="-4" categoryIdx="0" bldStep="category"/>
                                            </p:graphicEl>
                                          </p:spTgt>
                                        </p:tgtEl>
                                        <p:attrNameLst>
                                          <p:attrName>style.visibility</p:attrName>
                                        </p:attrNameLst>
                                      </p:cBhvr>
                                      <p:to>
                                        <p:strVal val="visible"/>
                                      </p:to>
                                    </p:set>
                                    <p:animEffect transition="in" filter="fade">
                                      <p:cBhvr>
                                        <p:cTn id="10" dur="500"/>
                                        <p:tgtEl>
                                          <p:spTgt spid="13">
                                            <p:graphicEl>
                                              <a:chart seriesIdx="-4" categoryIdx="0" bldStep="category"/>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graphicEl>
                                              <a:chart seriesIdx="-4" categoryIdx="0" bldStep="category"/>
                                            </p:graphicEl>
                                          </p:spTgt>
                                        </p:tgtEl>
                                        <p:attrNameLst>
                                          <p:attrName>style.visibility</p:attrName>
                                        </p:attrNameLst>
                                      </p:cBhvr>
                                      <p:to>
                                        <p:strVal val="visible"/>
                                      </p:to>
                                    </p:set>
                                    <p:animEffect transition="in" filter="fade">
                                      <p:cBhvr>
                                        <p:cTn id="13" dur="500"/>
                                        <p:tgtEl>
                                          <p:spTgt spid="14">
                                            <p:graphicEl>
                                              <a:chart seriesIdx="-4" categoryIdx="0" bldStep="category"/>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fade">
                                      <p:cBhvr>
                                        <p:cTn id="18" dur="500"/>
                                        <p:tgtEl>
                                          <p:spTgt spid="5">
                                            <p:graphicEl>
                                              <a:chart seriesIdx="-4" categoryIdx="1" bldStep="category"/>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graphicEl>
                                              <a:chart seriesIdx="-4" categoryIdx="1" bldStep="category"/>
                                            </p:graphicEl>
                                          </p:spTgt>
                                        </p:tgtEl>
                                        <p:attrNameLst>
                                          <p:attrName>style.visibility</p:attrName>
                                        </p:attrNameLst>
                                      </p:cBhvr>
                                      <p:to>
                                        <p:strVal val="visible"/>
                                      </p:to>
                                    </p:set>
                                    <p:animEffect transition="in" filter="fade">
                                      <p:cBhvr>
                                        <p:cTn id="21" dur="500"/>
                                        <p:tgtEl>
                                          <p:spTgt spid="13">
                                            <p:graphicEl>
                                              <a:chart seriesIdx="-4" categoryIdx="1" bldStep="category"/>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graphicEl>
                                              <a:chart seriesIdx="-4" categoryIdx="1" bldStep="category"/>
                                            </p:graphicEl>
                                          </p:spTgt>
                                        </p:tgtEl>
                                        <p:attrNameLst>
                                          <p:attrName>style.visibility</p:attrName>
                                        </p:attrNameLst>
                                      </p:cBhvr>
                                      <p:to>
                                        <p:strVal val="visible"/>
                                      </p:to>
                                    </p:set>
                                    <p:animEffect transition="in" filter="fade">
                                      <p:cBhvr>
                                        <p:cTn id="24" dur="500"/>
                                        <p:tgtEl>
                                          <p:spTgt spid="14">
                                            <p:graphicEl>
                                              <a:chart seriesIdx="-4" categoryIdx="1" bldStep="category"/>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fade">
                                      <p:cBhvr>
                                        <p:cTn id="29" dur="500"/>
                                        <p:tgtEl>
                                          <p:spTgt spid="5">
                                            <p:graphicEl>
                                              <a:chart seriesIdx="-4" categoryIdx="2" bldStep="category"/>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graphicEl>
                                              <a:chart seriesIdx="-4" categoryIdx="2" bldStep="category"/>
                                            </p:graphicEl>
                                          </p:spTgt>
                                        </p:tgtEl>
                                        <p:attrNameLst>
                                          <p:attrName>style.visibility</p:attrName>
                                        </p:attrNameLst>
                                      </p:cBhvr>
                                      <p:to>
                                        <p:strVal val="visible"/>
                                      </p:to>
                                    </p:set>
                                    <p:animEffect transition="in" filter="fade">
                                      <p:cBhvr>
                                        <p:cTn id="32" dur="500"/>
                                        <p:tgtEl>
                                          <p:spTgt spid="13">
                                            <p:graphicEl>
                                              <a:chart seriesIdx="-4" categoryIdx="2" bldStep="category"/>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graphicEl>
                                              <a:chart seriesIdx="-4" categoryIdx="2" bldStep="category"/>
                                            </p:graphicEl>
                                          </p:spTgt>
                                        </p:tgtEl>
                                        <p:attrNameLst>
                                          <p:attrName>style.visibility</p:attrName>
                                        </p:attrNameLst>
                                      </p:cBhvr>
                                      <p:to>
                                        <p:strVal val="visible"/>
                                      </p:to>
                                    </p:set>
                                    <p:animEffect transition="in" filter="fade">
                                      <p:cBhvr>
                                        <p:cTn id="35" dur="500"/>
                                        <p:tgtEl>
                                          <p:spTgt spid="14">
                                            <p:graphicEl>
                                              <a:chart seriesIdx="-4" categoryIdx="2"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
        </p:bldSub>
      </p:bldGraphic>
      <p:bldGraphic spid="13" grpId="0" uiExpand="1">
        <p:bldSub>
          <a:bldChart bld="category"/>
        </p:bldSub>
      </p:bldGraphic>
      <p:bldGraphic spid="14" grpId="0" uiExpand="1">
        <p:bldSub>
          <a:bldChart bld="category"/>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3704C497-89CC-4826-BA3F-95A911988501}"/>
              </a:ext>
            </a:extLst>
          </p:cNvPr>
          <p:cNvGraphicFramePr>
            <a:graphicFrameLocks noGrp="1"/>
          </p:cNvGraphicFramePr>
          <p:nvPr>
            <p:ph idx="1"/>
          </p:nvPr>
        </p:nvGraphicFramePr>
        <p:xfrm>
          <a:off x="432143" y="1070492"/>
          <a:ext cx="8382000" cy="4754563"/>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a:extLst>
              <a:ext uri="{FF2B5EF4-FFF2-40B4-BE49-F238E27FC236}">
                <a16:creationId xmlns:a16="http://schemas.microsoft.com/office/drawing/2014/main" id="{E26E0F1D-31AD-45BF-A26D-891761CE4282}"/>
              </a:ext>
            </a:extLst>
          </p:cNvPr>
          <p:cNvSpPr>
            <a:spLocks noGrp="1" noChangeArrowheads="1"/>
          </p:cNvSpPr>
          <p:nvPr>
            <p:ph type="title"/>
          </p:nvPr>
        </p:nvSpPr>
        <p:spPr bwMode="auto">
          <a:xfrm>
            <a:off x="0" y="457200"/>
            <a:ext cx="9144000" cy="584775"/>
          </a:xfrm>
          <a:prstGeom prst="rect">
            <a:avLst/>
          </a:prstGeom>
          <a:noFill/>
          <a:ln w="9525">
            <a:noFill/>
            <a:miter lim="800000"/>
            <a:headEnd/>
            <a:tailEnd/>
          </a:ln>
        </p:spPr>
        <p:txBody>
          <a:bodyPr wrap="square">
            <a:spAutoFit/>
          </a:bodyPr>
          <a:lstStyle/>
          <a:p>
            <a:pPr algn="ctr"/>
            <a:r>
              <a:rPr lang="en-US" sz="3200" b="1" dirty="0">
                <a:solidFill>
                  <a:srgbClr val="000066"/>
                </a:solidFill>
                <a:latin typeface="+mn-lt"/>
                <a:cs typeface="Times New Roman" charset="0"/>
              </a:rPr>
              <a:t>The Great Equalizer</a:t>
            </a:r>
          </a:p>
        </p:txBody>
      </p:sp>
      <p:sp>
        <p:nvSpPr>
          <p:cNvPr id="10" name="Text Box 3">
            <a:extLst>
              <a:ext uri="{FF2B5EF4-FFF2-40B4-BE49-F238E27FC236}">
                <a16:creationId xmlns:a16="http://schemas.microsoft.com/office/drawing/2014/main" id="{E05018A2-9EC5-4D0D-8A27-65C5A84203DC}"/>
              </a:ext>
            </a:extLst>
          </p:cNvPr>
          <p:cNvSpPr txBox="1">
            <a:spLocks noChangeArrowheads="1"/>
          </p:cNvSpPr>
          <p:nvPr/>
        </p:nvSpPr>
        <p:spPr bwMode="auto">
          <a:xfrm>
            <a:off x="240897" y="6332142"/>
            <a:ext cx="8903103" cy="492443"/>
          </a:xfrm>
          <a:prstGeom prst="rect">
            <a:avLst/>
          </a:prstGeom>
          <a:noFill/>
          <a:ln w="9525">
            <a:noFill/>
            <a:miter lim="800000"/>
            <a:headEnd/>
            <a:tailEnd/>
          </a:ln>
        </p:spPr>
        <p:txBody>
          <a:bodyPr wrap="square">
            <a:spAutoFit/>
          </a:bodyPr>
          <a:lstStyle/>
          <a:p>
            <a:pPr>
              <a:spcBef>
                <a:spcPct val="50000"/>
              </a:spcBef>
              <a:spcAft>
                <a:spcPts val="600"/>
              </a:spcAft>
            </a:pPr>
            <a:r>
              <a:rPr lang="en-US" sz="1300" u="sng" dirty="0">
                <a:cs typeface="Times New Roman" charset="0"/>
              </a:rPr>
              <a:t>*Source:</a:t>
            </a:r>
            <a:r>
              <a:rPr lang="en-US" sz="1300" dirty="0">
                <a:cs typeface="Times New Roman" charset="0"/>
              </a:rPr>
              <a:t>  Governor’s Office of Student Achievement: </a:t>
            </a:r>
            <a:r>
              <a:rPr lang="en-US" sz="1300" dirty="0">
                <a:cs typeface="Times New Roman" charset="0"/>
                <a:hlinkClick r:id="rId3">
                  <a:extLst>
                    <a:ext uri="{A12FA001-AC4F-418D-AE19-62706E023703}">
                      <ahyp:hlinkClr xmlns:ahyp="http://schemas.microsoft.com/office/drawing/2018/hyperlinkcolor" val="tx"/>
                    </a:ext>
                  </a:extLst>
                </a:hlinkClick>
              </a:rPr>
              <a:t>How Do Students’ 3</a:t>
            </a:r>
            <a:r>
              <a:rPr lang="en-US" sz="1300" baseline="30000" dirty="0">
                <a:cs typeface="Times New Roman" charset="0"/>
                <a:hlinkClick r:id="rId3">
                  <a:extLst>
                    <a:ext uri="{A12FA001-AC4F-418D-AE19-62706E023703}">
                      <ahyp:hlinkClr xmlns:ahyp="http://schemas.microsoft.com/office/drawing/2018/hyperlinkcolor" val="tx"/>
                    </a:ext>
                  </a:extLst>
                </a:hlinkClick>
              </a:rPr>
              <a:t>rd</a:t>
            </a:r>
            <a:r>
              <a:rPr lang="en-US" sz="1300" dirty="0">
                <a:cs typeface="Times New Roman" charset="0"/>
                <a:hlinkClick r:id="rId3">
                  <a:extLst>
                    <a:ext uri="{A12FA001-AC4F-418D-AE19-62706E023703}">
                      <ahyp:hlinkClr xmlns:ahyp="http://schemas.microsoft.com/office/drawing/2018/hyperlinkcolor" val="tx"/>
                    </a:ext>
                  </a:extLst>
                </a:hlinkClick>
              </a:rPr>
              <a:t> Grade Reading Levels Relate to their ACT/SAT and Chance of Graduating from HS?</a:t>
            </a:r>
            <a:endParaRPr lang="en-US" sz="1300" dirty="0">
              <a:cs typeface="Times New Roman" charset="0"/>
            </a:endParaRPr>
          </a:p>
        </p:txBody>
      </p:sp>
      <p:graphicFrame>
        <p:nvGraphicFramePr>
          <p:cNvPr id="5" name="Chart 4">
            <a:extLst>
              <a:ext uri="{FF2B5EF4-FFF2-40B4-BE49-F238E27FC236}">
                <a16:creationId xmlns:a16="http://schemas.microsoft.com/office/drawing/2014/main" id="{D69B5F3C-6092-45A5-9B0C-1527E306BECD}"/>
              </a:ext>
            </a:extLst>
          </p:cNvPr>
          <p:cNvGraphicFramePr/>
          <p:nvPr>
            <p:extLst/>
          </p:nvPr>
        </p:nvGraphicFramePr>
        <p:xfrm>
          <a:off x="646485" y="855559"/>
          <a:ext cx="8191500" cy="5486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2586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hidden"/>
                                      </p:to>
                                    </p:set>
                                  </p:childTnLst>
                                </p:cTn>
                              </p:par>
                              <p:par>
                                <p:cTn id="10" presetID="1" presetClass="entr" presetSubtype="0" fill="hold" grpId="0" nodeType="withEffect">
                                  <p:stCondLst>
                                    <p:cond delay="0"/>
                                  </p:stCondLst>
                                  <p:childTnLst>
                                    <p:set>
                                      <p:cBhvr>
                                        <p:cTn id="11" dur="1" fill="hold">
                                          <p:stCondLst>
                                            <p:cond delay="0"/>
                                          </p:stCondLst>
                                        </p:cTn>
                                        <p:tgtEl>
                                          <p:spTgt spid="5">
                                            <p:graphicEl>
                                              <a:chart seriesIdx="0" categoryIdx="0" bldStep="ptInSeries"/>
                                            </p:graphic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
                                            <p:graphicEl>
                                              <a:chart seriesIdx="0" categoryIdx="1" bldStep="ptInSeries"/>
                                            </p:graphic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
                                            <p:graphicEl>
                                              <a:chart seriesIdx="0" categoryIdx="2" bldStep="ptInSeries"/>
                                            </p:graphic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
                                            <p:graphicEl>
                                              <a:chart seriesIdx="0" categoryIdx="3" bldStep="ptInSeries"/>
                                            </p:graphic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
                                            <p:graphicEl>
                                              <a:chart seriesIdx="0" categoryIdx="4" bldStep="ptInSeries"/>
                                            </p:graphic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graphicEl>
                                              <a:chart seriesIdx="1" categoryIdx="0" bldStep="ptInSeries"/>
                                            </p:graphic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5">
                                            <p:graphicEl>
                                              <a:chart seriesIdx="1" categoryIdx="1" bldStep="ptInSeries"/>
                                            </p:graphic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
                                            <p:graphicEl>
                                              <a:chart seriesIdx="1" categoryIdx="2" bldStep="ptInSeries"/>
                                            </p:graphic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
                                            <p:graphicEl>
                                              <a:chart seriesIdx="1" categoryIdx="3" bldStep="ptInSeries"/>
                                            </p:graphic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5">
                                            <p:graphicEl>
                                              <a:chart seriesIdx="1" categoryIdx="4" bldStep="ptInSeries"/>
                                            </p:graphic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
                                            <p:graphicEl>
                                              <a:chart seriesIdx="2" categoryIdx="0" bldStep="ptInSeries"/>
                                            </p:graphic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5">
                                            <p:graphicEl>
                                              <a:chart seriesIdx="2" categoryIdx="1" bldStep="ptInSeries"/>
                                            </p:graphic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5">
                                            <p:graphicEl>
                                              <a:chart seriesIdx="2" categoryIdx="2" bldStep="ptInSeries"/>
                                            </p:graphic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5">
                                            <p:graphicEl>
                                              <a:chart seriesIdx="2" categoryIdx="3" bldStep="ptInSeries"/>
                                            </p:graphic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5">
                                            <p:graphicEl>
                                              <a:chart seriesIdx="2" categoryIdx="4" bldStep="ptIn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5" grpId="0" uiExpand="1">
        <p:bldSub>
          <a:bldChart bld="seriesEl"/>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0" y="2431473"/>
            <a:ext cx="9144000" cy="1676400"/>
          </a:xfrm>
          <a:prstGeom prst="rect">
            <a:avLst/>
          </a:prstGeom>
          <a:solidFill>
            <a:schemeClr val="accent2">
              <a:lumMod val="60000"/>
              <a:lumOff val="40000"/>
            </a:schemeClr>
          </a:solidFill>
          <a:ln w="57150" cmpd="thinThick">
            <a:noFill/>
          </a:ln>
          <a:effectLst/>
        </p:spPr>
        <p:txBody>
          <a:bodyPr vert="horz" lIns="91440" tIns="45720" rIns="91440" bIns="45720" rtlCol="0" anchor="ctr" anchorCtr="1">
            <a:normAutofit/>
          </a:bodyPr>
          <a:lstStyle/>
          <a:p>
            <a:r>
              <a:rPr lang="en-US" sz="3200" b="1" dirty="0">
                <a:solidFill>
                  <a:schemeClr val="bg1"/>
                </a:solidFill>
              </a:rPr>
              <a:t>Overwhelming Life Issues</a:t>
            </a:r>
          </a:p>
        </p:txBody>
      </p:sp>
      <p:sp>
        <p:nvSpPr>
          <p:cNvPr id="3" name="Rectangle 3">
            <a:extLst>
              <a:ext uri="{FF2B5EF4-FFF2-40B4-BE49-F238E27FC236}">
                <a16:creationId xmlns:a16="http://schemas.microsoft.com/office/drawing/2014/main" id="{30747FB7-0E56-498B-AEEF-9406E459F7B7}"/>
              </a:ext>
            </a:extLst>
          </p:cNvPr>
          <p:cNvSpPr txBox="1">
            <a:spLocks noChangeArrowheads="1"/>
          </p:cNvSpPr>
          <p:nvPr/>
        </p:nvSpPr>
        <p:spPr>
          <a:xfrm>
            <a:off x="0" y="4103370"/>
            <a:ext cx="9144000" cy="295910"/>
          </a:xfrm>
          <a:prstGeom prst="rect">
            <a:avLst/>
          </a:prstGeom>
          <a:solidFill>
            <a:srgbClr val="8E0000"/>
          </a:solidFill>
          <a:ln w="57150" cmpd="thinThick">
            <a:noFill/>
          </a:ln>
          <a:effectLst/>
        </p:spPr>
        <p:txBody>
          <a:bodyPr vert="horz" lIns="91440" tIns="45720" rIns="91440" bIns="45720" rtlCol="0" anchor="ctr" anchorCtr="1">
            <a:normAutofit fontScale="47500" lnSpcReduction="20000"/>
          </a:bodyPr>
          <a:lstStyle/>
          <a:p>
            <a:endParaRPr lang="en-US" sz="3200" b="1" dirty="0">
              <a:solidFill>
                <a:schemeClr val="bg1"/>
              </a:solidFill>
            </a:endParaRPr>
          </a:p>
        </p:txBody>
      </p:sp>
    </p:spTree>
    <p:extLst>
      <p:ext uri="{BB962C8B-B14F-4D97-AF65-F5344CB8AC3E}">
        <p14:creationId xmlns:p14="http://schemas.microsoft.com/office/powerpoint/2010/main" val="155304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data:image/png;base64,iVBORw0KGgoAAAANSUhEUgAAA/AAAAKFCAYAAABrxwLIAAAgAElEQVR4Xuy9CXRcVX7u+9WoeZ5Lk2XJ8wDYxsbYjLaBBjsdCHRuEh5Nv4Qm7+ay6JXcdCc3/W5e7u28hM5NVlgkL48mud3NI7krDYF029CAbUYz2BgzeZZkWWNpnlWSanzrv0+dGqSSXKWxVPXttbRKqtpnn71/+1jWt/+Twefz+cBGAiRAAiRAAiRAAiRAAiRAAiRAAiQQ1wQMFPBxvT+cHAmQAAmQAAmQAAmQAAmQAAmQAAkoAhTwfBBIgARIgARIgARIgARIgARIgARIYAUQoIBfAZvEKZIACZAACZAACZAACZAACZAACZAABTyfARIgARIgARIgARIgARIgARIgARJYAQQo4FfAJnGKJEACJEACJEACJEACJEACJEACJDBnAX/kyBF88MEH+N73vofc3FxF8rnnnsPp06cDVB9//HFs27YN0vfw4cPYsWMHHnvsMfV5U1MTnn/+eTz55JOB67kdJEACJEACJEACJEACJEACJEACJEACkQnMScCL+H766aeRlpY2TcBv375diXa9DQ4O4sUXX8TDDz+Ml156CXv37kVeXl7gPRmDjQRIgARIgARIgARIgARIgARIgARIYHYCMQv48fFxZWnftGkTTpw4EWZBl/ejEfBynQj5mpoa7g8JkAAJkAAJkAAJkAAJkAAJkAAJkEAUBGIW8OIOL00E/FQX+FAXet19XvqGutCXlZXBZrOFWemjmCe7kAAJkAAJkAAJkAAJkAAJkAAJkEBSE4hJwJ85cwbHjh3DE088gc7Ozhlj2MVt/qmnnsJDDz0UJtTl+o6ODtjtdhUrf+jQIRw8eDCpN4CLJwESIAESIAESIAESIAESIAESIIFoCMQk4KcmqZMb5Ofnh8XB6zeVvmJt1wW6Hgu/Z88edQjwyCOPqAMAEfF0pY9mq9iHBEiABEiABEiABEiABEiABEggmQnEJOBDQc2WRX6qBV7i5l944QVlkR8YGFAZ6Sngk/mx49pJgARIgARIgARIgARIgARIgARiJbBgAl5E+jPPPIPGxkY1B909Xk96F2pp1y35dKGPdbvYnwRIgARIgARIgARIgARIgARIIFkJzFnAJyswrpsESIAESIAESIAESIAESIAESIAEloMABfxyUOc9SYAESIAESIAESIAESIAESIAESCBGAhTwMQJjdxIgARIgARIgARIgARIgARIgARJYDgIU8MtBnfckARIgARIgARIgARIgARIgARIggRgJUMDHCIzdSYAESIAESIAESIAESIAESIAESGA5CFDALwd13pMESIAESIAESIAESIAESIAESIAEYiRAAR8jMHYnARIgARIgARIgARIgARIgARIggeUgQAG/HNR5TxIgARIgARIgARIgARIgARIgARKIkQAFfIzA2J0ESIAESIAESIAESIAESIAESIAEloMABfxyUOc9SYAESIAESIAESIAESIAESIAESCBGAhTwMQJjdxIgARIgARIgARIgARIgARIgARJYDgIU8MtBnfckARIgARIgARIgARIgARIgARIggRgJUMDHCIzdSYAESIAESIAESIAESIAESIAESGA5CFDALwd13pMESIAESIAESIAESIAESIAESIAEYiRAAR8jMHYnARIgARIgARIgARIgARIgARIggeUgQAG/HNR5TxIgARIgARIgARIgARIgARIgARKIkQAFfIzA2J0ESIAESIAESIAESIAESIAESIAEloMABfxyUOc9SYAESIAESIAESIAESIAESIAESCBGAhTwMQJjdxIgARIgARIgARIgARIgARIgARJYDgIU8MtBnfckARIgARIgARIgARIgARIgARIggRgJUMDHCIzdSYAESIAESIAESIAESIAESIAESGA5CFDALwd13pMESIAESIAESIAESIAESIAESIAEYiRAAR8jMHYnARIgARIgARIgARIgARIgARIggeUgQAG/HNR5TxIgARIgARIgARIgARIgARIgARKIkQAFfIzA2J0ESIAESIAESIAESIAESIAESIAEloMABfxyUOc9SYAESIAESIAESIAESIAESIAESCBGAhTwMQJjdxIgARIgARIgARIgARIgARIgARJYDgIU8MtBnfckARIgARIgARIgARIgARIgARIggRgJUMDHCIzdSYAESIAESIAESIAESIAESIAESGA5CFDALwd13pMESIAESIAESIAESIAESIAESIAEYiQwZwF/5MgRfPDBB/je976H3NxcddumpiY8/fTTGB8fR21tLZ544gmkpaVB+h4+fBg7duzAY489Fuj7/PPP48knnwxcH+Pc2Z0ESIAESIAESIAESIAESIAESIAEkobAnAS8LtRFnOsCfnBwUIn3Rx55BDU1NXjuuedQVlaGvXv34sUXX8TDDz+Ml156Sf2cl5cXeE/GYCMBEiABEiABEiABEiABEiABEiABEpidQMwCXqzrIs43bdqEEydOBCzoZ86cwbFjxwJWdxH5YmF/9NFH8eabb4YJeLlOhLwIfTYSIAESIAESIAESIAESIAESIAESIIFrE4hZwIs7vDQR8KEu8PK+3W4PuMiLRf5HP/oRvv3tbyuhr7vQi1XeZrNh27Zt154de5AACZAACZAACZAACZAACZAACZAACSgCMQn4UCt7Z2dn1AJej5GX6zs6OpTQP336NA4dOoSDBw9yK0iABEiABEiABEiABEiABEiABEiABK5BICYBL67zIrxDW35+voqDv3LlSkQXej1JnVjkJRZ+z549qp/EyosFX0Q8XekX7zl99q//DX3dgxFvUFCci8f/4NcW7+YcmQRIgARIgARIgARIgARIgARIYMEIxCTgQ++qx7iHCvRISezEwi5x8y+88AIeeughDAwMKHd6CvgF28NZB3rv6Bk89zcvR+zz2O8/gFsPMJRhaXaCdyEBEiABEiABEiABEiABEiCB+RFYMAEv04hURk7eF8t9qKVdt+TThX5+mxft1d/55v+YZoUX6/vf/vQ/RzsE+5EACZAACZAACZAACZAACZAACSwzgTkL+GWeN28fA4FIVvhf+Y3b8dAj+2MYhV1JgARIgARIgARIgARIgARIgASWkwAF/HLSX8J7h1rhfZK9EEBFdTH2H9yFvftvQEqqdQlnw1uRAAmQAAmQAAmQAAmQAAmQAAnESoACPlZiK7R/qBV+9x1b0dxgR0drj1pNapoVe/bdgAOHdqG8qniFrpDTJgESIAESIAESIAESIAESIIHEJkABn9j7G7Y6scJL02PfL37VhGNHTuH0B+fg8XjVZ2s3VWPffTuxc+9mmC2mJKLDpZIACZAACZAACZAACZAACZBAfBOggI/v/VnQ2YkVXtrUzPPDg2N4543TeOu1TwLJ7jKz03HbXdux/9AuFBbnLug8OBgJkAAJkAAJkAAJkAAJkAAJkEDsBCjgY2eWsFf4vD58cfoyjh85iS9O18Pnk2h5YOv2Ndh3cCeu37kORqMxYdfPhZEACZAACZAACZAACZAACZBAPBOggI/n3VnGufX1DCkh/+4bn2J4aEzNJL8wB3fceyNuv2cHcvMyl3F2vDUJkAAJkAAJkAAJkAAJkAAJJB8BCvjk2/OYVuxxe/DJB+dx/NWTuPjVVXWtWOG337wB++/bhY3Xr45pPHYmARIgARIgARIgARIgARIgARKYGwEK+LlxS8qr7G29OHr4Y5w49hnGHZOKQWlFIfbdu1PF1adnpiYlFy6aBEiABEiABEiABEiABEiABJaCAAX8UlBOsHs4J1348O0vcPzVU7ja0KFWZ7GacdNtW7Dvvl2oXVeRYCvmckiABEiABEiABEiABEiABEhg+QlQwC//HqzoGVy53IbjR07ho3e/hMvpVmtZVVuGfQd34eY7roM1xbKi18fJkwAJkAAJkAAJkAAJkAAJkEC8EKCAj5edWOHzcIxOQMrUHX/tFDrbetVq0tJTsHf/DThw6CaUVRSu8BVy+iRAAiRAAiRAAiRAAiRAAiSwvAQo4JeXf0Le/fznV5SQ//TD8/B4vGqN6zavUqXodu7ZBJPZlJDr5qJIgARIgARIgARIgARIgARIYDEJUMAvJt0kH3twYBTvvH4ab7/2Cfp7hxSN7JwM3Hb3dtx5304UFucmOSEunwRIgARIgARIgARIgARIgASiJ0ABHz0r9pwjAZ/Xh89OXVSx8l9+Wq9GMRgMuG7HGiXkr79xHQxGwxxH52UkQAIkQAIkQAIkQAIkQAIkkBwEKOCTY5/jZpW93YM4fuQk3n3zU4wMOdS8CopzcefXbsTt9+xAdm5G3MyVEyEBEiABEiABEiABEiABEiCBeCJAAR9Pu5FEc3G7PDh14qwqRXf5XLNauclkxI49m7D/4E6s31KTRDS4VBIgARIgARIgARIgARIgARK4NgEK+GszYo9FJtDe0o2jh0/ig7c+x4RjUt3NVlmk3OtvPbBNZbNnIwESIAESIAESIAESIAESIIFkJ0ABn+xPQBytf3LCiQ/f+gLHXj2JliudamZSR3737VtVKbrq2rI4mi2nQgIkQAIkQAIkQAIkQAIkQAJLS4ACfml5825REmi42Kpi5U++dxYul1tdVbO2HPvv26UEvcVqjnIkdiMBEiABEiABEiABEiABEiCBxCBAAZ8Y+5iwqxgdGcd7b36Kt177BF0dfWqd6RmpuGX/Ddh3cBfKKgoTdu1cGAmQAAmQAAmQAAmQAAmQAAmEEqCA5/OwYgic/axRWeXPfHwRXq9XzXvD1hol5Hfs3gCT2bRi1sKJkgAJkAAJkAAJkAAJkAAJkECsBCjgYyXG/stOYHBgFG+/dgpv//I0BvqG1Xxy8jJVGbo7vnYjCopyln2OnAAJkAAJkAAJkAAJkAAJkAAJLDQBCviFJsrxloyAWOE/+/gijr16CmfPNKj7GowGXH/jOuy7bye27lgDg8GwZPPhjUiABEiABEiABEiABEiABEhgMQlQwC8mXY69ZAS67f2qprzEy0vcvLSikjzcee+NuO3uHcjKSV+yufBGJEACJEACJEACJEACJEACJLAYBCjgF4Mqx1w2ApKxXjLXS6y8ZLKXJrHxO/dswr6DO7Fu86plmxtvTAIkQAIkQAIkQAIkQAIkQALzIUABPx96vDauCbQ2deHYkZP44K3PITXmpVVUF+PO+3biln03IDU9Ja7nz8mRAAmQAAmQAAmQAAmQAAmQQCgBCng+DwlPYMIxqUS8xMq3Xe1S601JseDmO6/DgUO7UVlTkvAMuEASIAESIAESIAESIAESIIGVT4ACfuXvIVcQA4HL55px/LVTOPX+WbhdHnVl7boKVYruplu3wGI1xzAau5IACZAACZAACZAACZAACZDA0hGggF861rxTHBGQRHfvvnEab732CSQBnrSMzDTcemCbcrEvLS+Io9lyKiRAAiRAAiRAAiRAAiRAAiQAxCzgz5w5g2effVaxq62txRNPPIG0tDT183PPPYfTp08HuD7++OPYtm0bjhw5gsOHD2PHjh147LHH1OdNTU14/vnn8eSTTyI3N5d7QQLLQsDn8+GrMw04fuQUPjt1ET6vT81j0/W1qhTdtt0bYDIZl2VuvCkJkAAJkAAJkAAJkAAJkAAJhBKIScAPDg7i2LFjePDBBzE+Po5nnnkG+/fvVyJdF/Dbt28P/CzvyTUvvvgiHn74Ybz00kvYu3cv8vLyAu/p4p/bQgLLTWCgb1hZ5N/55ScYHBhV08nNz8Lt9+xQ5ejyCrKXe4q8PwmQAAmQAAmQAAmQAAmQQBITiEnAh3ISYf6jH/0I3/72twMWdLHARyPgT5w4oYR8TU1NEqPn0uOVgMfjxZmPLuDYqydx/vMrapoGowHbdq3Hvvt2YfO2WhgMhnidPudFAiRAAiRAAiRAAiRAAiSQoARiFvC6C71YzsX9PVSEh7rQ6+7zwi3Uhb6srAw2my3MSp+gbLmsBCDQ2d6H46+exPtHP8PY6LhaUXFZvrLI33b3DmRmaeEjbCRAAiRAAiRAAiRAAiRAAiSw2ARiFvD6hMQC/9RTT+Ghhx6aJsZn+kzEf0dHB+x2u4qVP3ToEA4ePLjYa+T4JDBvAi6nGx+/9xWOHzmJxkttajyzxYSdt2zG/vt2Yc3GqnnfgwOQAAmQAAmQAAmQAAmQAAmQwGwE5izgZVCxrEuLJMLFGi/Wdv0zPRZ+z549Ko7+kUceUUnsRMTTlZ4P6Uoi0Nxox7EjJ/HR219gctKlpi615MW9fs8d1yE1PWUlLYdzJQESIAESIAESIAESIAESWCEEYhLwIsLPnz+Pm2++WSWnEwu8CPKpAn6qBV4S3r3wwgvKWj8wMKAy0lPAr5AnhNOckcCEYxLvH/sMx189hfaWbtUvNc2Km++4HvsP7lKino0ESIAESIAESIAESIAESIAEFopATAJebqrHs8v3oWXh9Kz0jY2Nam66e7y8L9b4UEu7HitPF/qF2kaOs9wELp29qkrRnfrgHDxuj5rOmg1V2Hdwp3Kzt1jMyz1F3p8ESIAESIAESIAESIAESGCFE4hZwK/w9XL6JLCoBEaGHHjnjdN4+7VP0NM1oO4lie5uvXs79t27UyXAYyMBEiABEiABEiABEiABEiCBuRCggJ8LNV5DAtcg4PP58OXpeuVe//mpS5CfpW3eVof99+3EDTeth9FoJEcSIAESIAESIAESIAESIAESiJoABXzUqNiRBOZGoK9nCG+9dgrvvvEphgZG1SB5hdm4454bcce9NyI3L3NuA/MqEiABEiABEiABEiABEiCBpCJAAZ9U283FLicBiY0//eF5ZZW/8GWTmopY4bfdtB77Du7C5htql3N6vDcJkAAJkAAJkAAJkAAJkECcE6CAj/MN4vQSk4C9rVfVlJcs9o6xCbXIElsB9t23E7fdtR3pmamJuXCuigRIgARIgARIgARIgARIYM4EKODnjI4XksD8CTgnXfjonS+VVb6pvl0NKBnrd922RcXK166vnP9NOAIJkAAJkAAJkAAJkAAJkEBCEKCAT4ht5CISgUBzox1HD3+sBL0Ie2lVq0ux/75duPnO65CSak2EZXINJEACJEACJEACJEACJEACcyRAAT9HcLyMBBaLwLhjEu8dPYO3Xj2FjtYedZvU9BTsvfN67D+0C+VVxYt1a45LAiRAAiRAAiRAAiRAAiQQxwQo4ON4czg1EpBkdxIrL8nvPB6vArJuUzXuvG8ndu7dDLPFREgkkPQEWu0fo63zlOJQUboTlWU3JT0TAiABEiABEiABEkhMAhTwibmvXFWCERgeHMM7r5/GW7/8BH3dg2p1WTnpKuGdZLAvLM5NsBVzOSQQHYHX3/suzje8HNZ505oHcPctP4xuAPYiARIgARIgARIggRVEgAJ+BW0Wp0oCPq8Pn39ySSW9+/J0PXw+HwwGA7Zsr1Ox8tfvXAeD0UBQJJAUBM6c+zHeOfnnEdd6+64/wbZN30oKDlwkCZAACZAACZBA8hCggE+eveZKE4xAb/egEvLvvfEphofG1OoKinJw+9duxJ1fuxHZuRkJtmIuhwTCCfzstd8MuM5PZSOu9N+491+IjARIgARIgARIgAQSigAFfEJtJxeTjATcLg8++fAcjh85hUtnryoEJpMR22/eqOrKb7xudTJi4ZqTgMDf/M+6WVcpAl6EPBsJkAAJkAAJkAAJJAoBCvhE2UmugwQA2Nt6cfQXH+PE8c8g2eyllVUUKiF/y/5tSM9MJScSWNEE+gcbcK7+33Cu/mU4JnoBzBQy4lOfpVizsWbVPair3o/VlXeu6LVz8iRAAiRAAiRAAiRAAc9ngAQSkIDUkf/grS/w1qsncbXRrlZosZqx+7at2HdwJ1avrUjAVXNJiUpgYnIQFxp/oUR7d9/ZwDLNplS4PRMRl11Rugu9/Rcx4RwK67+q4hbUVh1AbfU+pFpzEhUZ10UCJEACJEACJJCgBCjgE3RjuSwS0Ak0XmrD8VdP4uN3v4LL6VZvr6qzqez1N9++FdYUC2GRQNwR8HpduNL6thLtTa3vwOvTnl2DwYgq2x5Ipvm66rtw6coRvPH+98Lmf/ctT2HTml+Dz+dBW+cnaGh+Ew3NxzAy1hHoJ+OUl9yIuuoDWFtzDzLTS+OOASdEAiRAAiRAAiRAAlMJUMDzmSCBJCHgGJ3Au0c/xVuvnkJne59adVp6Cm45sA37D+5SrvZsJLDcBDp7vsD5hldwsfFwmPW8IHcNNq55QAn39NSCsGkOj7ahofmoek8EeXZmZA+T7v7zaGw+qvr29F8MG6Mof726trb6AIrzNy43Bt6fBEiABEiABEiABCISoIDng0ECSUjg/OdXcOzVk/j0wwvwer2KwPotq7Dvvl24cc9GmMymJKTCJS8XgVFHF87Xv4xzDa9gYOhKYBppqflYv/qgEu3FBZsXdHqjjk5cbnpdifn2rk/g82n/DqRlZdhUzLxY+CtKb4TBwH8PCwqfg5EACZAACZAACcyZAAX8nNHxQhJY+QQGB0bxzi8/wdu/PI3+Xi1WWMrP3X73Dtx5305Vlo6NBBaDgMSuX276pRLuLfaPAUjSOcBotKC26k5srLsfNZW3w2gwL8btw8aUOPkrLceVmL/a9n5YXL3EyddU3qGs8zUVt8JsTlv0+fAGJEACJEACJEACJDATAQp4PhskQALKCv/ZyUsqVv6rTxsUEYPBgOt2rFGx8tfduFb9zEYC8yPgQ6v9pIprr7/6OlxuR2C40qLrlGjfUPt1pFiz5nebeVzt8Thxtf09JeYlBn98oj8wmslkRbVtrxLz8pWakjuPO/FSEiABEiABEiABEoidAAV87Mx4BQkkNIFuez/eeu0TvPvmpxgd1gRWYUku7vjajcoyLxZ6NhKIhcDQSCvOXn5RxbaPjGlVEaRlZZRhQ92vYvOaB5GbXR3LkEvSV9zqO7o/VWJekuANjbSE3NcAW8k2LQneqq8hO7N8SebEm5AACZAACZAACSQ3AQr45N5/rp4EZiTgdnlw6v2zKla+/rwmXCQ2XmLkJVZeYubZSGAmApPOEVy88gucr38F9p7PA93EBX3tqntUQrqqsptmqeMef2x7By77xfzRsHJ2MlNJsqdb5ksKt8Tf5DkjEiABEiABEiCBhCBAAZ8Q28hFkMDiEmhv6cbRwyfxwfHPMDHuVDezVRVh3707VRZ7yWYv7cKXTZjN0379lprFnShHX1YCUuqtqfVdZWm/0vIWPF7tWQEMqCzbpZLRra25F1K/faW3MUc36pvfUIK+zX4qUOZO1iUl6Wqr9ilBX2m7aUni+Fc6T86fBEiABEiABEggOgIU8NFxYi8SIAEAkxNOfPDW5zh+5BRamjoVE6kjL/Xk9x+6Ca//+4c4ceyziKz27r8Bj//Br5FjAhLo7jun4tovXjkcFjOel1Oj4tqlJntmekkCrlxbktM1isaW42hsPoamtnfDYvutlkysrrwDtdX71avFnJ6wHLgwEiABEiABEiCBxSdAAb/4jHkHEkhIAvUXWpSQFzd7l8ut1lhZU4pWv7Cfuui/+ckfoKgkLyFZJOOiHBN9/tJvL6NvoD6AQLK2r1t9EBvX3I+youuTDo3X60Jz+wdoaDmqBL1w0pvJaEWlbbeyzK+pvgtSJo9tZRB49q//DX3dgxEnW1Ccy8PJlbGNnCUJkAAJJAQBCviE2EYuggSWj8DoyLiyuh89/DEkAZ4UA5uar57W9+Xbn4W8s9szicbmo8ra3txxIlA7XUq91VTeho11D2B11R0QocomBHzo6P5MMRNX+4Hhq2FY5IBDJcGruRc5WZVEFscE3jt6Bs/9zcsRZ/jY7z+AWw9si+PZc2okQAIkQAKJRIACPpF2k2shgWUm8OUHH+K1V07h3LnesJlYrEZU15TCVlWK8qpiVKwqUTH0hcUsw7XMWxbV7du7PsG5+ldwuek15S6ut+KCTSquXUq/saTatVH2DzagoeWYEvOdPV+EXZCXsxp11ftRV3UAZcXiucCyjdcmurQ9vvPN/zHNCi/W97/96X9e2onwbiRAAiRAAklNgAI+qbefiyeBaxPwucfhHW2Hx2GHd8wOz5gdXkcXPKMd2s8O7T2fXi/b58MLn/8qvuzcqAY3Gjzw+kwRb5RiNcJWWYDymgpUVBejoroEtsoiFJXS1f7aO7O4PYZH23Gu/iWcb/h3SBk4vWWkFyvBvmXtNyAx7mxzIyD15S9ffV252bfYP4K43gcYpxWpJHi11QdQbbsZRqNlbjfhVQtGYKBvGG/8/CO8+uL7YWOu2ViFuvWVyMrJQFZ2uvaVk4HM7HRk+18XbBIciARIgARIgATkiN/n84nHKxsJkECSEfBNDvrFeCc8Y34xPtbpF+kd2mcizEMsrtdCZJREZQYDensc+Mt3f091/6Pb/h6W9Fx09hrROVKMrtECdI4Uomu0EJOeyNnILRYDyityUF6zSgl7sdrbqotRUsaY4WvtwXw+d7nGcPHKEZVFvr3rdGAosykFddV3qbj2atteGAzG+dyG104hINyvtL6DhpY3VRb/UC8HiyUDNRW3KVd7SYInSfHYFo9AW3M37K09sLf3oqOlB50dfSqvh3NSO2AJDRGKFC4UaWYi5kXYZ+dmIjMrTfs+T77X3s+cIv71qh6Lt0qOTAIkQAIksJIJUMCv5N3j3ElgGgEfvON98Pqt4prFXMS5iHS/9dz/Cs9EdPyMFpgySmFML4MpowzGDHkt9b/a/K9lMKYVw+ccRtePV8PnHMK/fnmfGv/Xt74KgzUHJY/WwzvRD/fARbj7L8I1cAl97VfQ0doPe38qunVhP1aICVdaxLlZzAbYyjJgW2VDZd0qZa0XcV9aXhDdWthr+hPj86K5/X2ca3hZWYMlzl1v5SU3YtOa+7Gu5j6IkGRbfAJiiW+1f6zVm285BilXpzfJNVBRtkuLm191D9LTChd/Qgl4B8fYBNqudt5zKI8AACAASURBVKGjrRdd7b2qokZXex+67P0zrjYl1ap+3xhNRjRe1DxStt20HtW1Zep7Ka85MuzA6NCYeh32v044gv+eYkGZm5+FrBzNmp+VpYn8bPk5OwOZ/lfN2p+O/MKcWIZmXxIgARIggRVOIGYBf+bMGTz77LNq2bW1tXjiiSeQlqb9sd3U1ISnn34a4+PjYZ8dOXIEhw8fxo4dO/DYY48F+j7//PN48sknkZvLONgV/hxx+otNwOeB19EdYin3u7M7dIu57treCXi1jPDXagZzWlB8izjPtMGYXhoi0jWxbkyNXhyPnPwzjJ78b+rW/Y5s9ZqfPqxeM3f9V2Tt+tOI0/KO98A9cMkv7i9hoL0B7S09sHe50DlSoKz18uVwRS7BZTEBJaVpygW/sq4W5dUl6kss9gYjY4kjQZd47LOXX8KFxp9jbLwn0CUnq0qVftu89kFkZWjihG35CEisvB43L3sW2koKt/jj5u9CQd6a5ZtkHN7Z5/Whu2tAWdM7xKIur2296vvRYceMMxYxbKssRFllkRLstooilFUWIq9A+30mTWLhpUUT++71ejE8FBT2IyLs/eJehL7+fajwdzmj+x0euojUNGuIuNeEvjoAUK/69yEHAFnp/N0Yh88tp0QCJEAC0RCIScAPDg7i2LFjePDBB5VIf+aZZ7B//35s27YN8pmI90ceeQQ1NTV47rnnUFZWhr179+LFF1/Eww8/jJdeekn9nJeXF3hPF//RTJZ9SCDhCHic4bHlyjruF+UhVnQR75rz5rWbwZrtF+G2cIt5mAW9DNJvodvY538L7+RQxGGNKTnIuP47sd3S6woR9hcx0NGA9qud6LCPwj6YjR4R9iMFGHVFtg6bTT6UFFtRUVmIijV1/lj7EpTY8mE0Jp8b+MTkoIppP1//Mrr7zwf2Qtyy162+D5vqHoCtZHtse8TeS0ZA8hJcanpNZbWX7PahvxNys6qVZV7qzduKtyVNmMPkpAsdzd3oaNOFuibSu+x9cLs8EffGYjGjtKLAL841oa4Ee0UhrCnXzjcgGemlLVbmeVmTLuhHhhwYGQ4R/f6f5RAicBAw5IAcFMTaMjLTkJWrx+5PF/kSwx/q4p+eETnkKdb7sj8JkAAJkMD8CMQk4ENvJYL9Rz/6Eb797W8rC7pY5kXc6xZ5scaLhf3RRx/Fm2++GSbgT5w4oYS8CH02EkhEAj63A97RjiniXHNjj5j4LQoIxrTCKW7sYiH3W8z94lys6DAlxx9ZklhPueMPXMRgx2W0XWlDR/sw7L1mZa3vHivAyGTkeGGT0YeSQhNslfmoXF2FijVrlfW+pLwAJlNiCXuP14nGluM4X/8Kmtrehc+niRqJY68uv0WJdhF+JhNLv0XxzzBuukgSPM3N/ihaOj6Ex+MMzE3qy0sSPNnX6vK9CVHWr69nKGBNF0u6vU2s6r2Q5HIztezcjBBxXoSyikL1c2FJLgyGxPLMcYxOaEI/zKqvu/Jr748GDgMcGBsdj/lZlt+Nejy/ZtUPJu7T4/hV4j7/+8JfDkvYSIAESIAEFpZAzAJed6EXy7m4v+siXNzk7XZ7wEU+VOCLYNdd6MUqb7PZlNWejQRWGoFA4jd/9nUtxnweid8MRkjiNxVbHjHGXH+/FGAm6qgeF8ma7+6/oIT9iP0SWhqbYW/tR3u3B13DeSqJ3shkVsSxRNgX5UsCvSyUr7Khav0mlK+qQJkIe3PkTPpRTWoZOtm7P1Nx7ZeuvIpJZ1DkFOatU8noRLiL0GNb+QTc7nF1OCOC/krr22H7bTanYVX5LZp1vmo/UqyRn/14oCAWc7Gk20Wgh7i+y89ilY7URFQWl+VrQr0i6PpeUVWM1PSUeFhWXM5BQgyU2FfWfe1VE/ja9xLDH/qz9JmcCB4SRbso8WgIZOdX1v5wq76etT9wGJCTnpTeUdHyZD8SIAESEAIxC3gdmwj0p556Cg899JAS47MJeD3GXcR/R0eHEvqnT5/GoUOHcPDgQe4ECSwzAUn81hsskeZP/Bbqyq6XT0NIgq9ZJ22ywpSuJ3oLinAtAVzQtd2YVgQwo/cS7b8PnqEm5ZI/Yr+AtoYmtLd0o90+ic6hDCXshycihxUYDSLsvbCVZqC8uhhVa9ehYu16JRjMEoAfJ23U0aWVfqt/BQPDVwOzEqEupd9EuBfna+X92BKTgHhYtNpPqrh5cbUfGbMHFmowmFBReqMS82tW3Y3M9NJlgTA8OBYSlx50fe/tHsRMhXHSM1NRViHu7oVhru/JGg6zHBsnByzDQ6N+wR8q+v2HAIHYfv1QwAGPO3IYw2zzF1f9UNd9zarvj+f3J+7TDwIkBED6J5pHxXLsL+9JAiSwcgjMWcDLEkW0SxMRPpMLvZ6kTgS/xMLv2bNHudpLrLy42IuIpyv9ynlgVtRMVeK3rimJ36ZkY5fa5o6uGBK/pQcTv/nFeMCNXX72W9ENtGyurEfFOQJ331mM2c+jpaERbc2d6GgfQ2efSZW8G5qMLOwNBh8Kc92wlaagvLIQVWtqUbl+K8qqy5bMddTlduBy0+s43/Cyyl6uN5PRqtyoRbRLGTIRb2zJR6C776zmat98DL0Dl8IAyGGO1Jqvq96PovwNCwpHYrK7OvqnCHXN9V3cvSM1EWGFxbkqaVwwgZwWoy7u2Gwrj4Bk4Q/Nyh+M7fe7++su/37xPzYyPuMhzkyrl0SlWqb+EJE/LbZft/ynQw4EpKoAGwmQAAmsVAIxCXgR4efPn8fNN9+sktaJBV4EuQj4mZLYyWeS8O6FF15Q1vqBgQHlTk8Bv1IfmTiYt2cyLJZcd2MPxJf748wls3n0id9yNDf2TJsS4eGl0vzl09Il8Vv8up/Gwc4k3hS8briHGjBqP4+2yxfRdrUD7W1D6OwFOodzMTguwn56LK3B4EVBtgtlxWaUV+SpkneV6zejom4tLNb5x4T6fF602j/CufpXUN/8BsSFWm9lxTco9/h1qw/Gtbt04j0s8b8iscZfbvqlEvQd3Z9CniO9ZWeWK8u8fEn5QMmREE0TgdbW0h0U6q2aSO+298PjiZxYLSXFEubuLgnkVHx6RVFcebREs372WVgC4oEhIj4Qyz9Dxn7J7K/H/M+lVJ/E5muCP4qM/dnpyM7NXNL8KK+/8iHGHZEPutLSU3HP/TcvLHiORgIksKIIxCTgZWV6STj5PrQsnPwcqYycvC8Z6UMt7fIzXehX1HOyJJP1ucbgHeuYkugtWCZNd2P3TQ5EPR9xUdfEuF+UK3GuJX4L1jSXxG+MlYwaKjsqAuK5MdZ1Hm0XzqKtqRVtrQOwd7vRNZiB/nGpyxxB2MOH/KwJlBUZYKvIRkVNJarWrkflxhtgTb128sHB4WZ8dflnuNDwc4w6OgM7kZVhC5R+y8mq5A6RwDUJTDiH0Nh8TIn55vb34Q4JD0pNycXqyjuVmF9VcQtMxhT0dg0qkT41Rl3c4WdqUnpNWdOlFJs/gZyI9YIi1i2/5gaxQ9QE5KBIK883Q8b+ELGvx/a7XHMo1ZeeMkXwB8vyTc3YLy7+mVlpcy7V9/ILx/HKP78dkcH9v3UHHnh4X9R82JEESCDxCMQs4BMPAVe02AREcE+1jkt8uUfc10MytYuAj6oZTMHEb2HiPBhzriWFk8Rv87d2RjUndiIBnYDHCUfXObRe/AJtDVfR1tqLjk4nuvpT0O/Ihi+CsBdPkfwMB8oKvbDZMlFRU4aKujWo2rwTSDHiYuMvVFx7Z++XAc4WSwbWrrobG+seQGXZrogHBtwUEoiGgNszoUT8pYajOHv+NEZ6DRgfzsLkSDYmR3PgHMmGxxM5a7vkgCi1Faj49FDXd1t1McTSzkYC8UhAEvJFm7FfJfgbHo+5VJ+EhGRkpWmi/xoZ+/U+af7EixJm8p1v/hXGHZNh+OTzv/3pH0JyQrCRAAkkLwEK+CTa+/HzP1GrTdv46AKsWhK/9cyc+C1QLq0TsSV+093Xp7qxT0n8FlEELcCyOAQJLBoBHyb6rqL1wmdobWhAe3M32jvG0dVnQu9Y5Bh7mUpO6jDyMvuRlduPtKxhFFUVYdON92DD9Y/AbEpbtNly4MQlMNA7rDK9t7d2K1f31qYuZVmX92dqJusk0rKHkVecglWrV2Hzlt2orVuLEltB4oLiykgghMDoyDgCMfyB7P0Ozfrv/1nc/4cHR9XhgGMssgv8taDm5GUqwT8xPqk8X0LbLftvwC0HglWcrFYzUtJSkJZmVa9i9WcjARJIfAIU8Im/x4EVdv+4Rlnpir91ZeZVe92BxG/BmuXT3dhV4jd/PelrITRYMjQ39kBsuYjxkAztfiu6ISXvWkPxcxJISAI+twONn32I+q8+QtPlenR3eTAwkoP+sZnLvGWnjqAsfxy2YitsVQWoqK1G9fqtyCrfDJhonUnIByXGRbVd7dJi09t61Wtnex9ar3bC5ZzZfbikLB/i5l5RXYyS8kKkZ4/Bgc/Q1nUc3f3nw2ZQmLc2EDdfXLA5xtmxOwkkPoHBgVEl+kdHHJBwE61Mn1/0++P7g4cCDjhDyyX6xDfLF8iwL/kBDGK8iOwMEwYzIzMNqWlWpKalqNeUNCvS0lLUa2pqClLT/T+nBvukyvfpKZDX0P6S5Z+NBEggvghQwMfXfizabMT6Pnjst9X4GVt+F6b89fCKG7tuKZdXcWkf7416DgZrFInfMsohAp6NBEggMoGx8R7lHi812/sHGwKdJA55/epDyPNsxGjnONoam1UCPXuPF91D6TPizEoZQVnOCGwlRtjKc1FRU4HKDZuRbdsIY4aN25BgBCSmV6uZ3ouujj60N4s1vVdZ1mdq8ge9iHSJTbdV+eunV2iifbY25ujG5auvo6H5TbR1fgIpWae3rIwyVWde4uYrynbCaGD4UoI9alzOEhHo6x70i3wH3vrlKZz+QDs4q1tfiYpVJZgcd2Jiwqks9BPyfcjrVJf7hZqyJF9VBwJ+8S+v4YcCQfEffnAQ9A4IPSCQPmwkQAJzJ0ABP3d2K+pKsb57Rlq0Oft8gGHmI9zZE7/ZtCRw2WLNZyMBEpgLAUkYVn9VSr+9gub2DwLVEkT01FTegU1rHsDqytthNEaOIZbayh1XGtBy8SzaGq6gXRLodTnRM2iFxxc5e3iWdQQl2QMoKzagvCwD5TVlqF63GVlla2Eu2DSXZfCaJSLg8/rQZe9XQl1Z09v02uk9ELfemVpBca6qm67qp1cUaqK9sgi5+fOvpjHpHMGV1uMqCV5T23thlRBSrFnqORYxv7ridpjNdOtdokeFt0kwAnosvCwr2th38bAJE/YTk5hwiOifVOJ/fFx7VYcAjkn/YUDwIGByfBLj407Iq/SZnHDFXNovmm3QDgQ01389BCBU/M/kERB6iBDafyEqvEQzb/YhgXggQAEfD7uwyHMItb7rt0opvxXWijtUMjg9S7tWRq1ikWfD4UkgWQn40NZ5CufqX1ZWTFdI0saSwi3YVHc/1td9HanWuWfolmzMXeImfe5TtDQ2oV3q2dvH0T1ghscbWdhnWkdRktmH0gIXyqWefU05KutqkFO+HpbCrRBPG7alISCJtdpVSbZev1Vdy/ou9dTl0CZSkz9ay8p1ce5/9VvWpVTWUjSP14nm9hNKzDe2HMf4RND6bzJaUVV+M+qUdf4upKXOHBayFHPlPUhgpRGQjPTSljPzvPxuCj8UCIr/sEMB3RtADg1CvAOmHhyEhQos0IYYjcZAuEC4tV8LI5jVgyAk3EC/VhIGyphsJBCPBCjg43FXFnhOYdZ3/9imrOrZY+EXeA4cjgSSlcDQSCvO1b+E8w3/juHR9gCGzPQSbKj7VWxe8yDychbXo8Xr9SoR2FZ/CS2XL6G9yY6OjlF09hvg8cwg7C1jKMnqQ3HOKMrLrCivLETF6lXIq9oAc956zQsnylrhybr3kdYtcaz9PUNKpKuSbMr9XXuVeNmZmiS2Euu5sqaLVd1vTZeSbJLtOn6aDx1dZ5SYl6/BkeaQqRlgK74BtdUHsHbVPWDJw/jZNc4kfgmIFV5aImWel9+DU93/5ZBAQgCU1T/UUyA0TCDEa2Cqp4DbFfmQcz47azKbgt4BITkCrpVfQB0C+PMPqFf92jRrnP2+1uj8+Xf/ERe/uhoR1fotq/AnP/yd+WDktYtAgAJ+EaDG05CRrO/6/HL3/9MCZaSPpxVzLiSw/AScrlFcvHIE5+tfRkf3mcCEzKZUrFGl3+5Hle1mGJZZAOuu2e1NbWi9dAGtTa0qzr6r1wv3DMI+3eJASWYvirMGUC7u+BV5sK2uQkHlOpjz18OcvxEG88wx+su/O0szA6kzbReRrtze/SK9rVe5wM9kfTKZjCqruxafXqgJ9soilFcVK+vRSmx9g/UBMd/V+1XYEvJzagNJ8EqLrluJy+OcSYAE4oSAHFSrA4AZLf/BUILovAmcMZcOjAaFeE0FEgqGWf615IIx5xdInf//DRe+bML//b1/ijj9//LUb2PD1sU1MkTDjX3CCVDAJ/gTMXj0W/AMRz5VM2WvQu6BHyc4AS6PBJaGgCT0klhgiWtvbDkGj8cZuHFF6S4V17625muwrABxK8K+u2tAJURrq7+M1oar6Gjth73HDZc7srU3zTyOkqxeJe7FHd9Wno2K6jIUVK1VFntltc+qXJrNWMK7iNU8YEUXgS4W9baeaeWfQqckGaI1ce4X6SLWK4pQbMtPaJdNx3gv6pvfUIK+teNjeH3BbPgZ6cWordqnBH1V2e4Z8z8s4dbyViRAAklOIJBPYJ55BPRcA4uVTyAlVaoKaPkEosojoPeTpIT+Q4R/evoVNF5qC9txWt/j9x8ABXz87g1nRgIksAII9PRfUKL9QsPP4ZjoC8w4N7saG+seUMJdMnQnSpPs5hKn3X6lDa0N9Whr7oW9exIuV+QVppgnUZrZo4R9Sc4wbGXpKpNyYWUdzHnrAuIepvlbERaTsaxZrOcqiVxLt1aSrakTk6Fln6ZMoKg0D2UVhWq9pWUFsFUXq3j17FxW5pAcEI2tb6Gx+RiutL0TlhPCaslETeVtqKs6gNWVd8DCSiaL+WhzbBIggSUkoKz/KkwgJFngjGECoUkHI3sQzFYWdL7LovV9vgQX73oK+MVjy5FJgAQSlIAk6RLRLl89/RcDq5Ts2+tq7sPGNQ/AVrwtQVcfeVk9XQPoaOlBW3MnWi43oKOlCx0dY3DOIOytJidKM7tRnNWH0sw+lJUYUV5RiKKqWpjz/cI+fz2MaTOXNnv9lQ8x7tDiQ109n6tXS9H16jUtPRX33H9zTHsg7pciykWkd3ZoAl2EupRnm6lJorjKmlKU2PJhqypWgl3c4FfVJs6hTUwQ59DZ63WhpePDQBI8Ka2oN6nEUFl2k7LMr6m+C+lphXO4Ay8hARIggcQl4BibCKssMDnpzyegDgamVyAIVCKYcnAw0DcMr8erQK3bXI3v/9VjiQttha+MAn6FbyCnTwIksDQExCW+oeWoimu/2n4iUAPbYDChpuJWFddeW70fknWbLUhAahq3t/Qoq31r41W0Xe1AR8cwJid8ETGlmCZRnNmnueJLrH3+BCoqc1FUsUqz2Eucvbjk59bh5X9+B6/889sRx7n/t+6ImLVZkif1dA6oWumhCeREtEtN9ZlaXmG2Vjc9xPVdfpb32RaSgA/2ni8CcfMDQ1fCBi8t3BqIm8/PrVvIG3MsEiABEkhqAqGx8LS+x/ejQAEf3/vD2ZEACSwzAUlCp0q/Nb0KqX2tt6L8Dco9fkPt11kaaw571N87hPZmTdirWHspe9c+hPHxyJmErUanEvbFWZqwL83qQV5BPv7+7Tsw4TSFzUDK//zwR9/BQP+wlkhOsr2L63trDzrbezFTtmKxppeUFyiRrtdNF4u6JJGzpljmsEpeMl8CUsXhctMv1eGZvfuzsOHyslepjPZinZfs9kA8ZeOf78p5PQmQAAksPQHJSC+NmeeXnn0sd6SAj4UW+5IACSQFgZExO87V/xvO178SVgZL3HdFsG9Z+xBo/VucR2GgdxjtrT1ovdqpueRLZvzWXow7Igt7o8EDry9cwIsVf9KTMuMEM6wOFGcNozh7FMU5DpTlT6Aoz4WiPMBgSgFMKTCYUmEwpwZeIT9b0mEwmsPfk756P0smoD4Pvqeu0z+3Zi0OtCQZVUJX6pvfRGPzUbR0fASpP6+39NQC5QFTW7Uf1eV76AmTJM8El0kCJLCwBMQKL42Z5xeW60KPRgG/0EQ5HgmQwIokIEm1LjW9puLa2zpPBdZgMllVMi2Ja19Vfsuyl35bkXAXYNKD/SNK0IuwF4HfcdWOtqtdGBtzwQdfoLauuMgbxBJrAAozh1GcOYjizB4UpXaiKLNfWe5TzZMLMKN5DBEq6v1iP0zoR3rPnBpysBA8YJh+2JAOGC1hhw9yGAF1iJACgxwyJEBzuR1oan1Hudo3tb0T5h0jlR5WVdyqLPOS2V6S4i1k800OquEMKbkLOSzHIgESIAESIIGoCFDAR4WJnUiABBKRgM/nRUvHB8pFXoSA26MlRJNmK9mOTXX3Y93qgwsuABKR5XKtqfEfNuDwp2vwaftWNYXry87h7uuuYvOT4e7W+vx87nHAMwGfZxI+t7xOAP7X6N7Tr5vUrpWxplw/9b3A+O4JwBfZk2BJ+RlMAYGvDgCmehrM9F7g4CHFfyDgPxTwX68dEsz+nnZQkbagy5VydG32k/64+WMYdXQGxpccFZWlO7UkeKvugZSrm28bOflnaoisXX8636F4PQmQAAmQAAnETIACPmZkvIAESOBaBCbGhtF19YLqVrJqA1Iz4ivR18BQE85e/hnON/4cY47uwHKyMyuwse5XsXntQ8jOLL/WMvn5MhMYP/8TDB77bYw7U/AX7/5HNZs/vu3/QZp1Ern7/wlpGx9d5hlGvr3PNQbIAUKo+BdxP9t7gb6TWj/90CDsECJ8TO3gIPiefrAARE4guKSwAl4CErIQEmagvve/N8VTIXBAoHsThHklBMMdBsfsaO/5Ci3dn2JgpA0egwEeaF/5BRuxWsrT1XwNhXnrYl6yWN+7frxa+932rSu0wsdMkBeQAAmQAAnMlwAF/HwJroDrRUz9/O+/i0unjqrZrtt5AF//vR/GnahaASg5xSgIfP72S3jjxz/ApENL+JaSnoW7v/V9XH/Hg1FcvXhdJiYHcaHxF8ra3t13NnAjca9dW/M1lUW+ovRGJsJavC1Y8JEHj34LnuGratzXz1Sq13u2tapXU/Yq5B748YLfM1EG9DlHAgcImkfC7F4JYV4FXjd8Lke494H/sCCsX6T3nMNxhdBrssJoTodJ8hMo74HZPQhcvV/C1fWJWoO18k6k1hyCwZKhvozyata+D//KhMGcHlfr5mRIgARIgARWLgEK+JW7d1HNvLPpPP71h7+LoZ72sP5iFRURX1qzMapx2IkEoiFw8dSb+NkP/4+IXb/x3X/A+p13RTPMgvWR+tKNLW+puHaJlxVXW2kGgxFVtj0qi3xd9V0wS+IythVNwDGqhT+kZ6au6HUkzeQ9Tv+hgRaCMDWs4drvTfcs0L0NQkMWAu95JuB1jcPrHoXP44TRp9U6jqn5/J4LBn+2+6k/zzqYQUuCGEngm/3i35IZIvzD+4YfDoT2k0MDHg7EtI/sTAIkQAIrnAAF/ArfwGtN/+d/94f44p2XI3a77vYH8PX/9FfXGoKfxwEBt1OSbvkgCbokbhvqVftj0uf1qiRewfd88HnlneB7gWvUBdoY6vpZxtGuUXedfk2kceDD8f/vh2i5eDoisepNO/G1//3/gtFshslkhtFs0V5NZpjMFvVqSVmY2NjOni+UaL/YeBgTzqHAfAry1mBj3QNKuEvWajYSIIHkJCD5Lq42H8XV5jfR0vou3K4hGH2AGV5YjFbYCjajvHgrygo2wgKjOmwYuvAT+NreCwdWsBlpJTvgc47C5x6DhEcEvtxj8Pp/lrCHxWySV0BZ/QMHBOEi36i/b81WIQrBvlo/dUCgf4UdMixsAsDFZMCxSYAESCBZCFDAJ/hOP/27t2CotyPiKsW1+cZ7Hp4i5KaKRKXUNJGoBKP++RTBGBCWovX8/cKEpbzvF55hwtI/zjSRqAlHua8Smde8xi9M9Wv889Su1USuPnddtIavZ4ooluuivsbPKApxLQw8rmDpowR//MKWp7KD65arKBZuslhhMlmCgt9kgckcLvhDDwJ88MIx2YexiS443Q6oWxkBsyUFudlVKCioQ2ZGaXAM/9jqACHsPvo95NV/yKAOHWaYS8RrF/ZAIgpcSduFIUJJu/ULtnCfz4O2zk/8SfCOYmQs+H+meOuUl+yALa8OlZ/8BawIt9w7YUTaN95HcelN15iPL6LI90YQ/dphgEMdBOgHAOpQYGpf16j6XLwXFrNphwMhBwJTvAgChwPqACA92Nffb+bDgQyGLC3mxnFsEiCBhCVAAZ+wW6stbDYBL0JWUzlsJLBABGZ7ppL8eTNbU6YfCCjvA+2gwGgyzeiZoPfRDiz8hwlTrzVb1RjTDiQieDqEe0DINSGHI6EHElOuNVvjyz2dIUIL9O+Ww4QR6O4/r2rNNzQfQ0+/loxzs3MAW5xa+biprbN0N274xollpOibZvnXvQC0A4BR7fPAAYB2OKAOCMIOBfz9QvtK1YZFbNM9B/yeAAHxPyWsIEKegeABQrjXgaolmQBNz/MheT3YSIAESEAIUMAn+HMwmwt96aoNWH/TPX6rqAEGo1H7785gUO+J5UF9r2oq6+8Fv5f/HA3GqZ+HXqPFGiur60zjqDGM6hRenSX476tZarV7arcPH0e7Bv5rQz73jxOYuz7OlLVpc5f16uNHu94YGEXiFrJeEXSJ1n727F/g4tF/jLis9Qd+B994/I+jXrJrwgGPxw2v/0t973ap99o7P0VD01G0tH8At/Joov+CxAAAIABJREFUEI8JID+7FhUlO2Er2AaDwRxyrQtet1sbzz+Gz+OBx+0M3MPjdqn+HrfcU773+D9z+d/T5iL9QsfR3wu9Vp93IntbiJjXDgsiHyoEvCVmORAwGk0RDySChxrBA46p48m1Z47+L1w9dzLiM8UQoaj/qbHjLASGR9tRf/UNdH/4X2DyuiL3tGRg9384iayMsgRkKYcDjhDxHxT5Ae+AsEMAf1/n6JTDgQgeBG7H4vIypU4PDbBKQsFguEDAO8AsngNTwgismQj3LvCHKFglrGDpDgckWac0JuVc3MeFo5PASiJAAb+SdmsOcxULlYj4ruaLYVeXVK/Hr3/vWeQWV8xhVF5CApEJPPCXR1DV9M/I7zsV1qG/YCdaan4LL//RwTmjGxppxdnLL6rY9pExe2Ac+aN5g5R+W/MgcrOr5zz+Yl8YPJAIHggEDg1CDhbUgYVXDhf0Q4eQwwfPzNeqA4TQA48pBxLaoYP0CY7n83rUAYh2rXZoMdOBhMw/7tosXh0SspGelYe0rFxkZBeoV/k5PVvek9d8pGfmIj1HXoPvx90aOaG4IPDcv94a5lofOik9PCg3qxqVtt2oKtuNKttupKXmx8Xc43kSkUMDNLEfDB/QDw1CDxL8n8/oQbDIv69MWh4Box5aMGtywpCwghAPguDhQWjVgkyxTAS2TKzv3T+pVT8XP9qoqmuwkQAJkAAFfBI8AypG9O/+EJc+OaZWK5apu7/1f7KMXBLs/VIvUQS8tLzej5E10qi+H8mqxUChFh8aq4CfdI7g4pVf4Hz9K7D3fB5YjtmchrWr7sHGNQ+gqkzGXjpryFIzjdf7OSfE/VY/NPB7LOiHBpEOJFzOgHdD2GGCOnTwH1johxBul8pB4XY7Ax4TgcOHEC+J+k/fgksleIzQ5hiykSaiPlsEfQHSMnPU9xk5hep7Jfz9hwAU/fH6ZC7OvF5/77s43xA5IWx6aiEmncPweMPzmxTmrUWlX8xXlt0EKVnJtnQEIh4OuB3wSgnFqTkFpOShy/9+IPfA1NADf4LCxfYckP/RUvLUAYHPOay+pJlz65C+9fdgKdgMS/ENqg8bCZBAchKggE/OfeeqSWBRCOgCfqbBoxHwUuqtqfVdZWm/0vJWyB/FBiXWN665H2tr7oXZFF/x2IsClIPOSmDWKhu33Y/9/9sfwTEyoH0Ny2s/xkcG1av28wDGA58NYNIxEjNxCcUR0a9Z+PM18e8X+pqlX37OR7p8Llb/rDzt8JT5R2JmvZwXiED/2Wu/iZ7+cG+2ovz1+Ma9/wKTKQUdXZ+ixf4RWjs+QmfvV5DkeHqTsK6Sgs0BC3156Q7+DlvODZ3nvfUkg1ouAV3oS24BLbFgaCUCKYmohLiedyBiQsJgiEFgapEOIUPeM6YVw1y4BZbC62Au2ABLgXy/BeD/jfPcXV5OAvFPgAI+/vdoQWY4PNqGc/Wa9UBKaGVn0nV+QcByEEVgyOFEg30Qf/5iuOv8VDx//a1bUVOSHZFad9859YxevHIY4xP9gT55OTXYWHc/Nq35NWSml5A4CQQILHSIkIQU6EJfew2K/XER/epnOQzQDgDGRwfnJfrDXPp1t36/2//Uw4DUzBzu/DITEBH/9sc/QEPzm2omddV34Y6bvo8U6/TfaS7XmMpsrwv6bpUMz19HXgpkGC0oK7oeVbablbt9WdF16j02EtAPB4be/o+YmOL1YcpZDYMlC+7eL2YEZcqphTl/o7LSW/I3KpFvzltPsCRAAglEgAI+gTZzpqWcq/83vPH+98I+vvuWp5QgYiOBWAnoYr3ePogrnUNotA9iYCz6GscFWam4YXUxttcWY22pCY3N/45zDS+jb6A+MJVUaw7WrT6orO3yRy4bCcxEYLlDhCRnwFRLvhL4I4NQot9v6Q96AQzAOT4a84Zqln7doh+09oe59Wflh8T65zNMKmbKi3eBiP9W+8do6fhIifr+wYawm0lYkJSr0+Lnb0ZxwUYtkSxbUhIIjX2fCkDFwmdVwT1YD3ffV3D1nvW/fgXP0JWwg6LAtaaUgJi3FGyC2W+tN2bYkpIvF00CK50ABfxK38FrzD+SeNcv+ZV9/4C66gMJToDLmw+B/tEJNIpI9wt1EeyRxLrFZMSq4myIqJ+tpVhMmHSFuJXCg2xLI/JTLqAgpR6batZhY90DWF11B0xG63ymzmtJIG4J6KJfE/qae79y5Z/2vf/zkcE5in6Tcu8PuPUrF34tmV9a4Pug278cBij3frZFJ+CY6FOu9iLmRdQPjbSE3TPFmoWK0puUdV5EfUHemkWfE28QPwQk8/z4hecjTihtwyMzZ6T3TMDVdxbuXk3Yu/q+Ut97x7sjjiVx9OJ2b5a4evmS7wu3wsB8DfHzMHAmJBCBAAV8gj8WErPX1hnZrTknqwJb1/2Gyngq5dqMBpO/XJv8LF8mVWbNYJRXI4yq7Jr//UC5N7lGSrBp1xrVdaF9wseUz+V+6l5qrOC12nXBr+nzCX7G+OeFf3D7RjSxfqVzMCDaByNY1q1mTazXluaitjQHq0tzUFWUBaPBgGvFwH977yl8fOEr9DpWY8C5EeOecJf4ouw0bKstVl9bqwshgp+NBEgAqjqA7rrvGA3G9GviP3JcvyQajLXJ73s9Xl8T/1rcfiB7f4S4/pT0rFhvw/5TCEhljeb2EwGX+7HxnrAektFexLxKile2O64rbnBz50/A2fbOrINYK26P6Sa+yQG4ej6Hq/cruPvOaq/951RcfqQmFn4l6nVxr7vhM8wjJu7sTAKLRSBmAX/kyBEcPnxYzWfHjh147LHHAnN77rnncPr06cDPjz/+OLZt2wb9mtD+TU1NeP755/Hkk08iNzd3sdaX9OP+zf+sSyoGJpNVOxhQhw7aoYR2YDD1YGH6IcNshw+BwwRV291/ABHh8EG73wyHIdI/dG7+gxGtHr02Hzkkgfo+dM6hBxvTD0ymrU/dQxsz8ngmDI0Dbf0etPS60SpffS6MTHinPSsWkwGVBalYVZKOmuJ01JRkoTw/FWajefphj8GA3//HlzH1D8/AoD5gS94/qB8z0ouxsfbrKCn9FTT2pOFMYze+au6D0x20zptNRmyqzMe22hJsqy1CeT4zOCfVP2Yudt4EvG5XWAI/5c7vF/9a8r4pcf0jA5hLuUCjyezP2B8i9gPu/pqFf2qSP4r+2be3f6gRrfaTfiv9x5iYHAi7ICvDhuryPUrMS+m6jLSieT8vHCDZCPggrvqaqA+64rsHLgMhCRgDVIxmmPPWhVvrC7awtF2yPTZcb1wQiEnADw4O4tixY3jwwQcxPj6OZ555Bhs3bsTBg1ptZxHw27dvV6Jdb3LNiy++iIcffhgvvfQS9u7di7y8vMB7aWlpcQEiUScxmwVe6mdLnLHP51XZcrVXX+B7r88L+LyQ10AfeFV5Jx+88HpF8Mnncq1cFzqOfo32Guyj3ydkTLlWjSfizefvG3q9Nr6MIfNxe6KPt07UfY1lXZOeXIy6KzHiqsSouwJjrkq4fNMtZkY4kWFpR6a5FVmWNvWaZu6CAdOF/Uz31+shR/7ch/Wrf0UlUawuv2VaF5fHi7PNfUrMn7nSDftAuGWgJDcd21Zr1vkt1QWwmmmdj+U5YF8SiIaAiP4xv2t/aIZ+EfuStC/gBaC7/M9H9Idl7g+J6w+If7H8B+P640X0S/JEaaU1G6NBuiB9JPu9FkP/ofKqc7rC8yjk59RCStVJ/Hxl2S6kptAwsiDgk3EQrwvu/gt+93vNDV9Evne0LSINcbc3F2xSWfDNheKKvwWWoutY5i4Znx2ueckIxCTgp85KBHtZWVnMAv7EiRNKyNfU1CzZQpP1RmfO/RjvnPzziMu/fdefYNumb614NOrgIORgQTJJy5FA8EBh5kMB/eAi7JDCf6AQHEc7dAgeaOgHFlMPI4KHDhEPLNQctbnJYUXYnAOHJPohSPDAYtrc/Ict+nz0wxR5HZm0oGc0G32jGegdy0bvaA4mPSnT9thkdCMvpR95af3IS+9FTko3Mq0DMPg82gFKGE/9wEY7YAkeyIQf0sj7rlnq48qB0WO//n7Uz1vXoAOnG7uUoBdhLwJfbxJzv7m6QIn5HbUlEHHPRgIksDwENNHfp2XpjzKu3zU5HvNkxdKv4vcDbvyawBeX/zS9hJ/u9u8v52dNWzjPHRHu//rD38VQT7uae05ROX79u//vkgp5ua/8ru3uOx9wt2/vOj3td29x/sZAybqKsp2wmPk7MuYHjheEEfA5R+Dq/TI8cV7fWfgmI+e+MaaXqrh6Veou5BWm6X+TEDUJkEBsBOYs4MUF/tlnn4W4yetCPNSFXnefl+mEutCL4LfZbGFW+timzN6xEnj74/+Oz87/NOyy3Tc8gd03PBnrUOwfRwS6h8bR2OnPBO9PNDcy7pw2w1SLCTUlWqy6xKxL7Hp5QSaMhoVfzOvvfRfnp5S90e8iyenuufWHc7qpuNaLi71unRdxH9rK8jK02PnVxUrYi8BnIwESiF8CHrdzujVfZezvx/iUEn56lv85iX6zBekhsfzKlT9iXL/f/T8rF5FEv4j3n/7pb04rGyheAd/8s39ZchEfurNenxudPV+qZHit9o/Q0X0GHk/w/wIJz5IydSp+3rYbtuJtkHAzNhJYCALe0fZAsjxJoKdc8gcuACHPYPA+Bphya/3Wek3YS5y9KadOhSeykQAJREdgTgI+kngPvZ24zT/11FN46KGHwoT6mTNn0NHRAbvdrmLlDx06FLDeRzdd9porge7+82hsPqour60+ADmdZ1s5BESwagnmJCO8lmRudMI1o1hXQr1MSzInYn0RtHpEePKc/ezV35zm3mm1ZOIb9/3Lgj137f2jmphv7Ma51n64Q6zz4lovLva6db4oh2E6K+dJ50xJYHYCw70dWom+0UGMDYnV35/EL9Tt35/NXw4D3M65hVxl5hYpS3+G34Xf3vgVBv2W96kzXLP9DvzGH/9j3GydhJmJiG/t+FgJenvPFyo0Tm8i3kXEqxr0ZbtRWrRV5WBhI4EFI+DzaGXuJBu+nhW/7+wsZe5SYcnfMMVavwXGjLIFmxIHmp2AlLp85+QPVO4NaRKKc/uu7yPFysok8fjsxCzgo00+N9W9Xo+F37Nnj4qjf+SRR1QSOxHxdKWPx0eDc1ouArpY14W6iPaIYt1qwuqSoFVdLOxLKdZn4iMi/p2PfxCoflBRulNZ3rMzKxYFqZSl+7K5NyDoe4bDXXMl+Z2e2X5TVQHMi+F6sCgr46AkQALzJeBxOTX3fmXVDy/XFxbXHxD9A3A7J2K6reT+MFtTkK678SsX/3xN/CtX/mCpPt36n5FTAAkJWIomoU1tnZ8E6tB3950LqxVusWSgovTGQA36ovz1wJId+y4FAd4jXgj43ONaFnxV3k5etZJ3M5a5S83X3O9V3Xotvl5c8lnmbmF3VMT7z177LfT0XwgbuCh/A75x7z9TxC8s7gUZLSYBP5NlfepMpvaThHcvvPCCssgPDAyoLPYU8AuyfxxkhRPoHBDLerBs25WuIYxFsKynWc1YXZKN1f7SbbVlObDlL51lfSVhbu0V63yXSoR3vrUfHq8vMH0JJ9i6qhA3rC7GjroSFGSlrqSlca4kQAJLRGBILP0qcd8QHMN9OPrTv8TIQFfku/t8qvpIrM2amqEy9GfkFGpZ/PXY/uwC9b72c4G/rJ/2/UI0+WNdrGxSg14s9H0D9WHDSgI8LSGeVrIuL2f1QtyWY5DAjAR8E/1ambtQYS/x9TPk1dHK3Imo99ewV2Xu1gEsczenp2yxwh/nNBleFBWBmAS8WN+ffvpplYFeb7obvJ6VvrGxUX0U+r5Y40Mt7XqsPF3oo9ojdkoQApJVXVzfQ2utOybd01aXniJiPWhZF7FempdBe8gcnoMJpwefX+3BZ/7M9lLrPrRVFop1vkTFzm+ozKd1fg6MeQkJJAOBN37833Hy1Z9EXOqu+x7Fnb/xB/6SfVKab0DL5D8sFn/tVdz5dS+AsSEto78kNY2pGQxIU/H8Eaz6IXH9oRb/aDL3j0/0BxLiNXd8iKGRlrBpSYk6KVUnYr66fC8kISkbCSw+AR88Q00h8fXnVAK9a5W5C82GL9Z6U1b14k91hd5hZKwDfYMNePXt70AO9iK17Mxy/M433l2hK0zcacck4BMXA1dGAgtHQOy9nSLW7cF4dbGszyTWJU49YFkvpVhfuJ2YPlJzzwg+9We2v9g2AK9YzvxNvByuE+u8P7N9XiYz5S7mXnBsElhJBCbGhvHT//ob6Gq+GDbtkur1+OZ/+19IzYg9TnRCrPvKdV8T/SLwxd0/WL4vVPT3TUugFw0/oyTxC2Ttn+7Kr1z6Q8S/uPY7JvvQ1nkSV9tOKAv9qCPc8yA3uzpQsk5EfVpqfjRTYR8SWBgCqszdeZUsT7ng+xPnzV7mTkuWZ/YnzbMUSpm75Cm1ODB0Bf1DjegdqEf/YCP6h64ozxu3RzNqzFYCOCvDhsd+/b2F2TuOsmAEKOAXDCUHSkYCIv/s/WJZD3GD7xzCuHO6ZT0j1RJiWdeywZfmsbTPcj03cqDyeVOPcrUXC/3AWHiyq+qiLGwX63xtMdZX5ME4BxfZ5Vob70sCJLDwBETEnzzyY1w997EafNWmm7Dr4LfmJN7nMjux2E+15ov4F2u/JvqDgl8/FJhL5n5LSpom+nPEfT8P5jQr3AYHJrx9GJ5sg8vggMEKGCw+GFIMKCyu0xLi2W5GRekupFiz5rI8XkMC8yLgcw6HlLnTrPUi8n3OoYjjqjJ3StRr8fVK3BdsxkotcyfJK0WkK4E+2IA+9dqIgeGr8HqnJz0WKPJvNT+3DqNjXRBrfKQ2nwpC89pQXjwrAQp4PiAkECUBEesd/aN+y7pkhB/Ela7hiGI9U8R6SNk2sbKzVnmUoJepm3hJnGnsUfHzlzvEOh+ciIQ1XF9TpFztRdDnZtA6v0zbxNuSAAnEQEAl8RvqDVj4Q135HUNi+Z8u+r2e6QfQs9/SB5ihxLwI+9SMLGTnl6GgsBYlto3IzC7W3P4Dlv78JTv0iAEVuyYoAbHMa9b6r+DuOxdFmbs6lSxPiXuVOG9zXJW5m3SOoG/Qb0kfbETfUIMS6kMjbWHJKUO3U8Jg8nNrUZC7xv9ap17lfWlLVUEoQR+xZVkWBfyyYOdN452AaLf2vtGwsm0i8CSmemoTsa7XV9dFO8V6vO/w7POTrP/KOt/Yjc+udGPIEaypLFdKjoJttUUqfn6tTazzK3u9nD0JkAAJ6AQmHSNhbv3hol8r3RfqCTA+NiQ+uDEBNBhN/uR8+X4X/3BX/rDM/X5PAPEMYCOBBSEgZe4GLmtW+r5z/nJ3X/nL3EW4gykVloKNU6z1i1vmbszRjT5lUW9A30CDsq5LvLpjvHcGBAbkZFWiILdWWdWVYM+pRUHeGkgp32u1SBWEbr/p+wtW/vda9+fnsRGggI+NF3snIAGxtCrLuiSYs2uu8E0i1l0ziHV/fXVdtBezzngCPhXBJcmfpZLPQFztxTpf3zGI0D9V5QBHWedrNet8dpo1oXlwcSRAAiQQSsDn9aqkfJo7fx862s6go+ML9HRexmB/K7yTXvicgM/pA1xGwGmE1x1jAj8gYqm+UKv+tFj/7PwlK9XHJyIxCGhl7jTXe2WtV1nxpcxdT8QFGlSZu5Bs+FLyrnArDJaMqID4fF4MjbYqC7rm8q5Z00WoO12jEccwGi3Iy1mFghy/SPeL9fycWphM/PsjKvAJ0IkCPgE2kUuInoCI9ba+Ec2ybh+CWNXlS2qJT21ZaVa/ZV2LVxfBXkSxHj3sBO0p1nmxzKvY+Ss9GBkPt87XleX4Xe1LUFeWS+t8gj4HXBYJkMC1CXg8TnR0n1HJ8Fo6PkJnz5fw+tyQGCUR9WZkoDBjPXLTViHDUgqDyxxi/Rf3/mCCP487/Hftte8OSBb+SMJee0+3/gez+kuW/7mUBIxmLuyzcgloZe4+89et99ex7zs3S5m7alWvXmXEL9gEU8F6DBtS0T/cpAl1v9u7JJOTfyORmsWSgfyc1SjIrVNfYlEXy3puViUMBtPKhcmZLwgBCvgFwchB4pGAEuu9I/7SbbplfRjOCCf/YjWVcm2hGeGLsumuF4/7Gk9zkmeswT4YqDvfYA9PliOHQDesDsbOi7WejQRIgASSlYDbPY62rk/Q2vGRKl3X1XsuLG43PbUAlbabVMk6SYqXk1UVQOWcGAuU4nMMTXflD2T094t+rVSfNybUBqNRK9UXMXN/gb+En1/8q3J+ebCmXds9OaZJ+Dt3Np3HGz/5AZrPnVTvVG/ahbsf/T5KazbOZThes+AEpMzdFb+1XkT9Wbh6voBnqAHwTX/u5J1howVDRisGjVbt1WSFN604INCVUM8RoV7Lco0Lvl+JNSAFfGLtZ9KuRsqBtfaKG7w/G7x9CFe7I4v1nHSrP8GcZlWXr0KK9aR9dhZy4cPjTs0639itYujFWq83CZNfY8sN1J2XAyOGzi8kfY5FAiSw0ghIQi4pWSfWebHS9w5cDluClLCqkhr06mtPIOlWVOv0+SDx+WGZ+1Wm/qBVf2oSP4n/j7WZzNZwYR8q/nNCYvz972dkF0DK+83WRLz/9E9/c1rpQPEo+Oaf/QtFfKybtMD9xyf6VSI53e1dz/g+6uiEyedDjs+JbK8TOR4XcuXV60SGL3LYiMGa5c+Ar1nrJXlespW5W+DtSYrhKOCTYpsTa5Ei1lt6/G7w4grfOegX69NPPCVbuC7StQRzuSjISk0sIFxNXBIQ67xks5e4ecluL6EaoU0Okm7wZ7WXGHpa5+NyGzkpEiCBJSQwMTmA5o4P0Wr/WFnppQRWaMvLWe23zu9WtehTF7iWt5Tqk7J800S+ytgfnrxPt/i7nVot7ViaJTUdGSFZ+XWLf1qWJPPLw7kPjuDqWa1c4dR23e0P4Ov/6a9iuR37zomAD8OjHcGSbP4kchKjPjE5GHFEcW3Pza4OJJLT3N9rlVXd5HWFlLmT+vUSa3925jJ3GWWaC75yxd+kJdAr2LRiy9zNaQt40YwEKOD5cMQ1AV2sqwRzYl33W9ZdnuliPS8jRbOshySZy8+kWI/rDU6iyQ2OTQZi58U6L3Xo9SZZ7CWbvWS1l+z2kuWejQRIgASSncCoowstfkEvVvqptaqL8jdoNejLdqOi9EZI3PBSN9fkuF/ch4j8sEOA6eJfDgpmbZLV3xDZR8tktqD2+lsgmfrTsnR3f83Snxaw/uepUAAJCWCbnYDkZBgcbg4kj9OTyEl8uoR8RGpmU6o/Jl1Ks4lA14S6iHdJMhdL84y0wi3u9yphnv914CIQKTbeYFQl7ZSVXiXMkzJ3W2DKrQPo0xcL9hXflwJ+xW9h4izA49Us6wE3+M4hNHcPI6JYzxTLetAFXr7Py2Rt7sR5GhJ7JXIwdbFNrPPd+LSxC8094W6bchh1g2S1X12sMtxLHXo2EiABEkh2AkMjLcrdXuLnxUofWlJLrJ+lRVuVmK+07UZ58fa4zco9MTYc0ZV/fGRAZfI/+/5huF2Tkbd7FnEfdoHBgNSM7GCZPhH3foGvhH7Iz/phQCKLfrdnYrpIH2xU4l0lVozQUq05geRxenk2ec3OLF9cwRxa5q5Xt9Z/Bc9wU+RnQpW52xRurS/cAmN6acy/Mnx+7wLDAnu3xDwRXjArAQp4PiDLQsCtxPqwSjCnMsIrN/gRuCNY1sWKrrvBi3VdMnuL+zEbCSQKgYHRSZxu7MJnEjt/tQcTzqB1xmgwYH2FWOeLsb22BNVFWYmybK6DBEiABOZFQMpuiZgXUd9mP4kJZzBUSUpq2Yq3qfj5yrLdKCu6bsVk7/753/0hvnjn5Yhs6m64DdsO/AcV2y+CP9S1f3xkMOANIIcEMTeDAWkZOf8/e3cCHldZt3/8l6RNmzZtk+4NSykFZHGBUgEF0VdxebUVRYuiWEEF3LCu4IL6V3EBV8QNqqKIioCotG5YfRFQBEtBWUVKWbvSJG3Tpk2z/K/7OfNMnpnMzJmZzEwyyfdwcTXJnPVzzpyZ+zybq8afDPmus75EaX/Yc3+jOvOLSvqHU8/9ugZa2x52Q7FFY6dHw7Nt73gqK0fjhFkpQT3q9f0gU6eKw2nq694Vlda7Ye78vxrmLvPY8LXjpyVC/TOjdvbT1c7+WTmHudtx+2fcIU869tPD6dDZlzQBAjyXRNkFXFjfHIV1X7quEsdMYV3t08Oe4AnrZT89bGCYCej98sATrclx59U5YzjpPaKSeZXQH3nADBtfz3Ayw+wUsjsIIDAkAn22ufWBZA/3T278p+3duzO5J6per2r2voR+5tTDyluKOggDhe8ff+o02/TYgylrmTX3UHvrZ3/uStbjJvXA39nh2+3rX1XljwJ+p+/IL9muP3oYMNjQr6AfhX9V7Y9+7g//wXB9E6cMOvSrw7hw/HQFdXUspw7mMk01NbU2pXE/m9acGJItUe1dPb7Xjy3PSAJx56hUr/d2bnbj1asavtrV6+fuVg1zl7kJQN3kAxJt6vur4Y9pfob17e2wTVcc6HZr1pmPGKXwpTpDpV8PAb70pqN6jQrlCudhWFd4VyhJn6KwnqgG74Zwo2R9VF88HHxGga07dtvqh9UR3ma757Gnbffe/tL5utoaO3y/qclx5/ebXt1fQrgEEEAAgVIJ9PX12Man70kG+vWb7rTunv5q6eoAb785xybb0KuDvOE0KUz/8YrP2YN3/Mnt1qHHvNRefuYn8wrvxR6H2ua7kL+91TQMX9iZX3ppv5+vmJ77VWLvhutLBPwJQVv+MPxrnp7a3dbZu9U69qy3rdsecaXpap/etTf14bY/ZtW8aJ48Lxg7Xe3UD3J/02ujaeppfzhqW58orVfJfU976kgPoUfthJnWu2uz+1PjsZ+iFH4YXyzNa/lrAAAgAElEQVQE+GF8cob7rimsa6i2/mrw2+yxLdtNbdnTJw3TlqwGP1vV4KeYxshmQgCB/AX0IOy+x7cmh6p7qjX1C8yMyQ2uqr3+f/bc6TZuLKXz+esyJwIIjGSBnt4u27D5Ltd2XlXuN2z5l/X29g/1OXHCzGTp/NyW4xmHO8+LIQz9vjp/f8m/evRX6b5K/qOfNU9xob/PasbWmNVH/9aNH2PjGyfbpMnTbVLzPjZ1xlybPvNgmz7jYJs4ZZpr4+9qKmTpDDDPwxuRs+3dfKd1b73PjV0fhft/W2/H+uhYE1419ZNt1pnrKIUfplcAAX6YnphS7Vb60FXp6823t2uF9XUK6xv6q8E/8fSOjGFdISKsBq+xrxkiq1RnlPUg0C+wZVunazsflc5vta7u/tL5MXW1doRK5xOBfp+plM5z7SCAAAJeQD2MP7VpddQh3vp/2Kat91pfX/8IN1Mm7R+NPz9HY9A/3xrGTwVvkAIqNXdt01v/a5s23GdbNj9krVsesx3bNllfV5/1dZn17bXoX/d/n9V011nf3hrrDfqGyXc31Au/K+lP77wv0ZY/tap/1LHf+MbROQrMjr9/3DpWX5RCSyl8vlda5ecjwFfevKJbPOVLK3Nu7/qPLhrwunp9X7dJJevtydJ19Q6vnrPTpxlTfMl6VBVebdYJ6xU9xWwMASeg9+29jyVK5x/ZbBva+tt+6vVZTRMSVe1n2rPmTrP6MZTOc+kggAACXkDh8okNt9sTiR7ut7Smtj+f1nxwcgz6fWcfZ+Pq6VA029Wj0QGSnci1PRyNpb5tre1MVM/OtNzkxn2D8dPnu07kVPV9XH3U3r+3pztqvx+02/ft+jt96b6v9p8o6e/qzFzNPtdVH4V+hfmgin+2Tv3cg4GpZW3WUIl3qHqeV9v3vqATSG23pn4KbeErcQKK2AYBvgi0alokLsBf/eFX2qObtyVK1qPSdXWalSmsz3RhPRi6jbBeTZcC+zrKBDa170qWzivYh8Mxjq2rtWfOneZK5xfOn+XCPRMCCGQXuPj61Tl5zjtlIXwjTGD3njZ7fMM/km3o27aFQ3jV2KzpRyTbz+8za6GNGdMwwgTiDqfPtu14MupIbptCunp7V0dyD9uersw94NfWjLGmKQekjJ2uTuT0v8ZWL/XkQ79vy++q8vsO/FJ68VcHf6re327Fhf66oE1//3B9KtFvcKX9Yad+UQ//+XREWGqPbOtTz/Mdt38248uUwlfqLBS2HQJ8YV5VN3dcgM92QPpCH1WDjzqXO3hOE2NRV93ZZ4cRiARUtV5V7DXmvKrbb96W2jPtnOaJdtSBM9wwdfqXCQEEUgXiPksz1WbDcGQJ7OzcYo+v/3sy0IfDktXWjnXD1Lkq9y3PtzkzjjT9bSRM6iegbfujKT2+u7C+bW1Kp4DhsephxtQp6jwuCufTmg52PzdNnjvsh/JzoX9AL/2tUTt+V7Lv2/X3D+HXtTu1xls+572mti5Ryj81Ef4V9BND8+nfxM/u30RJ/7gJ5an1sfPub9iubVvsxj/8zdb+9wm3+/MP3s9e9orjbcKUGTbxyPfnc0jMU0EBAnwFsYdiU3FfOrRPPqwrqKtzOf07YdyYodhdtokAAhUQeHJrh931yGa7c+1m+/ejqePHqnT+2QdMt6MOnGnPPWiWqZkMEwKjXSDus5QAP/qukG07nog6xEtUuQ+rh6s0eZ/ZC5Od4s2a9kzTMGbDedrbvcta2x+x1m0aQz0aO12l6e3bHzf16J9pUk/+fsz0/rB+kE2a2DKcD7Xk+5YM/UHA35UYwi+19/5oOD89DCgm9NfWjbGGximu2n4y7Ku6v+/Nf8AQfs2WT+jfuO5++8XF77RtW55KsZl1wGF28nsuttnzDi+5GSscnAABfnB+w37puC8dV33gFYT1YX8W2UEEyiewZ2+P/evRLXbXI1tc6fyW7aml8+r8zpXOHzTLnnPA9PLtCGtGYBgJtHbstu27umxH517btmuPfe03a3Lu3WkveIY1Nox1o6tMmVBvE8dHP+v/8YwGMYzObPl2RSXSvod7taVXFXw/qb38vrM1ZN3zbL85z7PpzYeUb0di1rx7T7sL5q6Nuvs3Cus7dm7IuuSkiXNcSXpUqh6No65/6div+NPY273XdiZK+tPb9SeH8NMDgWA4v727dxW8QRf6fRX+9Hb9ifD/75uut0fu+XvGdT/nRafYye/9csHbZYHyChDgy+s75GuPC/CUGgz5KWIHEBhWAuqw0pfO3/v41pR9U8d3CvEqnV940EzT8JBMCAx3ge2dXS6Mu/87u2xH4t8ooHe5gL5z915r37nHvb67iN6u4wyaG8clA/0kBf3x9TZ5Qr3r9FUhv9GF/f7Qr4cATNUs0GfqBE/D1SnUP7nxjpRxyxV8fQ/3+7U8z5omzR1wsGpHftPtF7qO9TRpzPoXHXtBslO3OB0F8jCgu6C+ba117m7NuKhqCDRN2t91HhcF9Kjq+9QpB9rYsRPjNsfrFRLY0boxGpqvo912btvq2u2rWn9nouM+P5Rf9G+rdXftjt8zdVKdZbi9KTP2sWXfvTl+HcxRUQECfEW5K78xAnzlzdkiAiNFQEFGpfNrHtlsqx/eZG0de1IObf/pk+woDVN34Ax71lxK50fKeR/Ox7FrT3d/EPfBvLPLOlwQV0jfkyw1V0Dv2N0/znchxzW5IQrYvkT9Hw9tzLn46553UKLEPnoooJJ7/du2M/U9U8g+qCnbgBL98fU2SfuVLOHvD/2utL+e0SUKMa7UvKqCvunpe111e4X69ZvutO6e/mClEm7ffn7/luNtTN04u+Z3b7YtrQ+k7OKMqYfZqa/8aTLEa72q4t5f7T3qRE5t1FUlPtOkdTdPmZfs5d2F9SkHWfOUA0ZMu/1Knddq2c72rRuSoT9s3+9D/4O3/9G693ZlPJwp01ts2fduqZZDHTX7SYAf4af6w1fkftN95cwXjHABDg8BBEol8NiWHcmO8B58si1ltAoFhyMPmOECvXq2V4kjEwK5BLp7ehOhO61k3AXzPclAHJacd/cOHM40TllBWGE8CuXj3L8KwWFI1+sq9VYIVvX3mrSVDuZh+O69PYlQrwcNUbD3AT/6Ofh9d/SzagQUM42pq41K8hX0gxL9qDp/5tJ+/b02S+lbMfvAMvkJPLXpny7M63/9HE71YxtTSuzD16Y3H+rCtkK6OpdTJ3OZJlXbd0OxTYk6kouGZZtvUybtpwHC8ttJ5hoVAr/51kfsXzddn/FYqUI/PC8BAvzwPC/sFQIIIDCsBVQSeve6qHT+rrWbB5Q0zp0xyfVqr6HqDt23mYAwrM/m4HdOuVpBdGA19SiIu6rraa8r2BY6qRmHC+PpATytxDwM6KUIp4MJ8IUeo+aXZ8fuMPDnCP2JBwCav6u7t5jNub5wwpDvfh7wEGBsoqp/9DCgoZ7ObovCzrCQSuOf2rg66hBv/W22Ycu/rCbrQxU9xOoP4BMaprv26NOaD7Gpkw+I/p1yoE2cMLNUu8d6RriAOrFTiN/02IMpRzpr7qH2hvMvs6aZ+45wgeo7PAJ89Z0z9hgBBBAYdgLrNm13vdqvWbvJHlqv0vn+XVQ4OHLeDFtw4EwX6JsmUjo/7E5g2g6pBDgldAftxtPbkev3YkqM62prspaG+9LxsLR8ysRxplEShmKKq0J/3CGzh2K3BmxTQ0amlu77Ev+0kv5kTYDo3BVer8FsTG3NgLb76Q8BfBv/8O8670y5BZb/4gVZO5VT6fyLjrsgUbJ+kKmknQmBwQrs3rndhfj//HOVW5VK3l9+5ieH1Xj1gz3GkbQ8AX4knc2YY+l67H43R/1choMYRaedQ0Wg4gIqnVfJvHq1V4d4apscTgfOmmIL5s+wBfNn2SEtKp2v+C6Oqg1qpAEfunUuXEl4ojQ8LBXvr7a+N6V5RD5YOoWqej6gZNyVlkfV1n2bcv8zw5XmI1v+eRTeFeIHVOdPr94fhH49JNDDgmImldxnr97vq/9HzRn8fKPtWvnNqnfa2sejIJU+HX7QKfaKEy8uhp5lEEBghAgQ4EfIiYw7DIX39Z8/zc3W8omfE+LjwHgdAQRKIqBwsHbDtkSg32T/Xd+eUtqnEjpXOq/O8ObPdEGPKbtAT2/fwDCe3rt6WhvyYqpVq0+DgaF7XDKgp7chV9jiQczounL39vQGHfelPgBQdf6Bbf3Vtr8rpXZOvmIqtU8tzVfP/b4Dv9SO/Hzo1/VbraX9m1vvt2t++6YB7eBV+n7qq35mM6dSEJPvtcN8CIxEAQL8SDyracfkw3vvrh3uldoJkwjxo+C8c4gIDEcB9QquknnXdv6RLe5LfjgdNGdKoqr9LDtoTtOIDoW+5FPDmPkhzTINdRa2IVfthkIndWyW3mFbsqQ8rUO3qH35OFc9mgmBUguklvZHoV/3hP7S//S2/tFrqkVSzKQHUVFJfthzf/YO/jTfcCjtv+O/G21bxxN2130/tm0dT7pDn950iD3zGUtsSuN+dszBw6PJRjHnhGUQQGDwAgUH+JUrV9qKFSvclhcuXGhnnXVWci/WrVtnl1xyiXV2dtr8+fPt3HPPtYaGBvPLhPNr3iuvvNKWLVtmTU1Ngz8S1pBRID28+5lq6sdZ06J3Wv2+B1vtuIlW0zDRasdPtNpxE6Kf9bdxjPHMZYUAAuUTUDv5hze0J0vnH96wLWVj+jJ91IH9bedVAhdOV/w5ahaUbTrzJZUtpersioY4y1hFPW3s8WiIs8JLI5WrGxNjiPshxjL1qB72uM7QYuW7hllzZQQ0YkHUJ8NeN2Rg1l78g9f0YKBX41sXOKnTQ5Xi632WWtU/c0m/ezgwob6kD70q3WligUTMjgACQyxQUIBvb2+3VatW2etf/3oX0i+99FI7/PDDbdGiRabXFN6XLl1q8+bNs+XLl9ucOXPshBNOsGuvvdZOP/10u+6669zvzc3Nyb8p4DOVT2D9hW+03Q/ekXkD+mCLGTqmpqHRhfraBgX6ie5fhfva8ROsRoFf/7vXJkQ/j59oNeODn92yjW7+2sbm8h0oa0YAgaoX0Bd0Vzq/drPr4T4cw1vlwQe3NLl28+oMb/6cKfa6L63MeczXf3RR0SYarmzbTo0pntqz+jYFhAxhXPuukFHoFI71rSDgS8bDUB62Ic80xFmh22R+BEaLgGqsxLftTx3Gb3dXcaX948b60v4w6A8M/eGDgWzvZwL8aLlCOU4EihMoKMCnb8KHdAX4NWvWuHDvS919CfsZZ5xhN954Y0qAv/XWW12QV9BnKq9A767tphDf9Xjq0BB1jU02/ojjzXr2Wm/nTuvds9P6du9K/tzb0V62HaudMDkK/5keBrgHA42J1xqinxMPBKIHBhOiBwh6aKDfJ0wu236yYgQQGFqBB59qszsf3mR3rdtij2wcWDqfXv0+fW/DAK/O28Lq6aq2nhLOg6Cu+Yqpsqse0sMhzpIhPFFCN0WduSXGGlcJeXMjvfEP7RXG1hHILNDWEd0fdqh6f6JWTfqDgLDqf3pHnYW4+rb9UybUu44g9SDvpnujavPZpsE8nCxk35gXAQSGp0DRAV4B/bLLLrNzzjnHBXFVk9+wYUOySr1K5C+//HI7++yzTYFd1e5VhV6l8i0tLbZgwYLhKTIC9yo9xNfvf6i1XHB1fPjt67Xezg7r272zP9jv3hX97v7Xzx3u39Sf9TAgel0PBvSAwP2+Z5dZT+HtN+NOSc3YcYnaACr5b0zUAAh+9jUH9HAgqEXgagr45gLuIUH0sEC1CeJqJsTtE68jgEBpBdp37nFV7Vc/vMn+te5pU3X1uGlO80RX7baYIc60bn2h9m3CVZVWoVtDmbmScv08QR1pRT8rrI8fWxe3S7yOAAIjVCAs7Ve4981pkg8BXMd+qe39iy3tP3r+TNtv+iTTPa5l6kSb3TzRpk0aP0JlOSwEEEgXKCrAp4d3rTRXgPdt3FVKv379ehf0V69ebYsXL3bV75nKL+BDvLaUV3gv0y717e2yPoV6V9rfYX17FP6jBwKuBkDy58Q87u/+5+hhgVve1RqIHiZYEW3c4g4vahIQNBNIaxoQ9RWQqB3g+xBINCNINi0Ilq+p54M1zpzXEShE4L4nWu2TP/173ou4Ic7SQrfGo1dP1uFY476EPL29fd4bYkYEEECgAIG2RFOdjs69iXb+Xfbd3/+7gDVEs6oGkEL97OYJ1jK10f27j/t3onvYyIQAAiNHoOAAn63zuWxV6H0ndSqRV1v4448/3lW1V1t5dWKnEE9V+spcUArxmkZatfO+PZ1RE4BEqO9/GJAI/O7BgP+5v/ZAcplE7YBo+Z2m9ZV8qqkN+gcYWDvA1QbwTQMSfQwk+x1I1A4I+xbQwwUbM7w/kDdf9mGrsRqbcc6XS87JChGQQFw70W+844UunCuoMyGAAALVIhB3b1u2+Cjb0LbT1rd22PrWnbahdWfOWknqyHJ/F+4nWktzVGKvkL/vtEajk8tquSrYTwT6BQoK8ArhF110kS1ZsmRAFfhsndiphF0d3l111VVuuba2NledngDPZThsBfr6klX+XfV/X2Mgw0OA/uYEaTUIVLOgs7/GgGoelHyqGxPbcWB/k4EctQmCfgesprYku6nw3nHL9W5dk17wOkJ8SVRZSbpA3Jdc2olyzSCAQDUKFHNvUzt8Bfoo2EehPvp9l3V1Z++YT6XzCvO+Ov6cqVG41+/1Y0rznaAazwH7jMBwFigowIfDxPmDCqvBZxpGTvOps7uwpF2/U4V+OF8W7FvJBaqmP4H6rB0H+uEFXUeCflSCDLUDWn99qe1afWMKISG+5FcUK8yjBJ4Az2WCAALVKPClX67Oudsffd3CvA9LA+m17tgdhfpEqX0U7nfapvadphE3sk1qV6829lG4b7Qo3E+0WU0TSzpsXt4Hw4wIIOAECgrwmCGAwPARGI79CfRZn6s2n2kaM3WOTVhwko2ZOsv0c11z9O+YaXOMPgKGz3VVTXuy4p+P5Nzdxc89sJoOh31FAAEEKiqg7L5l267UcJ8owdffs2X72hqzGVPU1j4I94kO9fR3vc6EAALlEyDAl8+WNSNQdQJRp4LhSAOpTQNcx4FqGtC1x3o7t6f2O7Cn0/ZuecJ6WjdmPm51NliT+VO9tmGS1U2dbWOC/+uaZ9vYaS1W1zzTxjTPstpJU6vOkx1GAAEEEECgGgVUMq8S+tTq+NHvW3fsznpIY2prXAm9C/dBdXz9Tk/51XglsM/DUYAAPxzPCvuEQBUL7Lj5Otty+XkpR9D06nfbuLmHW3frButu2+T+7WmN/u1u22zWszf2iDVcoAv5vuR+6iyrUwm+/715lgv7pWrHH7tDzIAAAggggMAoFOjq7h1QHd9Xz1db/GxT/Zg6m5PoJd9Xx/fV8+kpfxReSBxy0QIE+KLpWBABBLIJhCF+xtkX26QTX58dq6/PenZsdSX33clQnx7yN0VDBsZNNbVW1zQjUZIfhXsX8hPV9l3YnzZn2PfgH3eYvI4AAggggMBwFNDY9k+53vE7oo70fKd6bTtt5+7sD+snjBuT2tY+USV/n2mN1lA/ZjgeKvuEwJAJEOCHjJ4NIzCyBRTiNeUM7wUQ9HbuSJTaK+hHJfk9+jcI/b07WvNaY21jUzLkJ9vip7XNr50wKa91MRMCCCCAAAIIxAts7+xK9I6vDvWiIfD0/8a2nbZ7b/ae8jUcaH+JfaOrnu//V6k+EwKjTYAAP9rOOMeLwEgW6O5KVtHv3rrRehLV9X21fYX9nvbNZr3Zvyh4nppxDVHIb56daJ/fX5LvQ3/d5GlZ2/WPZGaODQEEEEAAgVIKtHbsTi2xTwyDt7F9l3X39Gbd1NTG8VG4T5TY+3b3Gute7fGZEBiJAgT4kXhWOSYEEMgu0NdrPduejkrxFehd1f20tvltG62vK3snPcmV142xMU2qpq8e9aOwH3XENyfxt6gav9VR/Y9LEgEEEEAAgUIFNMjdlm2dtkHV8sMx7ts6bHN7p/Wqg9wMk6L7jCkNNmdqY2q4b260mU0NVpulU91C94/5ERgKAQL8UKizTQQQGPYCvTu3BZ3tbbTuNgX9KOy7kv2tG6x31/a8jqNu8vQBIb+/132V7M8xlfgzIYAAAggggEB+Aj29fbY5MQxeVB2/I9G53k7bur3Tso1wX1dbYzMTw+BFVfEbE+3vJ9q0yQ1ZBsPNb5+YC4FKCBDgK6HMNhBAYEQK9O3dY91b1/dX1Xft8VV1Pwj72542y1JCEKJEQ+mlluRrKL0x06ISfYbSG5GXEAeFAAIIIFAGAVW7TymxT4R7dazXtnNP1i3Wj6m12RmGwVPV/OaJ48qwp6wSgcIFCPCFm7EEAgggkL9Ab0/U4Z5vj58h5Luh9LqzD72T3NiY+rRh9MJq+1H1/bqmmWa1dOqT/wliTgQQQACB0SSwZ6/vKX9nolO9/pL7jhw95Y+vr7OW5qgTvXCM+32nNZp60WdCoFICBPhKSbMdBBBAIIdAz/at2UN+okS/r7Mj3rCmxuqmaCi9qNM9V1U/2Tbfd8jXYjVj6+PXxRwIIIAAAgiMIoFde7rtya2JYfDafMDXcHgdpiHysk2N48cmesaPquP7XvP3mdpo48byUH0UXUIVOVQCfEWY2QgCCCAweIG+Pbtc2/uBw+hFbfTVIZ8eBOQz1U6cEnS2F4T8ZK/7s03zMCGAAAIIIICAuar3qoK/wXWmlxjnXsPgte+0ru7sPeWr6r0CvYK9a2/vh8FTT/l1tdAiULAAAb5gMhZAAAEEhrFAz17Xu36ukN+tofR6umMPoqZ+fBTym9U23w+jN9tc23zX2/5sV9pv9OYba8kMCCCAAAIjU0Cd5T29XT3l94d7P8a9OtlTZ3uZJvWUP32yesrvD/d+fHt1sqfO9pgQyHjt9PXl0bsSdggggAACI0egry85lF7WtvkaSm9PZ/wx19a5dvd++DxV23fBPgj5+t3qxsavaxBz+BEBaidMHsRaWBQBBBBAAIHSCWiYOw13pyr4Cvgu2CdK8J/elr2nfA1zp+Hu1OY+LLFXCf70KfSUX7ozVJ1rogS+Os8be40AAgiUXUCh2PWqnxg+T53xuWH0Eh3xqdp+b0d7XvtRO2lqFPKTPesHIV9/m95iNeMm5LWu9Jm0n+svPM39ueWCnxshvihGFkIAAQQQqKBAd2+fbUyrjq9wr6Df2rE7656o2v3spgkDquMr6E9tHF/wESz/0705lznrpc8seJ0sUF4BAnx5fVk7AgggMKIF+vZ2WU+r2uVH7fDdv2khv6d9i1lf9vaBHqhm/MT+kK9S/EQ1fR/89Xvd5Gkpnj68dz3+gPt7/f6HEeJH9BXHwSGAAAIjX6CruycqrU/+H/WUr3C/vTP7qDXjx9bZbNfW3v/f36ne5IbMndee8qWVOUGv/+iikQ9eZUdIgK+yE8buIoAAAtUoEIX8RNv8RNiPSvYTf9vyRN6HNWb6PjZmWovVTmq2Pf9ZbT07WlOWJcTnTcmMCCCAAAJVJtDZ1W1PuZ7yo+r4UdX8KOCrF/1s08TxYxMd6U20lmRP+Y32kR/dQoCvsmuAAF9lJ4zdRQABBEaqQO+O1qgEv32zdT+93nraN0W97idL9jdaylB66sIlWwd6GV6rnTDJauobrGZcg9W6f8dH/7r/x/f/rtfHJf5Wn5i3flzKclomWofmGxf9PH7iSD01HBcCCCCAQBUItKunfFctf6dtat/phsTb1L7L1m3aXvTeUwJfNF3ZFiTAl42WFSOAAAIIlFqgr2u3dT/9lKk9/u6HVlv7Dd+1vr17UjZTU1NranPf19vtOuJLf73U+5S+PrXBDx8S6OFA8kGBf2jggr8eAkQPBvofCIyPfk4+QEgsm/jd/b3IvgLKfdysHwEEEEBg+Aq4nvIT4X5j+65EKX5Ukp9rIsAPv3NKgB9+54Q9QgABBBDIU6DrsftdB3a9nTvcErUNk1wb+Pq5h6esQSHehfmuTuvdszvxr8L9buvbs9t6uzoHvO7m7Ypej5bT8uHP+n1P4u/Ra5Waasb64O8fDqgGQXrNguhhQLKmQfB69MBg4OvuYYMeEozVa+MZIjDDCWXEg0pd5WwHAQQqIUAb+Eool3YbBPjSerI2BBBAAIEKC/gQr81mCu+V3J3UgL8nCP5RwI8eAuhhgR4aRA8DwocKesjgHiZ0pS7rHzpUukZB/4MC1QoIagco4KfXJki8nqxxEM6feFiQUrMgUfPAPSiokokRD6rkRLGbCCCQtwABPm+qYTMjAX7YnAp2BAEEEECgWAGFeE3pJe/Frm9YL9fX55oFpNQK8MFftQX2pj8oiGoXRLUMotfD3/trHyRqIrhaB5VteuD6IEg2HRgX/Bz1RRAFf/9zouaAm9/XIgj6KkiuJ/V1PYwYzMSIB4PRY1kEEBiuAgT44Xpmsu8XAb76zhl7jAACCCCAQEUE+vbs6m864EK9fziQ4SGBqzmgvydqFoQPDXxzhGTtg8RDhV3Fd6xUDEDmGgUTok4MfWeEvk+CZI2CBjPrs+03XumGSAyn+n0PsZZPXWPq94AJAQQQqEaB39/5aM7d/t+jD6jGwxrR+0yAH9Gnl4NDAAEEEEBg+Av07d6ZaFIQ1A4Iw36iL4KoeYGvURDOG/RVkPaQwNVU2BX1kVD0lGvEg5oaGztzro2Z3mJ1zbPcEIdjps6xsTP2tbrmme7n2olTit40CyKAAAIIIBAKEOC5HhBAAAEEEEBgVAhEDwoSTQl8x4QDOjIMahfsjTop1MgHu+5cZX09ewc65Qr3ibnVwaCCvEK++9f/P30fGzN1lo2Zvq/rhJAJAQQQQACBOAECfJwQryOAAAIIIIDAqBfINuLBmBn7WvfWDa56vft36wbr0c/+99YNeY1QoBEUxkybY3XTgoCvn93vLS78D7Yd/6g/iQAggAACI9gu5LgAACAASURBVECAAD8CTiKHgAACCCCAAALlFyh2xIPejjbrbt1o3VvXJ0O++7018XvrRrPurtgDUFX8ZKB3wX52VGXfh/5pc8zG1MeuhxkQQAABBKpXgABfveeOPUcAAQQQQACBCguUa8SDnu1PW48L+YmS/CDcu+Dftsmspzv2aGsnTQ0CvarsK+QHJflTZ5vVjYldDzMggAACCAxPAQL88Dwv7BUCCCCAAAIIINAv0NdnPdu2pFTVj6rpr0+U7m+wHoX8vt5Ytbop05Od7fnS+2TVfYX95llmtXWx62EGBBBAAIHKCxDgK2/OFhFAAAEEEEAAgdIL9PW6EB9V1/fh3pfoJ9rnb9tipo73ck01tVbXNCNDdf1Ee3y11W+aaVZTU/pjYI0IIIAAArlv0X19cXfx1OVXrlxpK1assPnz59u5555rDQ39vaYuX77cVq9enVzgnHPOsQULFphfZuHChXbWWWe519etW2dXXnmlLVu2zJqamjhNCCCAAAIIIIAAAuUW6O2JAn7Q6Z5vi++r8Ks6f+xUW+dK6jOW4KuX/WktVjd5GiE/FpIZEEAAgcIEiiqBX7Nmja1atSpjgD/66KNdaPdTe3u7XXvttXb66afbddddZyeccII1Nzcn/xY+AChs15kbAQQQQAABBBBAoOQCPXuDtvipPez74K+O+WKnurHRMHnqRd+3w0/rZV9t9pkQQAABBPIXGJIAf+utt7ogP2/evPz3lDkRQAABBBBAAAEEhoVA394u6976VGLYvKBHfTekXtTjfu+u7bH7WjO23upUYu9K7aOS++jn2cngr973mRBAAAEEIoGSB3hfhd5Xn9dGwir0c+bMsZaWlpRSek4GAggggAACCCCAwMgS6Ovabd1PRyHfldwnq+0nOt5r3WB9nR2xB10zriHqTT8sydfPU2eb63xv2hyrbZgUux5mQAABBEaCQEkDvAdRtfmLLrrIlixZkhLUVfV+/fr1tmHDBtdWfvHixbZo0aKR4MgxIIAAAggggAACCBQo0Nu5IyrF9yX3fvg893sU9Pv2dMautaahMRHyE6X4aVX1x0zfx2rqx8euhxkQQACB4S5QlgCvg1aHdipt9wHdt4U//vjjXfv5pUuXuk7sFOKpSj/cLxP2DwEEEEAAAQQQGBqB3p3bEqX46617q++ATz9Hpfo9Ksnf2xW7c7UTJieq6M/ub5M/tcXqVLrvSvL3MVXpZ0IAAQSGs0BZAnx6CXxnZ6ddddVVrkS+ra3N9WJPgB/OlwX7hgACCCCAAAIIVI9A747WDFX1/RB6KsnfZNazN/aAahubkz3rJzveS2mjP8esbmzsepgBgWoU6Hrsfrfb9XMPr8bdHzX7XLIAr5B+6aWX2tq1ax2erx6vv6s0Pixp98PNUYV+1FxnHCgCCCCAAAIIIDB0An191rN9q+tcL9kWX6X3vn2+/m3bZNbbE7uPdZOnu5CfLLlPaZuvDvlmm9XWxa4nnxl23Hydm23Sia/PZ3bmQaBoAYX39Z8/zS3f8omfE+KLliz/gkUF+PLvFltAAAEEEEAAAQQQQKCCAgr57ZuD6vq+R/1Ee3y11W/fYtbXm3unamqsbsqM1JJ817N+Yjg9db7XPMuspjbnehTet1x+nptnxtkXE+IreCmMtk358N67a4c79NoJkwjxw/giIMAP45PDriGAAAIIIIAAAggMLwE/fJ7rfC8xZJ4r1W/bZN1bnrKe7U/ntcOuBD9RPX/szH2trmlmYgi9Ftv90J229acXpqxnpIf4vr17zPr6ogck7t8+03/+Z/dv4vc+N49+TfytVw9V+qwv+Xv/vMn19Kb9zW/HrVOLJ7br15PYh4Hb9etJLOP+ibZvmbaRPAadzr7+ecP1pxxr/374Y4yON33/EzZu/d7MbWGAY7TdYHm3r9E+d7dtth1/vWZAPxKE+LzexkMyEwF+SNjZKAIIIIAAAggggMBIFeje8kRUVf/pxJB5iV71VYK/d/MT1tvRlv3QFdRqajK+PnbWXKudNDUZZH3wTAbXjKEzCHiJsJoMhJlC4YAAmCV4pgfdIBTm06ngSD33VXdcOa638YceYy0XXF11hzTSd5gAP9LPMMeHAAIIIIAAAgggMOwE9m56NCrBV8hv2xi1z9+6wXb/907r3bk94/6qdLXGMof7YXeARe6QGwlAzQvcQ4wa92+N+10rjH73r9ck59FLiWUSf0su4+eprY3s3PKJddWqGYPW7//ev83+7fq/adZo2/3bTV0uWo/fj/5tJLerDdeGx5X4ObEfbr+Sx5u6L+7vyf3324m2kbLdpFmmY4oc+/e/1vq6u6zjb792fUSEU/3+h7rwrtEbmIaXAAF+eJ0P9gYBBBBAAAEEEEBglAtsvuzD1nHL9SkKDc8+0ZpPfncixCZCZDKcxoRChbxkSAyCXYGhMAqXieVTwrSLkSnh2s07dtwoP5PVcfi9u7bb+gvfaF2PP+h2mPA+vM8bAX54nx/2DgEEEEAAAQQQQGAUCoQhvvEFp9jMc74yChU45EoJ+BCv7VHyXin14rZDgC/OjaUQQAABBBBAAAEEECirgEK8JsJ7WZlZeUJAIV4T1eaH9yVBgB/e54e9QwABBBBAAAEEEEAAAQQQQMAJEOC5EBBAAAEEEEAAAQQQQAABBBCoAgECfBWcJHYRAQQQQAABBBBAAAEEEEAAAQI81wACCCCAAAIIIIAAAggggAACVSBAgK+Ck8QuIoAAAggggAACCCCAAAIIIECA5xpAAAEEEEAAAQQQQAABBBBAoAoECPBVcJLYRQQQQAABBBBAAAEEEEAAAQQI8FwDCCCAAAIIIIAAAggggAACCFSBAAG+Ck4Su4gAAggggAACCCCAAAIIIIAAAZ5rAAEEEEAAAQQQQAABBBBAAIEqECDAV8FJYhcRQAABBBBAAAEEEEAAAQQQIMBzDSCAAAIIIIAAAggggAACCCBQBQIE+Co4SewiAggggAACCCCAAAIIIIAAAgR4rgEEEEAAAQQQQAABBBBAAAEEqkCAAF8FJ4ldRAABBBBAAAEEEEAAAQQQQIAAzzWAAAIIIIAAAggggAACCCCAQBUIEOCr4CSxiwgggAACCCCAAAIIIIAAAggQ4LkGEEAAAQQQQAABBBBAAAEEEKgCAQJ8FZwkdhEBBBBAAAEEEEAAAQQQQAABAjzXAAIIIIAAAggggAACCCCAAAJVIECAr4KTxC4igAACCCCAAAIIIIAAAgggQIDnGkAAAQQQQAABBBBAAAEEEECgCgQI8FVwkthFBBBAAAEEEEAAAQQQQAABBAoO8CtXrrQVK1bY/Pnz7dxzz7WGhoak4rp16+ySSy6xzs7OlNf9MgsXLrSzzjrLza95r7zySlu2bJk1NTVxJhBAAAEEEEAAAQQQQAABBBBAIIdAwQFe61qzZo2tWrUqJcC3t7e78L506VKbN2+eLV++3ObMmWMnnHCCXXvttXb66afbdddd535vbm5O/i18AMCZQgABBBBAAAEEEEAAAQQQQACBzAIlC/Dpod6XsJ9xxhl24403pgT4W2+91QV5BX0mBBBAAAEEEEAAAQQQQAABBBCIFyhZgFc1+Q0bNiSryKtE/vLLL7ezzz7bFNhV7V5V6FUq39LSYgsWLIjfO+ZAAAEEEEAAAQQQQAABBBBAAAEnUJEA79u4q5R+/fr1LuivXr3aFi9ebIsWLeJUIIAAAggggAACCCCAAAIIIIBAjEDJAny2KvS+kzqVyKst/PHHH+/az6utvDqxU4inKj3XKQIIIIAAAggggAACCCCAAAK5BUoW4LN1YqcSdvVKf9VVV9mSJUusra3NVacnwHNpIoAAAggggAACCCCAAAIIIJC/QMkCvDaZaRg5/V090ocl7fqdKvT5nyTmRAABBBBAAAEEEEAAAQQQQKCoAA8bAggggAACCCCAAAIIIIAAAghUVoAAX1lvtoYAAggggAACCCCAAAIIIIBAUQIE+KLYWAgBBBBAAAEEEEAAAQQQQACBygoQ4CvrzdYQQAABBBBAAAEEEEAAAQQQKEqAAF8UGwshgAACCCCAAAIIIIAAAgggUFkBAnxlvdkaAggggAACCCCAAAIIIIAAAkUJEOCLYmMhBBBAAAEEEEAAAQQQQAABBCorQICvrDdbQwABBBBAAAEEEEAAAQQQQKAoAQJ8UWwshAACCCCAAAIIIIAAAggggEBlBQjwlfVmawgggAACCCCAAAIIIIAAAggUJUCAL4qNhRBAAAEEEEAAAQQQQAABBBCorAABvrLebA0BBBBAAAEEEEAAAQQQQACBogQI8EWxsRACCCCAAAIIIIAAAggggAAClRUgwFfWm60hgAACCCCAAAIIIIAAAgggUJQAAb4oNhZCAAEEEEAAAQQQQAABBBBAoLICBPjKerM1BBBAAAEEEEAAAQQQQAABBIoSIMAXxcZCCCCAAAIIIIAAAggggAACCFRWgABfWW+2hgACCCCAAAIIIIAAAggggEBRAgT4othYCAEEEEAAAQQQQAABBBBAAIHKChDgK+vN1hBAAAEEEEAAAQQQQAABBBAoSoAAXxQbCyGAAAIIIIAAAggggAACCCBQWQECfGW92RoCCCCAAAIIIIAAAggggAACRQkQ4ItiYyEEEEAAAQQQQAABBBBAAAEEKitAgK+sN1tDAAEEEEAAAQQQQAABBBBAoCgBAnxRbCyEAAIIIIAAAggggAACCCCAQGUFCPCV9WZrCCCAAAIIIIAAAggggAACCBQlQIAvio2FEEAAAQQQQAABBBBAAAEEEKisAAG+st5sDQEEEEAAAQQQQAABBBBAAIGiBAjwRbGxEAIIIIAAAggggAACCCCAAAKVFSDAV9abrSGAAAIIIIAAAggggAACCCBQlEBJA/zy5ctt9erVyR0555xzbMGCBbZy5UpbsWKFLVy40M466yz3+rp16+zKK6+0ZcuWWVNTU1E7z0IIIIAAAggggAACCCCAAAIIjBaBkgf4o48+2oV2P7W3t9u1115rp59+ul133XV2wgknWHNzc/JvDQ0No8Wa40QAAQQQQAABBBBAAAEEEECgaIEhCfC33nqrC/Lz5s0resdZEAEEEEAAAQQQQAABBBBAAIHRJFDyAO+r0Pvq88IMq9DPmTPHWlpaUkrpRxM4x4oAAggggAACCCCAAAIIIIBAMQIlDfB+B1Rt/qKLLrIlS5akBPU1a9bY+vXrbcOGDa6t/OLFi23RokXF7DfLIIAAAggggAACCCCAAAIIIDCqBMoS4CWoDu1U2u4Dum8Lf/zxx9uqVats6dKlrhM7hXiq0o+qa46DRQABBBBAAAEEEEAAAQQQKEKgLAE+vQS+s7PTrrrqKlci39bW5nqkJ8AXcbZYBAEEEEAAAQQQQAABBBBAYNQKlCzAK6RfeumltnbtWofpq8fr7yqND0va/XBzVKEftdcdB44AAggggAACCCCAAAIIIFCgQMkCfIHbZXYEEEAAAQQQQAABBBBAAAEEEChAgABfABazIoAAAggggAACCCCAAAIIIDBUAgT4oZJnuwgggAACCCCAAAIIIIAAAggUIECALwCLWRFAAAEEEEAAAQQQQAABBBAYKgEC/FDJs10EEEAAAQQQQAABBBBAAAEEChAgwBeAxawIIIAAAggggAACCCCAAAIIDJUAAX6o5NkuAggggAACCCCAAAIIIIAAAgUIEOALwGJWBBBAAAEEEEAAAQQQQAABBIZKgAA/VPJsFwEEEEAAAQQQQAABBBBAAIECBAjwBWAxKwIIIIAAAggggAACCCCAAAJDJUCAHyp5tosAAggggAACCCCAAAIIIIBAAQIE+AKwmBUBBBBAAAEEEEAAAQQQQACBoRIgwA+VPNtFAAEEEEAAAQQQQAABBBBAoAABAnwBWMyKAAIIIIAAAggggAACCCCAwFAJEOCHSp7tIoAAAggggAACCCCAAAIIIFCAAAG+ACxmRQABBBBAAAEEEEAAAQQQQGCoBAjwQyXPdhFAAAEEEEAAAQQQQAABBBAoQIAAXwAWsyKAAAIIIIAAAggggAACCCAwVAIE+KGSZ7sIIIAAAggggAACCCCAAAIIFCBAgC8Ai1kRQAABBBBAAAEEEEAAAQQQGCoBAvxQybNdBBBAAAEEEEAAAQQQQAABBAoQIMAXgMWsCCCAAAIIIIAAAggggAACCAyVAAF+qOTZLgIIIIAAAggggAACCCCAAAIFCBDgC8BiVgQQQAABBBBAAAEEEEAAAQSGSoAAP1TybBcBBBBAAAEEEEAAAQQQQACBAgQI8AVgMSsCCCCAAAIIIIAAAggggAACQyVAgB8qebaLAAIIIIAAAggggAACCCCAQAECBPgCsJgVAQQQQAABBBBAAAEEEEAAgaESIMAPlTzbRQABBBBAAAEEEEAAAQQQQKAAAQJ8AVjMigACCCCAAAIIIIAAAggggMBQCZQ0wK9bt84uueQS6+zstPnz59u5555rDQ0NtnLlSluxYoUtXLjQzjrrLHesmvfKK6+0ZcuWWVNT01AdP9tFAAEEEEAAAQQQQAABBBBAoCoEShbg29vbXXhfunSpzZs3z5YvX25z5syxE044wa699lo7/fTT7brrrnO/Nzc3J/+mgM+EAAIIIIAAAggggAACCCCAAAK5BUoW4NesWWOrVq1Klrr7EvYzzjjDbrzxxpQAf+utt7ogr6DPhAACCCCAAAIIIIAAAggggAAC8QIlC/CqJr9hw4ZkFXmVyF9++eV29tlnmwK7r0KvUvmWlhZbsGBB/N4xBwIIIIAAAggggAACCCCAAAIIOIGKBHjfxl2l9OvXr3dBf/Xq1bZ48WJbtGhR0afiP49tKnpZFkQAAQQQQAABBBBAAAEEEEBgsALPmDtrsKvIe/mSBfhsVeh9J3UqkVdb+OOPP95VtVdbeXVipxBPVfq8zxczIoAAAggggAACCCCAAAIIjFKBkgX4bJ3YqYRdvdJfddVVtmTJEmtra3PV6Qnwo/SK47ARQAABBBBAAAEEEEAAAQSKEihZgNfWMw0jp7+rR/qwpF2/l6IKfVFHzEIIIIAAAggggAACCCCAAAIIVKFASQN8FR4/u4wAAggggAACCCCAAAIIIIBAVQgQ4KviNLGTCCCAAAIIIIAAAggggAACo12AAD/arwCOHwEEEEAAAQQQQAABBBBAoCoECPBVcZrYSQQQQAABBBBAAAEEEEAAgdEuQIAf7VcAx48AAggggAACCCCAAAIIIFAVAgT4qjhN7CQCCCCAAAIIIIAAAggggMBoFyDAj/YrgONHAAEEEEAAAQQQQAABBBCoCgECfFWcpuw7uWbNGrvsssvcDPPnz7dzzz3XGhoa3O/t7e120UUXWWtrq02dOtXOP/98a2pqcq+tXLnSVqxYMWCZuNeqnIvdH4RAZ2enXXrppbZ27Vq3lnPOOccWLFiQXKO/pvSHxYsX26JFi9xr4XLh3/2Cy5cvt9WrV7tfM70+iF1m0SoWCO9fuqctW7bM5s2blzyi8LoJr8VwufRr1C+s++aVV145YJ1VzMWuD1KgHJ+l4TWa6Z45yF1m8SoVKNdnaXgNc71V6cVRht0u9Wdp+vXrdznb520ZDolVmhkBvoovA72Jfvvb39qrXvUqF9r1ZUHTWWedlQxNJ510kgtZClcbNmxwr4VfYletWpUS+vN5rYrJ2PVBCOjLgSZdT+vWrXMPjnTDVqjSa/5a2rNnj11yySW2dOnSAYFrzpw5yWCvdaWv04cq/6BpELvLolUu8Oc//9kOPPDA5PV17bXXJh9ChvczXYvp143/guHvfyGF/zKjedIfClQ5GbtfpEC5Pkv1mXz00UenPOgschdZbAQJlOOzNP0zeQRxcSiDFCjXZ6nfrUyfwYPcZRbPQ4AAnwdStcyS60utvrSmh6owdPlSewJ8tZztod3P9OtJX1TDcJ7pgVH6POlHoOvxzjvvTHnINLRHydaHi0D4BWHcuHGuJkgYztOvrVwBXvPqwcCtt9464CHTcDle9mNoBUr1WUqAH9rzWA1bL9Vnqa5ZTb7mWzUcO/tYeYFSfpb6vec+V/nzqC0S4IfGveRb9aVKS5YscU/708O5vtDqTaYqyr4aKgG+5Kdh1KxQXxbuv/9+V3tDU3qgyhTGswV4X800vQnIqMHkQGMFwtpFmR5Gpn95zRbg/XWp+2SmWiKxO8IMI16glJ+l2Zp5jHhEDjBvgVJ9lupaa25udg8mdf/j8zTvUzCqZizVZ6lHo+Bl6C4fAvzQ2Zdsy+lfOLRiAnzJeFlRmkD4hUM1NzKFpUICfPhBEFaTBh4BCYRfOPR7sQE+LHnQegjwXF/pAuX4LPXXrPqj8Q/YkUdAAqX8LNV9sq2tLeWh+uGHH06JPJdaUqBUn6V+hZkKBuGunAABvnLWZdlSpi+z2lB6mxSq0JeFf9StNFPVeB+yBluFng+DUXc5xR5wplobmR4Y5VOFPuxk0W84U+d4sTvFDCNSoFyfpR4rrgnRiETloLIKlPqzNL0ac7b1c0pGp0ApP0u9INfY0F5LBPih9R/U1v0X2UxPWdO/5NKJ3aCoWThRqyNbCXmxndipGr5ClO8Ij57BudTCLwe+mUZ6Hx2D6cRO688W1tAfnQLl/Cz11xsl8KPz2sp01Pq8LPVnafgZrG2qWRsl8FxzEkiv6RGqFPtZymfo0F9bBPihPwdF70E4NIRfycKFC5OdgOUaRk7z0wa+aPpRuWB6CWZ66WW2YeRylUDFDaczKqE5aCeQPgRX+lCYudoX5+rEjgDPBZYuUI7P0vR7G0Nkct2FDyc1jK+fSvFZ6oOaX2/4XRD50S1Qjs9S1fLVtaaRrdIfsI9u7codPQG+ctZsCQEEEEAAAQQQQAABBBBAAIGiBQjwRdOxIAIIIIAAAggggAACCCCAAAKVEyDAV86aLSGAAAIIIIAAAggggAACCCBQtAABvmg6FkQAAQQQQAABBBBAAAEEEECgcgIE+MpZsyUEEEAAAQQQQAABBBBAAAEEihYgwBdNx4IIIIAAAggggAACCCCAAAIIVE6AAF85a7aEAAIIIIAAAggggAACCCCAQNECBPii6VgQAQQQQAABBBBAAAEEEEAAgcoJEOArZ82WEEAAAQQQQAABBBBAAAEEEChagABfNB0LIoAAAggggAACCCCAAAIIIFA5AQJ85azZEgIIIIAAAggggAACCCCAAAJFCxDgi6ZjQQQQQAABBBBAAAEEEEAAAQQqJ0CAr5w1W0IAAQQQQAABBBBAAAEEEECgaAECfNF0LIgAAggggAACCCCAAAIIIIBA5QQI8JWzZksIIIAAAggggAACCCCAAAIIFC1AgC+ajgURQAABBBBAAAEEEEAAAQQQqJwAAb5y1mwJAQQQQAABBBBAAAEEEEAAgaIFCPBF07EgAggggAACCCCAAAIIIIAAApUTIMBXzpotIYAAAggggAACCCCAAAIIIFC0AAG+aDoWRAABBBBAAAEEEEAAAQQQQKByAgT4ylmzJQQQQAABBBBAAAEEEEAAAQSKFiDAF03HgggggAACCCCAAAIIIIAAAghUToAAXzlrtoQAAggggAACCCCAAAIIIIBA0QIE+KLpWBABBBBAAAEEEEAAAQQQQACBygkQ4CtnzZYQQAABBBBAAAEEEEAAAQQQKFqAAF80HQsigAACCCCAAAIIIIAAAgggUDkBAnzlrNkSAggggAACCCCAAAIIIIAAAkULEOCLpmNBBBBAAAEEEEAAAQQQQAABBConQICvnDVbQgABBBBAAAEEEEAAAQQQQKBoAQJ80XQsiAACCCCAAAIIIIAAAggggEDlBAjwlbNmSwgggAACCCCAAAIIIIAAAggULUCAL5qOBRFAAAEEEEAAAQQQQAABBBConAABvnLWbAkBBBBAAAEEEEAAAQQQQACBogUI8EXTsSACCCCAAAIIIIAAAggggAAClRMgwFfOmi0hgAACCCCAAAIIIIAAAgggULQAAb5oOhZEAAEEEEAAAQQQQAABBBBAoHICBPjKWbMlBBBAAAEEEEAAAQQQQAABBIoWIMAXTceCCCCAAAIIIIAAAggggAACCFROgABfOWu2hAACCCCAAAIIIIAAAggggEDRAgT4oulYEAEEEEAAAQQQQAABBBBAAIHKCRDgK2fNlhBAAAEEEEAAAQQQQAABBBAoWoAAXzQdCyIw9AJPPPGE/fjHP7ZHHnnE7czUqVPtnHPOsYMPPtj93tPTY9/61rfs7rvvtmOPPda9VlNT41577LHH7Gtf+5pt377d/U3LvuY1r7HnP//5VltbG/u61tHd3W1/+MMf3P87d+60iRMn2ote9CJ79atfbfX19W47v/nNb+zXv/61vec977GFCxcm0dra2uzCCy902/3gBz9oDQ0NQw9axB7kOgd9fX1222232bXXXmvt7e3O5JhjjrE3vOEN1tjYaLfccov98Ic/tBe+8IV2xhlnuK1fffXV9ve//90+8pGP2H777We7d++2r3/967Zlyxb7xCc+YbfeeqvzDKdDDjnEnbtLL73UOjs7BxyFXjv55JNzXg9FHPqQLHLFFVc4N9nqup09e7a9/OUvt+OPP97GjBmT3Cd5/+QnP7F///vf7rhnzpzp3I888ki3nJx0/T/11FP24Q9/2A488EC37He/+1275557Uv6meXUO//a3v1lXV5e7zv/3f//XXvWqV1k+17HO6R//+Ec76KCDBlzr69evd9eAfw8fcMAB9ra3vc323XffIfEtdKOZvDL9bTD3Ir9PDzzwgHsv6DyH5yzbefPLxRlnev0tb3mLzZs3z61C5+YrX/mKHXfccaa/6/rx513n9F3velehbEMyf6ZrNf1vGzZscMca3kcmTJjg7ke6NjVt2rTJvvjFL7rPDh37c5/73OTx6Dr/xS9+4d6fOk9aZunSpe5epil83X/unHjiifayl73MYfBPRgAAIABJREFUxo8fPyQuxW5Ux3jffffZz372M9u4caNbzfz58+2ss85y9xv/2Zd+r/7ABz7gjjWfz8/wfqfPj2c961l22mmn2bRp05KrzXV/yvbeyHUOi/VgOQQQqJwAAb5y1mwJgZIKPPzww/aNb3zDBWc/KQSHX2xbW1vtC1/4gm3dutXmzJljH/3oR23y5MkpX0rDL2r6QnXKKafYokWLkl9as72uLy8rVqxwYVI/h5MeApx55pnuC9xIDvBx5+Af//iH/eAHP3Bf1NK/xC1btsw2b95sX/7yl11QeN/73udm+eY3v+m+FL7uda9z50FB9POf/7zNmjXLzfP73/++6ACf63oo6cVZxpUpHN5xxx0DthBec7t27bJLLrnEHnrooZT5dD2+/e1vd0Es3wCfbV1vetOb7KUvfWlsgPfb0bUyadIkO++885LhfNu2bXbRRReZQpOf9MX+Qx/6kAv71TDlG+AHcy/yDmEg8v7+tUz7odfijPVgTIFV78Vw0kOa97///e48+ACv1/39dTQH+H/+85/uQZfu++HDR/lkCq2y1DWt+1ym17WcHkLqnqiHBdUyZbq/h5+zuQL8uHHj8vr8zHS/02eBHqgoxMfdn2SZ6b2R6xxWiz/7icBoFiDAj+azz7EPmcCeru32h5vPt7WP/8ntw/z9X2qvOPEiG1cfheu4SaWACu8PPvignXDCCbZkyRIXDhQW9MVAJeia9CF9+eWX2zOe8Qw3rwLgs5/9bPea/1KqJ/oqmf/LX/7iSn9VYqIvW74kJtvrKn1R+FAJsUocnvOc59h//vMf+/a3v2179+5169CXsuEe4HfcfJ3tfuB2m3HOl+PYU16POwdyUThXCf0b3/hGe/GLX+xMFdAVGhQkZfulL33Jeal0vbe3N/nARSXF733ve93yWs8LXvACt55snn7nsgXTuOuhoIMvYubPXXO73fXIlqxLfvLUY+2oA2fErjn8Mqpr9V//+pd7SCJveclNJeX629y5c93fpkyZ4r4s63/9TV9+9bAqnxJ41S5RiaJKxN/xjnfY/vvv786XJpWIxZXA+/eZSvj1HlQtAAV/TaodoOtBx6GwqKCjwKnaGWFtgliUQc7Qt6fddj3wI5t45PsLXlO+AX4w9yI9mPTXtc6zflbNC93PfE2fbAE+zlg1K373u9/ZUUcd5e5jui5Uq0nh7Oijj3YlzKqt5EulNd+73/1u27Fjh6tBVKkS+Pe/9Su2dXN7xvNzwklH2Tkfel3suSukBF73pkw1CxTaL7vsMtMDKZ0X1awIHwyH96cjjjjCli9fbnfddZerlfXa17425f4l30cffdS+853v2NNPP+3eG694xStij6MUMzx4x432xysutG1bnrJxEybZcYveZi88NXqIms+kB6u6d+vhuGriaL/12avrUw/hdB3lulerBDyfz8/wutZ9TDXqZPbOd77T1aqLuz/pWNLfG3HnMJ/jZx4EEBhaAQL80Pqz9VEosLn1frth1btse8dTKUc/Y+ph9vITL7KZUw+PVdEHuEKdQru+PDU1NWVc5kc/+pHde++9duqpp5qq4qm0RCFQUxjg9UVNX0RU0ltXV+fCpErM9KXVf5FLf11f4BTWfdDUcpq0zb/+9a/JEuThHOAV3rdcfp7b70kveF1BIT7uHHjfGTNmuFJXhTNNf/rTn1yVy+c973kuMOjL6/333+9CpYKJqggrIPqSnLVr17ovbfrCpqqqgwnwua6H2ItukDOUI8D7au/+S6xMzz77bPeFVaX0qoquBx+a9MBJX7gVkGWtUqy4AN/S0uLOh86BfziQzhAX4HW+f/WrX7kmEnpA5h8q6P2iYKNmD9qO1q9QOhTTjts/YzvvusRmnfmI1YzLfC/Jtl/5BvjB3It0f3vyySft4osvtpe85CXu5//+97/2sY99zJ3HTCHF728uY/9QQAFd1ZoPO+wwt5jflgJZeC/UQztNet/q4WQlA/zNf1pjy792fcbT8LUffchmzGqOvXRKEeD9+0gPslRNXO+90C79/nT77bfb9773PXe/03sz0/1LTbx0j1P1c1+9PPZgBjHD3f93nd3w7fMHrOE5L3qdnfzei/Nas7+uDj30UPfwzT9IChfOda9evXp1Xp+f6e8v3UtuuOEG9/l60kknxd6fMr034s5hXgDMhAACQypAgB9SfjY+GgX+cPN5dv/Dmb+IHX7QKfaKE+O/QPgPf7UpV2mQb9ceeqpqvb7wqo252iAq8CtE+vbm6QFe7a7VFleBPCx18gE+/fWVK1e6qty+fbXftv/S4v8+XAN8GN79vhcS4uPOgX9dbd7Dkqz0v8vxl7/8pesjQF+wZao+DFSbQbUYVGp74403Jqtep1fLTG+fmq0EPu56KPd7sZwB3pey6su0wpXCQHrb9nQXPSCJC/DNzc0upKnESkEubHfqvXIFeN/uWw/D9CVftQLUVvbjH/+4e1+q+qv2VW279R5WKFJfBb6dfrnPidav0vdNVxxofV3brPHYT9mkYz9d0GazNWkIm/PEXXtx9yI97FC/B+rTQAFPAfvnP/95SvvrbCXwuYxViqrzq+mCCy4wnW9N/pz6v+t3PcxU7SW9L1USqodDaqZRqRJ47UumUvh8S9/D49L1mD75/hkytYH3zXm0jO+HQH0ByEE1SBYvXuyuW03h/V7X8fe//333ME01jtRPRabPA//ARDVPwtL8gi7EAmb+7OvnZ5176Wd+agcccVzs2vxx+JoFmRbIda9O/5zM9vkZXtd6wKd7lmpl6bNBD4fj7k9ab/p7I+4cxh48MyCAwJALEOCH/BSwAyNd4Gs/TG3L6jvfynzcaksedTLnpw++7eEBs8aFx/CLlqrX60m9qj0q6Pg2nP5Ls6o56ouASlL0BUFfkPV73Ov5fgEZDgH+sfccYz3bnu53VJv9RGd+A3AzvDb323dY3ZTpKbPGnYN8A7z/MqUqmGqHqy/Q6pRND1Pe+ta3ui/MCqO+FL/YAO+3k+16KPX7MC6wp28vnT1blfpMQc0fm0pFKxHgw33wIT9TZ4y+oygFGZXA69zp/7DjLzWbUGmy/q6HNZp82CnlOdl63YnWtf5vuVfp+7LI8N6Y9vqbrb7l+AHL5xPg4669uHuNfxAiTwU8Vbf2gdp3zJktwGuHsxkffvjhBQV4vS/1MEGloKrNpOYb5QjwT29utw+89SsDb03WZzVpnw99Gf42fVaTff1HHx6wvH8wMZgA7zvZ1P1IDw/Vx4reA/7BsL8/vfnNb3bNEHRuFdx1L8vWJ4p/n2h9pQ7w9/1tpf3y68uSFpm8UqDSPoKPOH6Rve4DlwywzBTg0x9ElTLAq3nBb3/7W3ftq58aVdv3D6DSHzCmvxfSf487h6W877AuBBAojwABvjyurBWBpEAhAT5TuM8U4H31bZUIqjqwqtKnT9k6C/KdP4VfNhTiVcVVQUMl+vqiFfd6vlUAqy3AZ/qClynAx52DfKrQq0qpb5rgOyRS6btKtNScQZ0+dXR0uJJfzaup2Cr0cddDqd+ylQzwxVShV7V1lR6qerzvNM4HRZWy6kGXr0K/bt061976mc98pmPKN8CHHUWFvukdf/nXbrrpJtf+Or3WRinOTcYAnyOwp28zV4BP77U/PTDEXXtx95qwA7xwv8IOw3IF+HCZ0FgPVVSimW8VegV49WXx1a9+1ZWC6n6tZi2l7oU+W4DXcYT5cuDj3uhI4wJ8+LApWy/0mdrAhx0yhqZh54z+XOvBikreVT1ezuppPtv9q5xV6MsV4H0Vejmde+65Az4zdU2Usgq9PPXgSA94VZtHzT38CCW57k9qZhS+N3zNIzWBy3YOS3G/YR0IIFBeAQJ8eX1ZOwIDBEpRhV7VQlUlXl88w07s9He1xVMban0xTf+Q1s74Nuu+YyZ9AdEXLIUZza8vI6oqGn6pzvR6vp3wDIcAn+kyzFSFvvEFp9jMcwaWfGVaPu4cqL1sXCd2KpnSfLJXKaxKChXU1SGg/vb444+7c6kSF9/xWTEBPtsX7/B68H0YlOstGxfoB9uJnc6HL7nOpxM7lfb5/hrU27862NI5UJt0PcDy7at9J2eq3q5zo1CvNr0+tGYrgfcdRakNcPqkdakEU/Ps2bPHVafXeb7++uvdMFvZAn6pz43avnfc/tmU1dbUTymoLXxcG/hsgaGQe1G2ByFjx45Ntr/OFuD1ACyXcSGd2CnAq6q4zqk6Z9MDn3I8bMl1nsO28Pm2fffrG2wbeP+ZkGmoSt/fRHh/0oNHPezQyCfnn3++q3Ifvp7eid0rX/lK1yFruadSVKH3n3/qzFDXhIbBU1OAsN+YXPfqfD8/w+taD3vVKa2aCulzWp/1cfen9AAv2/RhAr132GdIuc8B60cAgcEJEOAH58fSCBQsoE7s/njzebalNaou66cZUw+1k0/6nk1uzG/8Z9+rczhEmUKYSgoVCNT+XZ0CqXMs/d13XKOgo3Cidqnhlw1Vc1XP9hqvV9Uh1VY31+tq41rIMHLhsap9vEpk1H4vrM6p/Q7bohaMW+ACYYgvJLz7zeQ6B3oIEjeMnB8yyY8THpZk+b+lDyuWqTQzHFIrUxt438Y01/XgOwMrkDDv2UsZ4EsxjJx23F/zvnMyfzDqcEsPA/S+Uad3vsQ1PFjfxtsH+PTrWENiKegrZPrmD/5hjYa3U1MVVYdVU4lw0pdyX8KWN24RM4Zt39MXL6QtfFyA1/EM9l50zTXXmPrgCDtL851BKlSrY85MVfnVr4TeD7mMCxlGzgd43XPV+aRKYSsd4HWu1Bb+sGfPy6vn+fDcFhLgw5CuGlr6XFHnpOqAMwx6vv8JPQjWZ43vG0X2Cug6d6oho5Cr/9UBm/r5SJ8qOYxc9k7sTrGT35v/aCSrVq1yHunDqPprIte9Ot9hWMP3lx786bqTuc6Bhs6Muz+lB3jVOIo7h+V+mFvE7YpFEEAgTYAAzyWBwBAIRMPInWdrH1/ltq7O6/7nuAvyHkbO77LazOoLkqpza1IAVo/zKnHSl9Yw2PkSQYUfVe9T6UgY0FWapE62FDpPO+00F/5zva4SYX2R1ZcYjU2uBwTqJE8lEWrP7XvlzfQlZrgEeJkpxHc+8I+8S97TL5ds50Bf4mSu0jqVrCooyESl7iplUgAMHwToi5rMfVtSX0VT/RJkGqYp3A8fYvS3TAFeHYDFXQ+qClzOqVQBXqMp6Hh8cxP56PgVusOeoNU+VMO/qamHrm3Np/eDwojv9FHruO2221wpluZXybuGZlIgVIdafpKp5tG51AMwzadh5VStVT2VZ3oQpTar6sBLX7JVg8VPYd8ROt9XXXVVcgzyTPtYrnOSqfTdb6uQUvi4AK/+G+KuvVz3ItU+0YMy1VAI3we+NHifffZx7xnVpkh/sKMQqQdgccbr16938/g+CBR61GZbDzM1+W35AB/+Ldtwa+U6b1qvSuEV4PPpeT7cj2IDvIKjmpnovacAqAdSuv41+eYN+lmdM+q9qYAue3WyqodUeoCj6t5q7qURN/S+9O9ffWbpYa4+T8J7Yjn9tG43jNwPP2fbnl4fDSP3qjPthW/obyufz/Z1DPfdd587Hl3n+l33DfU5o4cVmT77wnt1Pp+f6e8vfy1qZAZfqyHX/Un3FL8OPQDTkIlx51DnhAkBBIa3AAF+eJ8f9g4BBBBAAAEEEEAAAQQQQAABJ0CA50JAAAEEEEAAAQQQQAABBBBAoAoECPBVcJLYRQQQQAABBBBAAAEEEEAAAQQI8FwDCCCAAAIIIIAAAggggAACCFSBAAG+Ck4Su4gAAggggAACCCCAAAIIIIAAAZ5rAAEEEEAAAQQQQAABBBBAAIEqECDAV8FJYhcRQAABBBBAAAEEEEAAAQQQIMBzDSCAAAIIIIAAAggggAACCCBQBQIE+Co4SewiAggggAACCCCAAAIIIIAAAgR4rgEEEEAAAQQQQAABBBBAAAEEqkCAAF8FJ4ldRAABBBBAAAEEEEAAAQQQQIAAzzWAAAIIIIAAAggggAACCCCAQBUIEOCr4CSxiwgggAACCCCAAAIIIIAAAggQ4LkGEEAAAQQQQAABBBBAAAEEEKgCAQJ8FZwkdhEBBBBAAAEEEEAAAQQQQAABAjzXAAIIIIAAAggggAACCCCAAAJVIECAr4KTxC4igAACCCCAAAIIIIAAAgggQIDnGkAAAQQQQAABBBBAAAEEEECgCgQI8FVwkthFBBBAAAEEEEAAAQQQQAABBAjwXAMIIIAAAggggAACCCCAAAIIVIEAAb4KThK7iAACCCCAAAIIIIAAAggggAABnmsAAQQQQAABBBBAAAEEEEAAgSoQIMBXwUliFxFAAAEEEEAAAQQQQAABBBAgwHMNIIAAAggggAACCCCAAAIIIFAFAgT4KjhJ7CICCCCAAAIIIIAAAggggAACBHiuAQQQQAABBBBAAAEEEEAAAQSqQIAAXwUniV1EAAEEEEAAAQQQQAABBBBAgADPNYAAAggggAACCCCAAAIIIIBAFQgQ4KvgJLGLCCCAAAIIIIAAAggggAACCBDguQYQQAABBBBAAAEEEEAAAQQQqAIBAnwVnCR2EQEEEEAAAQQQQAABBBBAAAECPNcAAggggAACCCCAAAIIIIAAAlUgQICvgpPELiKAAAIIIIAAAggggAACCCBAgOcaQAABBBBAAAEEEEAAAQQQQKAKBAjwVXCS2EUEEEAAAQQQQAABBBBAAAEECPBcAwgggAACCCCAAAIIIIAAAghUgQABvgpOEruIAAIIIIAAAggggAACCCCAAAGeawABBBBAAAEEEEAAAQQQQACBKhAgwFfBSWIXEUAAAQQQQAABBBBAAAEEECDAcw0ggAACCCCAAAIIIIAAAgggUAUCBPgqOEnsIgIIIIAAAggggAACCCCAAAIEeK4BBBBAAAEEEEAAAQQQQAABBKpAgABfBSeJXUQAAQQQQAABBBBAAAEEEECAAM81gAACCCCAAAIIIIAAAggggEAVCBDgq+AksYsIIIAAAggggAACCCCAAAIIEOC5BhBAAAEEEEAAAQQQQAABBBCoAgECfBWcJHYRAQTKI9DX12cdHR3W09NjdXV11tjYaDU1NeXZGGtNEdi7d6/t3LnTeU+cONHGjBmDEAIIIIAAAggggECMAAGeSwQBBEatwJNPPmkf/OAH7ZFHHrFPfvKTdvLJJ49ai0of+NNPP20f+9jH7K677rIPf/jD9oY3vIGHJ5U+CWwPAQQQQAABBKpOYFABXqVXTz31lP3ud7+zm2++2R5++GHr7u52JSkHHHCAPeMZz7BXvvKV9tznPtdqa2utvb3d3v/+99u9995rb33rW+3cc8/NG+zOO++0c845x83/9re/3d71rnelLHvppZfaj3/8Y3vmM59p3/jGN6ypqSnvdWtGv/7Zs2eb1jVv3ryClh9uM3uP5zznOfa1r33NpkyZknMX43yLOb5yrLOY/chnmXXr1rnrcePGjfaZz3zGXvWqV+WzWNHz7Nmzx7797W/bHXfcYY8++qh732jy751jjjnGXv3qV9v8+fMJNUUr515Q968f/vCH9t3vftcWLlxoF110Ucr7RPeTG2+80XRtdHV1JVeme9uzn/1sW7x4sen9pXsbU3EC1157rXPXZ8VXv/pV0/2XCQEEEEAAAQQQQCC7QNEBXtVOv/e979l1112XDB+ZNvOhD33ITjvtNPcSAb5yl2KhDzTKEbbLsc5yCYYBvhIlsbt377YLL7zQ/vCHP2Q9JIX5U0891d75znfahAkTynXoo3a9Kn1/3/veZ48//ridf/75tmTJkhQL/x7KBXTSSSfZeeedZ1OnTh21joM58C1btrgaEA888EDGczCYdbMsAggggAACCCAwEgWKCvCtra32+c9/3v761786kxe96EX2jne8w5UWjh071v1tx44dtnbtWmtpabGZM2cOOsBrBSqlVElYpjBTaGBNP5kjtQS+kBoJuXyLvfjLsc5i9yXXckMZ4F/xilfYBRdcYOPHjze1C16/fr395Cc/sV//+tdul/Xe0v8jvY3wrl27TCWyqsZeaA2aYq6JP/7xj/aJT3zClfpmqnWT6Z6i61lVv3VufvSjH7l7kmpr6AEAD1kGngX5yEo1HFRzIX3S63L+6U9/ai984Qvts5/9rGsPz4QAAggggAACCCCQWaDgAK8A/ZWvfMWuv/56FyhUwv7a1742r3AxmBL4uBNIgE8VGqxHnPdIe324BHjvGr7Ppk+f7kLOwQcfPNLYk8ej4/3BD35gt99+e1FNYAqF0fa+9KUv2Q033GDhA5RwPbneQ6p+ryr23/rWt9y9T81Unv/85xe6GyN6/t7eXuerBx1f//rXszZL+vvf/+5K4SdNmuSu80MPPXREu3BwCCCAAAIIIIDAYAQKDvBqs6sOh1Radsopp7if6+vr89oHAnxeTCWZiQBfGONwC/Dae9UKec973uNKeSvRLr8wsdLNreP7/ve/7/4vpMbIYPZg8+bNrj+Ohx56yD2E9M188g3wmi+8ZjL1yzGY/av2ZfWAY8WKFfaFL3zB/AOobP2KhOeiEs1Xqt2W/UcAAQQQQACB0S1QUIBX9V51OKQqkaouqpCoTpzyndIDvKoFqyRfX/TUAZ5KYFSKpQ7q9t133+Rqwy94+mOmErN8A6va7qvTvd///veu3aXCg6r5T5s2ze65554B1WnDfb7sssts1qxZrkTpz3/+s1vmkksusX322Se5ryp1+te//mW/+MUvXGmimhJo/erMT21stUw4bdu2zZU+aRmtX9VMr7jiCueiUsJsJnHm+XpoPbl8w9de85rXuKrCvplEuA9hmNE8qg7rA1K2c6bOw1Tqqg4N1UGhqjSrX4VNmza5Us3DDjvMVR1/3vOel7GjMLUj/7//+z+75pprkudSvupgTNWw1bnYr371K/v3v/9tBx10kCtxlWemKVeAf+yxx2zZsmXuWpGrjv+b3/ym67hRf9M2dU0uXbp0wPnNdp7CNvDZSoDjHips3brVVTnX9axq93qQdvjhh9vrX/96e/GLX5zyYK3Y8xi2C1coU7MYXds6dm1fx37iiSe6cxi+Z/1x++tQr/v3+y9/+UvX7lznQ81vfHjPZKUOKbWdz33uc+6aUMd/Rx99dEbWW2+91V1zujd95zvfcQ8Dsk13332361tAU7Z1xr2H4h5IFnovKPReo/vDP/7xD3f9r1mzxt0vZKRrXR3s6QFr+F4t5vwV8x4Nw7vvnDE8D+kPTDo7O13V+T/96U+uJ/oPfOADedXoirsH8joCCCCAAAIIIDASBQoK8GEIOPbYY3MGokxY4RfUl770pe4Lp29HH86///7725e//GXXpl6TerpXgFJv3dnCYNyXbS2nL+3/7//9P1PnVdmm9Paw4T6rqYBKRRU+NClshwFetRIUHK6++uqMq9e6FUSOOuqo5Ovh+hVw9EVc/6dP6SZxF2M+Hn4duXzDNqrpxxvug29P7EvbFKLyPWf/8z//4x6c/PznPx9wWAokH//4x10gCcfnVjtknUsFmHymuOs1V1gOX9PDFnXc6K+BcNsLFixIljjG7dNgArwC0i233OL6oVC4zTQdd9xxzkfnQ1Ox59FX29fyOj8Ku5lCmR6MfPSjH7WXvexlKefJX4faH4VJ7befFOD1sEbzZFqn5tP7acaMGckRAt797nfb2972tgGHLBPtmx6uxZ1rLfyb3/zGvRf10EHv4blz5w5YZ9x7KFeAH+y9IO5eE3f9pwfhwZ6/Qt6jN910k3vPhj33h7jqd0DHF07eOp9zF/fe4nUEEEAAAQQQQGAkCxQU4DX8m75A68vp6aef7gJaGKrioMIvvJpXoU09OKuEta6uzoV5lcSo1DpTaa//kldMCbxKDj/ykY+44HXEEUe4qskK0goVClOrVq1ygSdXgE/f57B0S1+QVXKuUnSFGdloP8eNG2cqwVVYWb16tauxoJ8VSjSlm6hEUyFRJdgqUb3ttttcB2cyUcmqSq8ylYCn28eFj0znKptvWJVb+66et8MpbE+soc8U5HyzinzOmdaloP7GN77RXVcKnSpR1vnQwwyVKKqNsWoypIdRnS9tTwFR61CNBp2Hq666Kq+SWH8c+QZ4zX/ggQe68+BLglWDRDVTdA2oV3OVxMdN+QR4X6KsdYXuqimi7eiaOOGEE9z1st9++7nt63q5+OKL3XB46Z2rDeY8rly50vWar0kPmnSuGhsbTb2Iqx34b3/7W/feUYm5zpefwp7cdX60rEr104c1zHW96n7z6U9/2tW2yNbRWVtbm3OQjWrwKOTnujflM8xi3HvowQcfdA8WtO3wwUKp7gXh/TF8z6sWkd4bCsrhvUadIPpO9vy9yp+HUp2/fN+j2q5/SJLP0Jx+3lwPCePeU7yOAAIIIIAAAgiMBoGCArzav+uLqqZi2nyGYVVf5tUZngKIn8JxmQ855BAXBnwP9ponnzCYqQ1tGJaylWRn64U+3GeVKiuo6YFD+vTf//7XfZlXyZj6BVAJWBgg0quY+6rJ6SYKSWFADktOVaVcpYX5DFkVFz4yXdzZfBWKVS1eDyAyVXENS/DTA34+50z7kqk/Bd+5lQxUEqux0TWFNUHOOOMM9zAmtA73J1NpX6ZjzzfAKzCp+vyznvWs5GrCgKmaJZ/61KesoaEh5/0jLsBrnboWNA65rlltU6XF4cOSbGNnK/jrGtQUdq5W7HkMh/pSgFM19bBHfF3zH/vYx+yuu+6yN7/5ze594F8PA7zOlaqtZ+pNP+569eOFZwuDaoKi7fr7RK6mPbqe1KmamgJka74Q3m8y3VO0DjX3UIl/enOiUtwLct1rfG0XOabfLzJddKU6f4W8RwsN8P5hVT5hfzR8MHOMCCCAAAIIIIBANoGCArwvJdHKiulsKAyrGlZIYTi9JC7XF7l8wmCmL9thSZm5BEpzAAAgAElEQVTaV77pTW8aUDqXT4DPNcyRqhd/9atfTQlbIXoYGlQyqiqmKp3Px0SlmyqBLOTLbVwgKiTAa15/fJkerKj2gkrB9YBBgdHXLsj3oUu2/hR823M1eQivt7i24XFtkwcT4NNrGPh1+bbC+XbCli3Aq58J1RZRu3CVsGp673vf69qY6yFF+HAiW0lzWBqd/sClmPMYti3P1u+FX6+Cs64B/77212Fzc3POHsbjrtfwPZypFsgPf/hD95An230lPOdxD0/8vJn2Se9jnYOf/exnroRZv6cH21LcC7Lda8J9z+dYdSylOH+FvkcLDfD+/qvlVIspWz8HfJQjgAACCCCAAAKjXaCgAB9W6c3WFjUXaBissnVWlGs89mIDvA/AuTq3yifAZ2s2EHbul6sNpzpUU7vlMOQN1iSbd1wgKjTAh6WKqhnha06Ex56pNDyfc5bpoYD2L7QJA3wY7DNdh62tra4JgzopzNbDePrx51sCn219/uFWMQE+2zlUCatCunpI900SwqATnodwHbmux2LOow/Huao3+9o56Q+Z/PmPqz0Sd73u3LnT1WxQM5v0e0f4WqZrMN03DMG5mgKFtQeynaNTTz3V1UpScwJNpboXZNuvsPaJHur4Wge57rulOH+FvkcJ8KP9qwXHjwACCCCAAALlEigowIfhYbBt4LN9+SxHgPdfYHOVYOcT4LPtcxgI8jlR2QJ8MSaVCvDhMYbVpH2JsIJFptLZfAJ8ttCbLcCHgU29mKs9sA9Q8vBV7/VzvuNz5xvgs9U8KVWA972Iq2f3RYsWJdv9+/Ocb0lltkBczHnMJ8j6/csW4OMebMQFeK3fl2yr+YLOq0r1NfnSefUJkKuXer+Pgw3wepCh0TJUG0MdbYbNN8p9L4irfZLrwVw+96ZCz1+29ygBPh9t5kEAAQQQQAABBAoXKCjAhyWfuaqTZ9uNfKo2lyPA+3BAgM99geQK21rSt70Nq8r7WhnZrodyBHjtS6ZOuSZOnOg6DFTv4moTrY7tVOMhvZlGJoWhDPC52mGn7+tgA3wx53G4BHjfiaaOIRwmzrePTw/22a72wVShj7vFEuBPThIV0oldvtd1nD+vI4AAAggggAACI12goAAffjn1w4X5YabygRqqAO9L7jSGuzoD88PThftcqhL4QsKYtj9Yk2zu+ZRopi8bF+B99d1HHnnElXSqvbPvDEyd3IVjhvt1lyvAxw3TVeiwe9UY4DO1BZd7XDXuQs9jMddS+vkvRQm8StjV18Ltt9+ebBqRrUZBrvtR6FNsJ3aDfTiQafl87gVhHwj5diRazvNXqhJ43wQj1z06n88Y5kEAAQQQQAABBEa6QEEBXhjqsEzDmqnzpkw9UucCy+cLajlK4MO2+yqRffnLXz5gNwcT4MMxqLO1Fc3mMliTSgb4sEd8tTXWsHYaukshyveSXshDgbhgkSsc6DUNl/aXv/zF9c6uYefUQ7uGmnvlK1/pHiZoSL58p2oJ8GGAy9beO1cndvIo9Dz6ktS4jugyWced40KDvm8O44O3esDXkHo6//k2l9A2/X6ld7oXHkO++x4uU+57Qdh8RGOzf+Yzn3G94Oeaynn+ShXg/T7qvayRNubOnZvvW5f5EEAAAQQQQACBUSVQcIBXyad6j1fHcGqvq069Xvva12YcGipdcrBhtdjS3HAYpQULFtgXvvAFN9Z4OA0mwGs94ZBnesBx8skn5xyH2m97sCaVDPDalh9LXNXodYwaxipbz+xhUMpU0hkXkHKFgyuvvNI9NCjEOtc7u1oCfD7DyPmHbDrebKG2kPMYdnyXayi4wQR4H8zjHoD54eI0vKSCnjoqzDYCQj6hNlfHfHHXZ7b1l/NeoG36JgOZhuLMtE/lPH+53qN+dIp8HvwUOorDqPqU5mARQAABBBBAAIFAoOAAr2VV6qVh0NasWeNWpY7E3vKWt5jGpR4/frz7m6q73nfffe73I4880v1tsGE1V4APe5r/4he/6DqZCjuX8m2mVfqo/VHvzYcffriNHTvWlUjedtttpiHm0tvJ57PPOjaVQqtKs7ajHsPPPPNMe81rXuMeFGg/9Lrc1EZbPdX7sbDzWX+uWgmVDvB+LPH777/fmpqa3JjsuUo+i33okn69hJ3HhdWmFd7knGls8ULe6dUS4HVM6rRNY7HretJoAKoFsd9++yWvY9VM2Lhxo2m4QjVtyFRCW8h51PvjiiuucMN7yVkPbtSJ5T777GO1tbWuyv7WrVvt4YcfNj0gC7eXbwj2YU/r1z4vXrzYnb6enh433KKfwtoFn/3sZ9096Ne//vWAnunjzv3dd9/txqTXpPHc/T0qXC7ffU/fVjnvBdqWRlnQ/Xf16tU2adIke8973uPGs1dHjr29vSYj3X/1cEJTOc9frgDv+yzQQ9+3ve1t7n/dG/fs2WMNDQ1JNv2uh6q6h4dDbMadQ15HAAEEEEAAAQRGo0BRAd6HK32h19Bo+oKYbQo7NxtsWM0VBh999FEXZB5//PHkroTDTWkfVU1TY7WrFDPbVGyA91+sFZ4URrJN6SV+gzXJtp18Ox4Lx1yOawPvt+X7FNDvmcZ+zxSCSl0C70shczkfddRRLtil9xSeaZlqCvCqpn3LLbe4DvoUnDNN6sBPvfOn1zQJ5y3kPCqEKehec801Wd/vmYZpzDcEh6E03Mf0YQLDKuoaB10PkPSezzakXrbrI2yK8IlPfMLVIkqf8t33TNvQ8ZTjXuC3pfvdpz/9afeQNNOU3qlkuc5frgAfPsgI91EP3PSQRg9PNYVD4+U77ONo/LDmmBFAAAEEEEAAAQkUHeC1sL5M64vw7373O1eF/KGHHkqGYwXVI444wtROU6XhKnkZbFj11SyzdTyl6rQKpOoQSSFdJYXnnXdeSgme2sqqlPzmm292JYb+4YP2d968ea7ncrWR98OSqaRSDwZUdTefcZdVAqZ5V6xY4UrItD1NKik76KCD7CUveYkbHqyQ9Q+mBD7XZa7SzrD0Mc7XryuskqtxylWyFtZ2CLeZa51x1WZzhQOdF5XAalzwXJPc1eTjmGOOyTlfGODVrlglgX4KR18oxzByhXZ86PdL19b1119vN954o7vOdD71QEUPLV784hcnx47PduCFnEf/fl+7dq3dcMMN7v2uEKlJ721Vfdf7/JRTTkl5aBB3jsN9U1OX73//++54VIKsc6f3nKrth5Ov/u/fu3HV7jMdf1iLIz1Q+vkHE+C1jnLcC8Jj0THo+te9RkFeZv5c6L6r68DXiCrX+cv1HtU2Ozo67Gc/+5n98pe/dA+btH+6RlQDytes8M0iNH+moSj5qEYAAQQQQAABBBDoFxhUgAcSgaEQUChQ2/ubbropWd06rEKvYHfPPfe44eRUOltsQB6KY2Ob+QmEJfFhTZv8lo7m8rU4crWDL2R9zFu4gM6j+j/Qgx7VqNDDtnyGfSx8SyyBAAIIIIAAAgiMDAEC/Mg4j6PqKPx49HHBfLAlqKMKtcoO1rfhVy2XbMPpxR1SWAMh2+gUcevg9cEJhH0axNXmGdyWWBoBBBBAAAEEEBgZAgT4kXEeR9VR+GCeq8MrldKrDbhK6bNVkR5VaCPsYNN7o1eHeoVOqqmhtvNXX32164hT14tv2lLoupi/OAE/YoL6atD7Ws2YmBBAAAEEEEAAAQSyCxDguTqqTsB3vqY20suW/f/27gXoqqp+4/jqqmkWWgkYkYg1aYYaOTXICCUlakWWpZOCJhFmkVBmUCAQmKak5K1B1CLIsItmmclIY5KaJZYQ2pUspIhKoemCNd3mWfP/vf911rv25Zx3H87Z7/s9Mw7ynrP3Xvuz1nn1Wbd9rt9XQP+ul9YFb9y40V177bVOO43r50uWLHGjR4+u3X1S4P8X0FRr7WuhddMafVedfutb33KnnXaaX0/d6lMIbEd/reXWObWrP6/dI6B61AaC999/v5s6daqbNm1ay/W4e0rMVRBAAAEEEEAAgc4LEOA7XweUoEmB+DGGWYcPGzbMXXDBBU670Wdtstfkpfl4hwTCqdZWhOHDh7tLL73UP2Wg1Zc6BrSZpXaN19prbYinR+Pxar+AOk208am89QhS64Rr/5W5AgIIIIAAAgggUF8BAnx9625Al3zXrl3uzjvv9DtwK4BpB269DjjgAB8G9AQCbYoV7sI9oMFqfvOPPfaY35RQsyv0Ut3q+efadZ8XAggggAACCCCAAAIDRYAAP1BqmvtEAAEEEEAAAQQQQAABBBCotQABvtbVR+ERQAABBBBAAAEEEEAAAQQGigABfqDUNPeJAAIIIIAAAggggAACCCBQawECfK2rj8IjgAACCCCAAAIIIIAAAggMFAEC/ECpae4TAQQQQAABBBBAAAEEEECg1gIE+FpXH4VHAAEEEEAAAQQQQAABBBAYKAKlA/xFF100UEy4TwQQQAABBBBAAIGaCsyZM6emJafYCCCAQLFA6QBffCo+gQACCCCAAAIIIIAAAggggAAC7RIgwLdLlvMigAACCCCAAAIIIIAAAgggUKEAAb5CTE6FAAIIIIAAAggggAACCCCAQLsECPDtkuW8CCCAAAIIIIAAAggggAACCFQoQICvEJNTIYAAAggggAACCCCAAAIIINAuAQJ8u2Q5LwIIIIAAAggggAACCCCAAAIVChDgK8TkVAgggAACCCCAAAIIIIAAAgi0S4AA3y5ZzosAAggggAACCCCAAAIIIIBAhQIE+AoxORUCCCCAAAIIIIAAAggggAAC7RIgwLdLlvMigAACCCCAAAIIIIAAAgggUKEAAb5CTE6FAAIIIIAAAggggAACCCCAQLsECPDtkuW8CCCAAAIIIIAAAggggAACCFQoQICvEJNTIYAAAggggAACCCCAAAIIINAuAQJ8u2Q5LwIIIIAAAggggAACCCCAAAIVChDgK8TkVAgggAACCCCAAAIIIIAAAgi0S4AA3y5ZzosAAggggAACCCCAAAIIIIBAhQIE+AoxORUCCCCAAAIIIIAAAggggAAC7RIgwLdLlvMigAACCCCAAAIIIIAAAgggUKEAAb5CzFZO9eijj7pPfepTbuLEie6Nb3xjK6fgGAQaBL73ve+5q6++2n3oQx9yRx55JDoIIIAAAggggAACCCDQTwSaDvCPP/64+/KXv+xuv/1297vf/c4NHz7cve1tb3Nvfetb3bOe9ayOsPzmN79xH/nIR9yb3vQmd9pppzVdhiuvvNKtWLGi13GHHXaYW7p0qRs0aFDT58w64MEHH3QXXHCB+/CHP+zGjx/v9Pfp06e7efPmuUmTJrV0nV27drmbb77ZffWrX3VbtmzxdfKud73LHXfcce6Zz3xmS+fs5EH/+te/fH185zvfcZdccokbOnRo5cW59dZb3aJFi3rOe+CBB7oJEya4t7/97e55z3te5dfbnSe0e1u2bJkbPXp0r0s/+eSTbsmSJW7Hjh1u4cKF7tnPfvbuLB7XQgABBBBAAAEEEEAAgRYFmgrwmzdv9sFTITF8HXTQQe6yyy5zw4YNa7EYfTtsIAf4v//97+6Tn/yk++Y3v9mA+NKXvtR3Puy///59w23z0X/4wx/cypUr3SGHHOJOOOEEf7VOBHi7zde85jXuwgsvdM997nObvvPUvTR9kgoOIMBXgMgpEEAAAQQQQAABBBDoQoHSAV5Bcf78+e673/2ue/e73+1HKhVy9HONyiu8P+UpT+nCWywukkbg16xZ4/TniBEjig+o8BN9HYHXbAgF+HHjxvkp00OGDHE///nP3Z133unOPvts94xnPKPC0lZ/qr7ef6slikOuRqPVCfWjH/2o5XbQqXuJDYoCfKtmHIcAAggggAACCCCAAAKdFSgd4Ddt2uTOOecc9+Y3v9nNnDnTPf3pT0+W/L///a+7//77/Rrcn/70p27w4MF+Wrum2O+5555+dPWOO+5wN9xwQ89077POOsuvAdc5FaL1vqZ/K1TrpZFkHffpT3/arV+/3p9T/4waNcq9/vWv99Pnf//737szzjjDzZgxw19XfyqUaQq5pqrr71lTsVNT6O1cf/vb3/yU97vvvtuX5WUve5l73/ve5zRSqw4LHat7ftrTnua+8IUv+Onrev+xxx7z08D/+c9/+nKdeuqp7uGHH/bT5fWyKfNh6NM0bpVTHjpG59caef3s2GOP9X+G7n/5y1/c7Nmz3c6dO/06eoV3e/31r3/tmRr9k5/8xNeH7LTMQWvtp06d6pcG6Pxz5851r3rVq3znjGZX6N/PPfdcPyquc8+aNcsdfvjh/njZHnzwwf59M4jrVO9rCr/KrPLq/W9/+9t+pF3Hy0gOdh7Vnb3kojLITvdjnSqa9r169Wr3xS9+0XcYhfXw5z//ubCMRSE3DvC//e1vfTvXa5999mkws4Cselq3bp1fSqLPqk3H96JlEboHne+pT32qXxawxx579LQJfSeKvjOp61100UX+fPpO/PKXv/SmH/jAB3xbt8+/+tWvdo888oj7xz/+4V73ute5D37wg26vvfZyixcv9t8xWyKie1fbes5znuP+85//+PPF7byzv6a4OgIIIIAAAggggAACCEigdIBfu3atD4sK02PHjvV6Fj717wrgCoL33HOP/1OhLXwpsCnUKTgoQITvK+TpGAXLOEyrw+D000/31/7Vr37VcE6NOCtEKnyEAf6JJ57wAVPB1V5vectbfNBPjUjnBXiFK4WkVatW9ZxLQVs/e+ELX9irvKlmpftT4FJAygvw6rSQjUbQNRqsALt8+XIfWlVGhejwpVCo+zziiCMy7+3Xv/61D27xsgdZy3Tbtm09fuG5Fd5VBnkpnKoDJ3w9//nP92VSCFfYvuqqqxretzo98cQTk++rvahezzvvvF6hNw7wL3rRi9xnP/tZpzXd4UvBWmu5R44cmVvGl7zkJb2qJV4Dbx8wF9kqEG/fvr3nWHVgKbTHx6rDQ+999KMfzQzwqT0W1B41k0XfrbzvjJZHhOv1db2PfexjbsGCBW7Dhg2+fPJWfY0ZM6ZX+ewGTj75ZN+5pBkbqQAfdj7oGPleccUV7hWveAW/LRFAAAEEEEAAAQQQQKALBCoN8AqTChUatdbmWC9+8Yt9oFF4/eMf/+jDqUaKFRo/8YlPOK3TVlhV8NHU9Y9//ON+FFMj2QqXCu8aZbTRf4Wd9773vX7UWOFdG3TpcxoBVYhXANaf4UvXV9j597//nbkhXdkp9BpNv/baa93nPvc5HyZ1/fBYBXp7f86cOU6dBhqh1b4BFv7iadbx3++77z4fuDUCf/zxx/t/18yBiy++2AeqVIDXSKtGyVOzIuSpMtkmf6obhV7NklDZNRosM4VCfUZOWgN+7733umuuucYvjVCA10ZnWkKhZRN2jyqTgr7qXfWnuthvv/18R4vM5aFp/LLQcRpdV5vQCK+CsTqCsqadh66aRaFr6NxqX+rY0E7rCr1aN6+OIXUEZJVRm9PFrziEH3DAAf5cmikRb1r4s5/9zLc3dZTompoZokCtWQz6xzYKzLuXr3/9695Vziq7TN7whjf4diGXrO+MOsz0+fh6tqRFGxjquxZuvGf3pp/rO7F161ZfNxrt1/n0p76L+rn+biPwGqVXXWsU/hvf+IYP+u95z3t8pwUvBBBAAAEEEEAAAQQQ6LxA6QCfNYVeU6z1P/0Keu9///t9UIhHa3WbGrVWCFEo0GcVhBQkNDU6DBOaZh2vR8/aqE0jpFOmTOmZZm4BXh0E119/vZ+2rWnmeuXtKJ8X4FU+7fD+la98pWEUOxXgFWLj9cc2Bd7KVhTgNR1cQVoj5zLTtHUbqY2biz6rgK9RcrmGG68p2Gm6fOrewjIqFMedH+H7Nrod1ll4D1rGYDMg4vKpY0EdLmoTqc4Vfb5MgNfn4jKm2l1WGVO7+xetE1doVxvSjBJ13Ohls0wswMe7vJe5F7WRZr4ztmxE3534emrbX/rSl/xTIdRW1FmiWRrqLAg/H3/HsgJ8WEdxu+38rypKgAACCCCAAAIIIIAAAqUDvMKiRlUVKBXUNbqsEU9Ndz7//PP9VGqFLI2maxRXI6UabQ03trM121rDrNFbva+gFI/AxwFe09g1IqhHiimkasTwHe94hx8d1JreMGxoNFajmwr9GtHXyGTYQZB6JFxegP/85z/vrrvuOj9jQNOTVY4wHMXH9jXAq0mGo8Na26xpzKkd/uWiEfbPfOYz/lF+2lxQU9v1tABNu1cHhx4tpxFz1YdGfFUHqRH4MLw1E+A1Kq3RcU1TVzt4wQte0PCtsmn+6ijQXgIaldf+AD/+8Y+dptdb6NU5tFeCZlzolRqB17Hq+FGdpkbgqwrwmtGhjhGbVSBn66QKR+CzAnzevcQBvug7E7aHvMfC6bvxi1/8wk+j1yyOVgK8jcDr+2vfN0bg+Y8EAggggAACCCCAAALdI1A6wKvIP/jBD/xosI1qh7ehMKbg/LWvfc0HxPBl6881xfumm27q9X68Bj4O8DbSrOCmIKrQHr7CAD958mQfthTUFWJUVk1hV6eBpgtrc674lRfg9Z5GNHWsQqpGRHUPmrJ9yimn+LXfYXlbDfCaAv/Od77Td3houYECpNbwaxmBRrCznuf+pz/9yXeA/PCHP2y4LRnZFHl56HPhK14D32qAV73LRhvMhS9bMqC9DlLva3RenTh6BKA+qw4XvWyUW2v/zVVr4FPniNfAVxXgrT1pir/q2abQq/1pCcj3v//9hoBs922zVPLuJQ7w6hRTm8n6zmh2RWq2QNh5Y9e3fQtaDfDxGvhwE8Hu+ZVFSRBAAAEEEEAAAQQQGLgCTQV4MWndrEZ8FRIUjjXyrrXDCpoKzfGO5Dom3PStzC70cYDXMdpETiPJNp1Z4W3atGl+JF4jujbFWrMDtCmYyqiR1GOOOca98pWv9JugaU2wNr1rJsBrKrvClWYe6D60Edjtt9/u10MreOo6fQnwGqFWB8Ohhx7qw6Lt1H/55Zf70XPbmCyviapzQuvyb7vtNl8nWs+tXf/VwaBp9EW70PdlCr2mp8c7xKusFtBVT/H7tgu9niCg9daaBq7ArrJrJoE6L1TXoWvRLvThCLkMix7pljeFXu1N09JlqjLJUrNNtPGb2oKeJpCa0q7jytxLOIVeI/rqwAqfzBB/Z1Jl1c7y2itCS05URnVMye3II49seQq9ll2oPvSn1uprwzt1CvBCAAEEEEAAAQQQQACB7hBoOsB3qtgKOApmCuQKL1rz/dBDD/kRcU3F708vzTjQ6LQ6SxTg42np/eleuZfOC7DevfN1QAkQQAABBBBAAAEEECgjUIsAr6m9Gl3UjvXhy6YM96eAGz7STrMJ7HnwZSqTzyDQigABvhU1jkEAAQQQQAABBBBAYPcL1CLAa73vI4884qerayq7poUfe+yx7swzz0xu7rb7Gau7ogL8XXfd5R+NpnXpWWvfq7siZxroAgT4gd4CuH8EEEAAAQQQQACBugjUIsDXBZNyIoAAAggggAACCCCAAAIIINAuAQJ8u2Q5LwIIIIAAAggggAACCCCAAAIVChDgK8TkVAgggAACCCCAAAIIIIAAAgi0S4AA3y5ZzosAAggggAACCCCAAAIIIIBAhQIE+AoxORUCCCCAAAIIIIAAAggggAAC7RIoHeB37tzpZs6c6U466SQ3adIkXx7bvXratGl+x/TFixe7wYMHuxkzZjj7/KZNm3rKPnHiRDd37lz/PHe9nnzySX+MnvGu15AhQ5x2YR8xYkTm/YaPWdOHli1b5kaPHt3z+VtvvdUtWrSo5+96DJvKYy8dv3379oZyWFn1OZ1L59DL7lP/Hn7mvvvucytWrMgsY1ym0EqPxLNXXLZ2VXJ83gcffNBNnz694+Wo6n7VDhcsWOD/yWs7VV2v28+j9vvAAw80tHErs33njjrqqIb2be/H34Vuv1fKhwACCCCAAAIIIIDAQBJoOcBbELDAHv89K/AvXbrULVy40A0aNMiHdQvTQl++fLmbPHmyfy9+pYKHrqHwf+qpp/qP63wKp7qGzmHH6D3rOCgb4FWWsDMhK9joevqcXTOr8Vhnh+7dOhx07C233JIMWvF5Use30lBT4W716tVOnSsp92auUVUZm7mmPttMgO9UGVP3FH9nmr3vrM/31wDfLq+q3DkPAggggAACCCCAAALtFmg5wMchoUyAt5CtPxXU4xH9vJvNCyV5IS4ObGUDvEbxwxkD7QjwRaOhoUcVwbOZoNtKw6uijK1et+wIfKfK2C0Bvsi3m0fgCfBFtcf7CCCAAAIIIIAAAv1doKUAP2rUqF5TlssGeBuxvvjii91VV13lfcNp9XlBJ2var47JCvhxucoGeI2MDxs2zNk12xHg43KvWbMmOf0/tRzBpukXLRkIPYs6QfTZ+FphJ4bC70033eQOPPBAt2TJEn9qe1/O6pAJl0xYGfPOqTLJWssX5s+f74444ojC9mBu4VKJcPlFlkmW48tf/vKGpRw6f7wMIl52EL4fLusIy6HryWn8+PFu9uzZ3uuwww7rma0RLwcJl1RkndM6IHQ+zT556KGHei07ievZZqZo9oeMVUdh+eN7C+8/677j5S9xO1F92nKR+L7CJSzxTB2V9ZBDDnGrVq3qaUtW1jyv1O+NvHqxzsMtW7b45TC6RqodhPXV3/9jwP0hgAACCCCAAAIIdL9A0wFe/6NuIS21nj1eAx+umRdHOOV8x44dPrjpf/Tz1oOnpuPHtKlgbp/Re3rpWs0EeOtk0D2MHDnSB1RbJ2/n7ssU+ryOh3B/Aa3FLzNyHB/TjFEY3sN7DL22bdvm7197HqhMcb2kypjq+AjPqU4LLVfQHgo6r+2PkPfVsdBvyxZUBwqmqf0TWnHU+cMlFPHfrSND7UGfs7Zl7dvKsu+++/o2oyUTcitadpJqr/E57Vrq6Jg6dWpyzX8Y4OUbroeP6yO2C+ahY7MAABP4SURBVOvQ2nz8HbZz2H2pTLIfM2ZMz/fEjinqQEsF+HAZTFjXahvhPhutthGrl3322cedeeaZPUtawnZpHVLxvXf/r3RKiAACCCCAAAIIINCfBZoO8Arv5513ng/x+p9bW8/d7Ah8uGbcRvmyNrHrVIBXGdXJoD9nzZrlZx3srgAfT68vE+CLpuTndXJkdSaE0+71mXiqetg5kipjatQ/POfGjRsbwnLRly3VIZC3NKAVx/B8FvZSQS513fB648aN69XpE3roXuNAWnROzX4JO1FSXnYNdbZdd911DfszhH424hzObEm9r2uEnXVxB0pYhtR7YSfXypUrGzaRTAX4sEMk9Bg6dGipAJ/6fZGql7ADInVM2LaL2iXvI4AAAggggAACCCCwOwSaDvCaVq7/mX/44YcbNm8rG+DLTnUPb77M2tesUBEHuGZG4K2Twcq8devWygN8GBJSU7xtZkJWgM87Jm5AecHLAnw4Ld2Ot46VVgN83jkV4DWFvmgTQCtLKuDGP2vFMWsaedbMC5XH6iR8soCVc968ea7VAB9OPw/rUOe0AB9uhpiq59A8nC4fBvTUvWXNmNA0c5smH4/qxwE+3gG/UwE+7GxLBfiwUybe8JIR+N3xnx+ugQACCCCAAAIIINCsQNMBPvyfXoXP4cOH++nUZQJ8mRFi3UD42De7oaLwmRVw45+nOhDi0BJfK1zvm1ob3eou9KkwZb7xNOW86elZx8SNoWgUv2iNfCo8tzICHwe+ZgJ80Qh8PGJexjGeRm5hXnWdNY3cAnze5nmpsrYyAh96FdWhdcSY6ebNmxs62poZgQ8fzxh+v/Wdz6qzVBsKv0+7cwQ+DPDhCLt1rGQtDbAlQp16zGOzv8T5PAIIIIAAAggggMDAEehTgM+b3pqakhoH4xtuuMG99rWv9et4i4JJ6pFwtkmYpvTbY+nC9bOptbqpEBqvY091FmSVry9r4FNrbi10rF271q1fv97tvffevkMj5RkHxPiYVDOO13PrM1nrl/WezqkQa3WUN4U+r4xhWArPGVvbBnRxR0l4L/HjAlNT3ptxDOtQ66xvvPFGt2HDBjdlyhS/RCQ2033a4wvjGR0qi0LzhAkTeuosDJKpDebCTd2sPsKfheeM26GZ28wYlT91DesYS3VWhev9U50OZm+dNfYEiXAKutWpXcdmCMRtIqu+NbtAHYHxtPX4+5qaQWMm2kfBOv/iz4XXVRlTT8DQZ7SpXaoDceD8J4E7RQABBBBAAAEEEOhmgT4F+DBsKERrx+14E7twV/JwRCvexVrnygttej91jK4bPsPcAqChWzAIKyGeLh3vNJ012q/j9ApHJpsN8OF067hsYdltunQYmMNym2XRMVkhPpxiLT/bEC2efn700Ue7OXPmOE2jLxqB17VSZcw7Z9Zsh7wnDug6cT1n7UJfxlGb52ktukK5nUdT+8Op4PH1tMHh2LFj/aZ78W7n2iFe7xWNwOvY0CZrh3qVyc7ZSoBPjT6HnQpFywfsOxyWr6idZO1CH3+HzznnHLdu3Tq/n0aZAJ/yss0wwwBvv5s09V+v+OkAWQE+Xu6R+v3Rzb/QKRsCCCCAAAIIIIBA/xYoHeD7NwN31y0CCnhaD3/KKackd1jvlnJSjv4vkPd0g/5/99whAggggAACCCCAQDcKEOC7sVYGaJkI7wO04rvktjXLQi/NBNCraN+NLik2xUAAAQQQQAABBBAYQAIE+AFU2dwqAghkC9xzzz1OSyNsmUu8tAY7BBBAAAEEEEAAAQQ6LUCA73QNcH0EEEAAAQQQQAABBBBAAAEESggQ4Esg8REEEEAAAQQQQAABBBBAAAEEOi1AgO90DXB9BBBAAAEEEEAAAQQQQAABBEoIEOBLIPERBBBAAAEEEEAAAQQQQAABBDotQIDvdA1wfQQQQAABBBBAAAEEEEAAAQRKCLQU4Hfu3OlWrlzppk2b5vbcc88Sl6n2I934eKdHH33UzZgxw+9gPW/evJ5HURXd+ZVXXuk/omOrfKk8d911lzvrrLMqO63qfebMmb6so0ePbuq8duymTZsajmtlp+/QWiebOHGimzt3bkfaYngzWfeozyxbtqxps6aAow/LaMGCBf6fESNGtHQqPQdd7XPp0qVu0KBBLZ2DgxBAAAEEEEAAAQQQQKA6gZYCvAL08uXL/f/ctxoO+nILVQZ43cP27dv7FAD1/PLFixe7o446KjO4W+hcuHBhQ5BrV4DXeRXAqgxfVQT4k046qXTnRqqNpELl2rVr3ciRIzvSFlMBvq/32Jfvhh3bTIDPapsE+CpqgnMggAACCCCAAAIIIFCdQNMB3sLqHXfc0dRIc3VFrvZMVQT4MmFpdwb4cCR4d4/8ZtWOlakv4bYvHQjVtpr02aq4x6rKWaZNhmFfsyrizqWqysJ5EEAAAQQQQAABBBBAoBqBpgO8jcqdfvrpbtWqVbkjvBopv/nmm93jjz/up5YPGTKkYdTewrOmQGtq9hlnnOGnZ+sa06dP77nDcEq6jlmxYkXyXPq5XvF1wk4HvW9TrtesWeMWLVrUc528qdhZZYqnc9s9hNWTmlptwdoMtm7d6mx6eRi6y5w/bgpyf+CBB5ymp+ucNr1c5ViyZIkbP368mz17tj8snMKu43bt2uWPUQeNXmZv5dDPwpkXVh8p95RBXwJ8mRFh3UNYp2F9xPUQvpe6j6FDhyZnVmTNmigT4LO8Uh084UyTu+++O7NuzDm+d/se2H1Ynerz1say2qbaoxzD70ReW8xrO9X8quIsCCCAAAIIIIAAAggg0HSAVwAZPny4GzduXOF66HiqexxSdK7169f7c9la7fgzqVCkIDd//vyeIBkHqvD9fffd15dTa7Ztnbk+P2bMGP+zMiPwRWUqM9qZNwIfTnUPzXbs2NGwjtk6IgYPHpy5Zt4+o6C83377NRxvlmYRny9eGhE7x/eZ5x4vrUgFxVRnR95XstmlE2auvRomTZqUWdd59/HEE080rAPPmwWQuse4g+SWW27p6fQKfXXf8Sh4HODDZStx3cQ28fuha1zPWW3TOoLUAaS2ou+RdcA023b4VYsAAggggAACCCCAAAJ9F2gqwBcFuLg4YQCwze7CwKxAEq/TTgXq+Dxx8Ik36wrXpKtMYWiKy1gmwBeVadu2bYUbhpWdQh8a33bbbb644QZ3RaPQ4fsyD9fmp8JnaKsZCRq5D0fsw03rwrKpXHnuCszhq8zodFFzbjbAx3sTpPZuSHW+hMfFHVXyVXtKbZqXd4+p98LrjBo1qjDAZ9WN1v/HmwvmdSrF75UJ8Gob8fcobGuaIZDXdorqlvcRQAABBBBAAAEEEECgWKCpAJ8XpFOb2aUCfPgzBfh4A7nU9OSiAG+7v8e3q+nfeoXBotUAHwfpsEztDPC2LCAsd97O7bFfGHp1jjjo9SXA57m3I8DnjSqbT9FIvy2FsOnlVq9a4pFqP7oPGW3ZssUHbJuBEt+fji0T4MMd/KsK8PFMC5UlDunxEhB9xqbRlw3w8feIAF/8C5ZPIIAAAggggAACCCBQpUDpAJ/3iKysx6aVGYEvE+DjEfCiEfgQqGjUtuwIfBzgw+PaGeDj6+ZVfrxGOfyswlpqpLYvAb6Zx5RVMQJfdI74/XjJQKpdzJo1y1122WW5j1uTq3bz12cvv/xy3wmS6rBqNsCHn2/nCLyWAYRLTizM9zXAx1P8GYGv8lcz50IAAQQQQAABBBBAoLdA6QCfNXU7FdLtMvF7qTXwcYBPrbuO1wan1sCH59F1Nm/e7CZMmNAzKhqugQ8fO1YU8HUvRWUqswY+K9zFI+bxNPX43levXu03Fks9lzurLuwakydPrmwEXgE27vwI3eOmVjZ8Dxs2LPeRfnH41HV033rF091Vz9pjYe+99+61Z0DYnleuXNkwEyS+j3C9d94jB4vuMfZKzY6wNeZ2Lt2XOg+KpqjHjw0M21G4jl/LKm688Ua3YcMGN2XKFL8PRFa541kmYVuMj4nbXrc/MYD/GCCAAAIIIIAAAgggUEeBUgE+b/O0rOm3FqzCHcHjqd9Zo995u9CnArV+Fu/urV3Wx44d6+sknj1w9NFHuzlz5vjd6sMd6uPd68MKzStTmQBv5bbd9W0Dt7wAr5Acj6qffPLJ7uyzz+4V4PPCo3VAXHjhhX4EOZzG3eoIvI1A57mHflkzOKxN6LMa2S4K8LGj/q5znH/++e7QQw/1Yd7anGaGaGTbZgpoT4FwSUK423/Rfdh58x7LVxTgU+003NE/bGO6p2OOOcatW7euVIBPfd9Su9DbzzZu3NiwtCS8trXNrA44W24QbkJIgK/jr3/KjAACCCCAAAIIIFA3gVIBvtWbyhudb/WcFuAUfDQymRqJ7su5ORaBlIBNo9ez0mlztBEEEEAAAQQQQAABBBDohEAtA3yZdeudwOSa/Vcg69nv/feOuTMEEEAAAQQQQAABBBDoNoFaBXibxqw14KnHeHUbLuWpv4AtYTjuuON6raOv/91xBwgggAACCCCAAAIIIFAngbYG+DpBUFYEEEAAAQQQQAABBBBAAAEEulmAAN/NtUPZEEAAAQQQQAABBBBAAAEEEPg/AQI8TQE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gf8B1fBwWveUcx0AAAAASUVORK5CYII=">
            <a:extLst>
              <a:ext uri="{FF2B5EF4-FFF2-40B4-BE49-F238E27FC236}">
                <a16:creationId xmlns:a16="http://schemas.microsoft.com/office/drawing/2014/main" id="{0D6035ED-D458-4179-A3A4-B2D21394BA45}"/>
              </a:ext>
            </a:extLst>
          </p:cNvPr>
          <p:cNvSpPr>
            <a:spLocks noChangeAspect="1" noChangeArrowheads="1"/>
          </p:cNvSpPr>
          <p:nvPr/>
        </p:nvSpPr>
        <p:spPr bwMode="auto">
          <a:xfrm>
            <a:off x="1756881" y="69351"/>
            <a:ext cx="6174768" cy="61747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a:extLst>
              <a:ext uri="{FF2B5EF4-FFF2-40B4-BE49-F238E27FC236}">
                <a16:creationId xmlns:a16="http://schemas.microsoft.com/office/drawing/2014/main" id="{B301B0F9-7317-4B84-B483-55A236AC9CB0}"/>
              </a:ext>
            </a:extLst>
          </p:cNvPr>
          <p:cNvSpPr txBox="1">
            <a:spLocks/>
          </p:cNvSpPr>
          <p:nvPr/>
        </p:nvSpPr>
        <p:spPr>
          <a:xfrm>
            <a:off x="381000" y="152400"/>
            <a:ext cx="8229600" cy="1143000"/>
          </a:xfrm>
          <a:prstGeom prst="rect">
            <a:avLst/>
          </a:prstGeom>
        </p:spPr>
        <p:txBody>
          <a:bodyPr>
            <a:norm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200" b="1" dirty="0">
                <a:solidFill>
                  <a:srgbClr val="002060"/>
                </a:solidFill>
                <a:latin typeface="+mn-lt"/>
              </a:rPr>
              <a:t>Teen Pregnancies</a:t>
            </a:r>
          </a:p>
          <a:p>
            <a:r>
              <a:rPr lang="en-US" sz="2800" b="1" dirty="0">
                <a:solidFill>
                  <a:srgbClr val="002060"/>
                </a:solidFill>
                <a:latin typeface="+mn-lt"/>
              </a:rPr>
              <a:t>Ages 15-17 (rate per 1,000)</a:t>
            </a:r>
          </a:p>
        </p:txBody>
      </p:sp>
      <p:sp>
        <p:nvSpPr>
          <p:cNvPr id="13" name="TextBox 12">
            <a:extLst>
              <a:ext uri="{FF2B5EF4-FFF2-40B4-BE49-F238E27FC236}">
                <a16:creationId xmlns:a16="http://schemas.microsoft.com/office/drawing/2014/main" id="{29DE0F25-383C-4739-95EA-FDBA2F88B79F}"/>
              </a:ext>
            </a:extLst>
          </p:cNvPr>
          <p:cNvSpPr txBox="1"/>
          <p:nvPr/>
        </p:nvSpPr>
        <p:spPr>
          <a:xfrm>
            <a:off x="381000" y="6567099"/>
            <a:ext cx="8382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Calibri"/>
                <a:ea typeface="+mn-ea"/>
                <a:cs typeface="+mn-cs"/>
              </a:rPr>
              <a:t>Source</a:t>
            </a:r>
            <a:r>
              <a:rPr kumimoji="0" lang="en-US" sz="1200" b="0" i="0" u="none" strike="noStrike" kern="1200" cap="none" spc="0" normalizeH="0" baseline="0" noProof="0" dirty="0">
                <a:ln>
                  <a:noFill/>
                </a:ln>
                <a:solidFill>
                  <a:prstClr val="black"/>
                </a:solidFill>
                <a:effectLst/>
                <a:uLnTx/>
                <a:uFillTx/>
                <a:latin typeface="Calibri"/>
                <a:ea typeface="+mn-ea"/>
                <a:cs typeface="+mn-cs"/>
              </a:rPr>
              <a:t>: Georgia Kids Count, Georgia Family Connection Partnership, http://www.gafcp.org</a:t>
            </a:r>
          </a:p>
        </p:txBody>
      </p:sp>
      <p:graphicFrame>
        <p:nvGraphicFramePr>
          <p:cNvPr id="5" name="Chart 4">
            <a:extLst>
              <a:ext uri="{FF2B5EF4-FFF2-40B4-BE49-F238E27FC236}">
                <a16:creationId xmlns:a16="http://schemas.microsoft.com/office/drawing/2014/main" id="{CB50F4A4-D938-4535-AC38-C9DE7CAC2728}"/>
              </a:ext>
            </a:extLst>
          </p:cNvPr>
          <p:cNvGraphicFramePr/>
          <p:nvPr>
            <p:extLst/>
          </p:nvPr>
        </p:nvGraphicFramePr>
        <p:xfrm>
          <a:off x="803868" y="1396999"/>
          <a:ext cx="6816132" cy="48471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2661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data:image/png;base64,iVBORw0KGgoAAAANSUhEUgAAA/AAAAKFCAYAAABrxwLIAAAgAElEQVR4Xuy9CXRcVX7u+9WoeZ5Lk2XJ8wDYxsbYjLaBBjsdCHRuEh5Nv4Qm7+ay6JXcdCc3/W5e7u28hM5NVlgkL48mud3NI7krDYF029CAbUYz2BgzeZZkWWNpnlWSanzrv0+dGqSSXKWxVPXttbRKqtpnn71/+1jWt/+Twefz+cBGAiRAAiRAAiRAAiRAAiRAAiRAAiQQ1wQMFPBxvT+cHAmQAAmQAAmQAAmQAAmQAAmQAAkoAhTwfBBIgARIgARIgARIgARIgARIgARIYAUQoIBfAZvEKZIACZAACZAACZAACZAACZAACZAABTyfARIgARIgARIgARIgARIgARIgARJYAQQo4FfAJnGKJEACJEACJEACJEACJEACJEACJDBnAX/kyBF88MEH+N73vofc3FxF8rnnnsPp06cDVB9//HFs27YN0vfw4cPYsWMHHnvsMfV5U1MTnn/+eTz55JOB67kdJEACJEACJEACJEACJEACJEACJEACkQnMScCL+H766aeRlpY2TcBv375diXa9DQ4O4sUXX8TDDz+Ml156CXv37kVeXl7gPRmDjQRIgARIgARIgARIgARIgARIgARIYHYCMQv48fFxZWnftGkTTpw4EWZBl/ejEfBynQj5mpoa7g8JkAAJkAAJkAAJkAAJkAAJkAAJkEAUBGIW8OIOL00E/FQX+FAXet19XvqGutCXlZXBZrOFWemjmCe7kAAJkAAJkAAJkAAJkAAJkAAJkEBSE4hJwJ85cwbHjh3DE088gc7Ozhlj2MVt/qmnnsJDDz0UJtTl+o6ODtjtdhUrf+jQIRw8eDCpN4CLJwESIAESIAESIAESIAESIAESIIFoCMQk4KcmqZMb5Ofnh8XB6zeVvmJt1wW6Hgu/Z88edQjwyCOPqAMAEfF0pY9mq9iHBEiABEiABEiABEiABEiABEggmQnEJOBDQc2WRX6qBV7i5l944QVlkR8YGFAZ6Sngk/mx49pJgARIgARIgARIgARIgARIgARiJbBgAl5E+jPPPIPGxkY1B909Xk96F2pp1y35dKGPdbvYnwRIgARIgARIgARIgARIgARIIFkJzFnAJyswrpsESIAESIAESIAESIAESIAESIAEloMABfxyUOc9SYAESIAESIAESIAESIAESIAESCBGAhTwMQJjdxIgARIgARIgARIgARIgARIgARJYDgIU8MtBnfckARIgARIgARIgARIgARIgARIggRgJUMDHCIzdSYAESIAESIAESIAESIAESIAESGA5CFDALwd13pMESIAESIAESIAESIAESIAESIAEYiRAAR8jMHYnARIgARIgARIgARIgARIgARIggeUgQAG/HNR5TxIgARIgARIgARIgARIgARIgARKIkQAFfIzA2J0ESIAESIAESIAESIAESIAESIAEloMABfxyUOc9SYAESIAESIAESIAESIAESIAESCBGAhTwMQJjdxIgARIgARIgARIgARIgARIgARJYDgIU8MtBnfckARIgARIgARIgARIgARIgARIggRgJUMDHCIzdSYAESIAESIAESIAESIAESIAESGA5CFDALwd13pMESIAESIAESIAESIAESIAESIAEYiRAAR8jMHYnARIgARIgARIgARIgARIgARIggeUgQAG/HNR5TxIgARIgARIgARIgARIgARIgARKIkQAFfIzA2J0ESIAESIAESIAESIAESIAESIAEloMABfxyUOc9SYAESIAESIAESIAESIAESIAESCBGAhTwMQJjdxIgARIgARIgARIgARIgARIgARJYDgIU8MtBnfckARIgARIgARIgARIgARIgARIggRgJUMDHCIzdSYAESIAESIAESIAESIAESIAESGA5CFDALwd13pMESIAESIAESIAESIAESIAESIAEYiRAAR8jMHYnARIgARIgARIgARIgARIgARIggeUgQAG/HNR5TxIgARIgARIgARIgARIgARIgARKIkQAFfIzA2J0ESIAESIAESIAESIAESIAESIAEloMABfxyUOc9SYAESIAESIAESIAESIAESIAESCBGAhTwMQJjdxIgARIgARIgARIgARIgARIgARJYDgIU8MtBnfckARIgARIgARIgARIgARIgARIggRgJUMDHCIzdSYAESIAESIAESIAESIAESIAESGA5CFDALwd13pMESIAESIAESIAESIAESIAESIAEYiQwZwF/5MgRfPDBB/je976H3NxcddumpiY8/fTTGB8fR21tLZ544gmkpaVB+h4+fBg7duzAY489Fuj7/PPP48knnwxcH+Pc2Z0ESIAESIAESIAESIAESIAESIAEkobAnAS8LtRFnOsCfnBwUIn3Rx55BDU1NXjuuedQVlaGvXv34sUXX8TDDz+Ml156Sf2cl5cXeE/GYCMBEiABEiABEiABEiABEiABEiABEpidQMwCXqzrIs43bdqEEydOBCzoZ86cwbFjxwJWdxH5YmF/9NFH8eabb4YJeLlOhLwIfTYSIAESIAESIAESIAESIAESIAESIIFrE4hZwIs7vDQR8KEu8PK+3W4PuMiLRf5HP/oRvv3tbyuhr7vQi1XeZrNh27Zt154de5AACZAACZAACZAACZAACZAACZAACSgCMQn4UCt7Z2dn1AJej5GX6zs6OpTQP336NA4dOoSDBw9yK0iABEiABEiABEiABEiABEiABEiABK5BICYBL67zIrxDW35+voqDv3LlSkQXej1JnVjkJRZ+z549qp/EyosFX0Q8XekX7zl99q//DX3dgxFvUFCci8f/4NcW7+YcmQRIgARIgARIgARIgARIgARIYMEIxCTgQ++qx7iHCvRISezEwi5x8y+88AIeeughDAwMKHd6CvgF28NZB3rv6Bk89zcvR+zz2O8/gFsPMJRhaXaCdyEBEiABEiABEiABEiABEiCB+RFYMAEv04hURk7eF8t9qKVdt+TThX5+mxft1d/55v+YZoUX6/vf/vQ/RzsE+5EACZAACZAACZAACZAACZAACSwzgTkL+GWeN28fA4FIVvhf+Y3b8dAj+2MYhV1JgARIgARIgARIgARIgARIgASWkwAF/HLSX8J7h1rhfZK9EEBFdTH2H9yFvftvQEqqdQlnw1uRAAmQAAmQAAmQAAmQAAmQAAnESoACPlZiK7R/qBV+9x1b0dxgR0drj1pNapoVe/bdgAOHdqG8qniFrpDTJgESIAESIAESIAESIAESIIHEJkABn9j7G7Y6scJL02PfL37VhGNHTuH0B+fg8XjVZ2s3VWPffTuxc+9mmC2mJKLDpZIACZAACZAACZAACZAACZBAfBOggI/v/VnQ2YkVXtrUzPPDg2N4543TeOu1TwLJ7jKz03HbXdux/9AuFBbnLug8OBgJkAAJkAAJkAAJkAAJkAAJkEDsBCjgY2eWsFf4vD58cfoyjh85iS9O18Pnk2h5YOv2Ndh3cCeu37kORqMxYdfPhZEACZAACZAACZAACZAACZBAPBOggI/n3VnGufX1DCkh/+4bn2J4aEzNJL8wB3fceyNuv2cHcvMyl3F2vDUJkAAJkAAJkAAJkAAJkAAJJB8BCvjk2/OYVuxxe/DJB+dx/NWTuPjVVXWtWOG337wB++/bhY3Xr45pPHYmARIgARIgARIgARIgARIgARKYGwEK+LlxS8qr7G29OHr4Y5w49hnGHZOKQWlFIfbdu1PF1adnpiYlFy6aBEiABEiABEiABEiABEiABJaCAAX8UlBOsHs4J1348O0vcPzVU7ja0KFWZ7GacdNtW7Dvvl2oXVeRYCvmckiABEiABEiABEiABEiABEhg+QlQwC//HqzoGVy53IbjR07ho3e/hMvpVmtZVVuGfQd34eY7roM1xbKi18fJkwAJkAAJkAAJkAAJkAAJkEC8EKCAj5edWOHzcIxOQMrUHX/tFDrbetVq0tJTsHf/DThw6CaUVRSu8BVy+iRAAiRAAiRAAiRAAiRAAiSwvAQo4JeXf0Le/fznV5SQ//TD8/B4vGqN6zavUqXodu7ZBJPZlJDr5qJIgARIgARIgARIgARIgARIYDEJUMAvJt0kH3twYBTvvH4ab7/2Cfp7hxSN7JwM3Hb3dtx5304UFucmOSEunwRIgARIgARIgARIgARIgASiJ0ABHz0r9pwjAZ/Xh89OXVSx8l9+Wq9GMRgMuG7HGiXkr79xHQxGwxxH52UkQAIkQAIkQAIkQAIkQAIkkBwEKOCTY5/jZpW93YM4fuQk3n3zU4wMOdS8CopzcefXbsTt9+xAdm5G3MyVEyEBEiABEiABEiABEiABEiCBeCJAAR9Pu5FEc3G7PDh14qwqRXf5XLNauclkxI49m7D/4E6s31KTRDS4VBIgARIgARIgARIgARIgARK4NgEK+GszYo9FJtDe0o2jh0/ig7c+x4RjUt3NVlmk3OtvPbBNZbNnIwESIAESIAESIAESIAESIIFkJ0ABn+xPQBytf3LCiQ/f+gLHXj2JliudamZSR3737VtVKbrq2rI4mi2nQgIkQAIkQAIkQAIkQAIkQAJLS4ACfml5825REmi42Kpi5U++dxYul1tdVbO2HPvv26UEvcVqjnIkdiMBEiABEiABEiABEiABEiCBxCBAAZ8Y+5iwqxgdGcd7b36Kt177BF0dfWqd6RmpuGX/Ddh3cBfKKgoTdu1cGAmQAAmQAAmQAAmQAAmQAAmEEqCA5/OwYgic/axRWeXPfHwRXq9XzXvD1hol5Hfs3gCT2bRi1sKJkgAJkAAJkAAJkAAJkAAJkECsBCjgYyXG/stOYHBgFG+/dgpv//I0BvqG1Xxy8jJVGbo7vnYjCopyln2OnAAJkAAJkAAJkAAJkAAJkAAJLDQBCviFJsrxloyAWOE/+/gijr16CmfPNKj7GowGXH/jOuy7bye27lgDg8GwZPPhjUiABEiABEiABEiABEiABEhgMQlQwC8mXY69ZAS67f2qprzEy0vcvLSikjzcee+NuO3uHcjKSV+yufBGJEACJEACJEACJEACJEACJLAYBCjgF4Mqx1w2ApKxXjLXS6y8ZLKXJrHxO/dswr6DO7Fu86plmxtvTAIkQAIkQAIkQAIkQAIkQALzIUABPx96vDauCbQ2deHYkZP44K3PITXmpVVUF+PO+3biln03IDU9Ja7nz8mRAAmQAAmQAAmQAAmQAAmQQCgBCng+DwlPYMIxqUS8xMq3Xe1S601JseDmO6/DgUO7UVlTkvAMuEASIAESIAESIAESIAESIIGVT4ACfuXvIVcQA4HL55px/LVTOPX+WbhdHnVl7boKVYruplu3wGI1xzAau5IACZAACZAACZAACZAACZDA0hGggF861rxTHBGQRHfvvnEab732CSQBnrSMzDTcemCbcrEvLS+Io9lyKiRAAiRAAiRAAiRAAiRAAiQAxCzgz5w5g2effVaxq62txRNPPIG0tDT183PPPYfTp08HuD7++OPYtm0bjhw5gsOHD2PHjh147LHH1OdNTU14/vnn8eSTTyI3N5d7QQLLQsDn8+GrMw04fuQUPjt1ET6vT81j0/W1qhTdtt0bYDIZl2VuvCkJkAAJkAAJkAAJkAAJkAAJhBKIScAPDg7i2LFjePDBBzE+Po5nnnkG+/fvVyJdF/Dbt28P/CzvyTUvvvgiHn74Ybz00kvYu3cv8vLyAu/p4p/bQgLLTWCgb1hZ5N/55ScYHBhV08nNz8Lt9+xQ5ejyCrKXe4q8PwmQAAmQAAmQAAmQAAmQQBITiEnAh3ISYf6jH/0I3/72twMWdLHARyPgT5w4oYR8TU1NEqPn0uOVgMfjxZmPLuDYqydx/vMrapoGowHbdq3Hvvt2YfO2WhgMhnidPudFAiRAAiRAAiRAAiRAAiSQoARiFvC6C71YzsX9PVSEh7rQ6+7zwi3Uhb6srAw2my3MSp+gbLmsBCDQ2d6H46+exPtHP8PY6LhaUXFZvrLI33b3DmRmaeEjbCRAAiRAAiRAAiRAAiRAAiSw2ARiFvD6hMQC/9RTT+Ghhx6aJsZn+kzEf0dHB+x2u4qVP3ToEA4ePLjYa+T4JDBvAi6nGx+/9xWOHzmJxkttajyzxYSdt2zG/vt2Yc3GqnnfgwOQAAmQAAmQAAmQAAmQAAmQwGwE5izgZVCxrEuLJMLFGi/Wdv0zPRZ+z549Ko7+kUceUUnsRMTTlZ4P6Uoi0Nxox7EjJ/HR219gctKlpi615MW9fs8d1yE1PWUlLYdzJQESIAESIAESIAESIAESWCEEYhLwIsLPnz+Pm2++WSWnEwu8CPKpAn6qBV4S3r3wwgvKWj8wMKAy0lPAr5AnhNOckcCEYxLvH/sMx189hfaWbtUvNc2Km++4HvsP7lKino0ESIAESIAESIAESIAESIAEFopATAJebqrHs8v3oWXh9Kz0jY2Nam66e7y8L9b4UEu7HitPF/qF2kaOs9wELp29qkrRnfrgHDxuj5rOmg1V2Hdwp3Kzt1jMyz1F3p8ESIAESIAESIAESIAESGCFE4hZwK/w9XL6JLCoBEaGHHjnjdN4+7VP0NM1oO4lie5uvXs79t27UyXAYyMBEiABEiABEiABEiABEiCBuRCggJ8LNV5DAtcg4PP58OXpeuVe//mpS5CfpW3eVof99+3EDTeth9FoJEcSIAESIAESIAESIAESIAESiJoABXzUqNiRBOZGoK9nCG+9dgrvvvEphgZG1SB5hdm4454bcce9NyI3L3NuA/MqEiABEiABEiABEiABEiCBpCJAAZ9U283FLicBiY0//eF5ZZW/8GWTmopY4bfdtB77Du7C5htql3N6vDcJkAAJkAAJkAAJkAAJkECcE6CAj/MN4vQSk4C9rVfVlJcs9o6xCbXIElsB9t23E7fdtR3pmamJuXCuigRIgARIgARIgARIgARIYM4EKODnjI4XksD8CTgnXfjonS+VVb6pvl0NKBnrd922RcXK166vnP9NOAIJkAAJkAAJkAAJkAAJkEBCEKCAT4ht5CISgUBzox1HD3+sBL0Ie2lVq0ux/75duPnO65CSak2EZXINJEACJEACJEACJEACJEACcyRAAT9HcLyMBBaLwLhjEu8dPYO3Xj2FjtYedZvU9BTsvfN67D+0C+VVxYt1a45LAiRAAiRAAiRAAiRAAiQQxwQo4ON4czg1EpBkdxIrL8nvPB6vArJuUzXuvG8ndu7dDLPFREgkkPQEWu0fo63zlOJQUboTlWU3JT0TAiABEiABEiABEkhMAhTwibmvXFWCERgeHMM7r5/GW7/8BH3dg2p1WTnpKuGdZLAvLM5NsBVzOSQQHYHX3/suzje8HNZ505oHcPctP4xuAPYiARIgARIgARIggRVEgAJ+BW0Wp0oCPq8Pn39ySSW9+/J0PXw+HwwGA7Zsr1Ox8tfvXAeD0UBQJJAUBM6c+zHeOfnnEdd6+64/wbZN30oKDlwkCZAACZAACZBA8hCggE+eveZKE4xAb/egEvLvvfEphofG1OoKinJw+9duxJ1fuxHZuRkJtmIuhwTCCfzstd8MuM5PZSOu9N+491+IjARIgARIgARIgAQSigAFfEJtJxeTjATcLg8++fAcjh85hUtnryoEJpMR22/eqOrKb7xudTJi4ZqTgMDf/M+6WVcpAl6EPBsJkAAJkAAJkAAJJAoBCvhE2UmugwQA2Nt6cfQXH+PE8c8g2eyllVUUKiF/y/5tSM9MJScSWNEE+gcbcK7+33Cu/mU4JnoBzBQy4lOfpVizsWbVPair3o/VlXeu6LVz8iRAAiRAAiRAAiRAAc9ngAQSkIDUkf/grS/w1qsncbXRrlZosZqx+7at2HdwJ1avrUjAVXNJiUpgYnIQFxp/oUR7d9/ZwDLNplS4PRMRl11Rugu9/Rcx4RwK67+q4hbUVh1AbfU+pFpzEhUZ10UCJEACJEACJJCgBCjgE3RjuSwS0Ak0XmrD8VdP4uN3v4LL6VZvr6qzqez1N9++FdYUC2GRQNwR8HpduNL6thLtTa3vwOvTnl2DwYgq2x5Ipvm66rtw6coRvPH+98Lmf/ctT2HTml+Dz+dBW+cnaGh+Ew3NxzAy1hHoJ+OUl9yIuuoDWFtzDzLTS+OOASdEAiRAAiRAAiRAAlMJUMDzmSCBJCHgGJ3Au0c/xVuvnkJne59adVp6Cm45sA37D+5SrvZsJLDcBDp7vsD5hldwsfFwmPW8IHcNNq55QAn39NSCsGkOj7ahofmoek8EeXZmZA+T7v7zaGw+qvr29F8MG6Mof726trb6AIrzNy43Bt6fBEiABEiABEiABCISoIDng0ECSUjg/OdXcOzVk/j0wwvwer2KwPotq7Dvvl24cc9GmMymJKTCJS8XgVFHF87Xv4xzDa9gYOhKYBppqflYv/qgEu3FBZsXdHqjjk5cbnpdifn2rk/g82n/DqRlZdhUzLxY+CtKb4TBwH8PCwqfg5EACZAACZAACcyZAAX8nNHxQhJY+QQGB0bxzi8/wdu/PI3+Xi1WWMrP3X73Dtx5305Vlo6NBBaDgMSuX276pRLuLfaPAUjSOcBotKC26k5srLsfNZW3w2gwL8btw8aUOPkrLceVmL/a9n5YXL3EyddU3qGs8zUVt8JsTlv0+fAGJEACJEACJEACJDATAQp4PhskQALKCv/ZyUsqVv6rTxsUEYPBgOt2rFGx8tfduFb9zEYC8yPgQ6v9pIprr7/6OlxuR2C40qLrlGjfUPt1pFiz5nebeVzt8Thxtf09JeYlBn98oj8wmslkRbVtrxLz8pWakjuPO/FSEiABEiABEiABEoidAAV87Mx4BQkkNIFuez/eeu0TvPvmpxgd1gRWYUku7vjajcoyLxZ6NhKIhcDQSCvOXn5RxbaPjGlVEaRlZZRhQ92vYvOaB5GbXR3LkEvSV9zqO7o/VWJekuANjbSE3NcAW8k2LQneqq8hO7N8SebEm5AACZAACZAACSQ3AQr45N5/rp4EZiTgdnlw6v2zKla+/rwmXCQ2XmLkJVZeYubZSGAmApPOEVy88gucr38F9p7PA93EBX3tqntUQrqqsptmqeMef2x7By77xfzRsHJ2MlNJsqdb5ksKt8Tf5DkjEiABEiABEiCBhCBAAZ8Q28hFkMDiEmhv6cbRwyfxwfHPMDHuVDezVRVh3707VRZ7yWYv7cKXTZjN0379lprFnShHX1YCUuqtqfVdZWm/0vIWPF7tWQEMqCzbpZLRra25F1K/faW3MUc36pvfUIK+zX4qUOZO1iUl6Wqr9ilBX2m7aUni+Fc6T86fBEiABEiABEggOgIU8NFxYi8SIAEAkxNOfPDW5zh+5BRamjoVE6kjL/Xk9x+6Ca//+4c4ceyziKz27r8Bj//Br5FjAhLo7jun4tovXjkcFjOel1Oj4tqlJntmekkCrlxbktM1isaW42hsPoamtnfDYvutlkysrrwDtdX71avFnJ6wHLgwEiABEiABEiCBxSdAAb/4jHkHEkhIAvUXWpSQFzd7l8ut1lhZU4pWv7Cfuui/+ckfoKgkLyFZJOOiHBN9/tJvL6NvoD6AQLK2r1t9EBvX3I+youuTDo3X60Jz+wdoaDmqBL1w0pvJaEWlbbeyzK+pvgtSJo9tZRB49q//DX3dgxEnW1Ccy8PJlbGNnCUJkAAJJAQBCviE2EYuggSWj8DoyLiyuh89/DEkAZ4UA5uar57W9+Xbn4W8s9szicbmo8ra3txxIlA7XUq91VTeho11D2B11R0QocomBHzo6P5MMRNX+4Hhq2FY5IBDJcGruRc5WZVEFscE3jt6Bs/9zcsRZ/jY7z+AWw9si+PZc2okQAIkQAKJRIACPpF2k2shgWUm8OUHH+K1V07h3LnesJlYrEZU15TCVlWK8qpiVKwqUTH0hcUsw7XMWxbV7du7PsG5+ldwuek15S6ut+KCTSquXUq/saTatVH2DzagoeWYEvOdPV+EXZCXsxp11ftRV3UAZcXiucCyjdcmurQ9vvPN/zHNCi/W97/96X9e2onwbiRAAiRAAklNgAI+qbefiyeBaxPwucfhHW2Hx2GHd8wOz5gdXkcXPKMd2s8O7T2fXi/b58MLn/8qvuzcqAY3Gjzw+kwRb5RiNcJWWYDymgpUVBejoroEtsoiFJXS1f7aO7O4PYZH23Gu/iWcb/h3SBk4vWWkFyvBvmXtNyAx7mxzIyD15S9ffV252bfYP4K43gcYpxWpJHi11QdQbbsZRqNlbjfhVQtGYKBvGG/8/CO8+uL7YWOu2ViFuvWVyMrJQFZ2uvaVk4HM7HRk+18XbBIciARIgARIgATkiN/n84nHKxsJkECSEfBNDvrFeCc8Y34xPtbpF+kd2mcizEMsrtdCZJREZQYDensc+Mt3f091/6Pb/h6W9Fx09hrROVKMrtECdI4Uomu0EJOeyNnILRYDyityUF6zSgl7sdrbqotRUsaY4WvtwXw+d7nGcPHKEZVFvr3rdGAosykFddV3qbj2atteGAzG+dyG104hINyvtL6DhpY3VRb/UC8HiyUDNRW3KVd7SYInSfHYFo9AW3M37K09sLf3oqOlB50dfSqvh3NSO2AJDRGKFC4UaWYi5kXYZ+dmIjMrTfs+T77X3s+cIv71qh6Lt0qOTAIkQAIksJIJUMCv5N3j3ElgGgEfvON98Pqt4prFXMS5iHS/9dz/Cs9EdPyMFpgySmFML4MpowzGDHkt9b/a/K9lMKYVw+ccRtePV8PnHMK/fnmfGv/Xt74KgzUHJY/WwzvRD/fARbj7L8I1cAl97VfQ0doPe38qunVhP1aICVdaxLlZzAbYyjJgW2VDZd0qZa0XcV9aXhDdWthr+hPj86K5/X2ca3hZWYMlzl1v5SU3YtOa+7Gu5j6IkGRbfAJiiW+1f6zVm285BilXpzfJNVBRtkuLm191D9LTChd/Qgl4B8fYBNqudt5zKI8AACAASURBVKGjrRdd7b2qokZXex+67P0zrjYl1ap+3xhNRjRe1DxStt20HtW1Zep7Ka85MuzA6NCYeh32v044gv+eYkGZm5+FrBzNmp+VpYn8bPk5OwOZ/lfN2p+O/MKcWIZmXxIgARIggRVOIGYBf+bMGTz77LNq2bW1tXjiiSeQlqb9sd3U1ISnn34a4+PjYZ8dOXIEhw8fxo4dO/DYY48F+j7//PN48sknkZvLONgV/hxx+otNwOeB19EdYin3u7M7dIu57treCXi1jPDXagZzWlB8izjPtMGYXhoi0jWxbkyNXhyPnPwzjJ78b+rW/Y5s9ZqfPqxeM3f9V2Tt+tOI0/KO98A9cMkv7i9hoL0B7S09sHe50DlSoKz18uVwRS7BZTEBJaVpygW/sq4W5dUl6kss9gYjY4kjQZd47LOXX8KFxp9jbLwn0CUnq0qVftu89kFkZWjihG35CEisvB43L3sW2koKt/jj5u9CQd6a5ZtkHN7Z5/Whu2tAWdM7xKIur2296vvRYceMMxYxbKssRFllkRLstooilFUWIq9A+30mTWLhpUUT++71ejE8FBT2IyLs/eJehL7+fajwdzmj+x0euojUNGuIuNeEvjoAUK/69yEHAFnp/N0Yh88tp0QCJEAC0RCIScAPDg7i2LFjePDBB5VIf+aZZ7B//35s27YN8pmI90ceeQQ1NTV47rnnUFZWhr179+LFF1/Eww8/jJdeekn9nJeXF3hPF//RTJZ9SCDhCHic4bHlyjruF+UhVnQR75rz5rWbwZrtF+G2cIt5mAW9DNJvodvY538L7+RQxGGNKTnIuP47sd3S6woR9hcx0NGA9qud6LCPwj6YjR4R9iMFGHVFtg6bTT6UFFtRUVmIijV1/lj7EpTY8mE0Jp8b+MTkoIppP1//Mrr7zwf2Qtyy162+D5vqHoCtZHtse8TeS0ZA8hJcanpNZbWX7PahvxNys6qVZV7qzduKtyVNmMPkpAsdzd3oaNOFuibSu+x9cLs8EffGYjGjtKLAL841oa4Ee0UhrCnXzjcgGemlLVbmeVmTLuhHhhwYGQ4R/f6f5RAicBAw5IAcFMTaMjLTkJWrx+5PF/kSwx/q4p+eETnkKdb7sj8JkAAJkMD8CMQk4ENvJYL9Rz/6Eb797W8rC7pY5kXc6xZ5scaLhf3RRx/Fm2++GSbgT5w4oYS8CH02EkhEAj63A97RjiniXHNjj5j4LQoIxrTCKW7sYiH3W8z94lys6DAlxx9ZklhPueMPXMRgx2W0XWlDR/sw7L1mZa3vHivAyGTkeGGT0YeSQhNslfmoXF2FijVrlfW+pLwAJlNiCXuP14nGluM4X/8Kmtrehc+niRqJY68uv0WJdhF+JhNLv0XxzzBuukgSPM3N/ihaOj6Ex+MMzE3qy0sSPNnX6vK9CVHWr69nKGBNF0u6vU2s6r2Q5HIztezcjBBxXoSyikL1c2FJLgyGxPLMcYxOaEI/zKqvu/Jr748GDgMcGBsdj/lZlt+Nejy/ZtUPJu7T4/hV4j7/+8JfDkvYSIAESIAEFpZAzAJed6EXy7m4v+siXNzk7XZ7wEU+VOCLYNdd6MUqb7PZlNWejQRWGoFA4jd/9nUtxnweid8MRkjiNxVbHjHGXH+/FGAm6qgeF8ma7+6/oIT9iP0SWhqbYW/tR3u3B13DeSqJ3shkVsSxRNgX5UsCvSyUr7Khav0mlK+qQJkIe3PkTPpRTWoZOtm7P1Nx7ZeuvIpJZ1DkFOatU8noRLiL0GNb+QTc7nF1OCOC/krr22H7bTanYVX5LZp1vmo/UqyRn/14oCAWc7Gk20Wgh7i+y89ilY7URFQWl+VrQr0i6PpeUVWM1PSUeFhWXM5BQgyU2FfWfe1VE/ja9xLDH/qz9JmcCB4SRbso8WgIZOdX1v5wq76etT9wGJCTnpTeUdHyZD8SIAESEAIxC3gdmwj0p556Cg899JAS47MJeD3GXcR/R0eHEvqnT5/GoUOHcPDgQe4ECSwzAUn81hsskeZP/Bbqyq6XT0NIgq9ZJ22ywpSuJ3oLinAtAVzQtd2YVgQwo/cS7b8PnqEm5ZI/Yr+AtoYmtLd0o90+ic6hDCXshycihxUYDSLsvbCVZqC8uhhVa9ehYu16JRjMEoAfJ23U0aWVfqt/BQPDVwOzEqEupd9EuBfna+X92BKTgHhYtNpPqrh5cbUfGbMHFmowmFBReqMS82tW3Y3M9NJlgTA8OBYSlx50fe/tHsRMhXHSM1NRViHu7oVhru/JGg6zHBsnByzDQ6N+wR8q+v2HAIHYfv1QwAGPO3IYw2zzF1f9UNd9zarvj+f3J+7TDwIkBED6J5pHxXLsL+9JAiSwcgjMWcDLEkW0SxMRPpMLvZ6kTgS/xMLv2bNHudpLrLy42IuIpyv9ynlgVtRMVeK3rimJ36ZkY5fa5o6uGBK/pQcTv/nFeMCNXX72W9ENtGyurEfFOQJ331mM2c+jpaERbc2d6GgfQ2efSZW8G5qMLOwNBh8Kc92wlaagvLIQVWtqUbl+K8qqy5bMddTlduBy0+s43/Cyyl6uN5PRqtyoRbRLGTIRb2zJR6C776zmat98DL0Dl8IAyGGO1Jqvq96PovwNCwpHYrK7OvqnCHXN9V3cvSM1EWGFxbkqaVwwgZwWoy7u2Gwrj4Bk4Q/Nyh+M7fe7++su/37xPzYyPuMhzkyrl0SlWqb+EJE/LbZft/ynQw4EpKoAGwmQAAmsVAIxCXgR4efPn8fNN9+sktaJBV4EuQj4mZLYyWeS8O6FF15Q1vqBgQHlTk8Bv1IfmTiYt2cyLJZcd2MPxJf748wls3n0id9yNDf2TJsS4eGl0vzl09Il8Vv8up/Gwc4k3hS8briHGjBqP4+2yxfRdrUD7W1D6OwFOodzMTguwn56LK3B4EVBtgtlxWaUV+SpkneV6zejom4tLNb5x4T6fF602j/CufpXUN/8BsSFWm9lxTco9/h1qw/Gtbt04j0s8b8iscZfbvqlEvQd3Z9CniO9ZWeWK8u8fEn5QMmREE0TgdbW0h0U6q2aSO+298PjiZxYLSXFEubuLgnkVHx6RVFcebREs372WVgC4oEhIj4Qyz9Dxn7J7K/H/M+lVJ/E5muCP4qM/dnpyM7NXNL8KK+/8iHGHZEPutLSU3HP/TcvLHiORgIksKIIxCTgZWV6STj5PrQsnPwcqYycvC8Z6UMt7fIzXehX1HOyJJP1ucbgHeuYkugtWCZNd2P3TQ5EPR9xUdfEuF+UK3GuJX4L1jSXxG+MlYwaKjsqAuK5MdZ1Hm0XzqKtqRVtrQOwd7vRNZiB/nGpyxxB2MOH/KwJlBUZYKvIRkVNJarWrkflxhtgTb128sHB4WZ8dflnuNDwc4w6OgM7kZVhC5R+y8mq5A6RwDUJTDiH0Nh8TIn55vb34Q4JD0pNycXqyjuVmF9VcQtMxhT0dg0qkT41Rl3c4WdqUnpNWdOlFJs/gZyI9YIi1i2/5gaxQ9QE5KBIK883Q8b+ELGvx/a7XHMo1ZeeMkXwB8vyTc3YLy7+mVlpcy7V9/ILx/HKP78dkcH9v3UHHnh4X9R82JEESCDxCMQs4BMPAVe02AREcE+1jkt8uUfc10MytYuAj6oZTMHEb2HiPBhzriWFk8Rv87d2RjUndiIBnYDHCUfXObRe/AJtDVfR1tqLjk4nuvpT0O/Ihi+CsBdPkfwMB8oKvbDZMlFRU4aKujWo2rwTSDHiYuMvVFx7Z++XAc4WSwbWrrobG+seQGXZrogHBtwUEoiGgNszoUT8pYajOHv+NEZ6DRgfzsLkSDYmR3PgHMmGxxM5a7vkgCi1Faj49FDXd1t1McTSzkYC8UhAEvJFm7FfJfgbHo+5VJ+EhGRkpWmi/xoZ+/U+af7EixJm8p1v/hXGHZNh+OTzv/3pH0JyQrCRAAkkLwEK+CTa+/HzP1GrTdv46AKsWhK/9cyc+C1QLq0TsSV+093Xp7qxT0n8FlEELcCyOAQJLBoBHyb6rqL1wmdobWhAe3M32jvG0dVnQu9Y5Bh7mUpO6jDyMvuRlduPtKxhFFUVYdON92DD9Y/AbEpbtNly4MQlMNA7rDK9t7d2K1f31qYuZVmX92dqJusk0rKHkVecglWrV2Hzlt2orVuLEltB4oLiykgghMDoyDgCMfyB7P0Ozfrv/1nc/4cHR9XhgGMssgv8taDm5GUqwT8xPqk8X0LbLftvwC0HglWcrFYzUtJSkJZmVa9i9WcjARJIfAIU8Im/x4EVdv+4Rlnpir91ZeZVe92BxG/BmuXT3dhV4jd/PelrITRYMjQ39kBsuYjxkAztfiu6ISXvWkPxcxJISAI+twONn32I+q8+QtPlenR3eTAwkoP+sZnLvGWnjqAsfxy2YitsVQWoqK1G9fqtyCrfDJhonUnIByXGRbVd7dJi09t61Wtnex9ar3bC5ZzZfbikLB/i5l5RXYyS8kKkZ4/Bgc/Q1nUc3f3nw2ZQmLc2EDdfXLA5xtmxOwkkPoHBgVEl+kdHHJBwE61Mn1/0++P7g4cCDjhDyyX6xDfLF8iwL/kBDGK8iOwMEwYzIzMNqWlWpKalqNeUNCvS0lLUa2pqClLT/T+nBvukyvfpKZDX0P6S5Z+NBEggvghQwMfXfizabMT6Pnjst9X4GVt+F6b89fCKG7tuKZdXcWkf7416DgZrFInfMsohAp6NBEggMoGx8R7lHi812/sHGwKdJA55/epDyPNsxGjnONoam1UCPXuPF91D6TPizEoZQVnOCGwlRtjKc1FRU4HKDZuRbdsIY4aN25BgBCSmV6uZ3ouujj60N4s1vVdZ1mdq8ge9iHSJTbdV+eunV2iifbY25ujG5auvo6H5TbR1fgIpWae3rIwyVWde4uYrynbCaGD4UoI9alzOEhHo6x70i3wH3vrlKZz+QDs4q1tfiYpVJZgcd2Jiwqks9BPyfcjrVJf7hZqyJF9VBwJ+8S+v4YcCQfEffnAQ9A4IPSCQPmwkQAJzJ0ABP3d2K+pKsb57Rlq0Oft8gGHmI9zZE7/ZtCRw2WLNZyMBEpgLAUkYVn9VSr+9gub2DwLVEkT01FTegU1rHsDqytthNEaOIZbayh1XGtBy8SzaGq6gXRLodTnRM2iFxxc5e3iWdQQl2QMoKzagvCwD5TVlqF63GVlla2Eu2DSXZfCaJSLg8/rQZe9XQl1Z09v02uk9ELfemVpBca6qm67qp1cUaqK9sgi5+fOvpjHpHMGV1uMqCV5T23thlRBSrFnqORYxv7ridpjNdOtdokeFt0kwAnosvCwr2th38bAJE/YTk5hwiOifVOJ/fFx7VYcAjkn/YUDwIGByfBLj407Iq/SZnHDFXNovmm3QDgQ01389BCBU/M/kERB6iBDafyEqvEQzb/YhgXggQAEfD7uwyHMItb7rt0opvxXWijtUMjg9S7tWRq1ikWfD4UkgWQn40NZ5CufqX1ZWTFdI0saSwi3YVHc/1td9HanWuWfolmzMXeImfe5TtDQ2oV3q2dvH0T1ghscbWdhnWkdRktmH0gIXyqWefU05KutqkFO+HpbCrRBPG7alISCJtdpVSbZev1Vdy/ou9dTl0CZSkz9ay8p1ce5/9VvWpVTWUjSP14nm9hNKzDe2HMf4RND6bzJaUVV+M+qUdf4upKXOHBayFHPlPUhgpRGQjPTSljPzvPxuCj8UCIr/sEMB3RtADg1CvAOmHhyEhQos0IYYjcZAuEC4tV8LI5jVgyAk3EC/VhIGyphsJBCPBCjg43FXFnhOYdZ3/9imrOrZY+EXeA4cjgSSlcDQSCvO1b+E8w3/juHR9gCGzPQSbKj7VWxe8yDychbXo8Xr9SoR2FZ/CS2XL6G9yY6OjlF09hvg8cwg7C1jKMnqQ3HOKMrLrCivLETF6lXIq9oAc956zQsnylrhybr3kdYtcaz9PUNKpKuSbMr9XXuVeNmZmiS2Euu5sqaLVd1vTZeSbJLtOn6aDx1dZ5SYl6/BkeaQqRlgK74BtdUHsHbVPWDJw/jZNc4kfgmIFV5aImWel9+DU93/5ZBAQgCU1T/UUyA0TCDEa2Cqp4DbFfmQcz47azKbgt4BITkCrpVfQB0C+PMPqFf92jRrnP2+1uj8+Xf/ERe/uhoR1fotq/AnP/yd+WDktYtAgAJ+EaDG05CRrO/6/HL3/9MCZaSPpxVzLiSw/AScrlFcvHIE5+tfRkf3mcCEzKZUrFGl3+5Hle1mGJZZAOuu2e1NbWi9dAGtTa0qzr6r1wv3DMI+3eJASWYvirMGUC7u+BV5sK2uQkHlOpjz18OcvxEG88wx+su/O0szA6kzbReRrtze/SK9rVe5wM9kfTKZjCqruxafXqgJ9soilFcVK+vRSmx9g/UBMd/V+1XYEvJzagNJ8EqLrluJy+OcSYAE4oSAHFSrA4AZLf/BUILovAmcMZcOjAaFeE0FEgqGWf615IIx5xdInf//DRe+bML//b1/ijj9//LUb2PD1sU1MkTDjX3CCVDAJ/gTMXj0W/AMRz5VM2WvQu6BHyc4AS6PBJaGgCT0klhgiWtvbDkGj8cZuHFF6S4V17625muwrABxK8K+u2tAJURrq7+M1oar6Gjth73HDZc7srU3zTyOkqxeJe7FHd9Wno2K6jIUVK1VFntltc+qXJrNWMK7iNU8YEUXgS4W9baeaeWfQqckGaI1ce4X6SLWK4pQbMtPaJdNx3gv6pvfUIK+teNjeH3BbPgZ6cWordqnBH1V2e4Z8z8s4dbyViRAAklOIJBPYJ55BPRcA4uVTyAlVaoKaPkEosojoPeTpIT+Q4R/evoVNF5qC9txWt/j9x8ABXz87g1nRgIksAII9PRfUKL9QsPP4ZjoC8w4N7saG+seUMJdMnQnSpPs5hKn3X6lDa0N9Whr7oW9exIuV+QVppgnUZrZo4R9Sc4wbGXpKpNyYWUdzHnrAuIepvlbERaTsaxZrOcqiVxLt1aSrakTk6Fln6ZMoKg0D2UVhWq9pWUFsFUXq3j17FxW5pAcEI2tb6Gx+RiutL0TlhPCaslETeVtqKs6gNWVd8DCSiaL+WhzbBIggSUkoKz/KkwgJFngjGECoUkHI3sQzFYWdL7LovV9vgQX73oK+MVjy5FJgAQSlIAk6RLRLl89/RcDq5Ts2+tq7sPGNQ/AVrwtQVcfeVk9XQPoaOlBW3MnWi43oKOlCx0dY3DOIOytJidKM7tRnNWH0sw+lJUYUV5RiKKqWpjz/cI+fz2MaTOXNnv9lQ8x7tDiQ109n6tXS9H16jUtPRX33H9zTHsg7pciykWkd3ZoAl2EupRnm6lJorjKmlKU2PJhqypWgl3c4FfVJs6hTUwQ59DZ63WhpePDQBI8Ka2oN6nEUFl2k7LMr6m+C+lphXO4Ay8hARIggcQl4BibCKssMDnpzyegDgamVyAIVCKYcnAw0DcMr8erQK3bXI3v/9VjiQttha+MAn6FbyCnTwIksDQExCW+oeWoimu/2n4iUAPbYDChpuJWFddeW70fknWbLUhAahq3t/Qoq31r41W0Xe1AR8cwJid8ETGlmCZRnNmnueJLrH3+BCoqc1FUsUqz2Eucvbjk59bh5X9+B6/889sRx7n/t+6ImLVZkif1dA6oWumhCeREtEtN9ZlaXmG2Vjc9xPVdfpb32RaSgA/2ni8CcfMDQ1fCBi8t3BqIm8/PrVvIG3MsEiABEkhqAqGx8LS+x/ejQAEf3/vD2ZEACSwzAUlCp0q/Nb0KqX2tt6L8Dco9fkPt11kaaw571N87hPZmTdirWHspe9c+hPHxyJmErUanEvbFWZqwL83qQV5BPv7+7Tsw4TSFzUDK//zwR9/BQP+wlkhOsr2L63trDzrbezFTtmKxppeUFyiRrtdNF4u6JJGzpljmsEpeMl8CUsXhctMv1eGZvfuzsOHyslepjPZinZfs9kA8ZeOf78p5PQmQAAksPQHJSC+NmeeXnn0sd6SAj4UW+5IACSQFgZExO87V/xvO178SVgZL3HdFsG9Z+xBo/VucR2GgdxjtrT1ovdqpueRLZvzWXow7Igt7o8EDry9cwIsVf9KTMuMEM6wOFGcNozh7FMU5DpTlT6Aoz4WiPMBgSgFMKTCYUmEwpwZeIT9b0mEwmsPfk756P0smoD4Pvqeu0z+3Zi0OtCQZVUJX6pvfRGPzUbR0fASpP6+39NQC5QFTW7Uf1eV76AmTJM8El0kCJLCwBMQKL42Z5xeW60KPRgG/0EQ5HgmQwIokIEm1LjW9puLa2zpPBdZgMllVMi2Ja19Vfsuyl35bkXAXYNKD/SNK0IuwF4HfcdWOtqtdGBtzwQdfoLauuMgbxBJrAAozh1GcOYjizB4UpXaiKLNfWe5TzZMLMKN5DBEq6v1iP0zoR3rPnBpysBA8YJh+2JAOGC1hhw9yGAF1iJACgxwyJEBzuR1oan1Hudo3tb0T5h0jlR5WVdyqLPOS2V6S4i1k800OquEMKbkLOSzHIgESIAESIIGoCFDAR4WJnUiABBKRgM/nRUvHB8pFXoSA26MlRJNmK9mOTXX3Y93qgwsuABKR5XKtqfEfNuDwp2vwaftWNYXry87h7uuuYvOT4e7W+vx87nHAMwGfZxI+t7xOAP7X6N7Tr5vUrpWxplw/9b3A+O4JwBfZk2BJ+RlMAYGvDgCmehrM9F7g4CHFfyDgPxTwX68dEsz+nnZQkbagy5VydG32k/64+WMYdXQGxpccFZWlO7UkeKvugZSrm28bOflnaoisXX8636F4PQmQAAmQAAnETIACPmZkvIAESOBaBCbGhtF19YLqVrJqA1Iz4ivR18BQE85e/hnON/4cY47uwHKyMyuwse5XsXntQ8jOLL/WMvn5MhMYP/8TDB77bYw7U/AX7/5HNZs/vu3/QZp1Ern7/wlpGx9d5hlGvr3PNQbIAUKo+BdxP9t7gb6TWj/90CDsECJ8TO3gIPiefrAARE4guKSwAl4CErIQEmagvve/N8VTIXBAoHsThHklBMMdBsfsaO/5Ci3dn2JgpA0egwEeaF/5BRuxWsrT1XwNhXnrYl6yWN+7frxa+932rSu0wsdMkBeQAAmQAAnMlwAF/HwJroDrRUz9/O+/i0unjqrZrtt5AF//vR/GnahaASg5xSgIfP72S3jjxz/ApENL+JaSnoW7v/V9XH/Hg1FcvXhdJiYHcaHxF8ra3t13NnAjca9dW/M1lUW+ovRGJsJavC1Y8JEHj34LnuGratzXz1Sq13u2tapXU/Yq5B748YLfM1EG9DlHAgcImkfC7F4JYV4FXjd8Lke494H/sCCsX6T3nMNxhdBrssJoTodJ8hMo74HZPQhcvV/C1fWJWoO18k6k1hyCwZKhvozyata+D//KhMGcHlfr5mRIgARIgARWLgEK+JW7d1HNvLPpPP71h7+LoZ72sP5iFRURX1qzMapx2IkEoiFw8dSb+NkP/4+IXb/x3X/A+p13RTPMgvWR+tKNLW+puHaJlxVXW2kGgxFVtj0qi3xd9V0wS+IythVNwDGqhT+kZ6au6HUkzeQ9Tv+hgRaCMDWs4drvTfcs0L0NQkMWAu95JuB1jcPrHoXP44TRp9U6jqn5/J4LBn+2+6k/zzqYQUuCGEngm/3i35IZIvzD+4YfDoT2k0MDHg7EtI/sTAIkQAIrnAAF/ArfwGtN/+d/94f44p2XI3a77vYH8PX/9FfXGoKfxwEBt1OSbvkgCbokbhvqVftj0uf1qiRewfd88HnlneB7gWvUBdoY6vpZxtGuUXedfk2kceDD8f/vh2i5eDoisepNO/G1//3/gtFshslkhtFs0V5NZpjMFvVqSVmY2NjOni+UaL/YeBgTzqHAfAry1mBj3QNKuEvWajYSIIHkJCD5Lq42H8XV5jfR0vou3K4hGH2AGV5YjFbYCjajvHgrygo2wgKjOmwYuvAT+NreCwdWsBlpJTvgc47C5x6DhEcEvtxj8Pp/lrCHxWySV0BZ/QMHBOEi36i/b81WIQrBvlo/dUCgf4UdMixsAsDFZMCxSYAESCBZCFDAJ/hOP/27t2CotyPiKsW1+cZ7Hp4i5KaKRKXUNJGoBKP++RTBGBCWovX8/cKEpbzvF55hwtI/zjSRqAlHua8Smde8xi9M9Wv889Su1USuPnddtIavZ4ooluuivsbPKApxLQw8rmDpowR//MKWp7KD65arKBZuslhhMlmCgt9kgckcLvhDDwJ88MIx2YexiS443Q6oWxkBsyUFudlVKCioQ2ZGaXAM/9jqACHsPvo95NV/yKAOHWaYS8RrF/ZAIgpcSduFIUJJu/ULtnCfz4O2zk/8SfCOYmQs+H+meOuUl+yALa8OlZ/8BawIt9w7YUTaN95HcelN15iPL6LI90YQ/dphgEMdBOgHAOpQYGpf16j6XLwXFrNphwMhBwJTvAgChwPqACA92Nffb+bDgQyGLC3mxnFsEiCBhCVAAZ+wW6stbDYBL0JWUzlsJLBABGZ7ppL8eTNbU6YfCCjvA+2gwGgyzeiZoPfRDiz8hwlTrzVb1RjTDiQieDqEe0DINSGHI6EHElOuNVvjyz2dIUIL9O+Ww4QR6O4/r2rNNzQfQ0+/loxzs3MAW5xa+biprbN0N274xollpOibZvnXvQC0A4BR7fPAAYB2OKAOCMIOBfz9QvtK1YZFbNM9B/yeAAHxPyWsIEKegeABQrjXgaolmQBNz/MheT3YSIAESEAIUMAn+HMwmwt96aoNWH/TPX6rqAEGo1H7785gUO+J5UF9r2oq6+8Fv5f/HA3GqZ+HXqPFGiur60zjqDGM6hRenSX476tZarV7arcPH0e7Bv5rQz73jxOYuz7OlLVpc5f16uNHu94YGEXiFrJeEXSJ1n727F/g4tF/jLis9Qd+B994/I+jXrJrwgGPxw2v/0t973ap99o7P0VD01G0tH8At/Joov+CxAAAIABJREFUEI8JID+7FhUlO2Er2AaDwRxyrQtet1sbzz+Gz+OBx+0M3MPjdqn+HrfcU773+D9z+d/T5iL9QsfR3wu9Vp93IntbiJjXDgsiHyoEvCVmORAwGk0RDySChxrBA46p48m1Z47+L1w9dzLiM8UQoaj/qbHjLASGR9tRf/UNdH/4X2DyuiL3tGRg9384iayMsgRkKYcDjhDxHxT5Ae+AsEMAf1/n6JTDgQgeBG7H4vIypU4PDbBKQsFguEDAO8AsngNTwgismQj3LvCHKFglrGDpDgckWac0JuVc3MeFo5PASiJAAb+SdmsOcxULlYj4ruaLYVeXVK/Hr3/vWeQWV8xhVF5CApEJPPCXR1DV9M/I7zsV1qG/YCdaan4LL//RwTmjGxppxdnLL6rY9pExe2Ac+aN5g5R+W/MgcrOr5zz+Yl8YPJAIHggEDg1CDhbUgYVXDhf0Q4eQwwfPzNeqA4TQA48pBxLaoYP0CY7n83rUAYh2rXZoMdOBhMw/7tosXh0SspGelYe0rFxkZBeoV/k5PVvek9d8pGfmIj1HXoPvx90aOaG4IPDcv94a5lofOik9PCg3qxqVtt2oKtuNKttupKXmx8Xc43kSkUMDNLEfDB/QDw1CDxL8n8/oQbDIv69MWh4Box5aMGtywpCwghAPguDhQWjVgkyxTAS2TKzv3T+pVT8XP9qoqmuwkQAJkAAFfBI8AypG9O/+EJc+OaZWK5apu7/1f7KMXBLs/VIvUQS8tLzej5E10qi+H8mqxUChFh8aq4CfdI7g4pVf4Hz9K7D3fB5YjtmchrWr7sHGNQ+gqkzGXjpryFIzjdf7OSfE/VY/NPB7LOiHBpEOJFzOgHdD2GGCOnTwH1johxBul8pB4XY7Ax4TgcOHEC+J+k/fgksleIzQ5hiykSaiPlsEfQHSMnPU9xk5hep7Jfz9hwAU/fH6ZC7OvF5/77s43xA5IWx6aiEmncPweMPzmxTmrUWlX8xXlt0EKVnJtnQEIh4OuB3wSgnFqTkFpOShy/9+IPfA1NADf4LCxfYckP/RUvLUAYHPOay+pJlz65C+9fdgKdgMS/ENqg8bCZBAchKggE/OfeeqSWBRCOgCfqbBoxHwUuqtqfVdZWm/0vJWyB/FBiXWN665H2tr7oXZFF/x2IsClIPOSmDWKhu33Y/9/9sfwTEyoH0Ny2s/xkcG1av28wDGA58NYNIxEjNxCcUR0a9Z+PM18e8X+pqlX37OR7p8Llb/rDzt8JT5R2JmvZwXiED/2Wu/iZ7+cG+2ovz1+Ma9/wKTKQUdXZ+ixf4RWjs+QmfvV5DkeHqTsK6Sgs0BC3156Q7+DlvODZ3nvfUkg1ouAV3oS24BLbFgaCUCKYmohLiedyBiQsJgiEFgapEOIUPeM6YVw1y4BZbC62Au2ABLgXy/BeD/jfPcXV5OAvFPgAI+/vdoQWY4PNqGc/Wa9UBKaGVn0nV+QcByEEVgyOFEg30Qf/5iuOv8VDx//a1bUVOSHZFad9859YxevHIY4xP9gT55OTXYWHc/Nq35NWSml5A4CQQILHSIkIQU6EJfew2K/XER/epnOQzQDgDGRwfnJfrDXPp1t36/2//Uw4DUzBzu/DITEBH/9sc/QEPzm2omddV34Y6bvo8U6/TfaS7XmMpsrwv6bpUMz19HXgpkGC0oK7oeVbablbt9WdF16j02EtAPB4be/o+YmOL1YcpZDYMlC+7eL2YEZcqphTl/o7LSW/I3KpFvzltPsCRAAglEgAI+gTZzpqWcq/83vPH+98I+vvuWp5QgYiOBWAnoYr3ePogrnUNotA9iYCz6GscFWam4YXUxttcWY22pCY3N/45zDS+jb6A+MJVUaw7WrT6orO3yRy4bCcxEYLlDhCRnwFRLvhL4I4NQot9v6Q96AQzAOT4a84Zqln7doh+09oe59Wflh8T65zNMKmbKi3eBiP9W+8do6fhIifr+wYawm0lYkJSr0+Lnb0ZxwUYtkSxbUhIIjX2fCkDFwmdVwT1YD3ffV3D1nvW/fgXP0JWwg6LAtaaUgJi3FGyC2W+tN2bYkpIvF00CK50ABfxK38FrzD+SeNcv+ZV9/4C66gMJToDLmw+B/tEJNIpI9wt1EeyRxLrFZMSq4myIqJ+tpVhMmHSFuJXCg2xLI/JTLqAgpR6batZhY90DWF11B0xG63ymzmtJIG4J6KJfE/qae79y5Z/2vf/zkcE5in6Tcu8PuPUrF34tmV9a4Pug278cBij3frZFJ+CY6FOu9iLmRdQPjbSE3TPFmoWK0puUdV5EfUHemkWfE28QPwQk8/z4hecjTihtwyMzZ6T3TMDVdxbuXk3Yu/q+Ut97x7sjjiVx9OJ2b5a4evmS7wu3wsB8DfHzMHAmJBCBAAV8gj8WErPX1hnZrTknqwJb1/2Gyngq5dqMBpO/XJv8LF8mVWbNYJRXI4yq7Jr//UC5N7lGSrBp1xrVdaF9wseUz+V+6l5qrOC12nXBr+nzCX7G+OeFf3D7RjSxfqVzMCDaByNY1q1mTazXluaitjQHq0tzUFWUBaPBgGvFwH977yl8fOEr9DpWY8C5EeOecJf4ouw0bKstVl9bqwshgp+NBEgAqjqA7rrvGA3G9GviP3JcvyQajLXJ73s9Xl8T/1rcfiB7f4S4/pT0rFhvw/5TCEhljeb2EwGX+7HxnrAektFexLxKile2O64rbnBz50/A2fbOrINYK26P6Sa+yQG4ej6Hq/cruPvOaq/951RcfqQmFn4l6nVxr7vhM8wjJu7sTAKLRSBmAX/kyBEcPnxYzWfHjh147LHHAnN77rnncPr06cDPjz/+OLZt2wb9mtD+TU1NeP755/Hkk08iNzd3sdaX9OP+zf+sSyoGJpNVOxhQhw7aoYR2YDD1YGH6IcNshw+BwwRV291/ABHh8EG73wyHIdI/dG7+gxGtHr02Hzkkgfo+dM6hBxvTD0ymrU/dQxsz8ngmDI0Dbf0etPS60SpffS6MTHinPSsWkwGVBalYVZKOmuJ01JRkoTw/FWajefphj8GA3//HlzH1D8/AoD5gS94/qB8z0ouxsfbrKCn9FTT2pOFMYze+au6D0x20zptNRmyqzMe22hJsqy1CeT4zOCfVP2Yudt4EvG5XWAI/5c7vF/9a8r4pcf0jA5hLuUCjyezP2B8i9gPu/pqFf2qSP4r+2be3f6gRrfaTfiv9x5iYHAi7ICvDhuryPUrMS+m6jLSieT8vHCDZCPggrvqaqA+64rsHLgMhCRgDVIxmmPPWhVvrC7awtF2yPTZcb1wQiEnADw4O4tixY3jwwQcxPj6OZ555Bhs3bsTBg1ptZxHw27dvV6Jdb3LNiy++iIcffhgvvfQS9u7di7y8vMB7aWlpcQEiUScxmwVe6mdLnLHP51XZcrVXX+B7r88L+LyQ10AfeFV5Jx+88HpF8Mnncq1cFzqOfo32Guyj3ydkTLlWjSfizefvG3q9Nr6MIfNxe6KPt07UfY1lXZOeXIy6KzHiqsSouwJjrkq4fNMtZkY4kWFpR6a5FVmWNvWaZu6CAdOF/Uz31+shR/7ch/Wrf0UlUawuv2VaF5fHi7PNfUrMn7nSDftAuGWgJDcd21Zr1vkt1QWwmmmdj+U5YF8SiIaAiP4xv2t/aIZ+EfuStC/gBaC7/M9H9Idl7g+J6w+If7H8B+P640X0S/JEaaU1G6NBuiB9JPu9FkP/ofKqc7rC8yjk59RCStVJ/Hxl2S6kptAwsiDgk3EQrwvu/gt+93vNDV9Evne0LSINcbc3F2xSWfDNheKKvwWWoutY5i4Znx2ueckIxCTgp85KBHtZWVnMAv7EiRNKyNfU1CzZQpP1RmfO/RjvnPzziMu/fdefYNumb614NOrgIORgQTJJy5FA8EBh5kMB/eAi7JDCf6AQHEc7dAgeaOgHFlMPI4KHDhEPLNQctbnJYUXYnAOHJPohSPDAYtrc/Ict+nz0wxR5HZm0oGc0G32jGegdy0bvaA4mPSnT9thkdCMvpR95af3IS+9FTko3Mq0DMPg82gFKGE/9wEY7YAkeyIQf0sj7rlnq48qB0WO//n7Uz1vXoAOnG7uUoBdhLwJfbxJzv7m6QIn5HbUlEHHPRgIksDwENNHfp2XpjzKu3zU5HvNkxdKv4vcDbvyawBeX/zS9hJ/u9u8v52dNWzjPHRHu//rD38VQT7uae05ROX79u//vkgp5ua/8ru3uOx9wt2/vOj3td29x/sZAybqKsp2wmPk7MuYHjheEEfA5R+Dq/TI8cV7fWfgmI+e+MaaXqrh6Veou5BWm6X+TEDUJkEBsBOYs4MUF/tlnn4W4yetCPNSFXnefl+mEutCL4LfZbGFW+timzN6xEnj74/+Oz87/NOyy3Tc8gd03PBnrUOwfRwS6h8bR2OnPBO9PNDcy7pw2w1SLCTUlWqy6xKxL7Hp5QSaMhoVfzOvvfRfnp5S90e8iyenuufWHc7qpuNaLi71unRdxH9rK8jK02PnVxUrYi8BnIwESiF8CHrdzujVfZezvx/iUEn56lv85iX6zBekhsfzKlT9iXL/f/T8rF5FEv4j3n/7pb04rGyheAd/8s39ZchEfurNenxudPV+qZHit9o/Q0X0GHk/w/wIJz5IydSp+3rYbtuJtkHAzNhJYCALe0fZAsjxJoKdc8gcuACHPYPA+Bphya/3Wek3YS5y9KadOhSeykQAJREdgTgI+kngPvZ24zT/11FN46KGHwoT6mTNn0NHRAbvdrmLlDx06FLDeRzdd9porge7+82hsPqour60+ADmdZ1s5BESwagnmJCO8lmRudMI1o1hXQr1MSzInYn0RtHpEePKc/ezV35zm3mm1ZOIb9/3Lgj137f2jmphv7Ma51n64Q6zz4lovLva6db4oh2E6K+dJ50xJYHYCw70dWom+0UGMDYnV35/EL9Tt35/NXw4D3M65hVxl5hYpS3+G34Xf3vgVBv2W96kzXLP9DvzGH/9j3GydhJmJiG/t+FgJenvPFyo0Tm8i3kXEqxr0ZbtRWrRV5WBhI4EFI+DzaGXuJBu+nhW/7+wsZe5SYcnfMMVavwXGjLIFmxIHmp2AlLp85+QPVO4NaRKKc/uu7yPFysok8fjsxCzgo00+N9W9Xo+F37Nnj4qjf+SRR1QSOxHxdKWPx0eDc1ouArpY14W6iPaIYt1qwuqSoFVdLOxLKdZn4iMi/p2PfxCoflBRulNZ3rMzKxYFqZSl+7K5NyDoe4bDXXMl+Z2e2X5TVQHMi+F6sCgr46AkQALzJeBxOTX3fmXVDy/XFxbXHxD9A3A7J2K6reT+MFtTkK678SsX/3xN/CtX/mCpPt36n5FTAAkJWIomoU1tnZ8E6tB3950LqxVusWSgovTGQA36ovz1wJId+y4FAd4jXgj43ONaFnxV3k5etZJ3M5a5S83X3O9V3Xotvl5c8lnmbmF3VMT7z177LfT0XwgbuCh/A75x7z9TxC8s7gUZLSYBP5NlfepMpvaThHcvvPCCssgPDAyoLPYU8AuyfxxkhRPoHBDLerBs25WuIYxFsKynWc1YXZKN1f7SbbVlObDlL51lfSVhbu0V63yXSoR3vrUfHq8vMH0JJ9i6qhA3rC7GjroSFGSlrqSlca4kQAJLRGBILP0qcd8QHMN9OPrTv8TIQFfku/t8qvpIrM2amqEy9GfkFGpZ/PXY/uwC9b72c4G/rJ/2/UI0+WNdrGxSg14s9H0D9WHDSgI8LSGeVrIuL2f1QtyWY5DAjAR8E/1ambtQYS/x9TPk1dHK3Imo99ewV2Xu1gEsczenp2yxwh/nNBleFBWBmAS8WN+ffvpplYFeb7obvJ6VvrGxUX0U+r5Y40Mt7XqsPF3oo9ojdkoQApJVXVzfQ2utOybd01aXniJiPWhZF7FempdBe8gcnoMJpwefX+3BZ/7M9lLrPrRVFop1vkTFzm+ozKd1fg6MeQkJJAOBN37833Hy1Z9EXOqu+x7Fnb/xB/6SfVKab0DL5D8sFn/tVdz5dS+AsSEto78kNY2pGQxIU/H8Eaz6IXH9oRb/aDL3j0/0BxLiNXd8iKGRlrBpSYk6KVUnYr66fC8kISkbCSw+AR88Q00h8fXnVAK9a5W5C82GL9Z6U1b14k91hd5hZKwDfYMNePXt70AO9iK17Mxy/M433l2hK0zcacck4BMXA1dGAgtHQOy9nSLW7cF4dbGszyTWJU49YFkvpVhfuJ2YPlJzzwg+9We2v9g2AK9YzvxNvByuE+u8P7N9XiYz5S7mXnBsElhJBCbGhvHT//ob6Gq+GDbtkur1+OZ/+19IzYg9TnRCrPvKdV8T/SLwxd0/WL4vVPT3TUugFw0/oyTxC2Ttn+7Kr1z6Q8S/uPY7JvvQ1nkSV9tOKAv9qCPc8yA3uzpQsk5EfVpqfjRTYR8SWBgCqszdeZUsT7ng+xPnzV7mTkuWZ/YnzbMUSpm75Cm1ODB0Bf1DjegdqEf/YCP6h64ozxu3RzNqzFYCOCvDhsd+/b2F2TuOsmAEKOAXDCUHSkYCIv/s/WJZD3GD7xzCuHO6ZT0j1RJiWdeywZfmsbTPcj03cqDyeVOPcrUXC/3AWHiyq+qiLGwX63xtMdZX5ME4BxfZ5Vob70sCJLDwBETEnzzyY1w997EafNWmm7Dr4LfmJN7nMjux2E+15ov4F2u/JvqDgl8/FJhL5n5LSpom+nPEfT8P5jQr3AYHJrx9GJ5sg8vggMEKGCw+GFIMKCyu0xLi2W5GRekupFiz5rI8XkMC8yLgcw6HlLnTrPUi8n3OoYjjqjJ3StRr8fVK3BdsxkotcyfJK0WkK4E+2IA+9dqIgeGr8HqnJz0WKPJvNT+3DqNjXRBrfKQ2nwpC89pQXjwrAQp4PiAkECUBEesd/aN+y7pkhB/Ela7hiGI9U8R6SNk2sbKzVnmUoJepm3hJnGnsUfHzlzvEOh+ciIQ1XF9TpFztRdDnZtA6v0zbxNuSAAnEQEAl8RvqDVj4Q135HUNi+Z8u+r2e6QfQs9/SB5ihxLwI+9SMLGTnl6GgsBYlto3IzC7W3P4Dlv78JTv0iAEVuyYoAbHMa9b6r+DuOxdFmbs6lSxPiXuVOG9zXJW5m3SOoG/Qb0kfbETfUIMS6kMjbWHJKUO3U8Jg8nNrUZC7xv9ap17lfWlLVUEoQR+xZVkWBfyyYOdN452AaLf2vtGwsm0i8CSmemoTsa7XV9dFO8V6vO/w7POTrP/KOt/Yjc+udGPIEaypLFdKjoJttUUqfn6tTazzK3u9nD0JkAAJ6AQmHSNhbv3hol8r3RfqCTA+NiQ+uDEBNBhN/uR8+X4X/3BX/rDM/X5PAPEMYCOBBSEgZe4GLmtW+r5z/nJ3X/nL3EW4gykVloKNU6z1i1vmbszRjT5lUW9A30CDsq5LvLpjvHcGBAbkZFWiILdWWdWVYM+pRUHeGkgp32u1SBWEbr/p+wtW/vda9+fnsRGggI+NF3snIAGxtCrLuiSYs2uu8E0i1l0ziHV/fXVdtBezzngCPhXBJcmfpZLPQFztxTpf3zGI0D9V5QBHWedrNet8dpo1oXlwcSRAAiQQSsDn9aqkfJo7fx862s6go+ML9HRexmB/K7yTXvicgM/pA1xGwGmE1x1jAj8gYqm+UKv+tFj/7PwlK9XHJyIxCGhl7jTXe2WtV1nxpcxdT8QFGlSZu5Bs+FLyrnArDJaMqID4fF4MjbYqC7rm8q5Z00WoO12jEccwGi3Iy1mFghy/SPeL9fycWphM/PsjKvAJ0IkCPgE2kUuInoCI9ba+Ec2ybh+CWNXlS2qJT21ZaVa/ZV2LVxfBXkSxHj3sBO0p1nmxzKvY+Ss9GBkPt87XleX4Xe1LUFeWS+t8gj4HXBYJkMC1CXg8TnR0n1HJ8Fo6PkJnz5fw+tyQGCUR9WZkoDBjPXLTViHDUgqDyxxi/Rf3/mCCP487/Hftte8OSBb+SMJee0+3/gez+kuW/7mUBIxmLuyzcgloZe4+89et99ex7zs3S5m7alWvXmXEL9gEU8F6DBtS0T/cpAl1v9u7JJOTfyORmsWSgfyc1SjIrVNfYlEXy3puViUMBtPKhcmZLwgBCvgFwchB4pGAEuu9I/7SbbplfRjOCCf/YjWVcm2hGeGLsumuF4/7Gk9zkmeswT4YqDvfYA9PliOHQDesDsbOi7WejQRIgASSlYDbPY62rk/Q2vGRKl3X1XsuLG43PbUAlbabVMk6SYqXk1UVQOWcGAuU4nMMTXflD2T094t+rVSfNybUBqNRK9UXMXN/gb+En1/8q3J+ebCmXds9OaZJ+Dt3Np3HGz/5AZrPnVTvVG/ahbsf/T5KazbOZThes+AEpMzdFb+1XkT9Wbh6voBnqAHwTX/u5J1howVDRisGjVbt1WSFN604INCVUM8RoV7Lco0Lvl+JNSAFfGLtZ9KuRsqBtfaKG7w/G7x9CFe7I4v1nHSrP8GcZlWXr0KK9aR9dhZy4cPjTs0639itYujFWq83CZNfY8sN1J2XAyOGzi8kfY5FAiSw0ghIQi4pWSfWebHS9w5cDluClLCqkhr06mtPIOlWVOv0+SDx+WGZ+1Wm/qBVf2oSP4n/j7WZzNZwYR8q/nNCYvz972dkF0DK+83WRLz/9E9/c1rpQPEo+Oaf/QtFfKybtMD9xyf6VSI53e1dz/g+6uiEyedDjs+JbK8TOR4XcuXV60SGL3LYiMGa5c+Ar1nrJXlespW5W+DtSYrhKOCTYpsTa5Ei1lt6/G7w4grfOegX69NPPCVbuC7StQRzuSjISk0sIFxNXBIQ67xks5e4ecluL6EaoU0Okm7wZ7WXGHpa5+NyGzkpEiCBJSQwMTmA5o4P0Wr/WFnppQRWaMvLWe23zu9WtehTF7iWt5Tqk7J800S+ytgfnrxPt/i7nVot7ViaJTUdGSFZ+XWLf1qWJPPLw7kPjuDqWa1c4dR23e0P4Ov/6a9iuR37zomAD8OjHcGSbP4kchKjPjE5GHFEcW3Pza4OJJLT3N9rlVXd5HWFlLmT+vUSa3925jJ3GWWaC75yxd+kJdAr2LRiy9zNaQt40YwEKOD5cMQ1AV2sqwRzYl33W9ZdnuliPS8jRbOshySZy8+kWI/rDU6iyQ2OTQZi58U6L3Xo9SZZ7CWbvWS1l+z2kuWejQRIgASSncCoowstfkEvVvqptaqL8jdoNejLdqOi9EZI3PBSN9fkuF/ch4j8sEOA6eJfDgpmbZLV3xDZR8tktqD2+lsgmfrTsnR3f83Snxaw/uepUAAJCWCbnYDkZBgcbg4kj9OTyEl8uoR8RGpmU6o/Jl1Ks4lA14S6iHdJMhdL84y0wi3u9yphnv914CIQKTbeYFQl7ZSVXiXMkzJ3W2DKrQPo0xcL9hXflwJ+xW9h4izA49Us6wE3+M4hNHcPI6JYzxTLetAFXr7Py2Rt7sR5GhJ7JXIwdbFNrPPd+LSxC8094W6bchh1g2S1X12sMtxLHXo2EiABEkh2AkMjLcrdXuLnxUofWlJLrJ+lRVuVmK+07UZ58fa4zco9MTYc0ZV/fGRAZfI/+/5huF2Tkbd7FnEfdoHBgNSM7GCZPhH3foGvhH7Iz/phQCKLfrdnYrpIH2xU4l0lVozQUq05geRxenk2ec3OLF9cwRxa5q5Xt9Z/Bc9wU+RnQpW52xRurS/cAmN6acy/Mnx+7wLDAnu3xDwRXjArAQp4PiDLQsCtxPqwSjCnMsIrN/gRuCNY1sWKrrvBi3VdMnuL+zEbCSQKgYHRSZxu7MJnEjt/tQcTzqB1xmgwYH2FWOeLsb22BNVFWYmybK6DBEiABOZFQMpuiZgXUd9mP4kJZzBUSUpq2Yq3qfj5yrLdKCu6bsVk7/753/0hvnjn5Yhs6m64DdsO/AcV2y+CP9S1f3xkMOANIIcEMTeDAWkZOf8/e3cCHldZt3/8l6RNmzZtk+4NSykFZHGBUgEF0VdxebUVRYuiWEEF3LCu4IL6V3EBV8QNqqKIioCotG5YfRFQBEtBWUVKWbvSJG3Tpk2z/K/7OfNMnpnMzJmZzEwyyfdwcTXJnPVzzpyZ+zybq8afDPmus75EaX/Yc3+jOvOLSvqHU8/9ugZa2x52Q7FFY6dHw7Nt73gqK0fjhFkpQT3q9f0gU6eKw2nq694Vlda7Ye78vxrmLvPY8LXjpyVC/TOjdvbT1c7+WTmHudtx+2fcIU869tPD6dDZlzQBAjyXRNkFXFjfHIV1X7quEsdMYV3t08Oe4AnrZT89bGCYCej98sATrclx59U5YzjpPaKSeZXQH3nADBtfz3Ayw+wUsjsIIDAkAn22ufWBZA/3T278p+3duzO5J6per2r2voR+5tTDyluKOggDhe8ff+o02/TYgylrmTX3UHvrZ3/uStbjJvXA39nh2+3rX1XljwJ+p+/IL9muP3oYMNjQr6AfhX9V7Y9+7g//wXB9E6cMOvSrw7hw/HQFdXUspw7mMk01NbU2pXE/m9acGJItUe1dPb7Xjy3PSAJx56hUr/d2bnbj1asavtrV6+fuVg1zl7kJQN3kAxJt6vur4Y9pfob17e2wTVcc6HZr1pmPGKXwpTpDpV8PAb70pqN6jQrlCudhWFd4VyhJn6KwnqgG74Zwo2R9VF88HHxGga07dtvqh9UR3ma757Gnbffe/tL5utoaO3y/qclx5/ebXt1fQrgEEEAAgVIJ9PX12Man70kG+vWb7rTunv5q6eoAb785xybb0KuDvOE0KUz/8YrP2YN3/Mnt1qHHvNRefuYn8wrvxR6H2ua7kL+91TQMX9iZX3ppv5+vmJ77VWLvhutLBPwJQVv+MPxrnp7a3dbZu9U69qy3rdsecaXpap/etTf14bY/ZtW8aJ48Lxg7Xe3UD3J/02ujaeppfzhqW58orVfJfU976kgPoUfthJnWu2uz+1PjsZ+iFH4YXyzNa/lrAAAgAElEQVQE+GF8cob7rimsa6i2/mrw2+yxLdtNbdnTJw3TlqwGP1vV4KeYxshmQgCB/AX0IOy+x7cmh6p7qjX1C8yMyQ2uqr3+f/bc6TZuLKXz+esyJwIIjGSBnt4u27D5Ltd2XlXuN2z5l/X29g/1OXHCzGTp/NyW4xmHO8+LIQz9vjp/f8m/evRX6b5K/qOfNU9xob/PasbWmNVH/9aNH2PjGyfbpMnTbVLzPjZ1xlybPvNgmz7jYJs4ZZpr4+9qKmTpDDDPwxuRs+3dfKd1b73PjV0fhft/W2/H+uhYE1419ZNt1pnrKIUfplcAAX6YnphS7Vb60FXp6823t2uF9XUK6xv6q8E/8fSOjGFdISKsBq+xrxkiq1RnlPUg0C+wZVunazsflc5vta7u/tL5MXW1doRK5xOBfp+plM5z7SCAAAJeQD2MP7VpddQh3vp/2Kat91pfX/8IN1Mm7R+NPz9HY9A/3xrGTwVvkAIqNXdt01v/a5s23GdbNj9krVsesx3bNllfV5/1dZn17bXoX/d/n9V011nf3hrrDfqGyXc31Au/K+lP77wv0ZY/tap/1LHf+MbROQrMjr9/3DpWX5RCSyl8vlda5ecjwFfevKJbPOVLK3Nu7/qPLhrwunp9X7dJJevtydJ19Q6vnrPTpxlTfMl6VBVebdYJ6xU9xWwMASeg9+29jyVK5x/ZbBva+tt+6vVZTRMSVe1n2rPmTrP6MZTOc+kggAACXkDh8okNt9sTiR7ut7Smtj+f1nxwcgz6fWcfZ+Pq6VA029Wj0QGSnci1PRyNpb5tre1MVM/OtNzkxn2D8dPnu07kVPV9XH3U3r+3pztqvx+02/ft+jt96b6v9p8o6e/qzFzNPtdVH4V+hfmgin+2Tv3cg4GpZW3WUIl3qHqeV9v3vqATSG23pn4KbeErcQKK2AYBvgi0alokLsBf/eFX2qObtyVK1qPSdXWalSmsz3RhPRi6jbBeTZcC+zrKBDa170qWzivYh8Mxjq2rtWfOneZK5xfOn+XCPRMCCGQXuPj61Tl5zjtlIXwjTGD3njZ7fMM/km3o27aFQ3jV2KzpRyTbz+8za6GNGdMwwgTiDqfPtu14MupIbptCunp7V0dyD9uersw94NfWjLGmKQekjJ2uTuT0v8ZWL/XkQ79vy++q8vsO/FJ68VcHf6re327Fhf66oE1//3B9KtFvcKX9Yad+UQ//+XREWGqPbOtTz/Mdt38248uUwlfqLBS2HQJ8YV5VN3dcgM92QPpCH1WDjzqXO3hOE2NRV93ZZ4cRiARUtV5V7DXmvKrbb96W2jPtnOaJdtSBM9wwdfqXCQEEUgXiPksz1WbDcGQJ7OzcYo+v/3sy0IfDktXWjnXD1Lkq9y3PtzkzjjT9bSRM6iegbfujKT2+u7C+bW1Kp4DhsephxtQp6jwuCufTmg52PzdNnjvsh/JzoX9AL/2tUTt+V7Lv2/X3D+HXtTu1xls+572mti5Ryj81Ef4V9BND8+nfxM/u30RJ/7gJ5an1sfPub9iubVvsxj/8zdb+9wm3+/MP3s9e9orjbcKUGTbxyPfnc0jMU0EBAnwFsYdiU3FfOrRPPqwrqKtzOf07YdyYodhdtokAAhUQeHJrh931yGa7c+1m+/ejqePHqnT+2QdMt6MOnGnPPWiWqZkMEwKjXSDus5QAP/qukG07nog6xEtUuQ+rh6s0eZ/ZC5Od4s2a9kzTMGbDedrbvcta2x+x1m0aQz0aO12l6e3bHzf16J9pUk/+fsz0/rB+kE2a2DKcD7Xk+5YM/UHA35UYwi+19/5oOD89DCgm9NfWjbGGximu2n4y7Ku6v+/Nf8AQfs2WT+jfuO5++8XF77RtW55KsZl1wGF28nsuttnzDi+5GSscnAABfnB+w37puC8dV33gFYT1YX8W2UEEyiewZ2+P/evRLXbXI1tc6fyW7aml8+r8zpXOHzTLnnPA9PLtCGtGYBgJtHbstu27umxH517btmuPfe03a3Lu3WkveIY1Nox1o6tMmVBvE8dHP+v/8YwGMYzObPl2RSXSvod7taVXFXw/qb38vrM1ZN3zbL85z7PpzYeUb0di1rx7T7sL5q6Nuvs3Cus7dm7IuuSkiXNcSXpUqh6No65/6div+NPY273XdiZK+tPb9SeH8NMDgWA4v727dxW8QRf6fRX+9Hb9ifD/75uut0fu+XvGdT/nRafYye/9csHbZYHyChDgy+s75GuPC/CUGgz5KWIHEBhWAuqw0pfO3/v41pR9U8d3CvEqnV940EzT8JBMCAx3ge2dXS6Mu/87u2xH4t8ooHe5gL5z915r37nHvb67iN6u4wyaG8clA/0kBf3x9TZ5Qr3r9FUhv9GF/f7Qr4cATNUs0GfqBE/D1SnUP7nxjpRxyxV8fQ/3+7U8z5omzR1wsGpHftPtF7qO9TRpzPoXHXtBslO3OB0F8jCgu6C+ba117m7NuKhqCDRN2t91HhcF9Kjq+9QpB9rYsRPjNsfrFRLY0boxGpqvo912btvq2u2rWn9nouM+P5Rf9G+rdXftjt8zdVKdZbi9KTP2sWXfvTl+HcxRUQECfEW5K78xAnzlzdkiAiNFQEFGpfNrHtlsqx/eZG0de1IObf/pk+woDVN34Ax71lxK50fKeR/Ox7FrT3d/EPfBvLPLOlwQV0jfkyw1V0Dv2N0/znchxzW5IQrYvkT9Hw9tzLn46553UKLEPnoooJJ7/du2M/U9U8g+qCnbgBL98fU2SfuVLOHvD/2utL+e0SUKMa7UvKqCvunpe111e4X69ZvutO6e/mClEm7ffn7/luNtTN04u+Z3b7YtrQ+k7OKMqYfZqa/8aTLEa72q4t5f7T3qRE5t1FUlPtOkdTdPmZfs5d2F9SkHWfOUA0ZMu/1Knddq2c72rRuSoT9s3+9D/4O3/9G693ZlPJwp01ts2fduqZZDHTX7SYAf4af6w1fkftN95cwXjHABDg8BBEol8NiWHcmO8B58si1ltAoFhyMPmOECvXq2V4kjEwK5BLp7ehOhO61k3AXzPclAHJacd/cOHM40TllBWGE8CuXj3L8KwWFI1+sq9VYIVvX3mrSVDuZh+O69PYlQrwcNUbD3AT/6Ofh9d/SzagQUM42pq41K8hX0gxL9qDp/5tJ+/b02S+lbMfvAMvkJPLXpny7M63/9HE71YxtTSuzD16Y3H+rCtkK6OpdTJ3OZJlXbd0OxTYk6kouGZZtvUybtpwHC8ttJ5hoVAr/51kfsXzddn/FYqUI/PC8BAvzwPC/sFQIIIDCsBVQSeve6qHT+rrWbB5Q0zp0xyfVqr6HqDt23mYAwrM/m4HdOuVpBdGA19SiIu6rraa8r2BY6qRmHC+PpATytxDwM6KUIp4MJ8IUeo+aXZ8fuMPDnCP2JBwCav6u7t5jNub5wwpDvfh7wEGBsoqp/9DCgoZ7ObovCzrCQSuOf2rg66hBv/W22Ycu/rCbrQxU9xOoP4BMaprv26NOaD7Gpkw+I/p1yoE2cMLNUu8d6RriAOrFTiN/02IMpRzpr7qH2hvMvs6aZ+45wgeo7PAJ89Z0z9hgBBBAYdgLrNm13vdqvWbvJHlqv0vn+XVQ4OHLeDFtw4EwX6JsmUjo/7E5g2g6pBDgldAftxtPbkev3YkqM62prspaG+9LxsLR8ysRxplEShmKKq0J/3CGzh2K3BmxTQ0amlu77Ev+0kv5kTYDo3BVer8FsTG3NgLb76Q8BfBv/8O8670y5BZb/4gVZO5VT6fyLjrsgUbJ+kKmknQmBwQrs3rndhfj//HOVW5VK3l9+5ieH1Xj1gz3GkbQ8AX4knc2YY+l67H43R/1choMYRaedQ0Wg4gIqnVfJvHq1V4d4apscTgfOmmIL5s+wBfNn2SEtKp2v+C6Oqg1qpAEfunUuXEl4ojQ8LBXvr7a+N6V5RD5YOoWqej6gZNyVlkfV1n2bcv8zw5XmI1v+eRTeFeIHVOdPr94fhH49JNDDgmImldxnr97vq/9HzRn8fKPtWvnNqnfa2sejIJU+HX7QKfaKEy8uhp5lEEBghAgQ4EfIiYw7DIX39Z8/zc3W8omfE+LjwHgdAQRKIqBwsHbDtkSg32T/Xd+eUtqnEjpXOq/O8ObPdEGPKbtAT2/fwDCe3rt6WhvyYqpVq0+DgaF7XDKgp7chV9jiQczounL39vQGHfelPgBQdf6Bbf3Vtr8rpXZOvmIqtU8tzVfP/b4Dv9SO/Hzo1/VbraX9m1vvt2t++6YB7eBV+n7qq35mM6dSEJPvtcN8CIxEAQL8SDyracfkw3vvrh3uldoJkwjxo+C8c4gIDEcB9QquknnXdv6RLe5LfjgdNGdKoqr9LDtoTtOIDoW+5FPDmPkhzTINdRa2IVfthkIndWyW3mFbsqQ8rUO3qH35OFc9mgmBUguklvZHoV/3hP7S//S2/tFrqkVSzKQHUVFJfthzf/YO/jTfcCjtv+O/G21bxxN2130/tm0dT7pDn950iD3zGUtsSuN+dszBw6PJRjHnhGUQQGDwAgUH+JUrV9qKFSvclhcuXGhnnXVWci/WrVtnl1xyiXV2dtr8+fPt3HPPtYaGBvPLhPNr3iuvvNKWLVtmTU1Ngz8S1pBRID28+5lq6sdZ06J3Wv2+B1vtuIlW0zDRasdPtNpxE6Kf9bdxjPHMZYUAAuUTUDv5hze0J0vnH96wLWVj+jJ91IH9bedVAhdOV/w5ahaUbTrzJZUtpersioY4y1hFPW3s8WiIs8JLI5WrGxNjiPshxjL1qB72uM7QYuW7hllzZQQ0YkHUJ8NeN2Rg1l78g9f0YKBX41sXOKnTQ5Xi632WWtU/c0m/ezgwob6kD70q3WligUTMjgACQyxQUIBvb2+3VatW2etf/3oX0i+99FI7/PDDbdGiRabXFN6XLl1q8+bNs+XLl9ucOXPshBNOsGuvvdZOP/10u+6669zvzc3Nyb8p4DOVT2D9hW+03Q/ekXkD+mCLGTqmpqHRhfraBgX6ie5fhfva8ROsRoFf/7vXJkQ/j59oNeODn92yjW7+2sbm8h0oa0YAgaoX0Bd0Vzq/drPr4T4cw1vlwQe3NLl28+oMb/6cKfa6L63MeczXf3RR0SYarmzbTo0pntqz+jYFhAxhXPuukFHoFI71rSDgS8bDUB62Ic80xFmh22R+BEaLgGqsxLftTx3Gb3dXcaX948b60v4w6A8M/eGDgWzvZwL8aLlCOU4EihMoKMCnb8KHdAX4NWvWuHDvS919CfsZZ5xhN954Y0qAv/XWW12QV9BnKq9A767tphDf9Xjq0BB1jU02/ojjzXr2Wm/nTuvds9P6du9K/tzb0V62HaudMDkK/5keBrgHA42J1xqinxMPBKIHBhOiBwh6aKDfJ0wu236yYgQQGFqBB59qszsf3mR3rdtij2wcWDqfXv0+fW/DAK/O28Lq6aq2nhLOg6Cu+Yqpsqse0sMhzpIhPFFCN0WduSXGGlcJeXMjvfEP7RXG1hHILNDWEd0fdqh6f6JWTfqDgLDqf3pHnYW4+rb9UybUu44g9SDvpnujavPZpsE8nCxk35gXAQSGp0DRAV4B/bLLLrNzzjnHBXFVk9+wYUOySr1K5C+//HI7++yzTYFd1e5VhV6l8i0tLbZgwYLhKTIC9yo9xNfvf6i1XHB1fPjt67Xezg7r272zP9jv3hX97v7Xzx3u39Sf9TAgel0PBvSAwP2+Z5dZT+HtN+NOSc3YcYnaACr5b0zUAAh+9jUH9HAgqEXgagr45gLuIUH0sEC1CeJqJsTtE68jgEBpBdp37nFV7Vc/vMn+te5pU3X1uGlO80RX7baYIc60bn2h9m3CVZVWoVtDmbmScv08QR1pRT8rrI8fWxe3S7yOAAIjVCAs7Ve4981pkg8BXMd+qe39iy3tP3r+TNtv+iTTPa5l6kSb3TzRpk0aP0JlOSwEEEgXKCrAp4d3rTRXgPdt3FVKv379ehf0V69ebYsXL3bV75nKL+BDvLaUV3gv0y717e2yPoV6V9rfYX17FP6jBwKuBkDy58Q87u/+5+hhgVve1RqIHiZYEW3c4g4vahIQNBNIaxoQ9RWQqB3g+xBINCNINi0Ilq+p54M1zpzXEShE4L4nWu2TP/173ou4Ic7SQrfGo1dP1uFY476EPL29fd4bYkYEEECgAIG2RFOdjs69iXb+Xfbd3/+7gDVEs6oGkEL97OYJ1jK10f27j/t3onvYyIQAAiNHoOAAn63zuWxV6H0ndSqRV1v4448/3lW1V1t5dWKnEE9V+spcUArxmkZatfO+PZ1RE4BEqO9/GJAI/O7BgP+5v/ZAcplE7YBo+Z2m9ZV8qqkN+gcYWDvA1QbwTQMSfQwk+x1I1A4I+xbQwwUbM7w/kDdf9mGrsRqbcc6XS87JChGQQFw70W+844UunCuoMyGAAALVIhB3b1u2+Cjb0LbT1rd22PrWnbahdWfOWknqyHJ/F+4nWktzVGKvkL/vtEajk8tquSrYTwT6BQoK8ArhF110kS1ZsmRAFfhsndiphF0d3l111VVuuba2NledngDPZThsBfr6klX+XfV/X2Mgw0OA/uYEaTUIVLOgs7/GgGoelHyqGxPbcWB/k4EctQmCfgesprYku6nw3nHL9W5dk17wOkJ8SVRZSbpA3Jdc2olyzSCAQDUKFHNvUzt8Bfoo2EehPvp9l3V1Z++YT6XzCvO+Ov6cqVG41+/1Y0rznaAazwH7jMBwFigowIfDxPmDCqvBZxpGTvOps7uwpF2/U4V+OF8W7FvJBaqmP4H6rB0H+uEFXUeCflSCDLUDWn99qe1afWMKISG+5FcUK8yjBJ4Az2WCAALVKPClX67Oudsffd3CvA9LA+m17tgdhfpEqX0U7nfapvadphE3sk1qV6829lG4b7Qo3E+0WU0TSzpsXt4Hw4wIIOAECgrwmCGAwPARGI79CfRZn6s2n2kaM3WOTVhwko2ZOsv0c11z9O+YaXOMPgKGz3VVTXuy4p+P5Nzdxc89sJoOh31FAAEEKiqg7L5l267UcJ8owdffs2X72hqzGVPU1j4I94kO9fR3vc6EAALlEyDAl8+WNSNQdQJRp4LhSAOpTQNcx4FqGtC1x3o7t6f2O7Cn0/ZuecJ6WjdmPm51NliT+VO9tmGS1U2dbWOC/+uaZ9vYaS1W1zzTxjTPstpJU6vOkx1GAAEEEECgGgVUMq8S+tTq+NHvW3fsznpIY2prXAm9C/dBdXz9Tk/51XglsM/DUYAAPxzPCvuEQBUL7Lj5Otty+XkpR9D06nfbuLmHW3frButu2+T+7WmN/u1u22zWszf2iDVcoAv5vuR+6iyrUwm+/715lgv7pWrHH7tDzIAAAggggMAoFOjq7h1QHd9Xz1db/GxT/Zg6m5PoJd9Xx/fV8+kpfxReSBxy0QIE+KLpWBABBLIJhCF+xtkX26QTX58dq6/PenZsdSX33clQnx7yN0VDBsZNNbVW1zQjUZIfhXsX8hPV9l3YnzZn2PfgH3eYvI4AAggggMBwFNDY9k+53vE7oo70fKd6bTtt5+7sD+snjBuT2tY+USV/n2mN1lA/ZjgeKvuEwJAJEOCHjJ4NIzCyBRTiNeUM7wUQ9HbuSJTaK+hHJfk9+jcI/b07WvNaY21jUzLkJ9vip7XNr50wKa91MRMCCCCAAAIIxAts7+xK9I6vDvWiIfD0/8a2nbZ7b/ae8jUcaH+JfaOrnu//V6k+EwKjTYAAP9rOOMeLwEgW6O5KVtHv3rrRehLV9X21fYX9nvbNZr3Zvyh4nppxDVHIb56daJ/fX5LvQ3/d5GlZ2/WPZGaODQEEEEAAgVIKtHbsTi2xTwyDt7F9l3X39Gbd1NTG8VG4T5TY+3b3Gute7fGZEBiJAgT4kXhWOSYEEMgu0NdrPduejkrxFehd1f20tvltG62vK3snPcmV142xMU2qpq8e9aOwH3XENyfxt6gav9VR/Y9LEgEEEEAAgUIFNMjdlm2dtkHV8sMx7ts6bHN7p/Wqg9wMk6L7jCkNNmdqY2q4b260mU0NVpulU91C94/5ERgKAQL8UKizTQQQGPYCvTu3BZ3tbbTuNgX9KOy7kv2tG6x31/a8jqNu8vQBIb+/132V7M8xlfgzIYAAAggggEB+Aj29fbY5MQxeVB2/I9G53k7bur3Tso1wX1dbYzMTw+BFVfEbE+3vJ9q0yQ1ZBsPNb5+YC4FKCBDgK6HMNhBAYEQK9O3dY91b1/dX1Xft8VV1Pwj72542y1JCEKJEQ+mlluRrKL0x06ISfYbSG5GXEAeFAAIIIFAGAVW7TymxT4R7dazXtnNP1i3Wj6m12RmGwVPV/OaJ48qwp6wSgcIFCPCFm7EEAgggkL9Ab0/U4Z5vj58h5Luh9LqzD72T3NiY+rRh9MJq+1H1/bqmmWa1dOqT/wliTgQQQACB0SSwZ6/vKX9nolO9/pL7jhw95Y+vr7OW5qgTvXCM+32nNZp60WdCoFICBPhKSbMdBBBAIIdAz/at2UN+okS/r7Mj3rCmxuqmaCi9qNM9V1U/2Tbfd8jXYjVj6+PXxRwIIIAAAgiMIoFde7rtya2JYfDafMDXcHgdpiHysk2N48cmesaPquP7XvP3mdpo48byUH0UXUIVOVQCfEWY2QgCCCAweIG+Pbtc2/uBw+hFbfTVIZ8eBOQz1U6cEnS2F4T8ZK/7s03zMCGAAAIIIICAuar3qoK/wXWmlxjnXsPgte+0ru7sPeWr6r0CvYK9a2/vh8FTT/l1tdAiULAAAb5gMhZAAAEEhrFAz17Xu36ukN+tofR6umMPoqZ+fBTym9U23w+jN9tc23zX2/5sV9pv9OYba8kMCCCAAAIjU0Cd5T29XT3l94d7P8a9OtlTZ3uZJvWUP32yesrvD/d+fHt1sqfO9pgQyHjt9PXl0bsSdggggAACI0egry85lF7WtvkaSm9PZ/wx19a5dvd++DxV23fBPgj5+t3qxsavaxBz+BEBaidMHsRaWBQBBBBAAIHSCWiYOw13pyr4Cvgu2CdK8J/elr2nfA1zp+Hu1OY+LLFXCf70KfSUX7ozVJ1rogS+Os8be40AAgiUXUCh2PWqnxg+T53xuWH0Eh3xqdp+b0d7XvtRO2lqFPKTPesHIV9/m95iNeMm5LWu9Jm0n+svPM39ueWCnxshvihGFkIAAQQQqKBAd2+fbUyrjq9wr6Df2rE7656o2v3spgkDquMr6E9tHF/wESz/0705lznrpc8seJ0sUF4BAnx5fVk7AgggMKIF+vZ2WU+r2uVH7fDdv2khv6d9i1lf9vaBHqhm/MT+kK9S/EQ1fR/89Xvd5Gkpnj68dz3+gPt7/f6HEeJH9BXHwSGAAAIjX6CruycqrU/+H/WUr3C/vTP7qDXjx9bZbNfW3v/f36ne5IbMndee8qWVOUGv/+iikQ9eZUdIgK+yE8buIoAAAtUoEIX8RNv8RNiPSvYTf9vyRN6HNWb6PjZmWovVTmq2Pf9ZbT07WlOWJcTnTcmMCCCAAAJVJtDZ1W1PuZ7yo+r4UdX8KOCrF/1s08TxYxMd6U20lmRP+Y32kR/dQoCvsmuAAF9lJ4zdRQABBEaqQO+O1qgEv32zdT+93nraN0W97idL9jdaylB66sIlWwd6GV6rnTDJauobrGZcg9W6f8dH/7r/x/f/rtfHJf5Wn5i3flzKclomWofmGxf9PH7iSD01HBcCCCCAQBUItKunfFctf6dtat/phsTb1L7L1m3aXvTeUwJfNF3ZFiTAl42WFSOAAAIIlFqgr2u3dT/9lKk9/u6HVlv7Dd+1vr17UjZTU1NranPf19vtOuJLf73U+5S+PrXBDx8S6OFA8kGBf2jggr8eAkQPBvofCIyPfk4+QEgsm/jd/b3IvgLKfdysHwEEEEBg+Aq4nvIT4X5j+65EKX5Ukp9rIsAPv3NKgB9+54Q9QgABBBDIU6DrsftdB3a9nTvcErUNk1wb+Pq5h6esQSHehfmuTuvdszvxr8L9buvbs9t6uzoHvO7m7Ypej5bT8uHP+n1P4u/Ra5Waasb64O8fDqgGQXrNguhhQLKmQfB69MBg4OvuYYMeEozVa+MZIjDDCWXEg0pd5WwHAQQqIUAb+Eool3YbBPjSerI2BBBAAIEKC/gQr81mCu+V3J3UgL8nCP5RwI8eAuhhgR4aRA8DwocKesjgHiZ0pS7rHzpUukZB/4MC1QoIagco4KfXJki8nqxxEM6feFiQUrMgUfPAPSiokokRD6rkRLGbCCCQtwABPm+qYTMjAX7YnAp2BAEEEECgWAGFeE3pJe/Frm9YL9fX55oFpNQK8MFftQX2pj8oiGoXRLUMotfD3/trHyRqIrhaB5VteuD6IEg2HRgX/Bz1RRAFf/9zouaAm9/XIgj6KkiuJ/V1PYwYzMSIB4PRY1kEEBiuAgT44Xpmsu8XAb76zhl7jAACCCCAQEUE+vbs6m864EK9fziQ4SGBqzmgvydqFoQPDXxzhGTtg8RDhV3Fd6xUDEDmGgUTok4MfWeEvk+CZI2CBjPrs+03XumGSAyn+n0PsZZPXWPq94AJAQQQqEaB39/5aM7d/t+jD6jGwxrR+0yAH9Gnl4NDAAEEEEBg+Av07d6ZaFIQ1A4Iw36iL4KoeYGvURDOG/RVkPaQwNVU2BX1kVD0lGvEg5oaGztzro2Z3mJ1zbPcEIdjps6xsTP2tbrmme7n2olTit40CyKAAAIIIBAKEOC5HhBAAAEEEEBgVAhEDwoSTQl8x4QDOjIMahfsjTop1MgHu+5cZX09ewc65Qr3ibnVwaCCvEK++9f/P30fGzN1lo2Zvq/rhJAJAQQQQACBOAECfJwQryOAAAIIIIDAqBfINuLBmBn7WvfWDa56vft36wbr0c/+99YNeY1QoBEUxkybY3XTgoCvn93vLS78D7Yd/6g/iQAggAACI9gu5LgAACAASURBVECAAD8CTiKHgAACCCCAAALlFyh2xIPejjbrbt1o3VvXJ0O++7018XvrRrPurtgDUFX8ZKB3wX52VGXfh/5pc8zG1MeuhxkQQAABBKpXgABfveeOPUcAAQQQQACBCguUa8SDnu1PW48L+YmS/CDcu+Dftsmspzv2aGsnTQ0CvarsK+QHJflTZ5vVjYldDzMggAACCAxPAQL88Dwv7BUCCCCAAAIIINAv0NdnPdu2pFTVj6rpr0+U7m+wHoX8vt5Ytbop05Od7fnS+2TVfYX95llmtXWx62EGBBBAAIHKCxDgK2/OFhFAAAEEEEAAgdIL9PW6EB9V1/fh3pfoJ9rnb9tipo73ck01tVbXNCNDdf1Ee3y11W+aaVZTU/pjYI0IIIAAArlv0X19cXfx1OVXrlxpK1assPnz59u5555rDQ39vaYuX77cVq9enVzgnHPOsQULFphfZuHChXbWWWe519etW2dXXnmlLVu2zJqamjhNCCCAAAIIIIAAAuUW6O2JAn7Q6Z5vi++r8Ks6f+xUW+dK6jOW4KuX/WktVjd5GiE/FpIZEEAAgcIEiiqBX7Nmja1atSpjgD/66KNdaPdTe3u7XXvttXb66afbddddZyeccII1Nzcn/xY+AChs15kbAQQQQAABBBBAoOQCPXuDtvipPez74K+O+WKnurHRMHnqRd+3w0/rZV9t9pkQQAABBPIXGJIAf+utt7ogP2/evPz3lDkRQAABBBBAAAEEhoVA394u6976VGLYvKBHfTekXtTjfu+u7bH7WjO23upUYu9K7aOS++jn2cngr973mRBAAAEEIoGSB3hfhd5Xn9dGwir0c+bMsZaWlpRSek4GAggggAACCCCAwMgS6Ovabd1PRyHfldwnq+0nOt5r3WB9nR2xB10zriHqTT8sydfPU2eb63xv2hyrbZgUux5mQAABBEaCQEkDvAdRtfmLLrrIlixZkhLUVfV+/fr1tmHDBtdWfvHixbZo0aKR4MgxIIAAAggggAACCBQo0Nu5IyrF9yX3fvg893sU9Pv2dMautaahMRHyE6X4aVX1x0zfx2rqx8euhxkQQACB4S5QlgCvg1aHdipt9wHdt4U//vjjXfv5pUuXuk7sFOKpSj/cLxP2DwEEEEAAAQQQGBqB3p3bEqX46617q++ATz9Hpfo9Ksnf2xW7c7UTJieq6M/ub5M/tcXqVLrvSvL3MVXpZ0IAAQSGs0BZAnx6CXxnZ6ddddVVrkS+ra3N9WJPgB/OlwX7hgACCCCAAAIIVI9A747WDFX1/RB6KsnfZNazN/aAahubkz3rJzveS2mjP8esbmzsepgBgWoU6Hrsfrfb9XMPr8bdHzX7XLIAr5B+6aWX2tq1ax2erx6vv6s0Pixp98PNUYV+1FxnHCgCCCCAAAIIIDB0An191rN9q+tcL9kWX6X3vn2+/m3bZNbbE7uPdZOnu5CfLLlPaZuvDvlmm9XWxa4nnxl23Hydm23Sia/PZ3bmQaBoAYX39Z8/zS3f8omfE+KLliz/gkUF+PLvFltAAAEEEEAAAQQQQKCCAgr57ZuD6vq+R/1Ee3y11W/fYtbXm3unamqsbsqM1JJ817N+Yjg9db7XPMuspjbnehTet1x+nptnxtkXE+IreCmMtk358N67a4c79NoJkwjxw/giIMAP45PDriGAAAIIIIAAAggMLwE/fJ7rfC8xZJ4r1W/bZN1bnrKe7U/ntcOuBD9RPX/szH2trmlmYgi9Ftv90J229acXpqxnpIf4vr17zPr6ogck7t8+03/+Z/dv4vc+N49+TfytVw9V+qwv+Xv/vMn19Kb9zW/HrVOLJ7br15PYh4Hb9etJLOP+ibZvmbaRPAadzr7+ecP1pxxr/374Y4yON33/EzZu/d7MbWGAY7TdYHm3r9E+d7dtth1/vWZAPxKE+LzexkMyEwF+SNjZKAIIIIAAAggggMBIFeje8kRUVf/pxJB5iV71VYK/d/MT1tvRlv3QFdRqajK+PnbWXKudNDUZZH3wTAbXjKEzCHiJsJoMhJlC4YAAmCV4pgfdIBTm06ngSD33VXdcOa638YceYy0XXF11hzTSd5gAP9LPMMeHAAIIIIAAAgggMOwE9m56NCrBV8hv2xi1z9+6wXb/907r3bk94/6qdLXGMof7YXeARe6QGwlAzQvcQ4wa92+N+10rjH73r9ck59FLiWUSf0su4+eprY3s3PKJddWqGYPW7//ev83+7fq/adZo2/3bTV0uWo/fj/5tJLerDdeGx5X4ObEfbr+Sx5u6L+7vyf3324m2kbLdpFmmY4oc+/e/1vq6u6zjb792fUSEU/3+h7rwrtEbmIaXAAF+eJ0P9gYBBBBAAAEEEEBglAtsvuzD1nHL9SkKDc8+0ZpPfncixCZCZDKcxoRChbxkSAyCXYGhMAqXieVTwrSLkSnh2s07dtwoP5PVcfi9u7bb+gvfaF2PP+h2mPA+vM8bAX54nx/2DgEEEEAAAQQQQGAUCoQhvvEFp9jMc74yChU45EoJ+BCv7VHyXin14rZDgC/OjaUQQAABBBBAAAEEECirgEK8JsJ7WZlZeUJAIV4T1eaH9yVBgB/e54e9QwABBBBAAAEEEEAAAQQQQMAJEOC5EBBAAAEEEEAAAQQQQAABBBCoAgECfBWcJHYRAQQQQAABBBBAAAEEEEAAAQI81wACCCCAAAIIIIAAAggggAACVSBAgK+Ck8QuIoAAAggggAACCCCAAAIIIECA5xpAAAEEEEAAAQQQQAABBBBAoAoECPBVcJLYRQQQQAABBBBAAAEEEEAAAQQI8FwDCCCAAAIIIIAAAggggAACCFSBAAG+Ck4Su4gAAggggAACCCCAAAIIIIAAAZ5rAAEEEEAAAQQQQAABBBBAAIEqECDAV8FJYhcRQAABBBBAAAEEEEAAAQQQIMBzDSCAAAIIIIAAAggggAACCCBQBQIE+Co4SewiAggggAACCCCAAAIIIIAAAgR4rgEEEEAAAQQQQAABBBBAAAEEqkCAAF8FJ4ldRAABBBBAAAEEEEAAAQQQQIAAzzWAAAIIIIAAAggggAACCCCAQBUIEOCr4CSxiwgggAACCCCAAAIIIIAAAggQ4LkGEEAAAQQQQAABBBBAAAEEEKgCAQJ8FZwkdhEBBBBAAAEEEEAAAQQQQAABAjzXAAIIIIAAAggggAACCCCAAAJVIECAr4KTxC4igAACCCCAAAIIIIAAAgggQIDnGkAAAQQQQAABBBBAAAEEEECgCgQI8FVwkthFBBBAAAEEEEAAAQQQQAABBAoO8CtXrrQVK1bY/Pnz7dxzz7WGhoak4rp16+ySSy6xzs7OlNf9MgsXLrSzzjrLza95r7zySlu2bJk1NTVxJhBAAAEEEEAAAQQQQAABBBBAIIdAwQFe61qzZo2tWrUqJcC3t7e78L506VKbN2+eLV++3ObMmWMnnHCCXXvttXb66afbdddd535vbm5O/i18AMCZQgABBBBAAAEEEEAAAQQQQACBzAIlC/Dpod6XsJ9xxhl24403pgT4W2+91QV5BX0mBBBAAAEEEEAAAQQQQAABBBCIFyhZgFc1+Q0bNiSryKtE/vLLL7ezzz7bFNhV7V5V6FUq39LSYgsWLIjfO+ZAAAEEEEAAAQQQQAABBBBAAAEnUJEA79u4q5R+/fr1LuivXr3aFi9ebIsWLeJUIIAAAggggAACCCCAAAIIIIBAjEDJAny2KvS+kzqVyKst/PHHH+/az6utvDqxU4inKj3XKQIIIIAAAggggAACCCCAAAK5BUoW4LN1YqcSdvVKf9VVV9mSJUusra3NVacnwHNpIoAAAggggAACCCCAAAIIIJC/QMkCvDaZaRg5/V090ocl7fqdKvT5nyTmRAABBBBAAAEEEEAAAQQQQKCoAA8bAggggAACCCCAAAIIIIAAAghUVoAAX1lvtoYAAggggAACCCCAAAIIIIBAUQIE+KLYWAgBBBBAAAEEEEAAAQQQQACBygoQ4CvrzdYQQAABBBBAAAEEEEAAAQQQKEqAAF8UGwshgAACCCCAAAIIIIAAAgggUFkBAnxlvdkaAggggAACCCCAAAIIIIAAAkUJEOCLYmMhBBBAAAEEEEAAAQQQQAABBCorQICvrDdbQwABBBBAAAEEEEAAAQQQQKAoAQJ8UWwshAACCCCAAAIIIIAAAggggEBlBQjwlfVmawgggAACCCCAAAIIIIAAAggUJUCAL4qNhRBAAAEEEEAAAQQQQAABBBCorAABvrLebA0BBBBAAAEEEEAAAQQQQACBogQI8EWxsRACCCCAAAIIIIAAAggggAAClRUgwFfWm60hgAACCCCAAAIIIIAAAgggUJQAAb4oNhZCAAEEEEAAAQQQQAABBBBAoLICBPjKerM1BBBAAAEEEEAAAQQQQAABBIoSIMAXxcZCCCCAAAIIIIAAAggggAACCFRWgABfWW+2hgACCCCAAAIIIIAAAggggEBRAgT4othYCAEEEEAAAQQQQAABBBBAAIHKChDgK+vN1hBAAAEEEEAAAQQQQAABBBAoSoAAXxQbCyGAAAIIIIAAAggggAACCCBQWQECfGW92RoCCCCAAAIIIIAAAggggAACRQkQ4ItiYyEEEEAAAQQQQAABBBBAAAEEKitAgK+sN1tDAAEEEEAAAQQQQAABBBBAoCgBAnxRbCyEAAIIIIAAAggggAACCCCAQGUFCPCV9WZrCCCAAAIIIIAAAggggAACCBQlQIAvio2FEEAAAQQQQAABBBBAAAEEEKisAAG+st5sDQEEEEAAAQQQQAABBBBAAIGiBAjwRbGxEAIIIIAAAggggAACCCCAAAKVFSDAV9abrSGAAAIIIIAAAggggAACCCBQlEBJA/zy5ctt9erVyR0555xzbMGCBbZy5UpbsWKFLVy40M466yz3+rp16+zKK6+0ZcuWWVNTU1E7z0IIIIAAAggggAACCCCAAAIIjBaBkgf4o48+2oV2P7W3t9u1115rp59+ul133XV2wgknWHNzc/JvDQ0No8Wa40QAAQQQQAABBBBAAAEEEECgaIEhCfC33nqrC/Lz5s0resdZEAEEEEAAAQQQQAABBBBAAIHRJFDyAO+r0Pvq88IMq9DPmTPHWlpaUkrpRxM4x4oAAggggAACCCCAAAIIIIBAMQIlDfB+B1Rt/qKLLrIlS5akBPU1a9bY+vXrbcOGDa6t/OLFi23RokXF7DfLIIAAAggggAACCCCAAAIIIDCqBMoS4CWoDu1U2u4Dum8Lf/zxx9uqVats6dKlrhM7hXiq0o+qa46DRQABBBBAAAEEEEAAAQQQKEKgLAE+vQS+s7PTrrrqKlci39bW5nqkJ8AXcbZYBAEEEEAAAQQQQAABBBBAYNQKlCzAK6RfeumltnbtWofpq8fr7yqND0va/XBzVKEftdcdB44AAggggAACCCCAAAIIIFCgQMkCfIHbZXYEEEAAAQQQQAABBBBAAAEEEChAgABfABazIoAAAggggAACCCCAAAIIIDBUAgT4oZJnuwgggAACCCCAAAIIIIAAAggUIECALwCLWRFAAAEEEEAAAQQQQAABBBAYKgEC/FDJs10EEEAAAQQQQAABBBBAAAEEChAgwBeAxawIIIAAAggggAACCCCAAAIIDJUAAX6o5NkuAggggAACCCCAAAIIIIAAAgUIEOALwGJWBBBAAAEEEEAAAQQQQAABBIZKgAA/VPJsFwEEEEAAAQQQQAABBBBAAIECBAjwBWAxKwIIIIAAAggggAACCCCAAAJDJUCAHyp5tosAAggggAACCCCAAAIIIIBAAQIE+AKwmBUBBBBAAAEEEEAAAQQQQACBoRIgwA+VPNtFAAEEEEAAAQQQQAABBBBAoAABAnwBWMyKAAIIIIAAAggggAACCCCAwFAJEOCHSp7tIoAAAggggAACCCCAAAIIIFCAAAG+ACxmRQABBBBAAAEEEEAAAQQQQGCoBAjwQyXPdhFAAAEEEEAAAQQQQAABBBAoQIAAXwAWsyKAAAIIIIAAAggggAACCCAwVAIE+KGSZ7sIIIAAAggggAACCCCAAAIIFCBAgC8Ai1kRQAABBBBAAAEEEEAAAQQQGCoBAvxQybNdBBBAAAEEEEAAAQQQQAABBAoQIMAXgMWsCCCAAAIIIIAAAggggAACCAyVAAF+qOTZLgIIIIAAAggggAACCCCAAAIFCBDgC8BiVgQQQAABBBBAAAEEEEAAAQSGSoAAP1TybBcBBBBAAAEEEEAAAQQQQACBAgQI8AVgMSsCCCCAAAIIIIAAAggggAACQyVAgB8qebaLAAIIIIAAAggggAACCCCAQAECBPgCsJgVAQQQQAABBBBAAAEEEEAAgaESIMAPlTzbRQABBBBAAAEEEEAAAQQQQKAAAQJ8AVjMigACCCCAAAIIIIAAAggggMBQCZQ0wK9bt84uueQS6+zstPnz59u5555rDQ0NtnLlSluxYoUtXLjQzjrrLHesmvfKK6+0ZcuWWVNT01AdP9tFAAEEEEAAAQQQQAABBBBAoCoEShbg29vbXXhfunSpzZs3z5YvX25z5syxE044wa699lo7/fTT7brrrnO/Nzc3J/+mgM+EAAIIIIAAAggggAACCCCAAAK5BUoW4NesWWOrVq1Klrr7EvYzzjjDbrzxxpQAf+utt7ogr6DPhAACCCCAAAIIIIAAAggggAAC8QIlC/CqJr9hw4ZkFXmVyF9++eV29tlnmwK7r0KvUvmWlhZbsGBB/N4xBwIIIIAAAggggAACCCCAAAIIOIGKBHjfxl2l9OvXr3dBf/Xq1bZ48WJbtGhR0afiP49tKnpZFkQAAQQQQAABBBBAAAEEEEBgsALPmDtrsKvIe/mSBfhsVeh9J3UqkVdb+OOPP95VtVdbeXVipxBPVfq8zxczIoAAAggggAACCCCAAAIIjFKBkgX4bJ3YqYRdvdJfddVVtmTJEmtra3PV6Qnwo/SK47ARQAABBBBAAAEEEEAAAQSKEihZgNfWMw0jp7+rR/qwpF2/l6IKfVFHzEIIIIAAAggggAACCCCAAAIIVKFASQN8FR4/u4wAAggggAACCCCAAAIIIIBAVQgQ4KviNLGTCCCAAAIIIIAAAggggAACo12AAD/arwCOHwEEEEAAAQQQQAABBBBAoCoECPBVcZrYSQQQQAABBBBAAAEEEEAAgdEuQIAf7VcAx48AAggggAACCCCAAAIIIFAVAgT4qjhN7CQCCCCAAAIIIIAAAggggMBoFyDAj/YrgONHAAEEEEAAAQQQQAABBBCoCgECfFWcpuw7uWbNGrvsssvcDPPnz7dzzz3XGhoa3O/t7e120UUXWWtrq02dOtXOP/98a2pqcq+tXLnSVqxYMWCZuNeqnIvdH4RAZ2enXXrppbZ27Vq3lnPOOccWLFiQXKO/pvSHxYsX26JFi9xr4XLh3/2Cy5cvt9WrV7tfM70+iF1m0SoWCO9fuqctW7bM5s2blzyi8LoJr8VwufRr1C+s++aVV145YJ1VzMWuD1KgHJ+l4TWa6Z45yF1m8SoVKNdnaXgNc71V6cVRht0u9Wdp+vXrdznb520ZDolVmhkBvoovA72Jfvvb39qrXvUqF9r1ZUHTWWedlQxNJ510kgtZClcbNmxwr4VfYletWpUS+vN5rYrJ2PVBCOjLgSZdT+vWrXMPjnTDVqjSa/5a2rNnj11yySW2dOnSAYFrzpw5yWCvdaWv04cq/6BpELvLolUu8Oc//9kOPPDA5PV17bXXJh9ChvczXYvp143/guHvfyGF/zKjedIfClQ5GbtfpEC5Pkv1mXz00UenPOgschdZbAQJlOOzNP0zeQRxcSiDFCjXZ6nfrUyfwYPcZRbPQ4AAnwdStcyS60utvrSmh6owdPlSewJ8tZztod3P9OtJX1TDcJ7pgVH6POlHoOvxzjvvTHnINLRHydaHi0D4BWHcuHGuJkgYztOvrVwBXvPqwcCtt9464CHTcDle9mNoBUr1WUqAH9rzWA1bL9Vnqa5ZTb7mWzUcO/tYeYFSfpb6vec+V/nzqC0S4IfGveRb9aVKS5YscU/708O5vtDqTaYqyr4aKgG+5Kdh1KxQXxbuv/9+V3tDU3qgyhTGswV4X800vQnIqMHkQGMFwtpFmR5Gpn95zRbg/XWp+2SmWiKxO8IMI16glJ+l2Zp5jHhEDjBvgVJ9lupaa25udg8mdf/j8zTvUzCqZizVZ6lHo+Bl6C4fAvzQ2Zdsy+lfOLRiAnzJeFlRmkD4hUM1NzKFpUICfPhBEFaTBh4BCYRfOPR7sQE+LHnQegjwXF/pAuX4LPXXrPqj8Q/YkUdAAqX8LNV9sq2tLeWh+uGHH06JPJdaUqBUn6V+hZkKBuGunAABvnLWZdlSpi+z2lB6mxSq0JeFf9StNFPVeB+yBluFng+DUXc5xR5wplobmR4Y5VOFPuxk0W84U+d4sTvFDCNSoFyfpR4rrgnRiETloLIKlPqzNL0ac7b1c0pGp0ApP0u9INfY0F5LBPih9R/U1v0X2UxPWdO/5NKJ3aCoWThRqyNbCXmxndipGr5ClO8Ij57BudTCLwe+mUZ6Hx2D6cRO688W1tAfnQLl/Cz11xsl8KPz2sp01Pq8LPVnafgZrG2qWRsl8FxzEkiv6RGqFPtZymfo0F9bBPihPwdF70E4NIRfycKFC5OdgOUaRk7z0wa+aPpRuWB6CWZ66WW2YeRylUDFDaczKqE5aCeQPgRX+lCYudoX5+rEjgDPBZYuUI7P0vR7G0Nkct2FDyc1jK+fSvFZ6oOaX2/4XRD50S1Qjs9S1fLVtaaRrdIfsI9u7codPQG+ctZsCQEEEEAAAQQQQAABBBBAAIGiBQjwRdOxIAIIIIAAAggggAACCCCAAAKVEyDAV86aLSGAAAIIIIAAAggggAACCCBQtAABvmg6FkQAAQQQQAABBBBAAAEEEECgcgIE+MpZsyUEEEAAAQQQQAABBBBAAAEEihYgwBdNx4IIIIAAAggggAACCCCAAAIIVE6AAF85a7aEAAIIIIAAAggggAACCCCAQNECBPii6VgQAQQQQAABBBBAAAEEEEAAgcoJEOArZ82WEEAAAQQQQAABBBBAAAEEEChagABfNB0LIoAAAggggAACCCCAAAIIIFA5AQJ85azZEgIIIIAAAggggAACCCCAAAJFCxDgi6ZjQQQQQAABBBBAAAEEEEAAAQQqJ0CAr5w1W0IAAQQQQAABBBBAAAEEEECgaAECfNF0LIgAAggggAACCCCAAAIIIIBA5QQI8JWzZksIIIAAAggggAACCCCAAAIIFC1AgC+ajgURQAABBBBAAAEEEEAAAQQQqJwAAb5y1mwJAQQQQAABBBBAAAEEEEAAgaIFCPBF07EgAggggAACCCCAAAIIIIAAApUTIMBXzpotIYAAAggggAACCCCAAAIIIFC0AAG+aDoWRAABBBBAAAEEEEAAAQQQQKByAgT4ylmzJQQQQAABBBBAAAEEEEAAAQSKFiDAF03HgggggAACCCCAAAIIIIAAAghUToAAXzlrtoQAAggggAACCCCAAAIIIIBA0QIE+KLpWBABBBBAAAEEEEAAAQQQQACBygkQ4CtnzZYQQAABBBBAAAEEEEAAAQQQKFqAAF80HQsigAACCCCAAAIIIIAAAgggUDkBAnzlrNkSAggggAACCCCAAAIIIIAAAkULEOCLpmNBBBBAAAEEEEAAAQQQQAABBConQICvnDVbQgABBBBAAAEEEEAAAQQQQKBoAQJ80XQsiAACCCCAAAIIIIAAAggggEDlBAjwlbNmSwgggAACCCCAAAIIIIAAAggULUCAL5qOBRFAAAEEEEAAAQQQQAABBBConAABvnLWbAkBBBBAAAEEEEAAAQQQQACBogUI8EXTsSACCCCAAAIIIIAAAggggAAClRMgwFfOmi0hgAACCCCAAAIIIIAAAgggULQAAb5oOhZEAAEEEEAAAQQQQAABBBBAoHICBPjKWbMlBBBAAAEEEEAAAQQQQAABBIoWIMAXTceCCCCAAAIIIIAAAggggAACCFROgABfOWu2hAACCCCAAAIIIIAAAggggEDRAgT4oulYEAEEEEAAAQQQQAABBBBAAIHKCRDgK2fNlhBAAAEEEEAAAQQQQAABBBAoWoAAXzQdCyIw9AJPPPGE/fjHP7ZHHnnE7czUqVPtnHPOsYMPPtj93tPTY9/61rfs7rvvtmOPPda9VlNT41577LHH7Gtf+5pt377d/U3LvuY1r7HnP//5VltbG/u61tHd3W1/+MMf3P87d+60iRMn2ote9CJ79atfbfX19W47v/nNb+zXv/61vec977GFCxcm0dra2uzCCy902/3gBz9oDQ0NQw9axB7kOgd9fX1222232bXXXmvt7e3O5JhjjrE3vOEN1tjYaLfccov98Ic/tBe+8IV2xhlnuK1fffXV9ve//90+8pGP2H777We7d++2r3/967Zlyxb7xCc+YbfeeqvzDKdDDjnEnbtLL73UOjs7BxyFXjv55JNzXg9FHPqQLHLFFVc4N9nqup09e7a9/OUvt+OPP97GjBmT3Cd5/+QnP7F///vf7rhnzpzp3I888ki3nJx0/T/11FP24Q9/2A488EC37He/+1275557Uv6meXUO//a3v1lXV5e7zv/3f//XXvWqV1k+17HO6R//+Ec76KCDBlzr69evd9eAfw8fcMAB9ra3vc323XffIfEtdKOZvDL9bTD3Ir9PDzzwgHsv6DyH5yzbefPLxRlnev0tb3mLzZs3z61C5+YrX/mKHXfccaa/6/rx513n9F3velehbEMyf6ZrNf1vGzZscMca3kcmTJjg7ke6NjVt2rTJvvjFL7rPDh37c5/73OTx6Dr/xS9+4d6fOk9aZunSpe5epil83X/unHjiifayl73MYfBPRgAAIABJREFUxo8fPyQuxW5Ux3jffffZz372M9u4caNbzfz58+2ss85y9xv/2Zd+r/7ABz7gjjWfz8/wfqfPj2c961l22mmn2bRp05KrzXV/yvbeyHUOi/VgOQQQqJwAAb5y1mwJgZIKPPzww/aNb3zDBWc/KQSHX2xbW1vtC1/4gm3dutXmzJljH/3oR23y5MkpX0rDL2r6QnXKKafYokWLkl9as72uLy8rVqxwYVI/h5MeApx55pnuC9xIDvBx5+Af//iH/eAHP3Bf1NK/xC1btsw2b95sX/7yl11QeN/73udm+eY3v+m+FL7uda9z50FB9POf/7zNmjXLzfP73/++6ACf63oo6cVZxpUpHN5xxx0DthBec7t27bJLLrnEHnrooZT5dD2+/e1vd0Es3wCfbV1vetOb7KUvfWlsgPfb0bUyadIkO++885LhfNu2bXbRRReZQpOf9MX+Qx/6kAv71TDlG+AHcy/yDmEg8v7+tUz7odfijPVgTIFV78Vw0kOa97///e48+ACv1/39dTQH+H/+85/uQZfu++HDR/lkCq2y1DWt+1ym17WcHkLqnqiHBdUyZbq/h5+zuQL8uHHj8vr8zHS/02eBHqgoxMfdn2SZ6b2R6xxWiz/7icBoFiDAj+azz7EPmcCeru32h5vPt7WP/8ntw/z9X2qvOPEiG1cfheu4SaWACu8PPvignXDCCbZkyRIXDhQW9MVAJeia9CF9+eWX2zOe8Qw3rwLgs5/9bPea/1KqJ/oqmf/LX/7iSn9VYqIvW74kJtvrKn1R+FAJsUocnvOc59h//vMf+/a3v2179+5169CXsuEe4HfcfJ3tfuB2m3HOl+PYU16POwdyUThXCf0b3/hGe/GLX+xMFdAVGhQkZfulL33Jeal0vbe3N/nARSXF733ve93yWs8LXvACt55snn7nsgXTuOuhoIMvYubPXXO73fXIlqxLfvLUY+2oA2fErjn8Mqpr9V//+pd7SCJveclNJeX629y5c93fpkyZ4r4s63/9TV9+9bAqnxJ41S5RiaJKxN/xjnfY/vvv786XJpWIxZXA+/eZSvj1HlQtAAV/TaodoOtBx6GwqKCjwKnaGWFtgliUQc7Qt6fddj3wI5t45PsLXlO+AX4w9yI9mPTXtc6zflbNC93PfE2fbAE+zlg1K373u9/ZUUcd5e5jui5Uq0nh7Oijj3YlzKqt5EulNd+73/1u27Fjh6tBVKkS+Pe/9Su2dXN7xvNzwklH2Tkfel3suSukBF73pkw1CxTaL7vsMtMDKZ0X1awIHwyH96cjjjjCli9fbnfddZerlfXa17425f4l30cffdS+853v2NNPP+3eG694xStij6MUMzx4x432xysutG1bnrJxEybZcYveZi88NXqIms+kB6u6d+vhuGriaL/12avrUw/hdB3lulerBDyfz8/wutZ9TDXqZPbOd77T1aqLuz/pWNLfG3HnMJ/jZx4EEBhaAQL80Pqz9VEosLn1frth1btse8dTKUc/Y+ph9vITL7KZUw+PVdEHuEKdQru+PDU1NWVc5kc/+pHde++9duqpp5qq4qm0RCFQUxjg9UVNX0RU0ltXV+fCpErM9KXVf5FLf11f4BTWfdDUcpq0zb/+9a/JEuThHOAV3rdcfp7b70kveF1BIT7uHHjfGTNmuFJXhTNNf/rTn1yVy+c973kuMOjL6/333+9CpYKJqggrIPqSnLVr17ovbfrCpqqqgwnwua6H2ItukDOUI8D7au/+S6xMzz77bPeFVaX0qoquBx+a9MBJX7gVkGWtUqy4AN/S0uLOh86BfziQzhAX4HW+f/WrX7kmEnpA5h8q6P2iYKNmD9qO1q9QOhTTjts/YzvvusRmnfmI1YzLfC/Jtl/5BvjB3It0f3vyySft4osvtpe85CXu5//+97/2sY99zJ3HTCHF728uY/9QQAFd1ZoPO+wwt5jflgJZeC/UQztNet/q4WQlA/zNf1pjy792fcbT8LUffchmzGqOvXRKEeD9+0gPslRNXO+90C79/nT77bfb9773PXe/03sz0/1LTbx0j1P1c1+9PPZgBjHD3f93nd3w7fMHrOE5L3qdnfzei/Nas7+uDj30UPfwzT9IChfOda9evXp1Xp+f6e8v3UtuuOEG9/l60kknxd6fMr034s5hXgDMhAACQypAgB9SfjY+GgX+cPN5dv/Dmb+IHX7QKfaKE+O/QPgPf7UpV2mQb9ceeqpqvb7wqo252iAq8CtE+vbm6QFe7a7VFleBPCx18gE+/fWVK1e6qty+fbXftv/S4v8+XAN8GN79vhcS4uPOgX9dbd7Dkqz0v8vxl7/8pesjQF+wZao+DFSbQbUYVGp74403Jqtep1fLTG+fmq0EPu56KPd7sZwB3pey6su0wpXCQHrb9nQXPSCJC/DNzc0upKnESkEubHfqvXIFeN/uWw/D9CVftQLUVvbjH/+4e1+q+qv2VW279R5WKFJfBb6dfrnPidav0vdNVxxofV3brPHYT9mkYz9d0GazNWkIm/PEXXtx9yI97FC/B+rTQAFPAfvnP/95SvvrbCXwuYxViqrzq+mCCy4wnW9N/pz6v+t3PcxU7SW9L1USqodDaqZRqRJ47UumUvh8S9/D49L1mD75/hkytYH3zXm0jO+HQH0ByEE1SBYvXuyuW03h/V7X8fe//333ME01jtRPRabPA//ARDVPwtL8gi7EAmb+7OvnZ5176Wd+agcccVzs2vxx+JoFmRbIda9O/5zM9vkZXtd6wKd7lmpl6bNBD4fj7k9ab/p7I+4cxh48MyCAwJALEOCH/BSwAyNd4Gs/TG3L6jvfynzcaksedTLnpw++7eEBs8aFx/CLlqrX60m9qj0q6Pg2nP5Ls6o56ouASlL0BUFfkPV73Ov5fgEZDgH+sfccYz3bnu53VJv9RGd+A3AzvDb323dY3ZTpKbPGnYN8A7z/MqUqmGqHqy/Q6pRND1Pe+ta3ui/MCqO+FL/YAO+3k+16KPX7MC6wp28vnT1blfpMQc0fm0pFKxHgw33wIT9TZ4y+oygFGZXA69zp/7DjLzWbUGmy/q6HNZp82CnlOdl63YnWtf5vuVfp+7LI8N6Y9vqbrb7l+AHL5xPg4669uHuNfxAiTwU8Vbf2gdp3zJktwGuHsxkffvjhBQV4vS/1MEGloKrNpOYb5QjwT29utw+89SsDb03WZzVpnw99Gf42fVaTff1HHx6wvH8wMZgA7zvZ1P1IDw/Vx4reA/7BsL8/vfnNb3bNEHRuFdx1L8vWJ4p/n2h9pQ7w9/1tpf3y68uSFpm8UqDSPoKPOH6Rve4DlwywzBTg0x9ElTLAq3nBb3/7W3ftq58aVdv3D6DSHzCmvxfSf487h6W877AuBBAojwABvjyurBWBpEAhAT5TuM8U4H31bZUIqjqwqtKnT9k6C/KdP4VfNhTiVcVVQUMl+vqiFfd6vlUAqy3AZ/qClynAx52DfKrQq0qpb5rgOyRS6btKtNScQZ0+dXR0uJJfzaup2Cr0cddDqd+ylQzwxVShV7V1lR6qerzvNM4HRZWy6kGXr0K/bt061976mc98pmPKN8CHHUWFvukdf/nXbrrpJtf+Or3WRinOTcYAnyOwp28zV4BP77U/PTDEXXtx95qwA7xwv8IOw3IF+HCZ0FgPVVSimW8VegV49WXx1a9+1ZWC6n6tZi2l7oU+W4DXcYT5cuDj3uhI4wJ8+LApWy/0mdrAhx0yhqZh54z+XOvBikreVT1ezuppPtv9q5xV6MsV4H0Vejmde+65Az4zdU2Usgq9PPXgSA94VZtHzT38CCW57k9qZhS+N3zNIzWBy3YOS3G/YR0IIFBeAQJ8eX1ZOwIDBEpRhV7VQlUlXl88w07s9He1xVMban0xTf+Q1s74Nuu+YyZ9AdEXLIUZza8vI6oqGn6pzvR6vp3wDIcAn+kyzFSFvvEFp9jMcwaWfGVaPu4cqL1sXCd2KpnSfLJXKaxKChXU1SGg/vb444+7c6kSF9/xWTEBPtsX7/B68H0YlOstGxfoB9uJnc6HL7nOpxM7lfb5/hrU27862NI5UJt0PcDy7at9J2eq3q5zo1CvNr0+tGYrgfcdRakNcPqkdakEU/Ps2bPHVafXeb7++uvdMFvZAn6pz43avnfc/tmU1dbUTymoLXxcG/hsgaGQe1G2ByFjx45Ntr/OFuD1ACyXcSGd2CnAq6q4zqk6Z9MDn3I8bMl1nsO28Pm2fffrG2wbeP+ZkGmoSt/fRHh/0oNHPezQyCfnn3++q3Ifvp7eid0rX/lK1yFruadSVKH3n3/qzFDXhIbBU1OAsN+YXPfqfD8/w+taD3vVKa2aCulzWp/1cfen9AAv2/RhAr132GdIuc8B60cAgcEJEOAH58fSCBQsoE7s/njzebalNaou66cZUw+1k0/6nk1uzG/8Z9+rczhEmUKYSgoVCNT+XZ0CqXMs/d13XKOgo3Cidqnhlw1Vc1XP9hqvV9Uh1VY31+tq41rIMHLhsap9vEpk1H4vrM6p/Q7bohaMW+ACYYgvJLz7zeQ6B3oIEjeMnB8yyY8THpZk+b+lDyuWqTQzHFIrUxt438Y01/XgOwMrkDDv2UsZ4EsxjJx23F/zvnMyfzDqcEsPA/S+Uad3vsQ1PFjfxtsH+PTrWENiKegrZPrmD/5hjYa3U1MVVYdVU4lw0pdyX8KWN24RM4Zt39MXL6QtfFyA1/EM9l50zTXXmPrgCDtL851BKlSrY85MVfnVr4TeD7mMCxlGzgd43XPV+aRKYSsd4HWu1Bb+sGfPy6vn+fDcFhLgw5CuGlr6XFHnpOqAMwx6vv8JPQjWZ43vG0X2Cug6d6oho5Cr/9UBm/r5SJ8qOYxc9k7sTrGT35v/aCSrVq1yHunDqPprIte9Ot9hWMP3lx786bqTuc6Bhs6Muz+lB3jVOIo7h+V+mFvE7YpFEEAgTYAAzyWBwBAIRMPInWdrH1/ltq7O6/7nuAvyHkbO77LazOoLkqpza1IAVo/zKnHSl9Yw2PkSQYUfVe9T6UgY0FWapE62FDpPO+00F/5zva4SYX2R1ZcYjU2uBwTqJE8lEWrP7XvlzfQlZrgEeJkpxHc+8I+8S97TL5ds50Bf4mSu0jqVrCooyESl7iplUgAMHwToi5rMfVtSX0VT/RJkGqYp3A8fYvS3TAFeHYDFXQ+qClzOqVQBXqMp6Hh8cxP56PgVusOeoNU+VMO/qamHrm3Np/eDwojv9FHruO2221wpluZXybuGZlIgVIdafpKp5tG51AMwzadh5VStVT2VZ3oQpTar6sBLX7JVg8VPYd8ROt9XXXVVcgzyTPtYrnOSqfTdb6uQUvi4AK/+G+KuvVz3ItU+0YMy1VAI3we+NHifffZx7xnVpkh/sKMQqQdgccbr16938/g+CBR61GZbDzM1+W35AB/+Ldtwa+U6b1qvSuEV4PPpeT7cj2IDvIKjmpnovacAqAdSuv41+eYN+lmdM+q9qYAue3WyqodUeoCj6t5q7qURN/S+9O9ffWbpYa4+T8J7Yjn9tG43jNwPP2fbnl4fDSP3qjPthW/obyufz/Z1DPfdd587Hl3n+l33DfU5o4cVmT77wnt1Pp+f6e8vfy1qZAZfqyHX/Un3FL8OPQDTkIlx51DnhAkBBIa3AAF+eJ8f9g4BBBBAAAEEEEAAAQQQQAABJ0CA50JAAAEEEEAAAQQQQAABBBBAoAoECPBVcJLYRQQQQAABBBBAAAEEEEAAAQQI8FwDCCCAAAIIIIAAAggggAACCFSBAAG+Ck4Su4gAAggggAACCCCAAAIIIIAAAZ5rAAEEEEAAAQQQQAABBBBAAIEqECDAV8FJYhcRQAABBBBAAAEEEEAAAQQQIMBzDSCAAAIIIIAAAggggAACCCBQBQIE+Co4SewiAggggAACCCCAAAIIIIAAAgR4rgEEEEAAAQQQQAABBBBAAAEEqkCAAF8FJ4ldRAABBBBAAAEEEEAAAQQQQIAAzzWAAAIIIIAAAggggAACCCCAQBUIEOCr4CSxiwgggAACCCCAAAIIIIAAAggQ4LkGEEAAAQQQQAABBBBAAAEEEKgCAQJ8FZwkdhEBBBBAAAEEEEAAAQQQQAABAjzXAAIIIIAAAggggAACCCCAAAJVIECAr4KTxC4igAACCCCAAAIIIIAAAgggQIDnGkAAAQQQQAABBBBAAAEEEECgCgQI8FVwkthFBBBAAAEEEEAAAQQQQAABBAjwXAMIIIAAAggggAACCCCAAAIIVIEAAb4KThK7iAACCCCAAAIIIIAAAggggAABnmsAAQQQQAABBBBAAAEEEEAAgSoQIMBXwUliFxFAAAEEEEAAAQQQQAABBBAgwHMNIIAAAggggAACCCCAAAIIIFAFAgT4KjhJ7CICCCCAAAIIIIAAAggggAACBHiuAQQQQAABBBBAAAEEEEAAAQSqQIAAXwUniV1EAAEEEEAAAQQQQAABBBBAgADPNYAAAggggAACCCCAAAIIIIBAFQgQ4KvgJLGLCCCAAAIIIIAAAggggAACCBDguQYQQAABBBBAAAEEEEAAAQQQqAIBAnwVnCR2EQEEEEAAAQQQQAABBBBAAAECPNcAAggggAACCCCAAAIIIIAAAlUgQICvgpPELiKAAAIIIIAAAggggAACCCBAgOcaQAABBBBAAAEEEEAAAQQQQKAKBAjwVXCS2EUEEEAAAQQQQAABBBBAAAEECPBcAwgggAACCCCAAAIIIIAAAghUgQABvgpOEruIAAIIIIAAAggggAACCCCAAAGeawABBBBAAAEEEEAAAQQQQACBKhAgwFfBSWIXEUAAAQQQQAABBBBAAAEEECDAcw0ggAACCCCAAAIIIIAAAgggUAUCBPgqOEnsIgIIIIAAAggggAACCCCAAAIEeK4BBBBAAAEEEEAAAQQQQAABBKpAgABfBSeJXUQAAQQQQAABBBBAAAEEEECAAM81gAACCCCAAAIIIIAAAggggEAVCBDgq+AksYsIIIAAAggggAACCCCAAAIIEOC5BhBAAAEEEEAAAQQQQAABBBCoAgECfBWcJHYRAQTKI9DX12cdHR3W09NjdXV11tjYaDU1NeXZGGtNEdi7d6/t3LnTeU+cONHGjBmDEAIIIIAAAggggECMAAGeSwQBBEatwJNPPmkf/OAH7ZFHHrFPfvKTdvLJJ49ai0of+NNPP20f+9jH7K677rIPf/jD9oY3vIGHJ5U+CWwPAQQQQAABBKpOYFABXqVXTz31lP3ud7+zm2++2R5++GHr7u52JSkHHHCAPeMZz7BXvvKV9tznPtdqa2utvb3d3v/+99u9995rb33rW+3cc8/NG+zOO++0c845x83/9re/3d71rnelLHvppZfaj3/8Y3vmM59p3/jGN6ypqSnvdWtGv/7Zs2eb1jVv3ryClh9uM3uP5zznOfa1r33NpkyZknMX43yLOb5yrLOY/chnmXXr1rnrcePGjfaZz3zGXvWqV+WzWNHz7Nmzx7797W/bHXfcYY8++qh732jy751jjjnGXv3qV9v8+fMJNUUr515Q968f/vCH9t3vftcWLlxoF110Ucr7RPeTG2+80XRtdHV1JVeme9uzn/1sW7x4sen9pXsbU3EC1157rXPXZ8VXv/pV0/2XCQEEEEAAAQQQQCC7QNEBXtVOv/e979l1112XDB+ZNvOhD33ITjvtNPcSAb5yl2KhDzTKEbbLsc5yCYYBvhIlsbt377YLL7zQ/vCHP2Q9JIX5U0891d75znfahAkTynXoo3a9Kn1/3/veZ48//ridf/75tmTJkhQL/x7KBXTSSSfZeeedZ1OnTh21joM58C1btrgaEA888EDGczCYdbMsAggggAACCCAwEgWKCvCtra32+c9/3v761786kxe96EX2jne8w5UWjh071v1tx44dtnbtWmtpabGZM2cOOsBrBSqlVElYpjBTaGBNP5kjtQS+kBoJuXyLvfjLsc5i9yXXckMZ4F/xilfYBRdcYOPHjze1C16/fr395Cc/sV//+tdul/Xe0v8jvY3wrl27TCWyqsZeaA2aYq6JP/7xj/aJT3zClfpmqnWT6Z6i61lVv3VufvSjH7l7kmpr6AEAD1kGngX5yEo1HFRzIX3S63L+6U9/ai984Qvts5/9rGsPz4QAAggggAACCCCQWaDgAK8A/ZWvfMWuv/56FyhUwv7a1742r3AxmBL4uBNIgE8VGqxHnPdIe324BHjvGr7Ppk+f7kLOwQcfPNLYk8ej4/3BD35gt99+e1FNYAqF0fa+9KUv2Q033GDhA5RwPbneQ6p+ryr23/rWt9y9T81Unv/85xe6GyN6/t7eXuerBx1f//rXszZL+vvf/+5K4SdNmuSu80MPPXREu3BwCCCAAAIIIIDAYAQKDvBqs6sOh1Radsopp7if6+vr89oHAnxeTCWZiQBfGONwC/Dae9UKec973uNKeSvRLr8wsdLNreP7/ve/7/4vpMbIYPZg8+bNrj+Ohx56yD2E9M188g3wmi+8ZjL1yzGY/av2ZfWAY8WKFfaFL3zB/AOobP2KhOeiEs1Xqt2W/UcAAQQQQACB0S1QUIBX9V51OKQqkaouqpCoTpzyndIDvKoFqyRfX/TUAZ5KYFSKpQ7q9t133+Rqwy94+mOmErN8A6va7qvTvd///veu3aXCg6r5T5s2ze65554B1WnDfb7sssts1qxZrkTpz3/+s1vmkksusX322Se5ryp1+te//mW/+MUvXGmimhJo/erMT21stUw4bdu2zZU+aRmtX9VMr7jiCueiUsJsJnHm+XpoPbl8w9de85rXuKrCvplEuA9hmNE8qg7rA1K2c6bOw1Tqqg4N1UGhqjSrX4VNmza5Us3DDjvMVR1/3vOel7GjMLUj/7//+z+75pprkudSvupgTNWw1bnYr371K/v3v/9tBx10kCtxlWemKVeAf+yxx2zZsmXuWpGrjv+b3/ym67hRf9M2dU0uXbp0wPnNdp7CNvDZSoDjHips3brVVTnX9axq93qQdvjhh9vrX/96e/GLX5zyYK3Y8xi2C1coU7MYXds6dm1fx37iiSe6cxi+Z/1x++tQr/v3+y9/+UvX7lznQ81vfHjPZKUOKbWdz33uc+6aUMd/Rx99dEbWW2+91V1zujd95zvfcQ8Dsk13332361tAU7Z1xr2H4h5IFnovKPReo/vDP/7xD3f9r1mzxt0vZKRrXR3s6QFr+F4t5vwV8x4Nw7vvnDE8D+kPTDo7O13V+T/96U+uJ/oPfOADedXoirsH8joCCCCAAAIIIDASBQoK8GEIOPbYY3MGokxY4RfUl770pe4Lp29HH86///7725e//GXXpl6TerpXgFJv3dnCYNyXbS2nL+3/7//9P1PnVdmm9Paw4T6rqYBKRRU+NClshwFetRIUHK6++uqMq9e6FUSOOuqo5Ovh+hVw9EVc/6dP6SZxF2M+Hn4duXzDNqrpxxvug29P7EvbFKLyPWf/8z//4x6c/PznPx9wWAokH//4x10gCcfnVjtknUsFmHymuOs1V1gOX9PDFnXc6K+BcNsLFixIljjG7dNgArwC0i233OL6oVC4zTQdd9xxzkfnQ1Ox59FX29fyOj8Ku5lCmR6MfPSjH7WXvexlKefJX4faH4VJ7befFOD1sEbzZFqn5tP7acaMGckRAt797nfb2972tgGHLBPtmx6uxZ1rLfyb3/zGvRf10EHv4blz5w5YZ9x7KFeAH+y9IO5eE3f9pwfhwZ6/Qt6jN910k3vPhj33h7jqd0DHF07eOp9zF/fe4nUEEEAAAQQQQGAkCxQU4DX8m75A68vp6aef7gJaGKrioMIvvJpXoU09OKuEta6uzoV5lcSo1DpTaa//kldMCbxKDj/ykY+44HXEEUe4qskK0goVClOrVq1ygSdXgE/f57B0S1+QVXKuUnSFGdloP8eNG2cqwVVYWb16tauxoJ8VSjSlm6hEUyFRJdgqUb3ttttcB2cyUcmqSq8ylYCn28eFj0znKptvWJVb+66et8MpbE+soc8U5HyzinzOmdaloP7GN77RXVcKnSpR1vnQwwyVKKqNsWoypIdRnS9tTwFR61CNBp2Hq666Kq+SWH8c+QZ4zX/ggQe68+BLglWDRDVTdA2oV3OVxMdN+QR4X6KsdYXuqimi7eiaOOGEE9z1st9++7nt63q5+OKL3XB46Z2rDeY8rly50vWar0kPmnSuGhsbTb2Iqx34b3/7W/feUYm5zpefwp7cdX60rEr104c1zHW96n7z6U9/2tW2yNbRWVtbm3OQjWrwKOTnujflM8xi3HvowQcfdA8WtO3wwUKp7gXh/TF8z6sWkd4bCsrhvUadIPpO9vy9yp+HUp2/fN+j2q5/SJLP0Jx+3lwPCePeU7yOAAIIIIAAAgiMBoGCArzav+uLqqZi2nyGYVVf5tUZngKIn8JxmQ855BAXBnwP9ponnzCYqQ1tGJaylWRn64U+3GeVKiuo6YFD+vTf//7XfZlXyZj6BVAJWBgg0quY+6rJ6SYKSWFADktOVaVcpYX5DFkVFz4yXdzZfBWKVS1eDyAyVXENS/DTA34+50z7kqk/Bd+5lQxUEqux0TWFNUHOOOMM9zAmtA73J1NpX6ZjzzfAKzCp+vyznvWs5GrCgKmaJZ/61KesoaEh5/0jLsBrnboWNA65rlltU6XF4cOSbGNnK/jrGtQUdq5W7HkMh/pSgFM19bBHfF3zH/vYx+yuu+6yN7/5ze594F8PA7zOlaqtZ+pNP+569eOFZwuDaoKi7fr7RK6mPbqe1KmamgJka74Q3m8y3VO0DjX3UIl/enOiUtwLct1rfG0XOabfLzJddKU6f4W8RwsN8P5hVT5hfzR8MHOMCCCAAAIIIIBANoGCArwvJdHKiulsKAyrGlZIYTi9JC7XF7l8wmCmL9thSZm5BEpzAAAgAElEQVTaV77pTW8aUDqXT4DPNcyRqhd/9atfTQlbIXoYGlQyqiqmKp3Px0SlmyqBLOTLbVwgKiTAa15/fJkerKj2gkrB9YBBgdHXLsj3oUu2/hR823M1eQivt7i24XFtkwcT4NNrGPh1+bbC+XbCli3Aq58J1RZRu3CVsGp673vf69qY6yFF+HAiW0lzWBqd/sClmPMYti3P1u+FX6+Cs64B/77212Fzc3POHsbjrtfwPZypFsgPf/hD95An230lPOdxD0/8vJn2Se9jnYOf/exnroRZv6cH21LcC7Lda8J9z+dYdSylOH+FvkcLDfD+/qvlVIspWz8HfJQjgAACCCCAAAKjXaCgAB9W6c3WFjUXaBissnVWlGs89mIDvA/AuTq3yifAZ2s2EHbul6sNpzpUU7vlMOQN1iSbd1wgKjTAh6WKqhnha06Ex56pNDyfc5bpoYD2L7QJA3wY7DNdh62tra4JgzopzNbDePrx51sCn219/uFWMQE+2zlUCatCunpI900SwqATnodwHbmux2LOow/Huao3+9o56Q+Z/PmPqz0Sd73u3LnT1WxQM5v0e0f4WqZrMN03DMG5mgKFtQeynaNTTz3V1UpScwJNpboXZNuvsPaJHur4Wge57rulOH+FvkcJ8KP9qwXHjwACCCCAAALlEigowIfhYbBt4LN9+SxHgPdfYHOVYOcT4LPtcxgI8jlR2QJ8MSaVCvDhMYbVpH2JsIJFptLZfAJ8ttCbLcCHgU29mKs9sA9Q8vBV7/VzvuNz5xvgs9U8KVWA972Iq2f3RYsWJdv9+/Ocb0lltkBczHnMJ8j6/csW4OMebMQFeK3fl2yr+YLOq0r1NfnSefUJkKuXer+Pgw3wepCh0TJUG0MdbYbNN8p9L4irfZLrwVw+96ZCz1+29ygBPh9t5kEAAQQQQAABBAoXKCjAhyWfuaqTZ9uNfKo2lyPA+3BAgM99geQK21rSt70Nq8r7WhnZrodyBHjtS6ZOuSZOnOg6DFTv4moTrY7tVOMhvZlGJoWhDPC52mGn7+tgA3wx53G4BHjfiaaOIRwmzrePTw/22a72wVShj7vFEuBPThIV0oldvtd1nD+vI4AAAggggAACI12goAAffjn1w4X5YabygRqqAO9L7jSGuzoD88PThftcqhL4QsKYtj9Yk2zu+ZRopi8bF+B99d1HHnnElXSqvbPvDEyd3IVjhvt1lyvAxw3TVeiwe9UY4DO1BZd7XDXuQs9jMddS+vkvRQm8StjV18Ltt9+ebBqRrUZBrvtR6FNsJ3aDfTiQafl87gVhHwj5diRazvNXqhJ43wQj1z06n88Y5kEAAQQQQAABBEa6QEEBXhjqsEzDmqnzpkw9UucCy+cLajlK4MO2+yqRffnLXz5gNwcT4MMxqLO1Fc3mMliTSgb4sEd8tTXWsHYaukshyveSXshDgbhgkSsc6DUNl/aXv/zF9c6uYefUQ7uGmnvlK1/pHiZoSL58p2oJ8GGAy9beO1cndvIo9Dz6ktS4jugyWced40KDvm8O44O3esDXkHo6//k2l9A2/X6ld7oXHkO++x4uU+57Qdh8RGOzf+Yzn3G94Oeaynn+ShXg/T7qvayRNubOnZvvW5f5EEAAAQQQQACBUSVQcIBXyad6j1fHcGqvq069Xvva12YcGipdcrBhtdjS3HAYpQULFtgXvvAFN9Z4OA0mwGs94ZBnesBx8skn5xyH2m97sCaVDPDalh9LXNXodYwaxipbz+xhUMpU0hkXkHKFgyuvvNI9NCjEOtc7u1oCfD7DyPmHbDrebKG2kPMYdnyXayi4wQR4H8zjHoD54eI0vKSCnjoqzDYCQj6hNlfHfHHXZ7b1l/NeoG36JgOZhuLMtE/lPH+53qN+dIp8HvwUOorDqPqU5mARQAABBBBAAIFAoOAAr2VV6qVh0NasWeNWpY7E3vKWt5jGpR4/frz7m6q73nfffe73I4880v1tsGE1V4APe5r/4he/6DqZCjuX8m2mVfqo/VHvzYcffriNHTvWlUjedtttpiHm0tvJ57PPOjaVQqtKs7ajHsPPPPNMe81rXuMeFGg/9Lrc1EZbPdX7sbDzWX+uWgmVDvB+LPH777/fmpqa3JjsuUo+i33okn69hJ3HhdWmFd7knGls8ULe6dUS4HVM6rRNY7HretJoAKoFsd9++yWvY9VM2Lhxo2m4QjVtyFRCW8h51PvjiiuucMN7yVkPbtSJ5T777GO1tbWuyv7WrVvt4YcfNj0gC7eXbwj2YU/r1z4vXrzYnb6enh433KKfwtoFn/3sZ9096Ne//vWAnunjzv3dd9/txqTXpPHc/T0qXC7ffU/fVjnvBdqWRlnQ/Xf16tU2adIke8973uPGs1dHjr29vSYj3X/1cEJTOc9frgDv+yzQQ9+3ve1t7n/dG/fs2WMNDQ1JNv2uh6q6h4dDbMadQ15HAAEEEEAAAQRGo0BRAd6HK32h19Bo+oKYbQo7NxtsWM0VBh999FEXZB5//PHkroTDTWkfVU1TY7WrFDPbVGyA91+sFZ4URrJN6SV+gzXJtp18Ox4Lx1yOawPvt+X7FNDvmcZ+zxSCSl0C70shczkfddRRLtil9xSeaZlqCvCqpn3LLbe4DvoUnDNN6sBPvfOn1zQJ5y3kPCqEKehec801Wd/vmYZpzDcEh6E03Mf0YQLDKuoaB10PkPSezzakXrbrI2yK8IlPfMLVIkqf8t33TNvQ8ZTjXuC3pfvdpz/9afeQNNOU3qlkuc5frgAfPsgI91EP3PSQRg9PNYVD4+U77ONo/LDmmBFAAAEEEEAAAQkUHeC1sL5M64vw7373O1eF/KGHHkqGYwXVI444wtROU6XhKnkZbFj11SyzdTyl6rQKpOoQSSFdJYXnnXdeSgme2sqqlPzmm292JYb+4YP2d968ea7ncrWR98OSqaRSDwZUdTefcZdVAqZ5V6xY4UrItD1NKik76KCD7CUveYkbHqyQ9Q+mBD7XZa7SzrD0Mc7XryuskqtxylWyFtZ2CLeZa51x1WZzhQOdF5XAalzwXJPc1eTjmGOOyTlfGODVrlglgX4KR18oxzByhXZ86PdL19b1119vN954o7vOdD71QEUPLV784hcnx47PduCFnEf/fl+7dq3dcMMN7v2uEKlJ721Vfdf7/JRTTkl5aBB3jsN9U1OX73//++54VIKsc6f3nKrth5Ov/u/fu3HV7jMdf1iLIz1Q+vkHE+C1jnLcC8Jj0THo+te9RkFeZv5c6L6r68DXiCrX+cv1HtU2Ozo67Gc/+5n98pe/dA+btH+6RlQDytes8M0iNH+moSj5qEYAAQQQQAABBBDoFxhUgAcSgaEQUChQ2/ubbropWd06rEKvYHfPPfe44eRUOltsQB6KY2Ob+QmEJfFhTZv8lo7m8rU4crWDL2R9zFu4gM6j+j/Qgx7VqNDDtnyGfSx8SyyBAAIIIIAAAgiMDAEC/Mg4j6PqKPx49HHBfLAlqKMKtcoO1rfhVy2XbMPpxR1SWAMh2+gUcevg9cEJhH0axNXmGdyWWBoBBBBAAAEEEBgZAgT4kXEeR9VR+GCeq8MrldKrDbhK6bNVkR5VaCPsYNN7o1eHeoVOqqmhtvNXX32164hT14tv2lLoupi/OAE/YoL6atD7Ws2YmBBAAAEEEEAAAQSyCxDguTqqTsB3vqY20suW/f/27gXoqqp+4/jqqmkWWgkYkYg1aYYaOTXICCUlakWWpZOCJhFmkVBmUCAQmKak5K1B1CLIsItmmclIY5KaJZYQ2pUspIhKoemCNd3mWfP/vf911rv25Zx3H87Z7/s9Mw7ynrP3Xvuz1nn1Wbd9rt9XQP+ul9YFb9y40V177bVOO43r50uWLHGjR4+u3X1S4P8X0FRr7WuhddMafVedfutb33KnnXaaX0/d6lMIbEd/reXWObWrP6/dI6B61AaC999/v5s6daqbNm1ay/W4e0rMVRBAAAEEEEAAgc4LEOA7XweUoEmB+DGGWYcPGzbMXXDBBU670Wdtstfkpfl4hwTCqdZWhOHDh7tLL73UP2Wg1Zc6BrSZpXaN19prbYinR+Pxar+AOk208am89QhS64Rr/5W5AgIIIIAAAgggUF8BAnx9625Al3zXrl3uzjvv9DtwK4BpB269DjjgAB8G9AQCbYoV7sI9oMFqfvOPPfaY35RQsyv0Ut3q+efadZ8XAggggAACCCCAAAIDRYAAP1BqmvtEAAEEEEAAAQQQQAABBBCotQABvtbVR+ERQAABBBBAAAEEEEAAAQQGigABfqDUNPeJAAIIIIAAAggggAACCCBQawECfK2rj8IjgAACCCCAAAIIIIAAAggMFAEC/ECpae4TAQQQQAABBBBAAAEEEECg1gIE+FpXH4VHAAEEEEAAAQQQQAABBBAYKAKlA/xFF100UEy4TwQQQAABBBBAAIGaCsyZM6emJafYCCCAQLFA6QBffCo+gQACCCCAAAIIIIAAAggggAAC7RIgwLdLlvMigAACCCCAAAIIIIAAAgggUKEAAb5CTE6FAAIIIIAAAggggAACCCCAQLsECPDtkuW8CCCAAAIIIIAAAggggAACCFQoQICvEJNTIYAAAggggAACCCCAAAIIINAuAQJ8u2Q5LwIIIIAAAggggAACCCCAAAIVChDgK8TkVAgggAACCCCAAAIIIIAAAgi0S4AA3y5ZzosAAggggAACCCCAAAIIIIBAhQIE+AoxORUCCCCAAAIIIIAAAggggAAC7RIgwLdLlvMigAACCCCAAAIIIIAAAgggUKEAAb5CTE6FAAIIIIAAAggggAACCCCAQLsECPDtkuW8CCCAAAIIIIAAAggggAACCFQoQICvEJNTIYAAAggggAACCCCAAAIIINAuAQJ8u2Q5LwIIIIAAAggggAACCCCAAAIVChDgK8TkVAgggAACCCCAAAIIIIAAAgi0S4AA3y5ZzosAAggggAACCCCAAAIIIIBAhQIE+AoxORUCCCCAAAIIIIAAAggggAAC7RIgwLdLlvMigAACCCCAAAIIIIAAAgggUKEAAb5CzFZO9eijj7pPfepTbuLEie6Nb3xjK6fgGAQaBL73ve+5q6++2n3oQx9yRx55JDoIIIAAAggggAACCCDQTwSaDvCPP/64+/KXv+xuv/1297vf/c4NHz7cve1tb3Nvfetb3bOe9ayOsPzmN79xH/nIR9yb3vQmd9pppzVdhiuvvNKtWLGi13GHHXaYW7p0qRs0aFDT58w64MEHH3QXXHCB+/CHP+zGjx/v9Pfp06e7efPmuUmTJrV0nV27drmbb77ZffWrX3VbtmzxdfKud73LHXfcce6Zz3xmS+fs5EH/+te/fH185zvfcZdccokbOnRo5cW59dZb3aJFi3rOe+CBB7oJEya4t7/97e55z3te5dfbnSe0e1u2bJkbPXp0r0s/+eSTbsmSJW7Hjh1u4cKF7tnPfvbuLB7XQgABBBBAAAEEEEAAgRYFmgrwmzdv9sFTITF8HXTQQe6yyy5zw4YNa7EYfTtsIAf4v//97+6Tn/yk++Y3v9mA+NKXvtR3Puy///59w23z0X/4wx/cypUr3SGHHOJOOOEEf7VOBHi7zde85jXuwgsvdM997nObvvPUvTR9kgoOIMBXgMgpEEAAAQQQQAABBBDoQoHSAV5Bcf78+e673/2ue/e73+1HKhVy9HONyiu8P+UpT+nCWywukkbg16xZ4/TniBEjig+o8BN9HYHXbAgF+HHjxvkp00OGDHE///nP3Z133unOPvts94xnPKPC0lZ/qr7ef6slikOuRqPVCfWjH/2o5XbQqXuJDYoCfKtmHIcAAggggAACCCCAAAKdFSgd4Ddt2uTOOecc9+Y3v9nNnDnTPf3pT0+W/L///a+7//77/Rrcn/70p27w4MF+Wrum2O+5555+dPWOO+5wN9xwQ89077POOsuvAdc5FaL1vqZ/K1TrpZFkHffpT3/arV+/3p9T/4waNcq9/vWv99Pnf//737szzjjDzZgxw19XfyqUaQq5pqrr71lTsVNT6O1cf/vb3/yU97vvvtuX5WUve5l73/ve5zRSqw4LHat7ftrTnua+8IUv+Onrev+xxx7z08D/+c9/+nKdeuqp7uGHH/bT5fWyKfNh6NM0bpVTHjpG59caef3s2GOP9X+G7n/5y1/c7Nmz3c6dO/06eoV3e/31r3/tmRr9k5/8xNeH7LTMQWvtp06d6pcG6Pxz5851r3rVq3znjGZX6N/PPfdcPyquc8+aNcsdfvjh/njZHnzwwf59M4jrVO9rCr/KrPLq/W9/+9t+pF3Hy0gOdh7Vnb3kojLITvdjnSqa9r169Wr3xS9+0XcYhfXw5z//ubCMRSE3DvC//e1vfTvXa5999mkws4Cselq3bp1fSqLPqk3H96JlEboHne+pT32qXxawxx579LQJfSeKvjOp61100UX+fPpO/PKXv/SmH/jAB3xbt8+/+tWvdo888oj7xz/+4V73ute5D37wg26vvfZyixcv9t8xWyKie1fbes5znuP+85//+PPF7byzv6a4OgIIIIAAAggggAACCEigdIBfu3atD4sK02PHjvV6Fj717wrgCoL33HOP/1OhLXwpsCnUKTgoQITvK+TpGAXLOEyrw+D000/31/7Vr37VcE6NOCtEKnyEAf6JJ57wAVPB1V5vectbfNBPjUjnBXiFK4WkVatW9ZxLQVs/e+ELX9irvKlmpftT4FJAygvw6rSQjUbQNRqsALt8+XIfWlVGhejwpVCo+zziiCMy7+3Xv/61D27xsgdZy3Tbtm09fuG5Fd5VBnkpnKoDJ3w9//nP92VSCFfYvuqqqxretzo98cQTk++rvahezzvvvF6hNw7wL3rRi9xnP/tZpzXd4UvBWmu5R44cmVvGl7zkJb2qJV4Dbx8wF9kqEG/fvr3nWHVgKbTHx6rDQ+999KMfzQzwqT0W1B41k0XfrbzvjJZHhOv1db2PfexjbsGCBW7Dhg2+fPJWfY0ZM6ZX+ewGTj75ZN+5pBkbqQAfdj7oGPleccUV7hWveAW/LRFAAAEEEEAAAQQQQKALBCoN8AqTChUatdbmWC9+8Yt9oFF4/eMf/+jDqUaKFRo/8YlPOK3TVlhV8NHU9Y9//ON+FFMj2QqXCu8aZbTRf4Wd9773vX7UWOFdG3TpcxoBVYhXANaf4UvXV9j597//nbkhXdkp9BpNv/baa93nPvc5HyZ1/fBYBXp7f86cOU6dBhqh1b4BFv7iadbx3++77z4fuDUCf/zxx/t/18yBiy++2AeqVIDXSKtGyVOzIuSpMtkmf6obhV7NklDZNRosM4VCfUZOWgN+7733umuuucYvjVCA10ZnWkKhZRN2jyqTgr7qXfWnuthvv/18R4vM5aFp/LLQcRpdV5vQCK+CsTqCsqadh66aRaFr6NxqX+rY0E7rCr1aN6+OIXUEZJVRm9PFrziEH3DAAf5cmikRb1r4s5/9zLc3dZTompoZokCtWQz6xzYKzLuXr3/9695Vziq7TN7whjf4diGXrO+MOsz0+fh6tqRFGxjquxZuvGf3pp/rO7F161ZfNxrt1/n0p76L+rn+biPwGqVXXWsU/hvf+IYP+u95z3t8pwUvBBBAAAEEEEAAAQQQ6LxA6QCfNYVeU6z1P/0Keu9///t9UIhHa3WbGrVWCFEo0GcVhBQkNDU6DBOaZh2vR8/aqE0jpFOmTOmZZm4BXh0E119/vZ+2rWnmeuXtKJ8X4FU+7fD+la98pWEUOxXgFWLj9cc2Bd7KVhTgNR1cQVoj5zLTtHUbqY2biz6rgK9RcrmGG68p2Gm6fOrewjIqFMedH+H7Nrod1ll4D1rGYDMg4vKpY0EdLmoTqc4Vfb5MgNfn4jKm2l1WGVO7+xetE1doVxvSjBJ13Ohls0wswMe7vJe5F7WRZr4ztmxE3534emrbX/rSl/xTIdRW1FmiWRrqLAg/H3/HsgJ8WEdxu+38rypKgAACCCCAAAIIIIAAAqUDvMKiRlUVKBXUNbqsEU9Ndz7//PP9VGqFLI2maxRXI6UabQ03trM121rDrNFbva+gFI/AxwFe09g1IqhHiimkasTwHe94hx8d1JreMGxoNFajmwr9GtHXyGTYQZB6JFxegP/85z/vrrvuOj9jQNOTVY4wHMXH9jXAq0mGo8Na26xpzKkd/uWiEfbPfOYz/lF+2lxQU9v1tABNu1cHhx4tpxFz1YdGfFUHqRH4MLw1E+A1Kq3RcU1TVzt4wQte0PCtsmn+6ijQXgIaldf+AD/+8Y+dptdb6NU5tFeCZlzolRqB17Hq+FGdpkbgqwrwmtGhjhGbVSBn66QKR+CzAnzevcQBvug7E7aHvMfC6bvxi1/8wk+j1yyOVgK8jcDr+2vfN0bg+Y8EAggggAACCCCAAALdI1A6wKvIP/jBD/xosI1qh7ehMKbg/LWvfc0HxPBl6881xfumm27q9X68Bj4O8DbSrOCmIKrQHr7CAD958mQfthTUFWJUVk1hV6eBpgtrc674lRfg9Z5GNHWsQqpGRHUPmrJ9yimn+LXfYXlbDfCaAv/Od77Td3houYECpNbwaxmBRrCznuf+pz/9yXeA/PCHP2y4LRnZFHl56HPhK14D32qAV73LRhvMhS9bMqC9DlLva3RenTh6BKA+qw4XvWyUW2v/zVVr4FPniNfAVxXgrT1pir/q2abQq/1pCcj3v//9hoBs922zVPLuJQ7w6hRTm8n6zmh2RWq2QNh5Y9e3fQtaDfDxGvhwE8Hu+ZVFSRBAAAEEEEAAAQQQGLgCTQV4MWndrEZ8FRIUjjXyrrXDCpoKzfGO5Dom3PStzC70cYDXMdpETiPJNp1Z4W3atGl+JF4jujbFWrMDtCmYyqiR1GOOOca98pWv9JugaU2wNr1rJsBrKrvClWYe6D60Edjtt9/u10MreOo6fQnwGqFWB8Ohhx7qw6Lt1H/55Zf70XPbmCyviapzQuvyb7vtNl8nWs+tXf/VwaBp9EW70PdlCr2mp8c7xKusFtBVT/H7tgu9niCg9daaBq7ArrJrJoE6L1TXoWvRLvThCLkMix7pljeFXu1N09JlqjLJUrNNtPGb2oKeJpCa0q7jytxLOIVeI/rqwAqfzBB/Z1Jl1c7y2itCS05URnVMye3II49seQq9ll2oPvSn1uprwzt1CvBCAAEEEEAAAQQQQACB7hBoOsB3qtgKOApmCuQKL1rz/dBDD/kRcU3F708vzTjQ6LQ6SxTg42np/eleuZfOC7DevfN1QAkQQAABBBBAAAEEECgjUIsAr6m9Gl3UjvXhy6YM96eAGz7STrMJ7HnwZSqTzyDQigABvhU1jkEAAQQQQAABBBBAYPcL1CLAa73vI4884qerayq7poUfe+yx7swzz0xu7rb7Gau7ogL8XXfd5R+NpnXpWWvfq7siZxroAgT4gd4CuH8EEEAAAQQQQACBugjUIsDXBZNyIoAAAggggAACCCCAAAIIINAuAQJ8u2Q5LwIIIIAAAggggAACCCCAAAIVChDgK8TkVAgggAACCCCAAAIIIIAAAgi0S4AA3y5ZzosAAggggAACCCCAAAIIIIBAhQIE+AoxORUCCCCAAAIIIIAAAggggAAC7RIoHeB37tzpZs6c6U466SQ3adIkXx7bvXratGl+x/TFixe7wYMHuxkzZjj7/KZNm3rKPnHiRDd37lz/PHe9nnzySX+MnvGu15AhQ5x2YR8xYkTm/YaPWdOHli1b5kaPHt3z+VtvvdUtWrSo5+96DJvKYy8dv3379oZyWFn1OZ1L59DL7lP/Hn7mvvvucytWrMgsY1ym0EqPxLNXXLZ2VXJ83gcffNBNnz694+Wo6n7VDhcsWOD/yWs7VV2v28+j9vvAAw80tHErs33njjrqqIb2be/H34Vuv1fKhwACCCCAAAIIIIDAQBJoOcBbELDAHv89K/AvXbrULVy40A0aNMiHdQvTQl++fLmbPHmyfy9+pYKHrqHwf+qpp/qP63wKp7qGzmHH6D3rOCgb4FWWsDMhK9joevqcXTOr8Vhnh+7dOhx07C233JIMWvF5Use30lBT4W716tVOnSsp92auUVUZm7mmPttMgO9UGVP3FH9nmr3vrM/31wDfLq+q3DkPAggggAACCCCAAALtFmg5wMchoUyAt5CtPxXU4xH9vJvNCyV5IS4ObGUDvEbxwxkD7QjwRaOhoUcVwbOZoNtKw6uijK1et+wIfKfK2C0Bvsi3m0fgCfBFtcf7CCCAAAIIIIAAAv1doKUAP2rUqF5TlssGeBuxvvjii91VV13lfcNp9XlBJ2var47JCvhxucoGeI2MDxs2zNk12xHg43KvWbMmOf0/tRzBpukXLRkIPYs6QfTZ+FphJ4bC70033eQOPPBAt2TJEn9qe1/O6pAJl0xYGfPOqTLJWssX5s+f74444ojC9mBu4VKJcPlFlkmW48tf/vKGpRw6f7wMIl52EL4fLusIy6HryWn8+PFu9uzZ3uuwww7rma0RLwcJl1RkndM6IHQ+zT556KGHei07ievZZqZo9oeMVUdh+eN7C+8/677j5S9xO1F92nKR+L7CJSzxTB2V9ZBDDnGrVq3qaUtW1jyv1O+NvHqxzsMtW7b45TC6RqodhPXV3/9jwP0hgAACCCCAAAIIdL9A0wFe/6NuIS21nj1eAx+umRdHOOV8x44dPrjpf/Tz1oOnpuPHtKlgbp/Re3rpWs0EeOtk0D2MHDnSB1RbJ2/n7ssU+ryOh3B/Aa3FLzNyHB/TjFEY3sN7DL22bdvm7197HqhMcb2kypjq+AjPqU4LLVfQHgo6r+2PkPfVsdBvyxZUBwqmqf0TWnHU+cMlFPHfrSND7UGfs7Zl7dvKsu+++/o2oyUTcitadpJqr/E57Vrq6Jg6dWpyzX8Y4OUbroeP6yO2C+ahY7MAABP4SURBVOvQ2nz8HbZz2H2pTLIfM2ZMz/fEjinqQEsF+HAZTFjXahvhPhutthGrl3322cedeeaZPUtawnZpHVLxvXf/r3RKiAACCCCAAAIIINCfBZoO8Arv5513ng/x+p9bW8/d7Ah8uGbcRvmyNrHrVIBXGdXJoD9nzZrlZx3srgAfT68vE+CLpuTndXJkdSaE0+71mXiqetg5kipjatQ/POfGjRsbwnLRly3VIZC3NKAVx/B8FvZSQS513fB648aN69XpE3roXuNAWnROzX4JO1FSXnYNdbZdd911DfszhH424hzObEm9r2uEnXVxB0pYhtR7YSfXypUrGzaRTAX4sEMk9Bg6dGipAJ/6fZGql7ADInVM2LaL2iXvI4AAAggggAACCCCwOwSaDvCaVq7/mX/44YcbNm8rG+DLTnUPb77M2tesUBEHuGZG4K2Twcq8devWygN8GBJSU7xtZkJWgM87Jm5AecHLAnw4Ld2Ot46VVgN83jkV4DWFvmgTQCtLKuDGP2vFMWsaedbMC5XH6iR8soCVc968ea7VAB9OPw/rUOe0AB9uhpiq59A8nC4fBvTUvWXNmNA0c5smH4/qxwE+3gG/UwE+7GxLBfiwUybe8JIR+N3xnx+ugQACCCCAAAIIINCsQNMBPvyfXoXP4cOH++nUZQJ8mRFi3UD42De7oaLwmRVw45+nOhDi0BJfK1zvm1ob3eou9KkwZb7xNOW86elZx8SNoWgUv2iNfCo8tzICHwe+ZgJ80Qh8PGJexjGeRm5hXnWdNY3cAnze5nmpsrYyAh96FdWhdcSY6ebNmxs62poZgQ8fzxh+v/Wdz6qzVBsKv0+7cwQ+DPDhCLt1rGQtDbAlQp16zGOzv8T5PAIIIIAAAggggMDAEehTgM+b3pqakhoH4xtuuMG99rWv9et4i4JJ6pFwtkmYpvTbY+nC9bOptbqpEBqvY091FmSVry9r4FNrbi10rF271q1fv97tvffevkMj5RkHxPiYVDOO13PrM1nrl/WezqkQa3WUN4U+r4xhWArPGVvbBnRxR0l4L/HjAlNT3ptxDOtQ66xvvPFGt2HDBjdlyhS/RCQ2033a4wvjGR0qi0LzhAkTeuosDJKpDebCTd2sPsKfheeM26GZ28wYlT91DesYS3VWhev9U50OZm+dNfYEiXAKutWpXcdmCMRtIqu+NbtAHYHxtPX4+5qaQWMm2kfBOv/iz4XXVRlTT8DQZ7SpXaoDceD8J4E7RQABBBBAAAEEEOhmgT4F+DBsKERrx+14E7twV/JwRCvexVrnygttej91jK4bPsPcAqChWzAIKyGeLh3vNJ012q/j9ApHJpsN8OF067hsYdltunQYmMNym2XRMVkhPpxiLT/bEC2efn700Ue7OXPmOE2jLxqB17VSZcw7Z9Zsh7wnDug6cT1n7UJfxlGb52ktukK5nUdT+8Op4PH1tMHh2LFj/aZ78W7n2iFe7xWNwOvY0CZrh3qVyc7ZSoBPjT6HnQpFywfsOxyWr6idZO1CH3+HzznnHLdu3Tq/n0aZAJ/yss0wwwBvv5s09V+v+OkAWQE+Xu6R+v3Rzb/QKRsCCCCAAAIIIIBA/xYoHeD7NwN31y0CCnhaD3/KKackd1jvlnJSjv4vkPd0g/5/99whAggggAACCCCAQDcKEOC7sVYGaJkI7wO04rvktjXLQi/NBNCraN+NLik2xUAAAQQQQAABBBAYQAIE+AFU2dwqAghkC9xzzz1OSyNsmUu8tAY7BBBAAAEEEEAAAQQ6LUCA73QNcH0EEEAAAQQQQAABBBBAAAEESggQ4Esg8REEEEAAAQQQQAABBBBAAAEEOi1AgO90DXB9BBBAAAEEEEAAAQQQQAABBEoIEOBLIPERBBBAAAEEEEAAAQQQQAABBDotQIDvdA1wfQQQQAABBBBAAAEEEEAAAQRKCLQU4Hfu3OlWrlzppk2b5vbcc88Sl6n2I934eKdHH33UzZgxw+9gPW/evJ5HURXd+ZVXXuk/omOrfKk8d911lzvrrLMqO63qfebMmb6so0ePbuq8duymTZsajmtlp+/QWiebOHGimzt3bkfaYngzWfeozyxbtqxps6aAow/LaMGCBf6fESNGtHQqPQdd7XPp0qVu0KBBLZ2DgxBAAAEEEEAAAQQQQKA6gZYCvAL08uXL/f/ctxoO+nILVQZ43cP27dv7FAD1/PLFixe7o446KjO4W+hcuHBhQ5BrV4DXeRXAqgxfVQT4k046qXTnRqqNpELl2rVr3ciRIzvSFlMBvq/32Jfvhh3bTIDPapsE+CpqgnMggAACCCCAAAIIIFCdQNMB3sLqHXfc0dRIc3VFrvZMVQT4MmFpdwb4cCR4d4/8ZtWOlakv4bYvHQjVtpr02aq4x6rKWaZNhmFfsyrizqWqysJ5EEAAAQQQQAABBBBAoBqBpgO8jcqdfvrpbtWqVbkjvBopv/nmm93jjz/up5YPGTKkYdTewrOmQGtq9hlnnOGnZ+sa06dP77nDcEq6jlmxYkXyXPq5XvF1wk4HvW9TrtesWeMWLVrUc528qdhZZYqnc9s9hNWTmlptwdoMtm7d6mx6eRi6y5w/bgpyf+CBB5ymp+ucNr1c5ViyZIkbP368mz17tj8snMKu43bt2uWPUQeNXmZv5dDPwpkXVh8p95RBXwJ8mRFh3UNYp2F9xPUQvpe6j6FDhyZnVmTNmigT4LO8Uh084UyTu+++O7NuzDm+d/se2H1Ynerz1say2qbaoxzD70ReW8xrO9X8quIsCCCAAAIIIIAAAggg0HSAVwAZPny4GzduXOF66HiqexxSdK7169f7c9la7fgzqVCkIDd//vyeIBkHqvD9fffd15dTa7Ztnbk+P2bMGP+zMiPwRWUqM9qZNwIfTnUPzXbs2NGwjtk6IgYPHpy5Zt4+o6C83377NRxvlmYRny9eGhE7x/eZ5x4vrUgFxVRnR95XstmlE2auvRomTZqUWdd59/HEE080rAPPmwWQuse4g+SWW27p6fQKfXXf8Sh4HODDZStx3cQ28fuha1zPWW3TOoLUAaS2ou+RdcA023b4VYsAAggggAACCCCAAAJ9F2gqwBcFuLg4YQCwze7CwKxAEq/TTgXq+Dxx8Ik36wrXpKtMYWiKy1gmwBeVadu2bYUbhpWdQh8a33bbbb644QZ3RaPQ4fsyD9fmp8JnaKsZCRq5D0fsw03rwrKpXHnuCszhq8zodFFzbjbAx3sTpPZuSHW+hMfFHVXyVXtKbZqXd4+p98LrjBo1qjDAZ9WN1v/HmwvmdSrF75UJ8Gob8fcobGuaIZDXdorqlvcRQAABBBBAAAEEEECgWKCpAJ8XpFOb2aUCfPgzBfh4A7nU9OSiAG+7v8e3q+nfeoXBotUAHwfpsEztDPC2LCAsd97O7bFfGHp1jjjo9SXA57m3I8DnjSqbT9FIvy2FsOnlVq9a4pFqP7oPGW3ZssUHbJuBEt+fji0T4MMd/KsK8PFMC5UlDunxEhB9xqbRlw3w8feIAF/8C5ZPIIAAAggggAACCCBQpUDpAJ/3iKysx6aVGYEvE+DjEfCiEfgQqGjUtuwIfBzgw+PaGeDj6+ZVfrxGOfyswlpqpLYvAb6Zx5RVMQJfdI74/XjJQKpdzJo1y1122WW5j1uTq3bz12cvv/xy3wmS6rBqNsCHn2/nCLyWAYRLTizM9zXAx1P8GYGv8lcz50IAAQQQQAABBBBAoLdA6QCfNXU7FdLtMvF7qTXwcYBPrbuO1wan1sCH59F1Nm/e7CZMmNAzKhqugQ8fO1YU8HUvRWUqswY+K9zFI+bxNPX43levXu03Fks9lzurLuwakydPrmwEXgE27vwI3eOmVjZ8Dxs2LPeRfnH41HV033rF091Vz9pjYe+99+61Z0DYnleuXNkwEyS+j3C9d94jB4vuMfZKzY6wNeZ2Lt2XOg+KpqjHjw0M21G4jl/LKm688Ua3YcMGN2XKFL8PRFa541kmYVuMj4nbXrc/MYD/GCCAAAIIIIAAAgggUEeBUgE+b/O0rOm3FqzCHcHjqd9Zo995u9CnArV+Fu/urV3Wx44d6+sknj1w9NFHuzlz5vjd6sMd6uPd68MKzStTmQBv5bbd9W0Dt7wAr5Acj6qffPLJ7uyzz+4V4PPCo3VAXHjhhX4EOZzG3eoIvI1A57mHflkzOKxN6LMa2S4K8LGj/q5znH/++e7QQw/1Yd7anGaGaGTbZgpoT4FwSUK423/Rfdh58x7LVxTgU+003NE/bGO6p2OOOcatW7euVIBPfd9Su9DbzzZu3NiwtCS8trXNrA44W24QbkJIgK/jr3/KjAACCCCAAAIIIFA3gVIBvtWbyhudb/WcFuAUfDQymRqJ7su5ORaBlIBNo9ez0mlztBEEEEAAAQQQQAABBBDohEAtA3yZdeudwOSa/Vcg69nv/feOuTMEEEAAAQQQQAABBBDoNoFaBXibxqw14KnHeHUbLuWpv4AtYTjuuON6raOv/91xBwgggAACCCCAAAIIIFAngbYG+DpBUFYEEEAAAQQQQAABBBBAAAEEulmAAN/NtUPZEEAAAQQQQAABBBBAAAEEEPg/AQI8TQE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gf8B1fBwWveUcx0AAAAASUVORK5CYII=">
            <a:extLst>
              <a:ext uri="{FF2B5EF4-FFF2-40B4-BE49-F238E27FC236}">
                <a16:creationId xmlns:a16="http://schemas.microsoft.com/office/drawing/2014/main" id="{0D6035ED-D458-4179-A3A4-B2D21394BA45}"/>
              </a:ext>
            </a:extLst>
          </p:cNvPr>
          <p:cNvSpPr>
            <a:spLocks noChangeAspect="1" noChangeArrowheads="1"/>
          </p:cNvSpPr>
          <p:nvPr/>
        </p:nvSpPr>
        <p:spPr bwMode="auto">
          <a:xfrm>
            <a:off x="1756881" y="69351"/>
            <a:ext cx="6174768" cy="61747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1" name="Chart 10">
            <a:extLst>
              <a:ext uri="{FF2B5EF4-FFF2-40B4-BE49-F238E27FC236}">
                <a16:creationId xmlns:a16="http://schemas.microsoft.com/office/drawing/2014/main" id="{AF817145-FA78-4277-9152-7BC209B4BCB7}"/>
              </a:ext>
            </a:extLst>
          </p:cNvPr>
          <p:cNvGraphicFramePr/>
          <p:nvPr>
            <p:extLst/>
          </p:nvPr>
        </p:nvGraphicFramePr>
        <p:xfrm>
          <a:off x="647271" y="1127303"/>
          <a:ext cx="7469313" cy="5304320"/>
        </p:xfrm>
        <a:graphic>
          <a:graphicData uri="http://schemas.openxmlformats.org/drawingml/2006/chart">
            <c:chart xmlns:c="http://schemas.openxmlformats.org/drawingml/2006/chart" xmlns:r="http://schemas.openxmlformats.org/officeDocument/2006/relationships" r:id="rId2"/>
          </a:graphicData>
        </a:graphic>
      </p:graphicFrame>
      <p:sp>
        <p:nvSpPr>
          <p:cNvPr id="12" name="Title 1">
            <a:extLst>
              <a:ext uri="{FF2B5EF4-FFF2-40B4-BE49-F238E27FC236}">
                <a16:creationId xmlns:a16="http://schemas.microsoft.com/office/drawing/2014/main" id="{B301B0F9-7317-4B84-B483-55A236AC9CB0}"/>
              </a:ext>
            </a:extLst>
          </p:cNvPr>
          <p:cNvSpPr txBox="1">
            <a:spLocks/>
          </p:cNvSpPr>
          <p:nvPr/>
        </p:nvSpPr>
        <p:spPr>
          <a:xfrm>
            <a:off x="381000" y="152400"/>
            <a:ext cx="8229600" cy="1143000"/>
          </a:xfrm>
          <a:prstGeom prst="rect">
            <a:avLst/>
          </a:prstGeom>
        </p:spPr>
        <p:txBody>
          <a:bodyPr>
            <a:norm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200" b="1" dirty="0">
                <a:solidFill>
                  <a:srgbClr val="002060"/>
                </a:solidFill>
                <a:latin typeface="+mn-lt"/>
              </a:rPr>
              <a:t>Instances of Child Abuse/ Neglect: </a:t>
            </a:r>
          </a:p>
          <a:p>
            <a:r>
              <a:rPr lang="en-US" sz="2400" b="1" dirty="0">
                <a:solidFill>
                  <a:srgbClr val="002060"/>
                </a:solidFill>
                <a:latin typeface="+mn-lt"/>
              </a:rPr>
              <a:t>Rate per 1,000</a:t>
            </a:r>
          </a:p>
        </p:txBody>
      </p:sp>
      <p:sp>
        <p:nvSpPr>
          <p:cNvPr id="13" name="TextBox 12">
            <a:extLst>
              <a:ext uri="{FF2B5EF4-FFF2-40B4-BE49-F238E27FC236}">
                <a16:creationId xmlns:a16="http://schemas.microsoft.com/office/drawing/2014/main" id="{29DE0F25-383C-4739-95EA-FDBA2F88B79F}"/>
              </a:ext>
            </a:extLst>
          </p:cNvPr>
          <p:cNvSpPr txBox="1"/>
          <p:nvPr/>
        </p:nvSpPr>
        <p:spPr>
          <a:xfrm>
            <a:off x="381000" y="6567099"/>
            <a:ext cx="8382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Calibri"/>
                <a:ea typeface="+mn-ea"/>
                <a:cs typeface="+mn-cs"/>
              </a:rPr>
              <a:t>Source</a:t>
            </a:r>
            <a:r>
              <a:rPr kumimoji="0" lang="en-US" sz="1200" b="0" i="0" u="none" strike="noStrike" kern="1200" cap="none" spc="0" normalizeH="0" baseline="0" noProof="0" dirty="0">
                <a:ln>
                  <a:noFill/>
                </a:ln>
                <a:solidFill>
                  <a:prstClr val="black"/>
                </a:solidFill>
                <a:effectLst/>
                <a:uLnTx/>
                <a:uFillTx/>
                <a:latin typeface="Calibri"/>
                <a:ea typeface="+mn-ea"/>
                <a:cs typeface="+mn-cs"/>
              </a:rPr>
              <a:t>: Georgia Kids Count, Georgia Family Connection Partnership, http://www.gafcp.org</a:t>
            </a:r>
          </a:p>
        </p:txBody>
      </p:sp>
    </p:spTree>
    <p:extLst>
      <p:ext uri="{BB962C8B-B14F-4D97-AF65-F5344CB8AC3E}">
        <p14:creationId xmlns:p14="http://schemas.microsoft.com/office/powerpoint/2010/main" val="918408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p:cNvPicPr>
            <a:picLocks noChangeAspect="1"/>
          </p:cNvPicPr>
          <p:nvPr/>
        </p:nvPicPr>
        <p:blipFill rotWithShape="1">
          <a:blip r:embed="rId3" cstate="email">
            <a:extLst>
              <a:ext uri="{28A0092B-C50C-407E-A947-70E740481C1C}">
                <a14:useLocalDpi xmlns:a14="http://schemas.microsoft.com/office/drawing/2010/main" val="0"/>
              </a:ext>
            </a:extLst>
          </a:blip>
          <a:srcRect l="57025" t="39304" r="11810" b="41541"/>
          <a:stretch/>
        </p:blipFill>
        <p:spPr>
          <a:xfrm>
            <a:off x="4722878" y="2950127"/>
            <a:ext cx="2459149" cy="1203414"/>
          </a:xfrm>
          <a:prstGeom prst="rect">
            <a:avLst/>
          </a:prstGeom>
        </p:spPr>
      </p:pic>
      <p:pic>
        <p:nvPicPr>
          <p:cNvPr id="49" name="Picture 48"/>
          <p:cNvPicPr>
            <a:picLocks noChangeAspect="1"/>
          </p:cNvPicPr>
          <p:nvPr/>
        </p:nvPicPr>
        <p:blipFill rotWithShape="1">
          <a:blip r:embed="rId4" cstate="email">
            <a:extLst>
              <a:ext uri="{28A0092B-C50C-407E-A947-70E740481C1C}">
                <a14:useLocalDpi xmlns:a14="http://schemas.microsoft.com/office/drawing/2010/main" val="0"/>
              </a:ext>
            </a:extLst>
          </a:blip>
          <a:srcRect l="20930" t="46270" r="21366" b="45316"/>
          <a:stretch/>
        </p:blipFill>
        <p:spPr>
          <a:xfrm>
            <a:off x="2116135" y="3364908"/>
            <a:ext cx="4970465" cy="400643"/>
          </a:xfrm>
          <a:prstGeom prst="rect">
            <a:avLst/>
          </a:prstGeom>
        </p:spPr>
      </p:pic>
      <p:sp>
        <p:nvSpPr>
          <p:cNvPr id="26" name="Can 25"/>
          <p:cNvSpPr/>
          <p:nvPr/>
        </p:nvSpPr>
        <p:spPr>
          <a:xfrm rot="5400000">
            <a:off x="3860039" y="1934596"/>
            <a:ext cx="1456365" cy="5761547"/>
          </a:xfrm>
          <a:prstGeom prst="can">
            <a:avLst/>
          </a:prstGeom>
          <a:solidFill>
            <a:schemeClr val="bg1"/>
          </a:solidFill>
          <a:ln w="25400">
            <a:solidFill>
              <a:srgbClr val="C82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Rectangle 43"/>
          <p:cNvSpPr/>
          <p:nvPr/>
        </p:nvSpPr>
        <p:spPr>
          <a:xfrm rot="19188429">
            <a:off x="6830029" y="3635513"/>
            <a:ext cx="209383" cy="201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0" name="Picture 49"/>
          <p:cNvPicPr>
            <a:picLocks noChangeAspect="1"/>
          </p:cNvPicPr>
          <p:nvPr/>
        </p:nvPicPr>
        <p:blipFill rotWithShape="1">
          <a:blip r:embed="rId5" cstate="email">
            <a:extLst>
              <a:ext uri="{28A0092B-C50C-407E-A947-70E740481C1C}">
                <a14:useLocalDpi xmlns:a14="http://schemas.microsoft.com/office/drawing/2010/main" val="0"/>
              </a:ext>
            </a:extLst>
          </a:blip>
          <a:srcRect l="25282" t="54893" r="50349"/>
          <a:stretch/>
        </p:blipFill>
        <p:spPr>
          <a:xfrm>
            <a:off x="3375019" y="4254348"/>
            <a:ext cx="1180654" cy="1207983"/>
          </a:xfrm>
          <a:prstGeom prst="rect">
            <a:avLst/>
          </a:prstGeom>
        </p:spPr>
      </p:pic>
      <p:pic>
        <p:nvPicPr>
          <p:cNvPr id="51" name="Picture 50"/>
          <p:cNvPicPr>
            <a:picLocks noChangeAspect="1"/>
          </p:cNvPicPr>
          <p:nvPr/>
        </p:nvPicPr>
        <p:blipFill rotWithShape="1">
          <a:blip r:embed="rId6" cstate="email">
            <a:extLst>
              <a:ext uri="{28A0092B-C50C-407E-A947-70E740481C1C}">
                <a14:useLocalDpi xmlns:a14="http://schemas.microsoft.com/office/drawing/2010/main" val="0"/>
              </a:ext>
            </a:extLst>
          </a:blip>
          <a:srcRect l="49651" t="54893" r="25847"/>
          <a:stretch/>
        </p:blipFill>
        <p:spPr>
          <a:xfrm>
            <a:off x="4585140" y="4243475"/>
            <a:ext cx="1187071" cy="1207983"/>
          </a:xfrm>
          <a:prstGeom prst="rect">
            <a:avLst/>
          </a:prstGeom>
        </p:spPr>
      </p:pic>
      <p:pic>
        <p:nvPicPr>
          <p:cNvPr id="52" name="Picture 51"/>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824133" y="4254348"/>
            <a:ext cx="1201259" cy="1207983"/>
          </a:xfrm>
          <a:prstGeom prst="rect">
            <a:avLst/>
          </a:prstGeom>
        </p:spPr>
      </p:pic>
      <p:pic>
        <p:nvPicPr>
          <p:cNvPr id="53" name="Picture 52"/>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184388" y="3723625"/>
            <a:ext cx="1194872" cy="1701597"/>
          </a:xfrm>
          <a:prstGeom prst="rect">
            <a:avLst/>
          </a:prstGeom>
        </p:spPr>
      </p:pic>
      <p:sp>
        <p:nvSpPr>
          <p:cNvPr id="63" name="Freeform 62"/>
          <p:cNvSpPr/>
          <p:nvPr/>
        </p:nvSpPr>
        <p:spPr>
          <a:xfrm>
            <a:off x="4356627" y="1655008"/>
            <a:ext cx="158440" cy="303636"/>
          </a:xfrm>
          <a:custGeom>
            <a:avLst/>
            <a:gdLst>
              <a:gd name="connsiteX0" fmla="*/ 0 w 211253"/>
              <a:gd name="connsiteY0" fmla="*/ 0 h 404848"/>
              <a:gd name="connsiteX1" fmla="*/ 111682 w 211253"/>
              <a:gd name="connsiteY1" fmla="*/ 139603 h 404848"/>
              <a:gd name="connsiteX2" fmla="*/ 97722 w 211253"/>
              <a:gd name="connsiteY2" fmla="*/ 181484 h 404848"/>
              <a:gd name="connsiteX3" fmla="*/ 90742 w 211253"/>
              <a:gd name="connsiteY3" fmla="*/ 202424 h 404848"/>
              <a:gd name="connsiteX4" fmla="*/ 111682 w 211253"/>
              <a:gd name="connsiteY4" fmla="*/ 216384 h 404848"/>
              <a:gd name="connsiteX5" fmla="*/ 132623 w 211253"/>
              <a:gd name="connsiteY5" fmla="*/ 223364 h 404848"/>
              <a:gd name="connsiteX6" fmla="*/ 146583 w 211253"/>
              <a:gd name="connsiteY6" fmla="*/ 237325 h 404848"/>
              <a:gd name="connsiteX7" fmla="*/ 153563 w 211253"/>
              <a:gd name="connsiteY7" fmla="*/ 258265 h 404848"/>
              <a:gd name="connsiteX8" fmla="*/ 153563 w 211253"/>
              <a:gd name="connsiteY8" fmla="*/ 342027 h 404848"/>
              <a:gd name="connsiteX9" fmla="*/ 174503 w 211253"/>
              <a:gd name="connsiteY9" fmla="*/ 349007 h 404848"/>
              <a:gd name="connsiteX10" fmla="*/ 188464 w 211253"/>
              <a:gd name="connsiteY10" fmla="*/ 362968 h 404848"/>
              <a:gd name="connsiteX11" fmla="*/ 209404 w 211253"/>
              <a:gd name="connsiteY11" fmla="*/ 376928 h 404848"/>
              <a:gd name="connsiteX12" fmla="*/ 209404 w 211253"/>
              <a:gd name="connsiteY12" fmla="*/ 404848 h 40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253" h="404848">
                <a:moveTo>
                  <a:pt x="0" y="0"/>
                </a:moveTo>
                <a:cubicBezTo>
                  <a:pt x="37227" y="46534"/>
                  <a:pt x="83429" y="87133"/>
                  <a:pt x="111682" y="139603"/>
                </a:cubicBezTo>
                <a:cubicBezTo>
                  <a:pt x="118659" y="152560"/>
                  <a:pt x="102375" y="167524"/>
                  <a:pt x="97722" y="181484"/>
                </a:cubicBezTo>
                <a:lnTo>
                  <a:pt x="90742" y="202424"/>
                </a:lnTo>
                <a:cubicBezTo>
                  <a:pt x="97722" y="207077"/>
                  <a:pt x="104179" y="212632"/>
                  <a:pt x="111682" y="216384"/>
                </a:cubicBezTo>
                <a:cubicBezTo>
                  <a:pt x="118263" y="219674"/>
                  <a:pt x="126314" y="219578"/>
                  <a:pt x="132623" y="223364"/>
                </a:cubicBezTo>
                <a:cubicBezTo>
                  <a:pt x="138266" y="226750"/>
                  <a:pt x="141930" y="232671"/>
                  <a:pt x="146583" y="237325"/>
                </a:cubicBezTo>
                <a:cubicBezTo>
                  <a:pt x="148910" y="244305"/>
                  <a:pt x="153563" y="250907"/>
                  <a:pt x="153563" y="258265"/>
                </a:cubicBezTo>
                <a:cubicBezTo>
                  <a:pt x="153563" y="315611"/>
                  <a:pt x="106706" y="224882"/>
                  <a:pt x="153563" y="342027"/>
                </a:cubicBezTo>
                <a:cubicBezTo>
                  <a:pt x="156295" y="348858"/>
                  <a:pt x="167523" y="346680"/>
                  <a:pt x="174503" y="349007"/>
                </a:cubicBezTo>
                <a:cubicBezTo>
                  <a:pt x="179157" y="353661"/>
                  <a:pt x="183325" y="358857"/>
                  <a:pt x="188464" y="362968"/>
                </a:cubicBezTo>
                <a:cubicBezTo>
                  <a:pt x="195015" y="368209"/>
                  <a:pt x="205652" y="369425"/>
                  <a:pt x="209404" y="376928"/>
                </a:cubicBezTo>
                <a:cubicBezTo>
                  <a:pt x="213566" y="385252"/>
                  <a:pt x="209404" y="395541"/>
                  <a:pt x="209404" y="404848"/>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Can 19"/>
          <p:cNvSpPr/>
          <p:nvPr/>
        </p:nvSpPr>
        <p:spPr>
          <a:xfrm rot="5400000">
            <a:off x="3843780" y="-602580"/>
            <a:ext cx="1456370" cy="5761547"/>
          </a:xfrm>
          <a:prstGeom prst="can">
            <a:avLst/>
          </a:prstGeom>
          <a:solidFill>
            <a:schemeClr val="bg1"/>
          </a:solidFill>
          <a:ln w="25400">
            <a:solidFill>
              <a:srgbClr val="C82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5" name="Picture 44"/>
          <p:cNvPicPr>
            <a:picLocks noChangeAspect="1"/>
          </p:cNvPicPr>
          <p:nvPr/>
        </p:nvPicPr>
        <p:blipFill rotWithShape="1">
          <a:blip r:embed="rId9" cstate="email">
            <a:extLst>
              <a:ext uri="{28A0092B-C50C-407E-A947-70E740481C1C}">
                <a14:useLocalDpi xmlns:a14="http://schemas.microsoft.com/office/drawing/2010/main" val="0"/>
              </a:ext>
            </a:extLst>
          </a:blip>
          <a:srcRect l="25283" r="50347" b="53972"/>
          <a:stretch/>
        </p:blipFill>
        <p:spPr>
          <a:xfrm>
            <a:off x="3388019" y="1634378"/>
            <a:ext cx="1227216" cy="1281248"/>
          </a:xfrm>
          <a:prstGeom prst="rect">
            <a:avLst/>
          </a:prstGeom>
        </p:spPr>
      </p:pic>
      <p:pic>
        <p:nvPicPr>
          <p:cNvPr id="46" name="Picture 45"/>
          <p:cNvPicPr>
            <a:picLocks noChangeAspect="1"/>
          </p:cNvPicPr>
          <p:nvPr/>
        </p:nvPicPr>
        <p:blipFill rotWithShape="1">
          <a:blip r:embed="rId10" cstate="email">
            <a:extLst>
              <a:ext uri="{28A0092B-C50C-407E-A947-70E740481C1C}">
                <a14:useLocalDpi xmlns:a14="http://schemas.microsoft.com/office/drawing/2010/main" val="0"/>
              </a:ext>
            </a:extLst>
          </a:blip>
          <a:srcRect l="49651" r="25847" b="53972"/>
          <a:stretch/>
        </p:blipFill>
        <p:spPr>
          <a:xfrm>
            <a:off x="4636938" y="1642397"/>
            <a:ext cx="1233886" cy="1281249"/>
          </a:xfrm>
          <a:prstGeom prst="rect">
            <a:avLst/>
          </a:prstGeom>
        </p:spPr>
      </p:pic>
      <p:pic>
        <p:nvPicPr>
          <p:cNvPr id="47" name="Picture 46"/>
          <p:cNvPicPr>
            <a:picLocks noChangeAspect="1"/>
          </p:cNvPicPr>
          <p:nvPr/>
        </p:nvPicPr>
        <p:blipFill rotWithShape="1">
          <a:blip r:embed="rId10" cstate="email">
            <a:extLst>
              <a:ext uri="{28A0092B-C50C-407E-A947-70E740481C1C}">
                <a14:useLocalDpi xmlns:a14="http://schemas.microsoft.com/office/drawing/2010/main" val="0"/>
              </a:ext>
            </a:extLst>
          </a:blip>
          <a:srcRect r="74718" b="53972"/>
          <a:stretch/>
        </p:blipFill>
        <p:spPr>
          <a:xfrm>
            <a:off x="2106711" y="1636457"/>
            <a:ext cx="1273162" cy="1281249"/>
          </a:xfrm>
          <a:prstGeom prst="octagon">
            <a:avLst>
              <a:gd name="adj" fmla="val 32956"/>
            </a:avLst>
          </a:prstGeom>
        </p:spPr>
      </p:pic>
      <p:pic>
        <p:nvPicPr>
          <p:cNvPr id="48" name="Picture 47"/>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5851453" y="1702354"/>
            <a:ext cx="1256341" cy="1765321"/>
          </a:xfrm>
          <a:prstGeom prst="rect">
            <a:avLst/>
          </a:prstGeom>
        </p:spPr>
      </p:pic>
      <p:sp>
        <p:nvSpPr>
          <p:cNvPr id="61" name="Freeform 60"/>
          <p:cNvSpPr/>
          <p:nvPr/>
        </p:nvSpPr>
        <p:spPr>
          <a:xfrm>
            <a:off x="3203890" y="2627823"/>
            <a:ext cx="298502" cy="303637"/>
          </a:xfrm>
          <a:custGeom>
            <a:avLst/>
            <a:gdLst>
              <a:gd name="connsiteX0" fmla="*/ 0 w 398002"/>
              <a:gd name="connsiteY0" fmla="*/ 404849 h 404849"/>
              <a:gd name="connsiteX1" fmla="*/ 6981 w 398002"/>
              <a:gd name="connsiteY1" fmla="*/ 293166 h 404849"/>
              <a:gd name="connsiteX2" fmla="*/ 69802 w 398002"/>
              <a:gd name="connsiteY2" fmla="*/ 258265 h 404849"/>
              <a:gd name="connsiteX3" fmla="*/ 286187 w 398002"/>
              <a:gd name="connsiteY3" fmla="*/ 237325 h 404849"/>
              <a:gd name="connsiteX4" fmla="*/ 307127 w 398002"/>
              <a:gd name="connsiteY4" fmla="*/ 223365 h 404849"/>
              <a:gd name="connsiteX5" fmla="*/ 314107 w 398002"/>
              <a:gd name="connsiteY5" fmla="*/ 202424 h 404849"/>
              <a:gd name="connsiteX6" fmla="*/ 293167 w 398002"/>
              <a:gd name="connsiteY6" fmla="*/ 69801 h 404849"/>
              <a:gd name="connsiteX7" fmla="*/ 321087 w 398002"/>
              <a:gd name="connsiteY7" fmla="*/ 55841 h 404849"/>
              <a:gd name="connsiteX8" fmla="*/ 390889 w 398002"/>
              <a:gd name="connsiteY8" fmla="*/ 48861 h 404849"/>
              <a:gd name="connsiteX9" fmla="*/ 397869 w 398002"/>
              <a:gd name="connsiteY9" fmla="*/ 0 h 40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8002" h="404849">
                <a:moveTo>
                  <a:pt x="0" y="404849"/>
                </a:moveTo>
                <a:cubicBezTo>
                  <a:pt x="2327" y="367621"/>
                  <a:pt x="-334" y="329742"/>
                  <a:pt x="6981" y="293166"/>
                </a:cubicBezTo>
                <a:cubicBezTo>
                  <a:pt x="13980" y="258173"/>
                  <a:pt x="43738" y="261989"/>
                  <a:pt x="69802" y="258265"/>
                </a:cubicBezTo>
                <a:cubicBezTo>
                  <a:pt x="141607" y="248007"/>
                  <a:pt x="213914" y="242884"/>
                  <a:pt x="286187" y="237325"/>
                </a:cubicBezTo>
                <a:cubicBezTo>
                  <a:pt x="293167" y="232672"/>
                  <a:pt x="301887" y="229916"/>
                  <a:pt x="307127" y="223365"/>
                </a:cubicBezTo>
                <a:cubicBezTo>
                  <a:pt x="311723" y="217619"/>
                  <a:pt x="314515" y="209771"/>
                  <a:pt x="314107" y="202424"/>
                </a:cubicBezTo>
                <a:cubicBezTo>
                  <a:pt x="310300" y="133898"/>
                  <a:pt x="305574" y="119433"/>
                  <a:pt x="293167" y="69801"/>
                </a:cubicBezTo>
                <a:cubicBezTo>
                  <a:pt x="302474" y="65148"/>
                  <a:pt x="310913" y="58021"/>
                  <a:pt x="321087" y="55841"/>
                </a:cubicBezTo>
                <a:cubicBezTo>
                  <a:pt x="343951" y="50942"/>
                  <a:pt x="369602" y="58537"/>
                  <a:pt x="390889" y="48861"/>
                </a:cubicBezTo>
                <a:cubicBezTo>
                  <a:pt x="399562" y="44919"/>
                  <a:pt x="397869" y="8160"/>
                  <a:pt x="397869"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Freeform 61"/>
          <p:cNvSpPr/>
          <p:nvPr/>
        </p:nvSpPr>
        <p:spPr>
          <a:xfrm>
            <a:off x="4643504" y="2619408"/>
            <a:ext cx="188507" cy="306815"/>
          </a:xfrm>
          <a:custGeom>
            <a:avLst/>
            <a:gdLst>
              <a:gd name="connsiteX0" fmla="*/ 251342 w 251342"/>
              <a:gd name="connsiteY0" fmla="*/ 409086 h 409086"/>
              <a:gd name="connsiteX1" fmla="*/ 209461 w 251342"/>
              <a:gd name="connsiteY1" fmla="*/ 164781 h 409086"/>
              <a:gd name="connsiteX2" fmla="*/ 167580 w 251342"/>
              <a:gd name="connsiteY2" fmla="*/ 143841 h 409086"/>
              <a:gd name="connsiteX3" fmla="*/ 118719 w 251342"/>
              <a:gd name="connsiteY3" fmla="*/ 129880 h 409086"/>
              <a:gd name="connsiteX4" fmla="*/ 97779 w 251342"/>
              <a:gd name="connsiteY4" fmla="*/ 122900 h 409086"/>
              <a:gd name="connsiteX5" fmla="*/ 62878 w 251342"/>
              <a:gd name="connsiteY5" fmla="*/ 60079 h 409086"/>
              <a:gd name="connsiteX6" fmla="*/ 34957 w 251342"/>
              <a:gd name="connsiteY6" fmla="*/ 32158 h 409086"/>
              <a:gd name="connsiteX7" fmla="*/ 20997 w 251342"/>
              <a:gd name="connsiteY7" fmla="*/ 11218 h 409086"/>
              <a:gd name="connsiteX8" fmla="*/ 56 w 251342"/>
              <a:gd name="connsiteY8" fmla="*/ 11218 h 40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342" h="409086">
                <a:moveTo>
                  <a:pt x="251342" y="409086"/>
                </a:moveTo>
                <a:cubicBezTo>
                  <a:pt x="237382" y="327651"/>
                  <a:pt x="234341" y="243569"/>
                  <a:pt x="209461" y="164781"/>
                </a:cubicBezTo>
                <a:cubicBezTo>
                  <a:pt x="204761" y="149897"/>
                  <a:pt x="181843" y="150180"/>
                  <a:pt x="167580" y="143841"/>
                </a:cubicBezTo>
                <a:cubicBezTo>
                  <a:pt x="152509" y="137142"/>
                  <a:pt x="134260" y="134320"/>
                  <a:pt x="118719" y="129880"/>
                </a:cubicBezTo>
                <a:cubicBezTo>
                  <a:pt x="111645" y="127859"/>
                  <a:pt x="104759" y="125227"/>
                  <a:pt x="97779" y="122900"/>
                </a:cubicBezTo>
                <a:cubicBezTo>
                  <a:pt x="89001" y="96570"/>
                  <a:pt x="86877" y="84078"/>
                  <a:pt x="62878" y="60079"/>
                </a:cubicBezTo>
                <a:cubicBezTo>
                  <a:pt x="53571" y="50772"/>
                  <a:pt x="42258" y="43110"/>
                  <a:pt x="34957" y="32158"/>
                </a:cubicBezTo>
                <a:cubicBezTo>
                  <a:pt x="30304" y="25178"/>
                  <a:pt x="27548" y="16458"/>
                  <a:pt x="20997" y="11218"/>
                </a:cubicBezTo>
                <a:cubicBezTo>
                  <a:pt x="-2151" y="-7300"/>
                  <a:pt x="56" y="296"/>
                  <a:pt x="56" y="11218"/>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Freeform 63"/>
          <p:cNvSpPr/>
          <p:nvPr/>
        </p:nvSpPr>
        <p:spPr>
          <a:xfrm>
            <a:off x="3087506" y="1624148"/>
            <a:ext cx="262398" cy="235580"/>
          </a:xfrm>
          <a:custGeom>
            <a:avLst/>
            <a:gdLst>
              <a:gd name="connsiteX0" fmla="*/ 42638 w 349864"/>
              <a:gd name="connsiteY0" fmla="*/ 0 h 314106"/>
              <a:gd name="connsiteX1" fmla="*/ 56599 w 349864"/>
              <a:gd name="connsiteY1" fmla="*/ 97722 h 314106"/>
              <a:gd name="connsiteX2" fmla="*/ 757 w 349864"/>
              <a:gd name="connsiteY2" fmla="*/ 146583 h 314106"/>
              <a:gd name="connsiteX3" fmla="*/ 21698 w 349864"/>
              <a:gd name="connsiteY3" fmla="*/ 139603 h 314106"/>
              <a:gd name="connsiteX4" fmla="*/ 56599 w 349864"/>
              <a:gd name="connsiteY4" fmla="*/ 132623 h 314106"/>
              <a:gd name="connsiteX5" fmla="*/ 140361 w 349864"/>
              <a:gd name="connsiteY5" fmla="*/ 139603 h 314106"/>
              <a:gd name="connsiteX6" fmla="*/ 182241 w 349864"/>
              <a:gd name="connsiteY6" fmla="*/ 153563 h 314106"/>
              <a:gd name="connsiteX7" fmla="*/ 203182 w 349864"/>
              <a:gd name="connsiteY7" fmla="*/ 216384 h 314106"/>
              <a:gd name="connsiteX8" fmla="*/ 210162 w 349864"/>
              <a:gd name="connsiteY8" fmla="*/ 237325 h 314106"/>
              <a:gd name="connsiteX9" fmla="*/ 217142 w 349864"/>
              <a:gd name="connsiteY9" fmla="*/ 265245 h 314106"/>
              <a:gd name="connsiteX10" fmla="*/ 266003 w 349864"/>
              <a:gd name="connsiteY10" fmla="*/ 265245 h 314106"/>
              <a:gd name="connsiteX11" fmla="*/ 300904 w 349864"/>
              <a:gd name="connsiteY11" fmla="*/ 314106 h 314106"/>
              <a:gd name="connsiteX12" fmla="*/ 349765 w 349864"/>
              <a:gd name="connsiteY12" fmla="*/ 293166 h 314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9864" h="314106">
                <a:moveTo>
                  <a:pt x="42638" y="0"/>
                </a:moveTo>
                <a:cubicBezTo>
                  <a:pt x="47292" y="32574"/>
                  <a:pt x="65639" y="66083"/>
                  <a:pt x="56599" y="97722"/>
                </a:cubicBezTo>
                <a:cubicBezTo>
                  <a:pt x="49804" y="121504"/>
                  <a:pt x="16591" y="127582"/>
                  <a:pt x="757" y="146583"/>
                </a:cubicBezTo>
                <a:cubicBezTo>
                  <a:pt x="-3953" y="152235"/>
                  <a:pt x="14560" y="141387"/>
                  <a:pt x="21698" y="139603"/>
                </a:cubicBezTo>
                <a:cubicBezTo>
                  <a:pt x="33208" y="136726"/>
                  <a:pt x="44965" y="134950"/>
                  <a:pt x="56599" y="132623"/>
                </a:cubicBezTo>
                <a:cubicBezTo>
                  <a:pt x="84520" y="134950"/>
                  <a:pt x="112725" y="134997"/>
                  <a:pt x="140361" y="139603"/>
                </a:cubicBezTo>
                <a:cubicBezTo>
                  <a:pt x="154876" y="142022"/>
                  <a:pt x="182241" y="153563"/>
                  <a:pt x="182241" y="153563"/>
                </a:cubicBezTo>
                <a:lnTo>
                  <a:pt x="203182" y="216384"/>
                </a:lnTo>
                <a:cubicBezTo>
                  <a:pt x="205509" y="223364"/>
                  <a:pt x="208377" y="230187"/>
                  <a:pt x="210162" y="237325"/>
                </a:cubicBezTo>
                <a:lnTo>
                  <a:pt x="217142" y="265245"/>
                </a:lnTo>
                <a:cubicBezTo>
                  <a:pt x="230751" y="260709"/>
                  <a:pt x="252369" y="249339"/>
                  <a:pt x="266003" y="265245"/>
                </a:cubicBezTo>
                <a:cubicBezTo>
                  <a:pt x="318121" y="326049"/>
                  <a:pt x="248089" y="296501"/>
                  <a:pt x="300904" y="314106"/>
                </a:cubicBezTo>
                <a:cubicBezTo>
                  <a:pt x="354372" y="306468"/>
                  <a:pt x="349765" y="323578"/>
                  <a:pt x="349765" y="293166"/>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Freeform 65"/>
          <p:cNvSpPr/>
          <p:nvPr/>
        </p:nvSpPr>
        <p:spPr>
          <a:xfrm>
            <a:off x="5740901" y="1642978"/>
            <a:ext cx="533982" cy="288152"/>
          </a:xfrm>
          <a:custGeom>
            <a:avLst/>
            <a:gdLst>
              <a:gd name="connsiteX0" fmla="*/ 711976 w 711976"/>
              <a:gd name="connsiteY0" fmla="*/ 0 h 384203"/>
              <a:gd name="connsiteX1" fmla="*/ 649154 w 711976"/>
              <a:gd name="connsiteY1" fmla="*/ 6981 h 384203"/>
              <a:gd name="connsiteX2" fmla="*/ 572373 w 711976"/>
              <a:gd name="connsiteY2" fmla="*/ 13961 h 384203"/>
              <a:gd name="connsiteX3" fmla="*/ 523512 w 711976"/>
              <a:gd name="connsiteY3" fmla="*/ 27921 h 384203"/>
              <a:gd name="connsiteX4" fmla="*/ 502571 w 711976"/>
              <a:gd name="connsiteY4" fmla="*/ 55842 h 384203"/>
              <a:gd name="connsiteX5" fmla="*/ 474651 w 711976"/>
              <a:gd name="connsiteY5" fmla="*/ 97723 h 384203"/>
              <a:gd name="connsiteX6" fmla="*/ 453710 w 711976"/>
              <a:gd name="connsiteY6" fmla="*/ 111683 h 384203"/>
              <a:gd name="connsiteX7" fmla="*/ 383909 w 711976"/>
              <a:gd name="connsiteY7" fmla="*/ 174504 h 384203"/>
              <a:gd name="connsiteX8" fmla="*/ 349008 w 711976"/>
              <a:gd name="connsiteY8" fmla="*/ 188465 h 384203"/>
              <a:gd name="connsiteX9" fmla="*/ 265246 w 711976"/>
              <a:gd name="connsiteY9" fmla="*/ 195445 h 384203"/>
              <a:gd name="connsiteX10" fmla="*/ 251286 w 711976"/>
              <a:gd name="connsiteY10" fmla="*/ 265246 h 384203"/>
              <a:gd name="connsiteX11" fmla="*/ 181484 w 711976"/>
              <a:gd name="connsiteY11" fmla="*/ 272226 h 384203"/>
              <a:gd name="connsiteX12" fmla="*/ 167524 w 711976"/>
              <a:gd name="connsiteY12" fmla="*/ 286187 h 384203"/>
              <a:gd name="connsiteX13" fmla="*/ 160544 w 711976"/>
              <a:gd name="connsiteY13" fmla="*/ 314107 h 384203"/>
              <a:gd name="connsiteX14" fmla="*/ 167524 w 711976"/>
              <a:gd name="connsiteY14" fmla="*/ 335048 h 384203"/>
              <a:gd name="connsiteX15" fmla="*/ 153564 w 711976"/>
              <a:gd name="connsiteY15" fmla="*/ 355988 h 384203"/>
              <a:gd name="connsiteX16" fmla="*/ 0 w 711976"/>
              <a:gd name="connsiteY16" fmla="*/ 362968 h 384203"/>
              <a:gd name="connsiteX17" fmla="*/ 20941 w 711976"/>
              <a:gd name="connsiteY17" fmla="*/ 383909 h 38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11976" h="384203">
                <a:moveTo>
                  <a:pt x="711976" y="0"/>
                </a:moveTo>
                <a:lnTo>
                  <a:pt x="649154" y="6981"/>
                </a:lnTo>
                <a:cubicBezTo>
                  <a:pt x="623582" y="9538"/>
                  <a:pt x="597723" y="9736"/>
                  <a:pt x="572373" y="13961"/>
                </a:cubicBezTo>
                <a:cubicBezTo>
                  <a:pt x="555665" y="16746"/>
                  <a:pt x="539799" y="23268"/>
                  <a:pt x="523512" y="27921"/>
                </a:cubicBezTo>
                <a:cubicBezTo>
                  <a:pt x="516532" y="37228"/>
                  <a:pt x="509243" y="46311"/>
                  <a:pt x="502571" y="55842"/>
                </a:cubicBezTo>
                <a:cubicBezTo>
                  <a:pt x="492949" y="69587"/>
                  <a:pt x="488611" y="88416"/>
                  <a:pt x="474651" y="97723"/>
                </a:cubicBezTo>
                <a:cubicBezTo>
                  <a:pt x="467671" y="102376"/>
                  <a:pt x="459946" y="106071"/>
                  <a:pt x="453710" y="111683"/>
                </a:cubicBezTo>
                <a:cubicBezTo>
                  <a:pt x="431098" y="132034"/>
                  <a:pt x="412293" y="160312"/>
                  <a:pt x="383909" y="174504"/>
                </a:cubicBezTo>
                <a:cubicBezTo>
                  <a:pt x="372702" y="180108"/>
                  <a:pt x="361347" y="186287"/>
                  <a:pt x="349008" y="188465"/>
                </a:cubicBezTo>
                <a:cubicBezTo>
                  <a:pt x="321417" y="193334"/>
                  <a:pt x="293167" y="193118"/>
                  <a:pt x="265246" y="195445"/>
                </a:cubicBezTo>
                <a:cubicBezTo>
                  <a:pt x="260593" y="218712"/>
                  <a:pt x="268777" y="249213"/>
                  <a:pt x="251286" y="265246"/>
                </a:cubicBezTo>
                <a:cubicBezTo>
                  <a:pt x="234049" y="281047"/>
                  <a:pt x="204169" y="266555"/>
                  <a:pt x="181484" y="272226"/>
                </a:cubicBezTo>
                <a:cubicBezTo>
                  <a:pt x="175099" y="273822"/>
                  <a:pt x="172177" y="281533"/>
                  <a:pt x="167524" y="286187"/>
                </a:cubicBezTo>
                <a:cubicBezTo>
                  <a:pt x="165197" y="295494"/>
                  <a:pt x="160544" y="304514"/>
                  <a:pt x="160544" y="314107"/>
                </a:cubicBezTo>
                <a:cubicBezTo>
                  <a:pt x="160544" y="321465"/>
                  <a:pt x="168734" y="327790"/>
                  <a:pt x="167524" y="335048"/>
                </a:cubicBezTo>
                <a:cubicBezTo>
                  <a:pt x="166145" y="343323"/>
                  <a:pt x="161839" y="354609"/>
                  <a:pt x="153564" y="355988"/>
                </a:cubicBezTo>
                <a:cubicBezTo>
                  <a:pt x="103020" y="364412"/>
                  <a:pt x="51188" y="360641"/>
                  <a:pt x="0" y="362968"/>
                </a:cubicBezTo>
                <a:cubicBezTo>
                  <a:pt x="8452" y="388324"/>
                  <a:pt x="-378" y="383909"/>
                  <a:pt x="20941" y="383909"/>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Freeform 67"/>
          <p:cNvSpPr/>
          <p:nvPr/>
        </p:nvSpPr>
        <p:spPr>
          <a:xfrm>
            <a:off x="5684970" y="2737761"/>
            <a:ext cx="331969" cy="188464"/>
          </a:xfrm>
          <a:custGeom>
            <a:avLst/>
            <a:gdLst>
              <a:gd name="connsiteX0" fmla="*/ 0 w 442625"/>
              <a:gd name="connsiteY0" fmla="*/ 251285 h 251285"/>
              <a:gd name="connsiteX1" fmla="*/ 48861 w 442625"/>
              <a:gd name="connsiteY1" fmla="*/ 160543 h 251285"/>
              <a:gd name="connsiteX2" fmla="*/ 90742 w 442625"/>
              <a:gd name="connsiteY2" fmla="*/ 118663 h 251285"/>
              <a:gd name="connsiteX3" fmla="*/ 167523 w 442625"/>
              <a:gd name="connsiteY3" fmla="*/ 139603 h 251285"/>
              <a:gd name="connsiteX4" fmla="*/ 230345 w 442625"/>
              <a:gd name="connsiteY4" fmla="*/ 181484 h 251285"/>
              <a:gd name="connsiteX5" fmla="*/ 251285 w 442625"/>
              <a:gd name="connsiteY5" fmla="*/ 188464 h 251285"/>
              <a:gd name="connsiteX6" fmla="*/ 300146 w 442625"/>
              <a:gd name="connsiteY6" fmla="*/ 181484 h 251285"/>
              <a:gd name="connsiteX7" fmla="*/ 328067 w 442625"/>
              <a:gd name="connsiteY7" fmla="*/ 160543 h 251285"/>
              <a:gd name="connsiteX8" fmla="*/ 362968 w 442625"/>
              <a:gd name="connsiteY8" fmla="*/ 139603 h 251285"/>
              <a:gd name="connsiteX9" fmla="*/ 390888 w 442625"/>
              <a:gd name="connsiteY9" fmla="*/ 132623 h 251285"/>
              <a:gd name="connsiteX10" fmla="*/ 411829 w 442625"/>
              <a:gd name="connsiteY10" fmla="*/ 125643 h 251285"/>
              <a:gd name="connsiteX11" fmla="*/ 439749 w 442625"/>
              <a:gd name="connsiteY11" fmla="*/ 132623 h 251285"/>
              <a:gd name="connsiteX12" fmla="*/ 432769 w 442625"/>
              <a:gd name="connsiteY12" fmla="*/ 104702 h 251285"/>
              <a:gd name="connsiteX13" fmla="*/ 397868 w 442625"/>
              <a:gd name="connsiteY13" fmla="*/ 97722 h 251285"/>
              <a:gd name="connsiteX14" fmla="*/ 369948 w 442625"/>
              <a:gd name="connsiteY14" fmla="*/ 48861 h 251285"/>
              <a:gd name="connsiteX15" fmla="*/ 376928 w 442625"/>
              <a:gd name="connsiteY15" fmla="*/ 6980 h 251285"/>
              <a:gd name="connsiteX16" fmla="*/ 376928 w 442625"/>
              <a:gd name="connsiteY16" fmla="*/ 0 h 251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2625" h="251285">
                <a:moveTo>
                  <a:pt x="0" y="251285"/>
                </a:moveTo>
                <a:cubicBezTo>
                  <a:pt x="6250" y="238785"/>
                  <a:pt x="35296" y="177122"/>
                  <a:pt x="48861" y="160543"/>
                </a:cubicBezTo>
                <a:cubicBezTo>
                  <a:pt x="61363" y="145263"/>
                  <a:pt x="90742" y="118663"/>
                  <a:pt x="90742" y="118663"/>
                </a:cubicBezTo>
                <a:cubicBezTo>
                  <a:pt x="116336" y="125643"/>
                  <a:pt x="143331" y="128717"/>
                  <a:pt x="167523" y="139603"/>
                </a:cubicBezTo>
                <a:cubicBezTo>
                  <a:pt x="190474" y="149931"/>
                  <a:pt x="206469" y="173525"/>
                  <a:pt x="230345" y="181484"/>
                </a:cubicBezTo>
                <a:lnTo>
                  <a:pt x="251285" y="188464"/>
                </a:lnTo>
                <a:cubicBezTo>
                  <a:pt x="267572" y="186137"/>
                  <a:pt x="284684" y="187107"/>
                  <a:pt x="300146" y="181484"/>
                </a:cubicBezTo>
                <a:cubicBezTo>
                  <a:pt x="311079" y="177508"/>
                  <a:pt x="318387" y="166996"/>
                  <a:pt x="328067" y="160543"/>
                </a:cubicBezTo>
                <a:cubicBezTo>
                  <a:pt x="339355" y="153017"/>
                  <a:pt x="350570" y="145113"/>
                  <a:pt x="362968" y="139603"/>
                </a:cubicBezTo>
                <a:cubicBezTo>
                  <a:pt x="371734" y="135707"/>
                  <a:pt x="381664" y="135258"/>
                  <a:pt x="390888" y="132623"/>
                </a:cubicBezTo>
                <a:cubicBezTo>
                  <a:pt x="397963" y="130602"/>
                  <a:pt x="404849" y="127970"/>
                  <a:pt x="411829" y="125643"/>
                </a:cubicBezTo>
                <a:cubicBezTo>
                  <a:pt x="421136" y="127970"/>
                  <a:pt x="432966" y="139407"/>
                  <a:pt x="439749" y="132623"/>
                </a:cubicBezTo>
                <a:cubicBezTo>
                  <a:pt x="446532" y="125839"/>
                  <a:pt x="440139" y="110844"/>
                  <a:pt x="432769" y="104702"/>
                </a:cubicBezTo>
                <a:cubicBezTo>
                  <a:pt x="423655" y="97107"/>
                  <a:pt x="409502" y="100049"/>
                  <a:pt x="397868" y="97722"/>
                </a:cubicBezTo>
                <a:cubicBezTo>
                  <a:pt x="391575" y="88283"/>
                  <a:pt x="370990" y="59281"/>
                  <a:pt x="369948" y="48861"/>
                </a:cubicBezTo>
                <a:cubicBezTo>
                  <a:pt x="368540" y="34778"/>
                  <a:pt x="374927" y="20991"/>
                  <a:pt x="376928" y="6980"/>
                </a:cubicBezTo>
                <a:cubicBezTo>
                  <a:pt x="377257" y="4677"/>
                  <a:pt x="376928" y="2327"/>
                  <a:pt x="376928"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3" name="Picture 72"/>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1831278" y="884550"/>
            <a:ext cx="5716912" cy="2562585"/>
          </a:xfrm>
          <a:prstGeom prst="rect">
            <a:avLst/>
          </a:prstGeom>
        </p:spPr>
      </p:pic>
      <p:grpSp>
        <p:nvGrpSpPr>
          <p:cNvPr id="39" name="Group 38"/>
          <p:cNvGrpSpPr/>
          <p:nvPr/>
        </p:nvGrpSpPr>
        <p:grpSpPr>
          <a:xfrm>
            <a:off x="330613" y="1394432"/>
            <a:ext cx="3397745" cy="4278182"/>
            <a:chOff x="440817" y="716242"/>
            <a:chExt cx="4530326" cy="5704243"/>
          </a:xfrm>
        </p:grpSpPr>
        <p:sp>
          <p:nvSpPr>
            <p:cNvPr id="31" name="Block Arc 30"/>
            <p:cNvSpPr/>
            <p:nvPr/>
          </p:nvSpPr>
          <p:spPr>
            <a:xfrm rot="16200000">
              <a:off x="42880" y="1320134"/>
              <a:ext cx="5326200" cy="4530326"/>
            </a:xfrm>
            <a:prstGeom prst="blockArc">
              <a:avLst>
                <a:gd name="adj1" fmla="val 10798019"/>
                <a:gd name="adj2" fmla="val 39671"/>
                <a:gd name="adj3" fmla="val 42399"/>
              </a:avLst>
            </a:prstGeom>
            <a:solidFill>
              <a:schemeClr val="bg1"/>
            </a:solidFill>
            <a:ln w="25400">
              <a:solidFill>
                <a:srgbClr val="C82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ounded Rectangle 34"/>
            <p:cNvSpPr/>
            <p:nvPr/>
          </p:nvSpPr>
          <p:spPr>
            <a:xfrm>
              <a:off x="2502247" y="4066752"/>
              <a:ext cx="333554" cy="2353733"/>
            </a:xfrm>
            <a:prstGeom prst="roundRect">
              <a:avLst/>
            </a:prstGeom>
            <a:solidFill>
              <a:srgbClr val="C8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ounded Rectangle 35"/>
            <p:cNvSpPr/>
            <p:nvPr/>
          </p:nvSpPr>
          <p:spPr>
            <a:xfrm>
              <a:off x="2487959" y="716242"/>
              <a:ext cx="333554" cy="2353733"/>
            </a:xfrm>
            <a:prstGeom prst="roundRect">
              <a:avLst/>
            </a:prstGeom>
            <a:solidFill>
              <a:srgbClr val="C8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0" name="Curved Left Arrow 59"/>
          <p:cNvSpPr/>
          <p:nvPr/>
        </p:nvSpPr>
        <p:spPr>
          <a:xfrm rot="10800000">
            <a:off x="827232" y="2245243"/>
            <a:ext cx="862207" cy="2590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40" name="Group 39"/>
          <p:cNvGrpSpPr/>
          <p:nvPr/>
        </p:nvGrpSpPr>
        <p:grpSpPr>
          <a:xfrm>
            <a:off x="5369025" y="1429785"/>
            <a:ext cx="3455180" cy="4265130"/>
            <a:chOff x="7153668" y="733644"/>
            <a:chExt cx="4606907" cy="5686840"/>
          </a:xfrm>
        </p:grpSpPr>
        <p:sp>
          <p:nvSpPr>
            <p:cNvPr id="29" name="Block Arc 28"/>
            <p:cNvSpPr/>
            <p:nvPr/>
          </p:nvSpPr>
          <p:spPr>
            <a:xfrm rot="5400000">
              <a:off x="6794022" y="1281845"/>
              <a:ext cx="5326200" cy="4606907"/>
            </a:xfrm>
            <a:prstGeom prst="blockArc">
              <a:avLst>
                <a:gd name="adj1" fmla="val 10798019"/>
                <a:gd name="adj2" fmla="val 39671"/>
                <a:gd name="adj3" fmla="val 42399"/>
              </a:avLst>
            </a:prstGeom>
            <a:solidFill>
              <a:schemeClr val="bg1"/>
            </a:solidFill>
            <a:ln w="25400">
              <a:solidFill>
                <a:srgbClr val="C82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Rounded Rectangle 37"/>
            <p:cNvSpPr/>
            <p:nvPr/>
          </p:nvSpPr>
          <p:spPr>
            <a:xfrm>
              <a:off x="9408968" y="4066751"/>
              <a:ext cx="333554" cy="2353733"/>
            </a:xfrm>
            <a:prstGeom prst="roundRect">
              <a:avLst/>
            </a:prstGeom>
            <a:solidFill>
              <a:srgbClr val="C8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ounded Rectangle 36"/>
            <p:cNvSpPr/>
            <p:nvPr/>
          </p:nvSpPr>
          <p:spPr>
            <a:xfrm>
              <a:off x="9442834" y="733644"/>
              <a:ext cx="333554" cy="2353733"/>
            </a:xfrm>
            <a:prstGeom prst="roundRect">
              <a:avLst/>
            </a:prstGeom>
            <a:solidFill>
              <a:srgbClr val="C8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5" name="Curved Left Arrow 54"/>
          <p:cNvSpPr/>
          <p:nvPr/>
        </p:nvSpPr>
        <p:spPr>
          <a:xfrm>
            <a:off x="7468995" y="2266950"/>
            <a:ext cx="862207" cy="2590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72" name="Picture 71"/>
          <p:cNvPicPr>
            <a:picLocks noChangeAspect="1"/>
          </p:cNvPicPr>
          <p:nvPr/>
        </p:nvPicPr>
        <p:blipFill rotWithShape="1">
          <a:blip r:embed="rId13" cstate="email">
            <a:extLst>
              <a:ext uri="{28A0092B-C50C-407E-A947-70E740481C1C}">
                <a14:useLocalDpi xmlns:a14="http://schemas.microsoft.com/office/drawing/2010/main" val="0"/>
              </a:ext>
            </a:extLst>
          </a:blip>
          <a:srcRect l="3427" t="31077" r="53615" b="31990"/>
          <a:stretch/>
        </p:blipFill>
        <p:spPr>
          <a:xfrm>
            <a:off x="1976408" y="2929470"/>
            <a:ext cx="2694546" cy="1844480"/>
          </a:xfrm>
          <a:prstGeom prst="rect">
            <a:avLst/>
          </a:prstGeom>
        </p:spPr>
      </p:pic>
      <p:sp>
        <p:nvSpPr>
          <p:cNvPr id="74" name="TextBox 73"/>
          <p:cNvSpPr txBox="1"/>
          <p:nvPr/>
        </p:nvSpPr>
        <p:spPr>
          <a:xfrm>
            <a:off x="5122837" y="3161101"/>
            <a:ext cx="2346158" cy="923330"/>
          </a:xfrm>
          <a:prstGeom prst="rect">
            <a:avLst/>
          </a:prstGeom>
          <a:noFill/>
        </p:spPr>
        <p:txBody>
          <a:bodyPr wrap="square" rtlCol="0">
            <a:spAutoFit/>
          </a:bodyPr>
          <a:lstStyle/>
          <a:p>
            <a:pPr algn="ctr"/>
            <a:r>
              <a:rPr lang="en-US" dirty="0">
                <a:solidFill>
                  <a:schemeClr val="tx1">
                    <a:lumMod val="75000"/>
                    <a:lumOff val="25000"/>
                  </a:schemeClr>
                </a:solidFill>
                <a:latin typeface="Century Gothic" charset="0"/>
                <a:ea typeface="Century Gothic" charset="0"/>
                <a:cs typeface="Century Gothic" charset="0"/>
              </a:rPr>
              <a:t>HOW DO WE MAINTAIN THE PIPELINE</a:t>
            </a:r>
            <a:r>
              <a:rPr lang="en-US" dirty="0">
                <a:solidFill>
                  <a:schemeClr val="tx1">
                    <a:lumMod val="75000"/>
                    <a:lumOff val="25000"/>
                  </a:schemeClr>
                </a:solidFill>
                <a:latin typeface="Arial" charset="0"/>
                <a:ea typeface="Arial" charset="0"/>
                <a:cs typeface="Arial" charset="0"/>
              </a:rPr>
              <a:t>?</a:t>
            </a:r>
          </a:p>
        </p:txBody>
      </p:sp>
      <p:sp>
        <p:nvSpPr>
          <p:cNvPr id="75" name="TextBox 74"/>
          <p:cNvSpPr txBox="1"/>
          <p:nvPr/>
        </p:nvSpPr>
        <p:spPr>
          <a:xfrm>
            <a:off x="2857987" y="3455560"/>
            <a:ext cx="3611529" cy="369332"/>
          </a:xfrm>
          <a:prstGeom prst="rect">
            <a:avLst/>
          </a:prstGeom>
          <a:noFill/>
        </p:spPr>
        <p:txBody>
          <a:bodyPr wrap="square" rtlCol="0">
            <a:spAutoFit/>
          </a:bodyPr>
          <a:lstStyle/>
          <a:p>
            <a:pPr algn="ctr"/>
            <a:r>
              <a:rPr lang="en-US" spc="150" dirty="0">
                <a:solidFill>
                  <a:schemeClr val="tx1">
                    <a:lumMod val="75000"/>
                    <a:lumOff val="25000"/>
                  </a:schemeClr>
                </a:solidFill>
                <a:latin typeface="Century Gothic" charset="0"/>
                <a:ea typeface="Century Gothic" charset="0"/>
                <a:cs typeface="Century Gothic" charset="0"/>
              </a:rPr>
              <a:t>INSULATE THE PIPELINE!</a:t>
            </a:r>
            <a:endParaRPr lang="en-US" spc="150" dirty="0">
              <a:solidFill>
                <a:schemeClr val="tx1">
                  <a:lumMod val="75000"/>
                  <a:lumOff val="25000"/>
                </a:schemeClr>
              </a:solidFill>
              <a:latin typeface="Arial" charset="0"/>
              <a:ea typeface="Arial" charset="0"/>
              <a:cs typeface="Arial" charset="0"/>
            </a:endParaRPr>
          </a:p>
        </p:txBody>
      </p:sp>
      <p:sp>
        <p:nvSpPr>
          <p:cNvPr id="41" name="Rectangle 2">
            <a:extLst>
              <a:ext uri="{FF2B5EF4-FFF2-40B4-BE49-F238E27FC236}">
                <a16:creationId xmlns:a16="http://schemas.microsoft.com/office/drawing/2014/main" id="{108998E9-9491-4879-8D26-E47EB3935A6C}"/>
              </a:ext>
            </a:extLst>
          </p:cNvPr>
          <p:cNvSpPr>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lgn="ctr"/>
            <a:r>
              <a:rPr lang="en-US" sz="3200" b="1" dirty="0">
                <a:solidFill>
                  <a:srgbClr val="000066"/>
                </a:solidFill>
                <a:cs typeface="Times New Roman" charset="0"/>
              </a:rPr>
              <a:t>Economic Lifecycles</a:t>
            </a:r>
          </a:p>
        </p:txBody>
      </p:sp>
    </p:spTree>
    <p:extLst>
      <p:ext uri="{BB962C8B-B14F-4D97-AF65-F5344CB8AC3E}">
        <p14:creationId xmlns:p14="http://schemas.microsoft.com/office/powerpoint/2010/main" val="302424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strVal val="#ppt_w*0.70"/>
                                          </p:val>
                                        </p:tav>
                                        <p:tav tm="100000">
                                          <p:val>
                                            <p:strVal val="#ppt_w"/>
                                          </p:val>
                                        </p:tav>
                                      </p:tavLst>
                                    </p:anim>
                                    <p:anim calcmode="lin" valueType="num">
                                      <p:cBhvr>
                                        <p:cTn id="13" dur="1000" fill="hold"/>
                                        <p:tgtEl>
                                          <p:spTgt spid="20"/>
                                        </p:tgtEl>
                                        <p:attrNameLst>
                                          <p:attrName>ppt_h</p:attrName>
                                        </p:attrNameLst>
                                      </p:cBhvr>
                                      <p:tavLst>
                                        <p:tav tm="0">
                                          <p:val>
                                            <p:strVal val="#ppt_h"/>
                                          </p:val>
                                        </p:tav>
                                        <p:tav tm="100000">
                                          <p:val>
                                            <p:strVal val="#ppt_h"/>
                                          </p:val>
                                        </p:tav>
                                      </p:tavLst>
                                    </p:anim>
                                    <p:animEffect transition="in" filter="fade">
                                      <p:cBhvr>
                                        <p:cTn id="14" dur="1000"/>
                                        <p:tgtEl>
                                          <p:spTgt spid="20"/>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p:cTn id="18" dur="2000" fill="hold"/>
                                        <p:tgtEl>
                                          <p:spTgt spid="49"/>
                                        </p:tgtEl>
                                        <p:attrNameLst>
                                          <p:attrName>ppt_w</p:attrName>
                                        </p:attrNameLst>
                                      </p:cBhvr>
                                      <p:tavLst>
                                        <p:tav tm="0">
                                          <p:val>
                                            <p:fltVal val="0"/>
                                          </p:val>
                                        </p:tav>
                                        <p:tav tm="100000">
                                          <p:val>
                                            <p:strVal val="#ppt_w"/>
                                          </p:val>
                                        </p:tav>
                                      </p:tavLst>
                                    </p:anim>
                                    <p:anim calcmode="lin" valueType="num">
                                      <p:cBhvr>
                                        <p:cTn id="19" dur="2000" fill="hold"/>
                                        <p:tgtEl>
                                          <p:spTgt spid="49"/>
                                        </p:tgtEl>
                                        <p:attrNameLst>
                                          <p:attrName>ppt_h</p:attrName>
                                        </p:attrNameLst>
                                      </p:cBhvr>
                                      <p:tavLst>
                                        <p:tav tm="0">
                                          <p:val>
                                            <p:fltVal val="0"/>
                                          </p:val>
                                        </p:tav>
                                        <p:tav tm="100000">
                                          <p:val>
                                            <p:strVal val="#ppt_h"/>
                                          </p:val>
                                        </p:tav>
                                      </p:tavLst>
                                    </p:anim>
                                    <p:animEffect transition="in" filter="fade">
                                      <p:cBhvr>
                                        <p:cTn id="20" dur="2000"/>
                                        <p:tgtEl>
                                          <p:spTgt spid="49"/>
                                        </p:tgtEl>
                                      </p:cBhvr>
                                    </p:animEffect>
                                  </p:childTnLst>
                                </p:cTn>
                              </p:par>
                            </p:childTnLst>
                          </p:cTn>
                        </p:par>
                        <p:par>
                          <p:cTn id="21" fill="hold">
                            <p:stCondLst>
                              <p:cond delay="3000"/>
                            </p:stCondLst>
                            <p:childTnLst>
                              <p:par>
                                <p:cTn id="22" presetID="2" presetClass="entr" presetSubtype="8"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1000" fill="hold"/>
                                        <p:tgtEl>
                                          <p:spTgt spid="39"/>
                                        </p:tgtEl>
                                        <p:attrNameLst>
                                          <p:attrName>ppt_x</p:attrName>
                                        </p:attrNameLst>
                                      </p:cBhvr>
                                      <p:tavLst>
                                        <p:tav tm="0">
                                          <p:val>
                                            <p:strVal val="0-#ppt_w/2"/>
                                          </p:val>
                                        </p:tav>
                                        <p:tav tm="100000">
                                          <p:val>
                                            <p:strVal val="#ppt_x"/>
                                          </p:val>
                                        </p:tav>
                                      </p:tavLst>
                                    </p:anim>
                                    <p:anim calcmode="lin" valueType="num">
                                      <p:cBhvr additive="base">
                                        <p:cTn id="25" dur="1000" fill="hold"/>
                                        <p:tgtEl>
                                          <p:spTgt spid="3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1000" fill="hold"/>
                                        <p:tgtEl>
                                          <p:spTgt spid="40"/>
                                        </p:tgtEl>
                                        <p:attrNameLst>
                                          <p:attrName>ppt_x</p:attrName>
                                        </p:attrNameLst>
                                      </p:cBhvr>
                                      <p:tavLst>
                                        <p:tav tm="0">
                                          <p:val>
                                            <p:strVal val="1+#ppt_w/2"/>
                                          </p:val>
                                        </p:tav>
                                        <p:tav tm="100000">
                                          <p:val>
                                            <p:strVal val="#ppt_x"/>
                                          </p:val>
                                        </p:tav>
                                      </p:tavLst>
                                    </p:anim>
                                    <p:anim calcmode="lin" valueType="num">
                                      <p:cBhvr additive="base">
                                        <p:cTn id="29" dur="1000" fill="hold"/>
                                        <p:tgtEl>
                                          <p:spTgt spid="40"/>
                                        </p:tgtEl>
                                        <p:attrNameLst>
                                          <p:attrName>ppt_y</p:attrName>
                                        </p:attrNameLst>
                                      </p:cBhvr>
                                      <p:tavLst>
                                        <p:tav tm="0">
                                          <p:val>
                                            <p:strVal val="#ppt_y"/>
                                          </p:val>
                                        </p:tav>
                                        <p:tav tm="100000">
                                          <p:val>
                                            <p:strVal val="#ppt_y"/>
                                          </p:val>
                                        </p:tav>
                                      </p:tavLst>
                                    </p:anim>
                                  </p:childTnLst>
                                </p:cTn>
                              </p:par>
                            </p:childTnLst>
                          </p:cTn>
                        </p:par>
                        <p:par>
                          <p:cTn id="30" fill="hold">
                            <p:stCondLst>
                              <p:cond delay="4000"/>
                            </p:stCondLst>
                            <p:childTnLst>
                              <p:par>
                                <p:cTn id="31" presetID="22" presetClass="entr" presetSubtype="8" fill="hold"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1000"/>
                                        <p:tgtEl>
                                          <p:spTgt spid="47"/>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left)">
                                      <p:cBhvr>
                                        <p:cTn id="37" dur="1000"/>
                                        <p:tgtEl>
                                          <p:spTgt spid="45"/>
                                        </p:tgtEl>
                                      </p:cBhvr>
                                    </p:animEffect>
                                  </p:childTnLst>
                                </p:cTn>
                              </p:par>
                            </p:childTnLst>
                          </p:cTn>
                        </p:par>
                        <p:par>
                          <p:cTn id="38" fill="hold">
                            <p:stCondLst>
                              <p:cond delay="6000"/>
                            </p:stCondLst>
                            <p:childTnLst>
                              <p:par>
                                <p:cTn id="39" presetID="22" presetClass="entr" presetSubtype="8"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left)">
                                      <p:cBhvr>
                                        <p:cTn id="41" dur="1000"/>
                                        <p:tgtEl>
                                          <p:spTgt spid="46"/>
                                        </p:tgtEl>
                                      </p:cBhvr>
                                    </p:animEffect>
                                  </p:childTnLst>
                                </p:cTn>
                              </p:par>
                            </p:childTnLst>
                          </p:cTn>
                        </p:par>
                        <p:par>
                          <p:cTn id="42" fill="hold">
                            <p:stCondLst>
                              <p:cond delay="7000"/>
                            </p:stCondLst>
                            <p:childTnLst>
                              <p:par>
                                <p:cTn id="43" presetID="22" presetClass="entr" presetSubtype="1" fill="hold"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1000"/>
                                        <p:tgtEl>
                                          <p:spTgt spid="48"/>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2000"/>
                                        <p:tgtEl>
                                          <p:spTgt spid="55"/>
                                        </p:tgtEl>
                                      </p:cBhvr>
                                    </p:animEffect>
                                  </p:childTnLst>
                                </p:cTn>
                              </p:par>
                            </p:childTnLst>
                          </p:cTn>
                        </p:par>
                        <p:par>
                          <p:cTn id="49" fill="hold">
                            <p:stCondLst>
                              <p:cond delay="9000"/>
                            </p:stCondLst>
                            <p:childTnLst>
                              <p:par>
                                <p:cTn id="50" presetID="22" presetClass="entr" presetSubtype="2" fill="hold"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wipe(right)">
                                      <p:cBhvr>
                                        <p:cTn id="52" dur="1000"/>
                                        <p:tgtEl>
                                          <p:spTgt spid="52"/>
                                        </p:tgtEl>
                                      </p:cBhvr>
                                    </p:animEffect>
                                  </p:childTnLst>
                                </p:cTn>
                              </p:par>
                            </p:childTnLst>
                          </p:cTn>
                        </p:par>
                        <p:par>
                          <p:cTn id="53" fill="hold">
                            <p:stCondLst>
                              <p:cond delay="10000"/>
                            </p:stCondLst>
                            <p:childTnLst>
                              <p:par>
                                <p:cTn id="54" presetID="22" presetClass="entr" presetSubtype="2" fill="hold" nodeType="after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right)">
                                      <p:cBhvr>
                                        <p:cTn id="56" dur="1000"/>
                                        <p:tgtEl>
                                          <p:spTgt spid="51"/>
                                        </p:tgtEl>
                                      </p:cBhvr>
                                    </p:animEffect>
                                  </p:childTnLst>
                                </p:cTn>
                              </p:par>
                            </p:childTnLst>
                          </p:cTn>
                        </p:par>
                        <p:par>
                          <p:cTn id="57" fill="hold">
                            <p:stCondLst>
                              <p:cond delay="11000"/>
                            </p:stCondLst>
                            <p:childTnLst>
                              <p:par>
                                <p:cTn id="58" presetID="22" presetClass="entr" presetSubtype="2" fill="hold" nodeType="after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wipe(right)">
                                      <p:cBhvr>
                                        <p:cTn id="60" dur="1000"/>
                                        <p:tgtEl>
                                          <p:spTgt spid="50"/>
                                        </p:tgtEl>
                                      </p:cBhvr>
                                    </p:animEffect>
                                  </p:childTnLst>
                                </p:cTn>
                              </p:par>
                            </p:childTnLst>
                          </p:cTn>
                        </p:par>
                        <p:par>
                          <p:cTn id="61" fill="hold">
                            <p:stCondLst>
                              <p:cond delay="12000"/>
                            </p:stCondLst>
                            <p:childTnLst>
                              <p:par>
                                <p:cTn id="62" presetID="22" presetClass="entr" presetSubtype="4"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down)">
                                      <p:cBhvr>
                                        <p:cTn id="64" dur="1000"/>
                                        <p:tgtEl>
                                          <p:spTgt spid="53"/>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wipe(down)">
                                      <p:cBhvr>
                                        <p:cTn id="67" dur="2000"/>
                                        <p:tgtEl>
                                          <p:spTgt spid="60"/>
                                        </p:tgtEl>
                                      </p:cBhvr>
                                    </p:animEffect>
                                  </p:childTnLst>
                                </p:cTn>
                              </p:par>
                            </p:childTnLst>
                          </p:cTn>
                        </p:par>
                        <p:par>
                          <p:cTn id="68" fill="hold">
                            <p:stCondLst>
                              <p:cond delay="14000"/>
                            </p:stCondLst>
                            <p:childTnLst>
                              <p:par>
                                <p:cTn id="69" presetID="26" presetClass="emph" presetSubtype="0" fill="hold" nodeType="afterEffect">
                                  <p:stCondLst>
                                    <p:cond delay="0"/>
                                  </p:stCondLst>
                                  <p:childTnLst>
                                    <p:animEffect transition="out" filter="fade">
                                      <p:cBhvr>
                                        <p:cTn id="70" dur="500" tmFilter="0, 0; .2, .5; .8, .5; 1, 0"/>
                                        <p:tgtEl>
                                          <p:spTgt spid="47"/>
                                        </p:tgtEl>
                                      </p:cBhvr>
                                    </p:animEffect>
                                    <p:animScale>
                                      <p:cBhvr>
                                        <p:cTn id="71" dur="250" autoRev="1" fill="hold"/>
                                        <p:tgtEl>
                                          <p:spTgt spid="47"/>
                                        </p:tgtEl>
                                      </p:cBhvr>
                                      <p:by x="105000" y="105000"/>
                                    </p:animScale>
                                  </p:childTnLst>
                                </p:cTn>
                              </p:par>
                            </p:childTnLst>
                          </p:cTn>
                        </p:par>
                        <p:par>
                          <p:cTn id="72" fill="hold">
                            <p:stCondLst>
                              <p:cond delay="14500"/>
                            </p:stCondLst>
                            <p:childTnLst>
                              <p:par>
                                <p:cTn id="73" presetID="26" presetClass="emph" presetSubtype="0" fill="hold" nodeType="afterEffect">
                                  <p:stCondLst>
                                    <p:cond delay="0"/>
                                  </p:stCondLst>
                                  <p:childTnLst>
                                    <p:animEffect transition="out" filter="fade">
                                      <p:cBhvr>
                                        <p:cTn id="74" dur="500" tmFilter="0, 0; .2, .5; .8, .5; 1, 0"/>
                                        <p:tgtEl>
                                          <p:spTgt spid="45"/>
                                        </p:tgtEl>
                                      </p:cBhvr>
                                    </p:animEffect>
                                    <p:animScale>
                                      <p:cBhvr>
                                        <p:cTn id="75" dur="250" autoRev="1" fill="hold"/>
                                        <p:tgtEl>
                                          <p:spTgt spid="45"/>
                                        </p:tgtEl>
                                      </p:cBhvr>
                                      <p:by x="105000" y="105000"/>
                                    </p:animScale>
                                  </p:childTnLst>
                                </p:cTn>
                              </p:par>
                            </p:childTnLst>
                          </p:cTn>
                        </p:par>
                        <p:par>
                          <p:cTn id="76" fill="hold">
                            <p:stCondLst>
                              <p:cond delay="15000"/>
                            </p:stCondLst>
                            <p:childTnLst>
                              <p:par>
                                <p:cTn id="77" presetID="26" presetClass="emph" presetSubtype="0" fill="hold" nodeType="afterEffect">
                                  <p:stCondLst>
                                    <p:cond delay="0"/>
                                  </p:stCondLst>
                                  <p:childTnLst>
                                    <p:animEffect transition="out" filter="fade">
                                      <p:cBhvr>
                                        <p:cTn id="78" dur="500" tmFilter="0, 0; .2, .5; .8, .5; 1, 0"/>
                                        <p:tgtEl>
                                          <p:spTgt spid="46"/>
                                        </p:tgtEl>
                                      </p:cBhvr>
                                    </p:animEffect>
                                    <p:animScale>
                                      <p:cBhvr>
                                        <p:cTn id="79" dur="250" autoRev="1" fill="hold"/>
                                        <p:tgtEl>
                                          <p:spTgt spid="46"/>
                                        </p:tgtEl>
                                      </p:cBhvr>
                                      <p:by x="105000" y="105000"/>
                                    </p:animScale>
                                  </p:childTnLst>
                                </p:cTn>
                              </p:par>
                            </p:childTnLst>
                          </p:cTn>
                        </p:par>
                        <p:par>
                          <p:cTn id="80" fill="hold">
                            <p:stCondLst>
                              <p:cond delay="15500"/>
                            </p:stCondLst>
                            <p:childTnLst>
                              <p:par>
                                <p:cTn id="81" presetID="26" presetClass="emph" presetSubtype="0" fill="hold" nodeType="afterEffect">
                                  <p:stCondLst>
                                    <p:cond delay="0"/>
                                  </p:stCondLst>
                                  <p:childTnLst>
                                    <p:animEffect transition="out" filter="fade">
                                      <p:cBhvr>
                                        <p:cTn id="82" dur="500" tmFilter="0, 0; .2, .5; .8, .5; 1, 0"/>
                                        <p:tgtEl>
                                          <p:spTgt spid="48"/>
                                        </p:tgtEl>
                                      </p:cBhvr>
                                    </p:animEffect>
                                    <p:animScale>
                                      <p:cBhvr>
                                        <p:cTn id="83" dur="250" autoRev="1" fill="hold"/>
                                        <p:tgtEl>
                                          <p:spTgt spid="48"/>
                                        </p:tgtEl>
                                      </p:cBhvr>
                                      <p:by x="105000" y="105000"/>
                                    </p:animScale>
                                  </p:childTnLst>
                                </p:cTn>
                              </p:par>
                              <p:par>
                                <p:cTn id="84" presetID="26" presetClass="emph" presetSubtype="0" fill="hold" grpId="4" nodeType="withEffect">
                                  <p:stCondLst>
                                    <p:cond delay="0"/>
                                  </p:stCondLst>
                                  <p:childTnLst>
                                    <p:animEffect transition="out" filter="fade">
                                      <p:cBhvr>
                                        <p:cTn id="85" dur="500" tmFilter="0, 0; .2, .5; .8, .5; 1, 0"/>
                                        <p:tgtEl>
                                          <p:spTgt spid="55"/>
                                        </p:tgtEl>
                                      </p:cBhvr>
                                    </p:animEffect>
                                    <p:animScale>
                                      <p:cBhvr>
                                        <p:cTn id="86" dur="250" autoRev="1" fill="hold"/>
                                        <p:tgtEl>
                                          <p:spTgt spid="55"/>
                                        </p:tgtEl>
                                      </p:cBhvr>
                                      <p:by x="105000" y="105000"/>
                                    </p:animScale>
                                  </p:childTnLst>
                                </p:cTn>
                              </p:par>
                            </p:childTnLst>
                          </p:cTn>
                        </p:par>
                        <p:par>
                          <p:cTn id="87" fill="hold">
                            <p:stCondLst>
                              <p:cond delay="16000"/>
                            </p:stCondLst>
                            <p:childTnLst>
                              <p:par>
                                <p:cTn id="88" presetID="26" presetClass="emph" presetSubtype="0" fill="hold" nodeType="afterEffect">
                                  <p:stCondLst>
                                    <p:cond delay="0"/>
                                  </p:stCondLst>
                                  <p:childTnLst>
                                    <p:animEffect transition="out" filter="fade">
                                      <p:cBhvr>
                                        <p:cTn id="89" dur="500" tmFilter="0, 0; .2, .5; .8, .5; 1, 0"/>
                                        <p:tgtEl>
                                          <p:spTgt spid="52"/>
                                        </p:tgtEl>
                                      </p:cBhvr>
                                    </p:animEffect>
                                    <p:animScale>
                                      <p:cBhvr>
                                        <p:cTn id="90" dur="250" autoRev="1" fill="hold"/>
                                        <p:tgtEl>
                                          <p:spTgt spid="52"/>
                                        </p:tgtEl>
                                      </p:cBhvr>
                                      <p:by x="105000" y="105000"/>
                                    </p:animScale>
                                  </p:childTnLst>
                                </p:cTn>
                              </p:par>
                            </p:childTnLst>
                          </p:cTn>
                        </p:par>
                        <p:par>
                          <p:cTn id="91" fill="hold">
                            <p:stCondLst>
                              <p:cond delay="16500"/>
                            </p:stCondLst>
                            <p:childTnLst>
                              <p:par>
                                <p:cTn id="92" presetID="26" presetClass="emph" presetSubtype="0" fill="hold" nodeType="afterEffect">
                                  <p:stCondLst>
                                    <p:cond delay="0"/>
                                  </p:stCondLst>
                                  <p:childTnLst>
                                    <p:animEffect transition="out" filter="fade">
                                      <p:cBhvr>
                                        <p:cTn id="93" dur="500" tmFilter="0, 0; .2, .5; .8, .5; 1, 0"/>
                                        <p:tgtEl>
                                          <p:spTgt spid="51"/>
                                        </p:tgtEl>
                                      </p:cBhvr>
                                    </p:animEffect>
                                    <p:animScale>
                                      <p:cBhvr>
                                        <p:cTn id="94" dur="250" autoRev="1" fill="hold"/>
                                        <p:tgtEl>
                                          <p:spTgt spid="51"/>
                                        </p:tgtEl>
                                      </p:cBhvr>
                                      <p:by x="105000" y="105000"/>
                                    </p:animScale>
                                  </p:childTnLst>
                                </p:cTn>
                              </p:par>
                            </p:childTnLst>
                          </p:cTn>
                        </p:par>
                        <p:par>
                          <p:cTn id="95" fill="hold">
                            <p:stCondLst>
                              <p:cond delay="17000"/>
                            </p:stCondLst>
                            <p:childTnLst>
                              <p:par>
                                <p:cTn id="96" presetID="26" presetClass="emph" presetSubtype="0" fill="hold" nodeType="afterEffect">
                                  <p:stCondLst>
                                    <p:cond delay="0"/>
                                  </p:stCondLst>
                                  <p:childTnLst>
                                    <p:animEffect transition="out" filter="fade">
                                      <p:cBhvr>
                                        <p:cTn id="97" dur="500" tmFilter="0, 0; .2, .5; .8, .5; 1, 0"/>
                                        <p:tgtEl>
                                          <p:spTgt spid="50"/>
                                        </p:tgtEl>
                                      </p:cBhvr>
                                    </p:animEffect>
                                    <p:animScale>
                                      <p:cBhvr>
                                        <p:cTn id="98" dur="250" autoRev="1" fill="hold"/>
                                        <p:tgtEl>
                                          <p:spTgt spid="50"/>
                                        </p:tgtEl>
                                      </p:cBhvr>
                                      <p:by x="105000" y="105000"/>
                                    </p:animScale>
                                  </p:childTnLst>
                                </p:cTn>
                              </p:par>
                            </p:childTnLst>
                          </p:cTn>
                        </p:par>
                        <p:par>
                          <p:cTn id="99" fill="hold">
                            <p:stCondLst>
                              <p:cond delay="17500"/>
                            </p:stCondLst>
                            <p:childTnLst>
                              <p:par>
                                <p:cTn id="100" presetID="26" presetClass="emph" presetSubtype="0" fill="hold" nodeType="afterEffect">
                                  <p:stCondLst>
                                    <p:cond delay="0"/>
                                  </p:stCondLst>
                                  <p:childTnLst>
                                    <p:animEffect transition="out" filter="fade">
                                      <p:cBhvr>
                                        <p:cTn id="101" dur="500" tmFilter="0, 0; .2, .5; .8, .5; 1, 0"/>
                                        <p:tgtEl>
                                          <p:spTgt spid="53"/>
                                        </p:tgtEl>
                                      </p:cBhvr>
                                    </p:animEffect>
                                    <p:animScale>
                                      <p:cBhvr>
                                        <p:cTn id="102" dur="250" autoRev="1" fill="hold"/>
                                        <p:tgtEl>
                                          <p:spTgt spid="53"/>
                                        </p:tgtEl>
                                      </p:cBhvr>
                                      <p:by x="105000" y="105000"/>
                                    </p:animScale>
                                  </p:childTnLst>
                                </p:cTn>
                              </p:par>
                              <p:par>
                                <p:cTn id="103" presetID="26" presetClass="emph" presetSubtype="0" fill="hold" grpId="1" nodeType="withEffect">
                                  <p:stCondLst>
                                    <p:cond delay="0"/>
                                  </p:stCondLst>
                                  <p:childTnLst>
                                    <p:animEffect transition="out" filter="fade">
                                      <p:cBhvr>
                                        <p:cTn id="104" dur="500" tmFilter="0, 0; .2, .5; .8, .5; 1, 0"/>
                                        <p:tgtEl>
                                          <p:spTgt spid="60"/>
                                        </p:tgtEl>
                                      </p:cBhvr>
                                    </p:animEffect>
                                    <p:animScale>
                                      <p:cBhvr>
                                        <p:cTn id="105" dur="250" autoRev="1" fill="hold"/>
                                        <p:tgtEl>
                                          <p:spTgt spid="60"/>
                                        </p:tgtEl>
                                      </p:cBhvr>
                                      <p:by x="105000" y="105000"/>
                                    </p:animScale>
                                  </p:childTnLst>
                                </p:cTn>
                              </p:par>
                            </p:childTnLst>
                          </p:cTn>
                        </p:par>
                      </p:childTnLst>
                    </p:cTn>
                  </p:par>
                  <p:par>
                    <p:cTn id="106" fill="hold">
                      <p:stCondLst>
                        <p:cond delay="indefinite"/>
                      </p:stCondLst>
                      <p:childTnLst>
                        <p:par>
                          <p:cTn id="107" fill="hold">
                            <p:stCondLst>
                              <p:cond delay="0"/>
                            </p:stCondLst>
                            <p:childTnLst>
                              <p:par>
                                <p:cTn id="108" presetID="42" presetClass="exit" presetSubtype="0" fill="hold" nodeType="clickEffect">
                                  <p:stCondLst>
                                    <p:cond delay="0"/>
                                  </p:stCondLst>
                                  <p:childTnLst>
                                    <p:animEffect transition="out" filter="fade">
                                      <p:cBhvr>
                                        <p:cTn id="109" dur="1000"/>
                                        <p:tgtEl>
                                          <p:spTgt spid="49"/>
                                        </p:tgtEl>
                                      </p:cBhvr>
                                    </p:animEffect>
                                    <p:anim calcmode="lin" valueType="num">
                                      <p:cBhvr>
                                        <p:cTn id="110" dur="1000"/>
                                        <p:tgtEl>
                                          <p:spTgt spid="49"/>
                                        </p:tgtEl>
                                        <p:attrNameLst>
                                          <p:attrName>ppt_x</p:attrName>
                                        </p:attrNameLst>
                                      </p:cBhvr>
                                      <p:tavLst>
                                        <p:tav tm="0">
                                          <p:val>
                                            <p:strVal val="ppt_x"/>
                                          </p:val>
                                        </p:tav>
                                        <p:tav tm="100000">
                                          <p:val>
                                            <p:strVal val="ppt_x"/>
                                          </p:val>
                                        </p:tav>
                                      </p:tavLst>
                                    </p:anim>
                                    <p:anim calcmode="lin" valueType="num">
                                      <p:cBhvr>
                                        <p:cTn id="111" dur="1000"/>
                                        <p:tgtEl>
                                          <p:spTgt spid="49"/>
                                        </p:tgtEl>
                                        <p:attrNameLst>
                                          <p:attrName>ppt_y</p:attrName>
                                        </p:attrNameLst>
                                      </p:cBhvr>
                                      <p:tavLst>
                                        <p:tav tm="0">
                                          <p:val>
                                            <p:strVal val="ppt_y"/>
                                          </p:val>
                                        </p:tav>
                                        <p:tav tm="100000">
                                          <p:val>
                                            <p:strVal val="ppt_y+.1"/>
                                          </p:val>
                                        </p:tav>
                                      </p:tavLst>
                                    </p:anim>
                                    <p:set>
                                      <p:cBhvr>
                                        <p:cTn id="112" dur="1" fill="hold">
                                          <p:stCondLst>
                                            <p:cond delay="999"/>
                                          </p:stCondLst>
                                        </p:cTn>
                                        <p:tgtEl>
                                          <p:spTgt spid="49"/>
                                        </p:tgtEl>
                                        <p:attrNameLst>
                                          <p:attrName>style.visibility</p:attrName>
                                        </p:attrNameLst>
                                      </p:cBhvr>
                                      <p:to>
                                        <p:strVal val="hidden"/>
                                      </p:to>
                                    </p:set>
                                  </p:childTnLst>
                                </p:cTn>
                              </p:par>
                            </p:childTnLst>
                          </p:cTn>
                        </p:par>
                        <p:par>
                          <p:cTn id="113" fill="hold">
                            <p:stCondLst>
                              <p:cond delay="1000"/>
                            </p:stCondLst>
                            <p:childTnLst>
                              <p:par>
                                <p:cTn id="114" presetID="9" presetClass="entr" presetSubtype="0" fill="hold" grpId="0" nodeType="afterEffect">
                                  <p:stCondLst>
                                    <p:cond delay="0"/>
                                  </p:stCondLst>
                                  <p:childTnLst>
                                    <p:set>
                                      <p:cBhvr>
                                        <p:cTn id="115" dur="1" fill="hold">
                                          <p:stCondLst>
                                            <p:cond delay="0"/>
                                          </p:stCondLst>
                                        </p:cTn>
                                        <p:tgtEl>
                                          <p:spTgt spid="68"/>
                                        </p:tgtEl>
                                        <p:attrNameLst>
                                          <p:attrName>style.visibility</p:attrName>
                                        </p:attrNameLst>
                                      </p:cBhvr>
                                      <p:to>
                                        <p:strVal val="visible"/>
                                      </p:to>
                                    </p:set>
                                    <p:animEffect transition="in" filter="dissolve">
                                      <p:cBhvr>
                                        <p:cTn id="116" dur="1000"/>
                                        <p:tgtEl>
                                          <p:spTgt spid="68"/>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66"/>
                                        </p:tgtEl>
                                        <p:attrNameLst>
                                          <p:attrName>style.visibility</p:attrName>
                                        </p:attrNameLst>
                                      </p:cBhvr>
                                      <p:to>
                                        <p:strVal val="visible"/>
                                      </p:to>
                                    </p:set>
                                    <p:animEffect transition="in" filter="dissolve">
                                      <p:cBhvr>
                                        <p:cTn id="119" dur="1000"/>
                                        <p:tgtEl>
                                          <p:spTgt spid="66"/>
                                        </p:tgtEl>
                                      </p:cBhvr>
                                    </p:animEffect>
                                  </p:childTnLst>
                                </p:cTn>
                              </p:par>
                              <p:par>
                                <p:cTn id="120" presetID="9" presetClass="entr" presetSubtype="0" fill="hold" grpId="0" nodeType="with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dissolve">
                                      <p:cBhvr>
                                        <p:cTn id="122" dur="1000"/>
                                        <p:tgtEl>
                                          <p:spTgt spid="62"/>
                                        </p:tgtEl>
                                      </p:cBhvr>
                                    </p:animEffect>
                                  </p:childTnLst>
                                </p:cTn>
                              </p:par>
                              <p:par>
                                <p:cTn id="123" presetID="9"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dissolve">
                                      <p:cBhvr>
                                        <p:cTn id="125" dur="1000"/>
                                        <p:tgtEl>
                                          <p:spTgt spid="63"/>
                                        </p:tgtEl>
                                      </p:cBhvr>
                                    </p:animEffect>
                                  </p:childTnLst>
                                </p:cTn>
                              </p:par>
                              <p:par>
                                <p:cTn id="126" presetID="9" presetClass="entr" presetSubtype="0" fill="hold" grpId="0" nodeType="withEffect">
                                  <p:stCondLst>
                                    <p:cond delay="0"/>
                                  </p:stCondLst>
                                  <p:childTnLst>
                                    <p:set>
                                      <p:cBhvr>
                                        <p:cTn id="127" dur="1" fill="hold">
                                          <p:stCondLst>
                                            <p:cond delay="0"/>
                                          </p:stCondLst>
                                        </p:cTn>
                                        <p:tgtEl>
                                          <p:spTgt spid="64"/>
                                        </p:tgtEl>
                                        <p:attrNameLst>
                                          <p:attrName>style.visibility</p:attrName>
                                        </p:attrNameLst>
                                      </p:cBhvr>
                                      <p:to>
                                        <p:strVal val="visible"/>
                                      </p:to>
                                    </p:set>
                                    <p:animEffect transition="in" filter="dissolve">
                                      <p:cBhvr>
                                        <p:cTn id="128" dur="1000"/>
                                        <p:tgtEl>
                                          <p:spTgt spid="64"/>
                                        </p:tgtEl>
                                      </p:cBhvr>
                                    </p:animEffect>
                                  </p:childTnLst>
                                </p:cTn>
                              </p:par>
                              <p:par>
                                <p:cTn id="129" presetID="9" presetClass="entr" presetSubtype="0" fill="hold" grpId="0" nodeType="withEffect">
                                  <p:stCondLst>
                                    <p:cond delay="0"/>
                                  </p:stCondLst>
                                  <p:childTnLst>
                                    <p:set>
                                      <p:cBhvr>
                                        <p:cTn id="130" dur="1" fill="hold">
                                          <p:stCondLst>
                                            <p:cond delay="0"/>
                                          </p:stCondLst>
                                        </p:cTn>
                                        <p:tgtEl>
                                          <p:spTgt spid="61"/>
                                        </p:tgtEl>
                                        <p:attrNameLst>
                                          <p:attrName>style.visibility</p:attrName>
                                        </p:attrNameLst>
                                      </p:cBhvr>
                                      <p:to>
                                        <p:strVal val="visible"/>
                                      </p:to>
                                    </p:set>
                                    <p:animEffect transition="in" filter="dissolve">
                                      <p:cBhvr>
                                        <p:cTn id="131" dur="1000"/>
                                        <p:tgtEl>
                                          <p:spTgt spid="61"/>
                                        </p:tgtEl>
                                      </p:cBhvr>
                                    </p:animEffect>
                                  </p:childTnLst>
                                </p:cTn>
                              </p:par>
                            </p:childTnLst>
                          </p:cTn>
                        </p:par>
                        <p:par>
                          <p:cTn id="132" fill="hold">
                            <p:stCondLst>
                              <p:cond delay="2000"/>
                            </p:stCondLst>
                            <p:childTnLst>
                              <p:par>
                                <p:cTn id="133" presetID="6" presetClass="emph" presetSubtype="0" fill="hold" grpId="1" nodeType="afterEffect">
                                  <p:stCondLst>
                                    <p:cond delay="0"/>
                                  </p:stCondLst>
                                  <p:childTnLst>
                                    <p:animScale>
                                      <p:cBhvr>
                                        <p:cTn id="134" dur="2000" fill="hold"/>
                                        <p:tgtEl>
                                          <p:spTgt spid="64"/>
                                        </p:tgtEl>
                                      </p:cBhvr>
                                      <p:by x="150000" y="150000"/>
                                    </p:animScale>
                                  </p:childTnLst>
                                </p:cTn>
                              </p:par>
                            </p:childTnLst>
                          </p:cTn>
                        </p:par>
                        <p:par>
                          <p:cTn id="135" fill="hold">
                            <p:stCondLst>
                              <p:cond delay="4000"/>
                            </p:stCondLst>
                            <p:childTnLst>
                              <p:par>
                                <p:cTn id="136" presetID="6" presetClass="emph" presetSubtype="0" fill="hold" grpId="1" nodeType="afterEffect">
                                  <p:stCondLst>
                                    <p:cond delay="0"/>
                                  </p:stCondLst>
                                  <p:childTnLst>
                                    <p:animScale>
                                      <p:cBhvr>
                                        <p:cTn id="137" dur="2000" fill="hold"/>
                                        <p:tgtEl>
                                          <p:spTgt spid="61"/>
                                        </p:tgtEl>
                                      </p:cBhvr>
                                      <p:by x="150000" y="150000"/>
                                    </p:animScale>
                                  </p:childTnLst>
                                </p:cTn>
                              </p:par>
                              <p:par>
                                <p:cTn id="138" presetID="6" presetClass="emph" presetSubtype="0" fill="hold" grpId="1" nodeType="withEffect">
                                  <p:stCondLst>
                                    <p:cond delay="0"/>
                                  </p:stCondLst>
                                  <p:childTnLst>
                                    <p:animScale>
                                      <p:cBhvr>
                                        <p:cTn id="139" dur="2000" fill="hold"/>
                                        <p:tgtEl>
                                          <p:spTgt spid="62"/>
                                        </p:tgtEl>
                                      </p:cBhvr>
                                      <p:by x="150000" y="150000"/>
                                    </p:animScale>
                                  </p:childTnLst>
                                </p:cTn>
                              </p:par>
                              <p:par>
                                <p:cTn id="140" presetID="6" presetClass="emph" presetSubtype="0" fill="hold" grpId="1" nodeType="withEffect">
                                  <p:stCondLst>
                                    <p:cond delay="0"/>
                                  </p:stCondLst>
                                  <p:childTnLst>
                                    <p:animScale>
                                      <p:cBhvr>
                                        <p:cTn id="141" dur="2000" fill="hold"/>
                                        <p:tgtEl>
                                          <p:spTgt spid="68"/>
                                        </p:tgtEl>
                                      </p:cBhvr>
                                      <p:by x="150000" y="150000"/>
                                    </p:animScale>
                                  </p:childTnLst>
                                </p:cTn>
                              </p:par>
                              <p:par>
                                <p:cTn id="142" presetID="6" presetClass="emph" presetSubtype="0" fill="hold" grpId="1" nodeType="withEffect">
                                  <p:stCondLst>
                                    <p:cond delay="0"/>
                                  </p:stCondLst>
                                  <p:childTnLst>
                                    <p:animScale>
                                      <p:cBhvr>
                                        <p:cTn id="143" dur="2000" fill="hold"/>
                                        <p:tgtEl>
                                          <p:spTgt spid="66"/>
                                        </p:tgtEl>
                                      </p:cBhvr>
                                      <p:by x="150000" y="150000"/>
                                    </p:animScale>
                                  </p:childTnLst>
                                </p:cTn>
                              </p:par>
                              <p:par>
                                <p:cTn id="144" presetID="6" presetClass="emph" presetSubtype="0" fill="hold" grpId="1" nodeType="withEffect">
                                  <p:stCondLst>
                                    <p:cond delay="0"/>
                                  </p:stCondLst>
                                  <p:childTnLst>
                                    <p:animScale>
                                      <p:cBhvr>
                                        <p:cTn id="145" dur="2000" fill="hold"/>
                                        <p:tgtEl>
                                          <p:spTgt spid="63"/>
                                        </p:tgtEl>
                                      </p:cBhvr>
                                      <p:by x="150000" y="150000"/>
                                    </p:animScale>
                                  </p:childTnLst>
                                </p:cTn>
                              </p:par>
                            </p:childTnLst>
                          </p:cTn>
                        </p:par>
                      </p:childTnLst>
                    </p:cTn>
                  </p:par>
                  <p:par>
                    <p:cTn id="146" fill="hold">
                      <p:stCondLst>
                        <p:cond delay="indefinite"/>
                      </p:stCondLst>
                      <p:childTnLst>
                        <p:par>
                          <p:cTn id="147" fill="hold">
                            <p:stCondLst>
                              <p:cond delay="0"/>
                            </p:stCondLst>
                            <p:childTnLst>
                              <p:par>
                                <p:cTn id="148" presetID="26" presetClass="exit" presetSubtype="0" fill="hold" nodeType="clickEffect">
                                  <p:stCondLst>
                                    <p:cond delay="0"/>
                                  </p:stCondLst>
                                  <p:childTnLst>
                                    <p:animEffect transition="out" filter="wipe(down)">
                                      <p:cBhvr>
                                        <p:cTn id="149" dur="90" accel="50000">
                                          <p:stCondLst>
                                            <p:cond delay="910"/>
                                          </p:stCondLst>
                                        </p:cTn>
                                        <p:tgtEl>
                                          <p:spTgt spid="40"/>
                                        </p:tgtEl>
                                      </p:cBhvr>
                                    </p:animEffect>
                                    <p:anim calcmode="lin" valueType="num">
                                      <p:cBhvr>
                                        <p:cTn id="150" dur="911" tmFilter="0,0; 0.14,0.31; 0.43,0.73; 0.71,0.91; 1.0,1.0">
                                          <p:stCondLst>
                                            <p:cond delay="0"/>
                                          </p:stCondLst>
                                        </p:cTn>
                                        <p:tgtEl>
                                          <p:spTgt spid="40"/>
                                        </p:tgtEl>
                                        <p:attrNameLst>
                                          <p:attrName>ppt_x</p:attrName>
                                        </p:attrNameLst>
                                      </p:cBhvr>
                                      <p:tavLst>
                                        <p:tav tm="0">
                                          <p:val>
                                            <p:strVal val="ppt_x"/>
                                          </p:val>
                                        </p:tav>
                                        <p:tav tm="100000">
                                          <p:val>
                                            <p:strVal val="#ppt_x+0.25"/>
                                          </p:val>
                                        </p:tav>
                                      </p:tavLst>
                                    </p:anim>
                                    <p:anim calcmode="lin" valueType="num">
                                      <p:cBhvr>
                                        <p:cTn id="151" dur="89">
                                          <p:stCondLst>
                                            <p:cond delay="911"/>
                                          </p:stCondLst>
                                        </p:cTn>
                                        <p:tgtEl>
                                          <p:spTgt spid="40"/>
                                        </p:tgtEl>
                                        <p:attrNameLst>
                                          <p:attrName>ppt_x</p:attrName>
                                        </p:attrNameLst>
                                      </p:cBhvr>
                                      <p:tavLst>
                                        <p:tav tm="0">
                                          <p:val>
                                            <p:strVal val="ppt_x"/>
                                          </p:val>
                                        </p:tav>
                                        <p:tav tm="100000">
                                          <p:val>
                                            <p:strVal val="ppt_x"/>
                                          </p:val>
                                        </p:tav>
                                      </p:tavLst>
                                    </p:anim>
                                    <p:anim calcmode="lin" valueType="num">
                                      <p:cBhvr>
                                        <p:cTn id="152" dur="332" tmFilter="0.0,0.0;0.25,0.07;0.50,0.2;0.75,0.467;1.0,1.0">
                                          <p:stCondLst>
                                            <p:cond delay="0"/>
                                          </p:stCondLst>
                                        </p:cTn>
                                        <p:tgtEl>
                                          <p:spTgt spid="4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53" dur="332" tmFilter="0, 0; 0.125,0.2665; 0.25,0.4; 0.375,0.465; 0.5,0.5;  0.625,0.535; 0.75,0.6; 0.875,0.7335; 1,1">
                                          <p:stCondLst>
                                            <p:cond delay="332"/>
                                          </p:stCondLst>
                                        </p:cTn>
                                        <p:tgtEl>
                                          <p:spTgt spid="4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54" dur="166" tmFilter="0, 0; 0.125,0.2665; 0.25,0.4; 0.375,0.465; 0.5,0.5;  0.625,0.535; 0.75,0.6; 0.875,0.7335; 1,1">
                                          <p:stCondLst>
                                            <p:cond delay="662"/>
                                          </p:stCondLst>
                                        </p:cTn>
                                        <p:tgtEl>
                                          <p:spTgt spid="4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55" dur="82" tmFilter="0, 0; 0.125,0.2665; 0.25,0.4; 0.375,0.465; 0.5,0.5;  0.625,0.535; 0.75,0.6; 0.875,0.7335; 1,1">
                                          <p:stCondLst>
                                            <p:cond delay="828"/>
                                          </p:stCondLst>
                                        </p:cTn>
                                        <p:tgtEl>
                                          <p:spTgt spid="4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56" dur="90" accel="50000">
                                          <p:stCondLst>
                                            <p:cond delay="910"/>
                                          </p:stCondLst>
                                        </p:cTn>
                                        <p:tgtEl>
                                          <p:spTgt spid="40"/>
                                        </p:tgtEl>
                                        <p:attrNameLst>
                                          <p:attrName>ppt_y</p:attrName>
                                        </p:attrNameLst>
                                      </p:cBhvr>
                                      <p:tavLst>
                                        <p:tav tm="0">
                                          <p:val>
                                            <p:strVal val="ppt_y"/>
                                          </p:val>
                                        </p:tav>
                                        <p:tav tm="100000">
                                          <p:val>
                                            <p:strVal val="ppt_y+ppt_h"/>
                                          </p:val>
                                        </p:tav>
                                      </p:tavLst>
                                    </p:anim>
                                    <p:animScale>
                                      <p:cBhvr>
                                        <p:cTn id="157" dur="13">
                                          <p:stCondLst>
                                            <p:cond delay="310"/>
                                          </p:stCondLst>
                                        </p:cTn>
                                        <p:tgtEl>
                                          <p:spTgt spid="40"/>
                                        </p:tgtEl>
                                      </p:cBhvr>
                                      <p:to x="100000" y="60000"/>
                                    </p:animScale>
                                    <p:animScale>
                                      <p:cBhvr>
                                        <p:cTn id="158" dur="83" decel="50000">
                                          <p:stCondLst>
                                            <p:cond delay="323"/>
                                          </p:stCondLst>
                                        </p:cTn>
                                        <p:tgtEl>
                                          <p:spTgt spid="40"/>
                                        </p:tgtEl>
                                      </p:cBhvr>
                                      <p:to x="100000" y="100000"/>
                                    </p:animScale>
                                    <p:animScale>
                                      <p:cBhvr>
                                        <p:cTn id="159" dur="13">
                                          <p:stCondLst>
                                            <p:cond delay="656"/>
                                          </p:stCondLst>
                                        </p:cTn>
                                        <p:tgtEl>
                                          <p:spTgt spid="40"/>
                                        </p:tgtEl>
                                      </p:cBhvr>
                                      <p:to x="100000" y="80000"/>
                                    </p:animScale>
                                    <p:animScale>
                                      <p:cBhvr>
                                        <p:cTn id="160" dur="83" decel="50000">
                                          <p:stCondLst>
                                            <p:cond delay="669"/>
                                          </p:stCondLst>
                                        </p:cTn>
                                        <p:tgtEl>
                                          <p:spTgt spid="40"/>
                                        </p:tgtEl>
                                      </p:cBhvr>
                                      <p:to x="100000" y="100000"/>
                                    </p:animScale>
                                    <p:animScale>
                                      <p:cBhvr>
                                        <p:cTn id="161" dur="13">
                                          <p:stCondLst>
                                            <p:cond delay="821"/>
                                          </p:stCondLst>
                                        </p:cTn>
                                        <p:tgtEl>
                                          <p:spTgt spid="40"/>
                                        </p:tgtEl>
                                      </p:cBhvr>
                                      <p:to x="100000" y="90000"/>
                                    </p:animScale>
                                    <p:animScale>
                                      <p:cBhvr>
                                        <p:cTn id="162" dur="83" decel="50000">
                                          <p:stCondLst>
                                            <p:cond delay="834"/>
                                          </p:stCondLst>
                                        </p:cTn>
                                        <p:tgtEl>
                                          <p:spTgt spid="40"/>
                                        </p:tgtEl>
                                      </p:cBhvr>
                                      <p:to x="100000" y="100000"/>
                                    </p:animScale>
                                    <p:animScale>
                                      <p:cBhvr>
                                        <p:cTn id="163" dur="13">
                                          <p:stCondLst>
                                            <p:cond delay="904"/>
                                          </p:stCondLst>
                                        </p:cTn>
                                        <p:tgtEl>
                                          <p:spTgt spid="40"/>
                                        </p:tgtEl>
                                      </p:cBhvr>
                                      <p:to x="100000" y="95000"/>
                                    </p:animScale>
                                    <p:animScale>
                                      <p:cBhvr>
                                        <p:cTn id="164" dur="83" decel="50000">
                                          <p:stCondLst>
                                            <p:cond delay="917"/>
                                          </p:stCondLst>
                                        </p:cTn>
                                        <p:tgtEl>
                                          <p:spTgt spid="40"/>
                                        </p:tgtEl>
                                      </p:cBhvr>
                                      <p:to x="100000" y="100000"/>
                                    </p:animScale>
                                    <p:set>
                                      <p:cBhvr>
                                        <p:cTn id="165" dur="1" fill="hold">
                                          <p:stCondLst>
                                            <p:cond delay="999"/>
                                          </p:stCondLst>
                                        </p:cTn>
                                        <p:tgtEl>
                                          <p:spTgt spid="40"/>
                                        </p:tgtEl>
                                        <p:attrNameLst>
                                          <p:attrName>style.visibility</p:attrName>
                                        </p:attrNameLst>
                                      </p:cBhvr>
                                      <p:to>
                                        <p:strVal val="hidden"/>
                                      </p:to>
                                    </p:set>
                                  </p:childTnLst>
                                </p:cTn>
                              </p:par>
                              <p:par>
                                <p:cTn id="166" presetID="26" presetClass="exit" presetSubtype="0" fill="hold" grpId="1" nodeType="withEffect">
                                  <p:stCondLst>
                                    <p:cond delay="0"/>
                                  </p:stCondLst>
                                  <p:childTnLst>
                                    <p:animEffect transition="out" filter="wipe(down)">
                                      <p:cBhvr>
                                        <p:cTn id="167" dur="23" accel="50000">
                                          <p:stCondLst>
                                            <p:cond delay="227"/>
                                          </p:stCondLst>
                                        </p:cTn>
                                        <p:tgtEl>
                                          <p:spTgt spid="55"/>
                                        </p:tgtEl>
                                      </p:cBhvr>
                                    </p:animEffect>
                                    <p:anim calcmode="lin" valueType="num">
                                      <p:cBhvr>
                                        <p:cTn id="168" dur="228" tmFilter="0,0; 0.14,0.31; 0.43,0.73; 0.71,0.91; 1.0,1.0">
                                          <p:stCondLst>
                                            <p:cond delay="0"/>
                                          </p:stCondLst>
                                        </p:cTn>
                                        <p:tgtEl>
                                          <p:spTgt spid="55"/>
                                        </p:tgtEl>
                                        <p:attrNameLst>
                                          <p:attrName>ppt_x</p:attrName>
                                        </p:attrNameLst>
                                      </p:cBhvr>
                                      <p:tavLst>
                                        <p:tav tm="0">
                                          <p:val>
                                            <p:strVal val="ppt_x"/>
                                          </p:val>
                                        </p:tav>
                                        <p:tav tm="100000">
                                          <p:val>
                                            <p:strVal val="#ppt_x+0.25"/>
                                          </p:val>
                                        </p:tav>
                                      </p:tavLst>
                                    </p:anim>
                                    <p:anim calcmode="lin" valueType="num">
                                      <p:cBhvr>
                                        <p:cTn id="169" dur="22">
                                          <p:stCondLst>
                                            <p:cond delay="228"/>
                                          </p:stCondLst>
                                        </p:cTn>
                                        <p:tgtEl>
                                          <p:spTgt spid="55"/>
                                        </p:tgtEl>
                                        <p:attrNameLst>
                                          <p:attrName>ppt_x</p:attrName>
                                        </p:attrNameLst>
                                      </p:cBhvr>
                                      <p:tavLst>
                                        <p:tav tm="0">
                                          <p:val>
                                            <p:strVal val="ppt_x"/>
                                          </p:val>
                                        </p:tav>
                                        <p:tav tm="100000">
                                          <p:val>
                                            <p:strVal val="ppt_x"/>
                                          </p:val>
                                        </p:tav>
                                      </p:tavLst>
                                    </p:anim>
                                    <p:anim calcmode="lin" valueType="num">
                                      <p:cBhvr>
                                        <p:cTn id="170" dur="83" tmFilter="0.0,0.0;0.25,0.07;0.50,0.2;0.75,0.467;1.0,1.0">
                                          <p:stCondLst>
                                            <p:cond delay="0"/>
                                          </p:stCondLst>
                                        </p:cTn>
                                        <p:tgtEl>
                                          <p:spTgt spid="5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71" dur="83" tmFilter="0, 0; 0.125,0.2665; 0.25,0.4; 0.375,0.465; 0.5,0.5;  0.625,0.535; 0.75,0.6; 0.875,0.7335; 1,1">
                                          <p:stCondLst>
                                            <p:cond delay="83"/>
                                          </p:stCondLst>
                                        </p:cTn>
                                        <p:tgtEl>
                                          <p:spTgt spid="5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72" dur="41" tmFilter="0, 0; 0.125,0.2665; 0.25,0.4; 0.375,0.465; 0.5,0.5;  0.625,0.535; 0.75,0.6; 0.875,0.7335; 1,1">
                                          <p:stCondLst>
                                            <p:cond delay="165"/>
                                          </p:stCondLst>
                                        </p:cTn>
                                        <p:tgtEl>
                                          <p:spTgt spid="5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73" dur="20" tmFilter="0, 0; 0.125,0.2665; 0.25,0.4; 0.375,0.465; 0.5,0.5;  0.625,0.535; 0.75,0.6; 0.875,0.7335; 1,1">
                                          <p:stCondLst>
                                            <p:cond delay="207"/>
                                          </p:stCondLst>
                                        </p:cTn>
                                        <p:tgtEl>
                                          <p:spTgt spid="5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74" dur="23" accel="50000">
                                          <p:stCondLst>
                                            <p:cond delay="227"/>
                                          </p:stCondLst>
                                        </p:cTn>
                                        <p:tgtEl>
                                          <p:spTgt spid="55"/>
                                        </p:tgtEl>
                                        <p:attrNameLst>
                                          <p:attrName>ppt_y</p:attrName>
                                        </p:attrNameLst>
                                      </p:cBhvr>
                                      <p:tavLst>
                                        <p:tav tm="0">
                                          <p:val>
                                            <p:strVal val="ppt_y"/>
                                          </p:val>
                                        </p:tav>
                                        <p:tav tm="100000">
                                          <p:val>
                                            <p:strVal val="ppt_y+ppt_h"/>
                                          </p:val>
                                        </p:tav>
                                      </p:tavLst>
                                    </p:anim>
                                    <p:animScale>
                                      <p:cBhvr>
                                        <p:cTn id="175" dur="3">
                                          <p:stCondLst>
                                            <p:cond delay="77"/>
                                          </p:stCondLst>
                                        </p:cTn>
                                        <p:tgtEl>
                                          <p:spTgt spid="55"/>
                                        </p:tgtEl>
                                      </p:cBhvr>
                                      <p:to x="100000" y="60000"/>
                                    </p:animScale>
                                    <p:animScale>
                                      <p:cBhvr>
                                        <p:cTn id="176" dur="21" decel="50000">
                                          <p:stCondLst>
                                            <p:cond delay="81"/>
                                          </p:stCondLst>
                                        </p:cTn>
                                        <p:tgtEl>
                                          <p:spTgt spid="55"/>
                                        </p:tgtEl>
                                      </p:cBhvr>
                                      <p:to x="100000" y="100000"/>
                                    </p:animScale>
                                    <p:animScale>
                                      <p:cBhvr>
                                        <p:cTn id="177" dur="3">
                                          <p:stCondLst>
                                            <p:cond delay="164"/>
                                          </p:stCondLst>
                                        </p:cTn>
                                        <p:tgtEl>
                                          <p:spTgt spid="55"/>
                                        </p:tgtEl>
                                      </p:cBhvr>
                                      <p:to x="100000" y="80000"/>
                                    </p:animScale>
                                    <p:animScale>
                                      <p:cBhvr>
                                        <p:cTn id="178" dur="21" decel="50000">
                                          <p:stCondLst>
                                            <p:cond delay="167"/>
                                          </p:stCondLst>
                                        </p:cTn>
                                        <p:tgtEl>
                                          <p:spTgt spid="55"/>
                                        </p:tgtEl>
                                      </p:cBhvr>
                                      <p:to x="100000" y="100000"/>
                                    </p:animScale>
                                    <p:animScale>
                                      <p:cBhvr>
                                        <p:cTn id="179" dur="3">
                                          <p:stCondLst>
                                            <p:cond delay="205"/>
                                          </p:stCondLst>
                                        </p:cTn>
                                        <p:tgtEl>
                                          <p:spTgt spid="55"/>
                                        </p:tgtEl>
                                      </p:cBhvr>
                                      <p:to x="100000" y="90000"/>
                                    </p:animScale>
                                    <p:animScale>
                                      <p:cBhvr>
                                        <p:cTn id="180" dur="21" decel="50000">
                                          <p:stCondLst>
                                            <p:cond delay="208"/>
                                          </p:stCondLst>
                                        </p:cTn>
                                        <p:tgtEl>
                                          <p:spTgt spid="55"/>
                                        </p:tgtEl>
                                      </p:cBhvr>
                                      <p:to x="100000" y="100000"/>
                                    </p:animScale>
                                    <p:animScale>
                                      <p:cBhvr>
                                        <p:cTn id="181" dur="3">
                                          <p:stCondLst>
                                            <p:cond delay="226"/>
                                          </p:stCondLst>
                                        </p:cTn>
                                        <p:tgtEl>
                                          <p:spTgt spid="55"/>
                                        </p:tgtEl>
                                      </p:cBhvr>
                                      <p:to x="100000" y="95000"/>
                                    </p:animScale>
                                    <p:animScale>
                                      <p:cBhvr>
                                        <p:cTn id="182" dur="21" decel="50000">
                                          <p:stCondLst>
                                            <p:cond delay="229"/>
                                          </p:stCondLst>
                                        </p:cTn>
                                        <p:tgtEl>
                                          <p:spTgt spid="55"/>
                                        </p:tgtEl>
                                      </p:cBhvr>
                                      <p:to x="100000" y="100000"/>
                                    </p:animScale>
                                    <p:set>
                                      <p:cBhvr>
                                        <p:cTn id="183" dur="1" fill="hold">
                                          <p:stCondLst>
                                            <p:cond delay="249"/>
                                          </p:stCondLst>
                                        </p:cTn>
                                        <p:tgtEl>
                                          <p:spTgt spid="55"/>
                                        </p:tgtEl>
                                        <p:attrNameLst>
                                          <p:attrName>style.visibility</p:attrName>
                                        </p:attrNameLst>
                                      </p:cBhvr>
                                      <p:to>
                                        <p:strVal val="hidden"/>
                                      </p:to>
                                    </p:set>
                                  </p:childTnLst>
                                </p:cTn>
                              </p:par>
                              <p:par>
                                <p:cTn id="184" presetID="42" presetClass="exit" presetSubtype="0" fill="hold" grpId="1" nodeType="withEffect">
                                  <p:stCondLst>
                                    <p:cond delay="0"/>
                                  </p:stCondLst>
                                  <p:childTnLst>
                                    <p:animEffect transition="out" filter="fade">
                                      <p:cBhvr>
                                        <p:cTn id="185" dur="250"/>
                                        <p:tgtEl>
                                          <p:spTgt spid="26"/>
                                        </p:tgtEl>
                                      </p:cBhvr>
                                    </p:animEffect>
                                    <p:anim calcmode="lin" valueType="num">
                                      <p:cBhvr>
                                        <p:cTn id="186" dur="250"/>
                                        <p:tgtEl>
                                          <p:spTgt spid="26"/>
                                        </p:tgtEl>
                                        <p:attrNameLst>
                                          <p:attrName>ppt_x</p:attrName>
                                        </p:attrNameLst>
                                      </p:cBhvr>
                                      <p:tavLst>
                                        <p:tav tm="0">
                                          <p:val>
                                            <p:strVal val="ppt_x"/>
                                          </p:val>
                                        </p:tav>
                                        <p:tav tm="100000">
                                          <p:val>
                                            <p:strVal val="ppt_x"/>
                                          </p:val>
                                        </p:tav>
                                      </p:tavLst>
                                    </p:anim>
                                    <p:anim calcmode="lin" valueType="num">
                                      <p:cBhvr>
                                        <p:cTn id="187" dur="250"/>
                                        <p:tgtEl>
                                          <p:spTgt spid="26"/>
                                        </p:tgtEl>
                                        <p:attrNameLst>
                                          <p:attrName>ppt_y</p:attrName>
                                        </p:attrNameLst>
                                      </p:cBhvr>
                                      <p:tavLst>
                                        <p:tav tm="0">
                                          <p:val>
                                            <p:strVal val="ppt_y"/>
                                          </p:val>
                                        </p:tav>
                                        <p:tav tm="100000">
                                          <p:val>
                                            <p:strVal val="ppt_y+.1"/>
                                          </p:val>
                                        </p:tav>
                                      </p:tavLst>
                                    </p:anim>
                                    <p:set>
                                      <p:cBhvr>
                                        <p:cTn id="188" dur="1" fill="hold">
                                          <p:stCondLst>
                                            <p:cond delay="249"/>
                                          </p:stCondLst>
                                        </p:cTn>
                                        <p:tgtEl>
                                          <p:spTgt spid="26"/>
                                        </p:tgtEl>
                                        <p:attrNameLst>
                                          <p:attrName>style.visibility</p:attrName>
                                        </p:attrNameLst>
                                      </p:cBhvr>
                                      <p:to>
                                        <p:strVal val="hidden"/>
                                      </p:to>
                                    </p:set>
                                  </p:childTnLst>
                                </p:cTn>
                              </p:par>
                              <p:par>
                                <p:cTn id="189" presetID="42" presetClass="exit" presetSubtype="0" fill="hold" nodeType="withEffect">
                                  <p:stCondLst>
                                    <p:cond delay="0"/>
                                  </p:stCondLst>
                                  <p:childTnLst>
                                    <p:animEffect transition="out" filter="fade">
                                      <p:cBhvr>
                                        <p:cTn id="190" dur="250"/>
                                        <p:tgtEl>
                                          <p:spTgt spid="52"/>
                                        </p:tgtEl>
                                      </p:cBhvr>
                                    </p:animEffect>
                                    <p:anim calcmode="lin" valueType="num">
                                      <p:cBhvr>
                                        <p:cTn id="191" dur="250"/>
                                        <p:tgtEl>
                                          <p:spTgt spid="52"/>
                                        </p:tgtEl>
                                        <p:attrNameLst>
                                          <p:attrName>ppt_x</p:attrName>
                                        </p:attrNameLst>
                                      </p:cBhvr>
                                      <p:tavLst>
                                        <p:tav tm="0">
                                          <p:val>
                                            <p:strVal val="ppt_x"/>
                                          </p:val>
                                        </p:tav>
                                        <p:tav tm="100000">
                                          <p:val>
                                            <p:strVal val="ppt_x"/>
                                          </p:val>
                                        </p:tav>
                                      </p:tavLst>
                                    </p:anim>
                                    <p:anim calcmode="lin" valueType="num">
                                      <p:cBhvr>
                                        <p:cTn id="192" dur="250"/>
                                        <p:tgtEl>
                                          <p:spTgt spid="52"/>
                                        </p:tgtEl>
                                        <p:attrNameLst>
                                          <p:attrName>ppt_y</p:attrName>
                                        </p:attrNameLst>
                                      </p:cBhvr>
                                      <p:tavLst>
                                        <p:tav tm="0">
                                          <p:val>
                                            <p:strVal val="ppt_y"/>
                                          </p:val>
                                        </p:tav>
                                        <p:tav tm="100000">
                                          <p:val>
                                            <p:strVal val="ppt_y+.1"/>
                                          </p:val>
                                        </p:tav>
                                      </p:tavLst>
                                    </p:anim>
                                    <p:set>
                                      <p:cBhvr>
                                        <p:cTn id="193" dur="1" fill="hold">
                                          <p:stCondLst>
                                            <p:cond delay="249"/>
                                          </p:stCondLst>
                                        </p:cTn>
                                        <p:tgtEl>
                                          <p:spTgt spid="52"/>
                                        </p:tgtEl>
                                        <p:attrNameLst>
                                          <p:attrName>style.visibility</p:attrName>
                                        </p:attrNameLst>
                                      </p:cBhvr>
                                      <p:to>
                                        <p:strVal val="hidden"/>
                                      </p:to>
                                    </p:set>
                                  </p:childTnLst>
                                </p:cTn>
                              </p:par>
                              <p:par>
                                <p:cTn id="194" presetID="42" presetClass="exit" presetSubtype="0" fill="hold" nodeType="withEffect">
                                  <p:stCondLst>
                                    <p:cond delay="0"/>
                                  </p:stCondLst>
                                  <p:childTnLst>
                                    <p:animEffect transition="out" filter="fade">
                                      <p:cBhvr>
                                        <p:cTn id="195" dur="250"/>
                                        <p:tgtEl>
                                          <p:spTgt spid="51"/>
                                        </p:tgtEl>
                                      </p:cBhvr>
                                    </p:animEffect>
                                    <p:anim calcmode="lin" valueType="num">
                                      <p:cBhvr>
                                        <p:cTn id="196" dur="250"/>
                                        <p:tgtEl>
                                          <p:spTgt spid="51"/>
                                        </p:tgtEl>
                                        <p:attrNameLst>
                                          <p:attrName>ppt_x</p:attrName>
                                        </p:attrNameLst>
                                      </p:cBhvr>
                                      <p:tavLst>
                                        <p:tav tm="0">
                                          <p:val>
                                            <p:strVal val="ppt_x"/>
                                          </p:val>
                                        </p:tav>
                                        <p:tav tm="100000">
                                          <p:val>
                                            <p:strVal val="ppt_x"/>
                                          </p:val>
                                        </p:tav>
                                      </p:tavLst>
                                    </p:anim>
                                    <p:anim calcmode="lin" valueType="num">
                                      <p:cBhvr>
                                        <p:cTn id="197" dur="250"/>
                                        <p:tgtEl>
                                          <p:spTgt spid="51"/>
                                        </p:tgtEl>
                                        <p:attrNameLst>
                                          <p:attrName>ppt_y</p:attrName>
                                        </p:attrNameLst>
                                      </p:cBhvr>
                                      <p:tavLst>
                                        <p:tav tm="0">
                                          <p:val>
                                            <p:strVal val="ppt_y"/>
                                          </p:val>
                                        </p:tav>
                                        <p:tav tm="100000">
                                          <p:val>
                                            <p:strVal val="ppt_y+.1"/>
                                          </p:val>
                                        </p:tav>
                                      </p:tavLst>
                                    </p:anim>
                                    <p:set>
                                      <p:cBhvr>
                                        <p:cTn id="198" dur="1" fill="hold">
                                          <p:stCondLst>
                                            <p:cond delay="249"/>
                                          </p:stCondLst>
                                        </p:cTn>
                                        <p:tgtEl>
                                          <p:spTgt spid="51"/>
                                        </p:tgtEl>
                                        <p:attrNameLst>
                                          <p:attrName>style.visibility</p:attrName>
                                        </p:attrNameLst>
                                      </p:cBhvr>
                                      <p:to>
                                        <p:strVal val="hidden"/>
                                      </p:to>
                                    </p:set>
                                  </p:childTnLst>
                                </p:cTn>
                              </p:par>
                              <p:par>
                                <p:cTn id="199" presetID="42" presetClass="exit" presetSubtype="0" fill="hold" nodeType="withEffect">
                                  <p:stCondLst>
                                    <p:cond delay="0"/>
                                  </p:stCondLst>
                                  <p:childTnLst>
                                    <p:animEffect transition="out" filter="fade">
                                      <p:cBhvr>
                                        <p:cTn id="200" dur="250"/>
                                        <p:tgtEl>
                                          <p:spTgt spid="50"/>
                                        </p:tgtEl>
                                      </p:cBhvr>
                                    </p:animEffect>
                                    <p:anim calcmode="lin" valueType="num">
                                      <p:cBhvr>
                                        <p:cTn id="201" dur="250"/>
                                        <p:tgtEl>
                                          <p:spTgt spid="50"/>
                                        </p:tgtEl>
                                        <p:attrNameLst>
                                          <p:attrName>ppt_x</p:attrName>
                                        </p:attrNameLst>
                                      </p:cBhvr>
                                      <p:tavLst>
                                        <p:tav tm="0">
                                          <p:val>
                                            <p:strVal val="ppt_x"/>
                                          </p:val>
                                        </p:tav>
                                        <p:tav tm="100000">
                                          <p:val>
                                            <p:strVal val="ppt_x"/>
                                          </p:val>
                                        </p:tav>
                                      </p:tavLst>
                                    </p:anim>
                                    <p:anim calcmode="lin" valueType="num">
                                      <p:cBhvr>
                                        <p:cTn id="202" dur="250"/>
                                        <p:tgtEl>
                                          <p:spTgt spid="50"/>
                                        </p:tgtEl>
                                        <p:attrNameLst>
                                          <p:attrName>ppt_y</p:attrName>
                                        </p:attrNameLst>
                                      </p:cBhvr>
                                      <p:tavLst>
                                        <p:tav tm="0">
                                          <p:val>
                                            <p:strVal val="ppt_y"/>
                                          </p:val>
                                        </p:tav>
                                        <p:tav tm="100000">
                                          <p:val>
                                            <p:strVal val="ppt_y+.1"/>
                                          </p:val>
                                        </p:tav>
                                      </p:tavLst>
                                    </p:anim>
                                    <p:set>
                                      <p:cBhvr>
                                        <p:cTn id="203" dur="1" fill="hold">
                                          <p:stCondLst>
                                            <p:cond delay="249"/>
                                          </p:stCondLst>
                                        </p:cTn>
                                        <p:tgtEl>
                                          <p:spTgt spid="50"/>
                                        </p:tgtEl>
                                        <p:attrNameLst>
                                          <p:attrName>style.visibility</p:attrName>
                                        </p:attrNameLst>
                                      </p:cBhvr>
                                      <p:to>
                                        <p:strVal val="hidden"/>
                                      </p:to>
                                    </p:set>
                                  </p:childTnLst>
                                </p:cTn>
                              </p:par>
                              <p:par>
                                <p:cTn id="204" presetID="42" presetClass="exit" presetSubtype="0" fill="hold" nodeType="withEffect">
                                  <p:stCondLst>
                                    <p:cond delay="0"/>
                                  </p:stCondLst>
                                  <p:childTnLst>
                                    <p:animEffect transition="out" filter="fade">
                                      <p:cBhvr>
                                        <p:cTn id="205" dur="250"/>
                                        <p:tgtEl>
                                          <p:spTgt spid="53"/>
                                        </p:tgtEl>
                                      </p:cBhvr>
                                    </p:animEffect>
                                    <p:anim calcmode="lin" valueType="num">
                                      <p:cBhvr>
                                        <p:cTn id="206" dur="250"/>
                                        <p:tgtEl>
                                          <p:spTgt spid="53"/>
                                        </p:tgtEl>
                                        <p:attrNameLst>
                                          <p:attrName>ppt_x</p:attrName>
                                        </p:attrNameLst>
                                      </p:cBhvr>
                                      <p:tavLst>
                                        <p:tav tm="0">
                                          <p:val>
                                            <p:strVal val="ppt_x"/>
                                          </p:val>
                                        </p:tav>
                                        <p:tav tm="100000">
                                          <p:val>
                                            <p:strVal val="ppt_x"/>
                                          </p:val>
                                        </p:tav>
                                      </p:tavLst>
                                    </p:anim>
                                    <p:anim calcmode="lin" valueType="num">
                                      <p:cBhvr>
                                        <p:cTn id="207" dur="250"/>
                                        <p:tgtEl>
                                          <p:spTgt spid="53"/>
                                        </p:tgtEl>
                                        <p:attrNameLst>
                                          <p:attrName>ppt_y</p:attrName>
                                        </p:attrNameLst>
                                      </p:cBhvr>
                                      <p:tavLst>
                                        <p:tav tm="0">
                                          <p:val>
                                            <p:strVal val="ppt_y"/>
                                          </p:val>
                                        </p:tav>
                                        <p:tav tm="100000">
                                          <p:val>
                                            <p:strVal val="ppt_y+.1"/>
                                          </p:val>
                                        </p:tav>
                                      </p:tavLst>
                                    </p:anim>
                                    <p:set>
                                      <p:cBhvr>
                                        <p:cTn id="208" dur="1" fill="hold">
                                          <p:stCondLst>
                                            <p:cond delay="249"/>
                                          </p:stCondLst>
                                        </p:cTn>
                                        <p:tgtEl>
                                          <p:spTgt spid="53"/>
                                        </p:tgtEl>
                                        <p:attrNameLst>
                                          <p:attrName>style.visibility</p:attrName>
                                        </p:attrNameLst>
                                      </p:cBhvr>
                                      <p:to>
                                        <p:strVal val="hidden"/>
                                      </p:to>
                                    </p:set>
                                  </p:childTnLst>
                                </p:cTn>
                              </p:par>
                            </p:childTnLst>
                          </p:cTn>
                        </p:par>
                        <p:par>
                          <p:cTn id="209" fill="hold">
                            <p:stCondLst>
                              <p:cond delay="1000"/>
                            </p:stCondLst>
                            <p:childTnLst>
                              <p:par>
                                <p:cTn id="210" presetID="26" presetClass="exit" presetSubtype="0" fill="hold" nodeType="afterEffect">
                                  <p:stCondLst>
                                    <p:cond delay="0"/>
                                  </p:stCondLst>
                                  <p:childTnLst>
                                    <p:animEffect transition="out" filter="wipe(down)">
                                      <p:cBhvr>
                                        <p:cTn id="211" dur="90" accel="50000">
                                          <p:stCondLst>
                                            <p:cond delay="910"/>
                                          </p:stCondLst>
                                        </p:cTn>
                                        <p:tgtEl>
                                          <p:spTgt spid="48"/>
                                        </p:tgtEl>
                                      </p:cBhvr>
                                    </p:animEffect>
                                    <p:anim calcmode="lin" valueType="num">
                                      <p:cBhvr>
                                        <p:cTn id="212" dur="911" tmFilter="0,0; 0.14,0.31; 0.43,0.73; 0.71,0.91; 1.0,1.0">
                                          <p:stCondLst>
                                            <p:cond delay="0"/>
                                          </p:stCondLst>
                                        </p:cTn>
                                        <p:tgtEl>
                                          <p:spTgt spid="48"/>
                                        </p:tgtEl>
                                        <p:attrNameLst>
                                          <p:attrName>ppt_x</p:attrName>
                                        </p:attrNameLst>
                                      </p:cBhvr>
                                      <p:tavLst>
                                        <p:tav tm="0">
                                          <p:val>
                                            <p:strVal val="ppt_x"/>
                                          </p:val>
                                        </p:tav>
                                        <p:tav tm="100000">
                                          <p:val>
                                            <p:strVal val="#ppt_x+0.25"/>
                                          </p:val>
                                        </p:tav>
                                      </p:tavLst>
                                    </p:anim>
                                    <p:anim calcmode="lin" valueType="num">
                                      <p:cBhvr>
                                        <p:cTn id="213" dur="89">
                                          <p:stCondLst>
                                            <p:cond delay="911"/>
                                          </p:stCondLst>
                                        </p:cTn>
                                        <p:tgtEl>
                                          <p:spTgt spid="48"/>
                                        </p:tgtEl>
                                        <p:attrNameLst>
                                          <p:attrName>ppt_x</p:attrName>
                                        </p:attrNameLst>
                                      </p:cBhvr>
                                      <p:tavLst>
                                        <p:tav tm="0">
                                          <p:val>
                                            <p:strVal val="ppt_x"/>
                                          </p:val>
                                        </p:tav>
                                        <p:tav tm="100000">
                                          <p:val>
                                            <p:strVal val="ppt_x"/>
                                          </p:val>
                                        </p:tav>
                                      </p:tavLst>
                                    </p:anim>
                                    <p:anim calcmode="lin" valueType="num">
                                      <p:cBhvr>
                                        <p:cTn id="214" dur="332" tmFilter="0.0,0.0;0.25,0.07;0.50,0.2;0.75,0.467;1.0,1.0">
                                          <p:stCondLst>
                                            <p:cond delay="0"/>
                                          </p:stCondLst>
                                        </p:cTn>
                                        <p:tgtEl>
                                          <p:spTgt spid="4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15" dur="332" tmFilter="0, 0; 0.125,0.2665; 0.25,0.4; 0.375,0.465; 0.5,0.5;  0.625,0.535; 0.75,0.6; 0.875,0.7335; 1,1">
                                          <p:stCondLst>
                                            <p:cond delay="332"/>
                                          </p:stCondLst>
                                        </p:cTn>
                                        <p:tgtEl>
                                          <p:spTgt spid="4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16" dur="166" tmFilter="0, 0; 0.125,0.2665; 0.25,0.4; 0.375,0.465; 0.5,0.5;  0.625,0.535; 0.75,0.6; 0.875,0.7335; 1,1">
                                          <p:stCondLst>
                                            <p:cond delay="662"/>
                                          </p:stCondLst>
                                        </p:cTn>
                                        <p:tgtEl>
                                          <p:spTgt spid="4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17" dur="82" tmFilter="0, 0; 0.125,0.2665; 0.25,0.4; 0.375,0.465; 0.5,0.5;  0.625,0.535; 0.75,0.6; 0.875,0.7335; 1,1">
                                          <p:stCondLst>
                                            <p:cond delay="828"/>
                                          </p:stCondLst>
                                        </p:cTn>
                                        <p:tgtEl>
                                          <p:spTgt spid="4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18" dur="90" accel="50000">
                                          <p:stCondLst>
                                            <p:cond delay="910"/>
                                          </p:stCondLst>
                                        </p:cTn>
                                        <p:tgtEl>
                                          <p:spTgt spid="48"/>
                                        </p:tgtEl>
                                        <p:attrNameLst>
                                          <p:attrName>ppt_y</p:attrName>
                                        </p:attrNameLst>
                                      </p:cBhvr>
                                      <p:tavLst>
                                        <p:tav tm="0">
                                          <p:val>
                                            <p:strVal val="ppt_y"/>
                                          </p:val>
                                        </p:tav>
                                        <p:tav tm="100000">
                                          <p:val>
                                            <p:strVal val="ppt_y+ppt_h"/>
                                          </p:val>
                                        </p:tav>
                                      </p:tavLst>
                                    </p:anim>
                                    <p:animScale>
                                      <p:cBhvr>
                                        <p:cTn id="219" dur="13">
                                          <p:stCondLst>
                                            <p:cond delay="310"/>
                                          </p:stCondLst>
                                        </p:cTn>
                                        <p:tgtEl>
                                          <p:spTgt spid="48"/>
                                        </p:tgtEl>
                                      </p:cBhvr>
                                      <p:to x="100000" y="60000"/>
                                    </p:animScale>
                                    <p:animScale>
                                      <p:cBhvr>
                                        <p:cTn id="220" dur="83" decel="50000">
                                          <p:stCondLst>
                                            <p:cond delay="323"/>
                                          </p:stCondLst>
                                        </p:cTn>
                                        <p:tgtEl>
                                          <p:spTgt spid="48"/>
                                        </p:tgtEl>
                                      </p:cBhvr>
                                      <p:to x="100000" y="100000"/>
                                    </p:animScale>
                                    <p:animScale>
                                      <p:cBhvr>
                                        <p:cTn id="221" dur="13">
                                          <p:stCondLst>
                                            <p:cond delay="656"/>
                                          </p:stCondLst>
                                        </p:cTn>
                                        <p:tgtEl>
                                          <p:spTgt spid="48"/>
                                        </p:tgtEl>
                                      </p:cBhvr>
                                      <p:to x="100000" y="80000"/>
                                    </p:animScale>
                                    <p:animScale>
                                      <p:cBhvr>
                                        <p:cTn id="222" dur="83" decel="50000">
                                          <p:stCondLst>
                                            <p:cond delay="669"/>
                                          </p:stCondLst>
                                        </p:cTn>
                                        <p:tgtEl>
                                          <p:spTgt spid="48"/>
                                        </p:tgtEl>
                                      </p:cBhvr>
                                      <p:to x="100000" y="100000"/>
                                    </p:animScale>
                                    <p:animScale>
                                      <p:cBhvr>
                                        <p:cTn id="223" dur="13">
                                          <p:stCondLst>
                                            <p:cond delay="821"/>
                                          </p:stCondLst>
                                        </p:cTn>
                                        <p:tgtEl>
                                          <p:spTgt spid="48"/>
                                        </p:tgtEl>
                                      </p:cBhvr>
                                      <p:to x="100000" y="90000"/>
                                    </p:animScale>
                                    <p:animScale>
                                      <p:cBhvr>
                                        <p:cTn id="224" dur="83" decel="50000">
                                          <p:stCondLst>
                                            <p:cond delay="834"/>
                                          </p:stCondLst>
                                        </p:cTn>
                                        <p:tgtEl>
                                          <p:spTgt spid="48"/>
                                        </p:tgtEl>
                                      </p:cBhvr>
                                      <p:to x="100000" y="100000"/>
                                    </p:animScale>
                                    <p:animScale>
                                      <p:cBhvr>
                                        <p:cTn id="225" dur="13">
                                          <p:stCondLst>
                                            <p:cond delay="904"/>
                                          </p:stCondLst>
                                        </p:cTn>
                                        <p:tgtEl>
                                          <p:spTgt spid="48"/>
                                        </p:tgtEl>
                                      </p:cBhvr>
                                      <p:to x="100000" y="95000"/>
                                    </p:animScale>
                                    <p:animScale>
                                      <p:cBhvr>
                                        <p:cTn id="226" dur="83" decel="50000">
                                          <p:stCondLst>
                                            <p:cond delay="917"/>
                                          </p:stCondLst>
                                        </p:cTn>
                                        <p:tgtEl>
                                          <p:spTgt spid="48"/>
                                        </p:tgtEl>
                                      </p:cBhvr>
                                      <p:to x="100000" y="100000"/>
                                    </p:animScale>
                                    <p:set>
                                      <p:cBhvr>
                                        <p:cTn id="227" dur="1" fill="hold">
                                          <p:stCondLst>
                                            <p:cond delay="999"/>
                                          </p:stCondLst>
                                        </p:cTn>
                                        <p:tgtEl>
                                          <p:spTgt spid="48"/>
                                        </p:tgtEl>
                                        <p:attrNameLst>
                                          <p:attrName>style.visibility</p:attrName>
                                        </p:attrNameLst>
                                      </p:cBhvr>
                                      <p:to>
                                        <p:strVal val="hidden"/>
                                      </p:to>
                                    </p:set>
                                  </p:childTnLst>
                                </p:cTn>
                              </p:par>
                            </p:childTnLst>
                          </p:cTn>
                        </p:par>
                        <p:par>
                          <p:cTn id="228" fill="hold">
                            <p:stCondLst>
                              <p:cond delay="2000"/>
                            </p:stCondLst>
                            <p:childTnLst>
                              <p:par>
                                <p:cTn id="229" presetID="26" presetClass="exit" presetSubtype="0" fill="hold" nodeType="afterEffect">
                                  <p:stCondLst>
                                    <p:cond delay="0"/>
                                  </p:stCondLst>
                                  <p:childTnLst>
                                    <p:animEffect transition="out" filter="wipe(down)">
                                      <p:cBhvr>
                                        <p:cTn id="230" dur="90" accel="50000">
                                          <p:stCondLst>
                                            <p:cond delay="910"/>
                                          </p:stCondLst>
                                        </p:cTn>
                                        <p:tgtEl>
                                          <p:spTgt spid="46"/>
                                        </p:tgtEl>
                                      </p:cBhvr>
                                    </p:animEffect>
                                    <p:anim calcmode="lin" valueType="num">
                                      <p:cBhvr>
                                        <p:cTn id="231" dur="911" tmFilter="0,0; 0.14,0.31; 0.43,0.73; 0.71,0.91; 1.0,1.0">
                                          <p:stCondLst>
                                            <p:cond delay="0"/>
                                          </p:stCondLst>
                                        </p:cTn>
                                        <p:tgtEl>
                                          <p:spTgt spid="46"/>
                                        </p:tgtEl>
                                        <p:attrNameLst>
                                          <p:attrName>ppt_x</p:attrName>
                                        </p:attrNameLst>
                                      </p:cBhvr>
                                      <p:tavLst>
                                        <p:tav tm="0">
                                          <p:val>
                                            <p:strVal val="ppt_x"/>
                                          </p:val>
                                        </p:tav>
                                        <p:tav tm="100000">
                                          <p:val>
                                            <p:strVal val="#ppt_x+0.25"/>
                                          </p:val>
                                        </p:tav>
                                      </p:tavLst>
                                    </p:anim>
                                    <p:anim calcmode="lin" valueType="num">
                                      <p:cBhvr>
                                        <p:cTn id="232" dur="89">
                                          <p:stCondLst>
                                            <p:cond delay="911"/>
                                          </p:stCondLst>
                                        </p:cTn>
                                        <p:tgtEl>
                                          <p:spTgt spid="46"/>
                                        </p:tgtEl>
                                        <p:attrNameLst>
                                          <p:attrName>ppt_x</p:attrName>
                                        </p:attrNameLst>
                                      </p:cBhvr>
                                      <p:tavLst>
                                        <p:tav tm="0">
                                          <p:val>
                                            <p:strVal val="ppt_x"/>
                                          </p:val>
                                        </p:tav>
                                        <p:tav tm="100000">
                                          <p:val>
                                            <p:strVal val="ppt_x"/>
                                          </p:val>
                                        </p:tav>
                                      </p:tavLst>
                                    </p:anim>
                                    <p:anim calcmode="lin" valueType="num">
                                      <p:cBhvr>
                                        <p:cTn id="233" dur="332" tmFilter="0.0,0.0;0.25,0.07;0.50,0.2;0.75,0.467;1.0,1.0">
                                          <p:stCondLst>
                                            <p:cond delay="0"/>
                                          </p:stCondLst>
                                        </p:cTn>
                                        <p:tgtEl>
                                          <p:spTgt spid="4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34" dur="332" tmFilter="0, 0; 0.125,0.2665; 0.25,0.4; 0.375,0.465; 0.5,0.5;  0.625,0.535; 0.75,0.6; 0.875,0.7335; 1,1">
                                          <p:stCondLst>
                                            <p:cond delay="332"/>
                                          </p:stCondLst>
                                        </p:cTn>
                                        <p:tgtEl>
                                          <p:spTgt spid="4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35" dur="166" tmFilter="0, 0; 0.125,0.2665; 0.25,0.4; 0.375,0.465; 0.5,0.5;  0.625,0.535; 0.75,0.6; 0.875,0.7335; 1,1">
                                          <p:stCondLst>
                                            <p:cond delay="662"/>
                                          </p:stCondLst>
                                        </p:cTn>
                                        <p:tgtEl>
                                          <p:spTgt spid="4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36" dur="82" tmFilter="0, 0; 0.125,0.2665; 0.25,0.4; 0.375,0.465; 0.5,0.5;  0.625,0.535; 0.75,0.6; 0.875,0.7335; 1,1">
                                          <p:stCondLst>
                                            <p:cond delay="828"/>
                                          </p:stCondLst>
                                        </p:cTn>
                                        <p:tgtEl>
                                          <p:spTgt spid="4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37" dur="90" accel="50000">
                                          <p:stCondLst>
                                            <p:cond delay="910"/>
                                          </p:stCondLst>
                                        </p:cTn>
                                        <p:tgtEl>
                                          <p:spTgt spid="46"/>
                                        </p:tgtEl>
                                        <p:attrNameLst>
                                          <p:attrName>ppt_y</p:attrName>
                                        </p:attrNameLst>
                                      </p:cBhvr>
                                      <p:tavLst>
                                        <p:tav tm="0">
                                          <p:val>
                                            <p:strVal val="ppt_y"/>
                                          </p:val>
                                        </p:tav>
                                        <p:tav tm="100000">
                                          <p:val>
                                            <p:strVal val="ppt_y+ppt_h"/>
                                          </p:val>
                                        </p:tav>
                                      </p:tavLst>
                                    </p:anim>
                                    <p:animScale>
                                      <p:cBhvr>
                                        <p:cTn id="238" dur="13">
                                          <p:stCondLst>
                                            <p:cond delay="310"/>
                                          </p:stCondLst>
                                        </p:cTn>
                                        <p:tgtEl>
                                          <p:spTgt spid="46"/>
                                        </p:tgtEl>
                                      </p:cBhvr>
                                      <p:to x="100000" y="60000"/>
                                    </p:animScale>
                                    <p:animScale>
                                      <p:cBhvr>
                                        <p:cTn id="239" dur="83" decel="50000">
                                          <p:stCondLst>
                                            <p:cond delay="323"/>
                                          </p:stCondLst>
                                        </p:cTn>
                                        <p:tgtEl>
                                          <p:spTgt spid="46"/>
                                        </p:tgtEl>
                                      </p:cBhvr>
                                      <p:to x="100000" y="100000"/>
                                    </p:animScale>
                                    <p:animScale>
                                      <p:cBhvr>
                                        <p:cTn id="240" dur="13">
                                          <p:stCondLst>
                                            <p:cond delay="656"/>
                                          </p:stCondLst>
                                        </p:cTn>
                                        <p:tgtEl>
                                          <p:spTgt spid="46"/>
                                        </p:tgtEl>
                                      </p:cBhvr>
                                      <p:to x="100000" y="80000"/>
                                    </p:animScale>
                                    <p:animScale>
                                      <p:cBhvr>
                                        <p:cTn id="241" dur="83" decel="50000">
                                          <p:stCondLst>
                                            <p:cond delay="669"/>
                                          </p:stCondLst>
                                        </p:cTn>
                                        <p:tgtEl>
                                          <p:spTgt spid="46"/>
                                        </p:tgtEl>
                                      </p:cBhvr>
                                      <p:to x="100000" y="100000"/>
                                    </p:animScale>
                                    <p:animScale>
                                      <p:cBhvr>
                                        <p:cTn id="242" dur="13">
                                          <p:stCondLst>
                                            <p:cond delay="821"/>
                                          </p:stCondLst>
                                        </p:cTn>
                                        <p:tgtEl>
                                          <p:spTgt spid="46"/>
                                        </p:tgtEl>
                                      </p:cBhvr>
                                      <p:to x="100000" y="90000"/>
                                    </p:animScale>
                                    <p:animScale>
                                      <p:cBhvr>
                                        <p:cTn id="243" dur="83" decel="50000">
                                          <p:stCondLst>
                                            <p:cond delay="834"/>
                                          </p:stCondLst>
                                        </p:cTn>
                                        <p:tgtEl>
                                          <p:spTgt spid="46"/>
                                        </p:tgtEl>
                                      </p:cBhvr>
                                      <p:to x="100000" y="100000"/>
                                    </p:animScale>
                                    <p:animScale>
                                      <p:cBhvr>
                                        <p:cTn id="244" dur="13">
                                          <p:stCondLst>
                                            <p:cond delay="904"/>
                                          </p:stCondLst>
                                        </p:cTn>
                                        <p:tgtEl>
                                          <p:spTgt spid="46"/>
                                        </p:tgtEl>
                                      </p:cBhvr>
                                      <p:to x="100000" y="95000"/>
                                    </p:animScale>
                                    <p:animScale>
                                      <p:cBhvr>
                                        <p:cTn id="245" dur="83" decel="50000">
                                          <p:stCondLst>
                                            <p:cond delay="917"/>
                                          </p:stCondLst>
                                        </p:cTn>
                                        <p:tgtEl>
                                          <p:spTgt spid="46"/>
                                        </p:tgtEl>
                                      </p:cBhvr>
                                      <p:to x="100000" y="100000"/>
                                    </p:animScale>
                                    <p:set>
                                      <p:cBhvr>
                                        <p:cTn id="246" dur="1" fill="hold">
                                          <p:stCondLst>
                                            <p:cond delay="999"/>
                                          </p:stCondLst>
                                        </p:cTn>
                                        <p:tgtEl>
                                          <p:spTgt spid="46"/>
                                        </p:tgtEl>
                                        <p:attrNameLst>
                                          <p:attrName>style.visibility</p:attrName>
                                        </p:attrNameLst>
                                      </p:cBhvr>
                                      <p:to>
                                        <p:strVal val="hidden"/>
                                      </p:to>
                                    </p:set>
                                  </p:childTnLst>
                                </p:cTn>
                              </p:par>
                            </p:childTnLst>
                          </p:cTn>
                        </p:par>
                        <p:par>
                          <p:cTn id="247" fill="hold">
                            <p:stCondLst>
                              <p:cond delay="3000"/>
                            </p:stCondLst>
                            <p:childTnLst>
                              <p:par>
                                <p:cTn id="248" presetID="55" presetClass="entr" presetSubtype="0" fill="hold" nodeType="afterEffect">
                                  <p:stCondLst>
                                    <p:cond delay="0"/>
                                  </p:stCondLst>
                                  <p:childTnLst>
                                    <p:set>
                                      <p:cBhvr>
                                        <p:cTn id="249" dur="1" fill="hold">
                                          <p:stCondLst>
                                            <p:cond delay="0"/>
                                          </p:stCondLst>
                                        </p:cTn>
                                        <p:tgtEl>
                                          <p:spTgt spid="70"/>
                                        </p:tgtEl>
                                        <p:attrNameLst>
                                          <p:attrName>style.visibility</p:attrName>
                                        </p:attrNameLst>
                                      </p:cBhvr>
                                      <p:to>
                                        <p:strVal val="visible"/>
                                      </p:to>
                                    </p:set>
                                    <p:anim calcmode="lin" valueType="num">
                                      <p:cBhvr>
                                        <p:cTn id="250" dur="1000" fill="hold"/>
                                        <p:tgtEl>
                                          <p:spTgt spid="70"/>
                                        </p:tgtEl>
                                        <p:attrNameLst>
                                          <p:attrName>ppt_w</p:attrName>
                                        </p:attrNameLst>
                                      </p:cBhvr>
                                      <p:tavLst>
                                        <p:tav tm="0">
                                          <p:val>
                                            <p:strVal val="#ppt_w*0.70"/>
                                          </p:val>
                                        </p:tav>
                                        <p:tav tm="100000">
                                          <p:val>
                                            <p:strVal val="#ppt_w"/>
                                          </p:val>
                                        </p:tav>
                                      </p:tavLst>
                                    </p:anim>
                                    <p:anim calcmode="lin" valueType="num">
                                      <p:cBhvr>
                                        <p:cTn id="251" dur="1000" fill="hold"/>
                                        <p:tgtEl>
                                          <p:spTgt spid="70"/>
                                        </p:tgtEl>
                                        <p:attrNameLst>
                                          <p:attrName>ppt_h</p:attrName>
                                        </p:attrNameLst>
                                      </p:cBhvr>
                                      <p:tavLst>
                                        <p:tav tm="0">
                                          <p:val>
                                            <p:strVal val="#ppt_h"/>
                                          </p:val>
                                        </p:tav>
                                        <p:tav tm="100000">
                                          <p:val>
                                            <p:strVal val="#ppt_h"/>
                                          </p:val>
                                        </p:tav>
                                      </p:tavLst>
                                    </p:anim>
                                    <p:animEffect transition="in" filter="fade">
                                      <p:cBhvr>
                                        <p:cTn id="252" dur="1000"/>
                                        <p:tgtEl>
                                          <p:spTgt spid="70"/>
                                        </p:tgtEl>
                                      </p:cBhvr>
                                    </p:animEffect>
                                  </p:childTnLst>
                                </p:cTn>
                              </p:par>
                            </p:childTnLst>
                          </p:cTn>
                        </p:par>
                        <p:par>
                          <p:cTn id="253" fill="hold">
                            <p:stCondLst>
                              <p:cond delay="4000"/>
                            </p:stCondLst>
                            <p:childTnLst>
                              <p:par>
                                <p:cTn id="254" presetID="21" presetClass="entr" presetSubtype="1" fill="hold" nodeType="afterEffect">
                                  <p:stCondLst>
                                    <p:cond delay="0"/>
                                  </p:stCondLst>
                                  <p:childTnLst>
                                    <p:set>
                                      <p:cBhvr>
                                        <p:cTn id="255" dur="1" fill="hold">
                                          <p:stCondLst>
                                            <p:cond delay="0"/>
                                          </p:stCondLst>
                                        </p:cTn>
                                        <p:tgtEl>
                                          <p:spTgt spid="72"/>
                                        </p:tgtEl>
                                        <p:attrNameLst>
                                          <p:attrName>style.visibility</p:attrName>
                                        </p:attrNameLst>
                                      </p:cBhvr>
                                      <p:to>
                                        <p:strVal val="visible"/>
                                      </p:to>
                                    </p:set>
                                    <p:animEffect transition="in" filter="wheel(1)">
                                      <p:cBhvr>
                                        <p:cTn id="256" dur="3000"/>
                                        <p:tgtEl>
                                          <p:spTgt spid="72"/>
                                        </p:tgtEl>
                                      </p:cBhvr>
                                    </p:animEffect>
                                  </p:childTnLst>
                                </p:cTn>
                              </p:par>
                            </p:childTnLst>
                          </p:cTn>
                        </p:par>
                      </p:childTnLst>
                    </p:cTn>
                  </p:par>
                  <p:par>
                    <p:cTn id="257" fill="hold">
                      <p:stCondLst>
                        <p:cond delay="indefinite"/>
                      </p:stCondLst>
                      <p:childTnLst>
                        <p:par>
                          <p:cTn id="258" fill="hold">
                            <p:stCondLst>
                              <p:cond delay="0"/>
                            </p:stCondLst>
                            <p:childTnLst>
                              <p:par>
                                <p:cTn id="259" presetID="6" presetClass="emph" presetSubtype="0" fill="hold" nodeType="clickEffect">
                                  <p:stCondLst>
                                    <p:cond delay="0"/>
                                  </p:stCondLst>
                                  <p:childTnLst>
                                    <p:animScale>
                                      <p:cBhvr>
                                        <p:cTn id="260" dur="2000" fill="hold"/>
                                        <p:tgtEl>
                                          <p:spTgt spid="72"/>
                                        </p:tgtEl>
                                      </p:cBhvr>
                                      <p:by x="150000" y="150000"/>
                                    </p:animScale>
                                  </p:childTnLst>
                                </p:cTn>
                              </p:par>
                            </p:childTnLst>
                          </p:cTn>
                        </p:par>
                        <p:par>
                          <p:cTn id="261" fill="hold">
                            <p:stCondLst>
                              <p:cond delay="2000"/>
                            </p:stCondLst>
                            <p:childTnLst>
                              <p:par>
                                <p:cTn id="262" presetID="9" presetClass="exit" presetSubtype="0" fill="hold" nodeType="afterEffect">
                                  <p:stCondLst>
                                    <p:cond delay="0"/>
                                  </p:stCondLst>
                                  <p:childTnLst>
                                    <p:animEffect transition="out" filter="dissolve">
                                      <p:cBhvr>
                                        <p:cTn id="263" dur="500"/>
                                        <p:tgtEl>
                                          <p:spTgt spid="70"/>
                                        </p:tgtEl>
                                      </p:cBhvr>
                                    </p:animEffect>
                                    <p:set>
                                      <p:cBhvr>
                                        <p:cTn id="264" dur="1" fill="hold">
                                          <p:stCondLst>
                                            <p:cond delay="499"/>
                                          </p:stCondLst>
                                        </p:cTn>
                                        <p:tgtEl>
                                          <p:spTgt spid="70"/>
                                        </p:tgtEl>
                                        <p:attrNameLst>
                                          <p:attrName>style.visibility</p:attrName>
                                        </p:attrNameLst>
                                      </p:cBhvr>
                                      <p:to>
                                        <p:strVal val="hidden"/>
                                      </p:to>
                                    </p:set>
                                  </p:childTnLst>
                                </p:cTn>
                              </p:par>
                            </p:childTnLst>
                          </p:cTn>
                        </p:par>
                        <p:par>
                          <p:cTn id="265" fill="hold">
                            <p:stCondLst>
                              <p:cond delay="2500"/>
                            </p:stCondLst>
                            <p:childTnLst>
                              <p:par>
                                <p:cTn id="266" presetID="55" presetClass="entr" presetSubtype="0" fill="hold" grpId="0" nodeType="afterEffect">
                                  <p:stCondLst>
                                    <p:cond delay="0"/>
                                  </p:stCondLst>
                                  <p:childTnLst>
                                    <p:set>
                                      <p:cBhvr>
                                        <p:cTn id="267" dur="1" fill="hold">
                                          <p:stCondLst>
                                            <p:cond delay="0"/>
                                          </p:stCondLst>
                                        </p:cTn>
                                        <p:tgtEl>
                                          <p:spTgt spid="74"/>
                                        </p:tgtEl>
                                        <p:attrNameLst>
                                          <p:attrName>style.visibility</p:attrName>
                                        </p:attrNameLst>
                                      </p:cBhvr>
                                      <p:to>
                                        <p:strVal val="visible"/>
                                      </p:to>
                                    </p:set>
                                    <p:anim calcmode="lin" valueType="num">
                                      <p:cBhvr>
                                        <p:cTn id="268" dur="1000" fill="hold"/>
                                        <p:tgtEl>
                                          <p:spTgt spid="74"/>
                                        </p:tgtEl>
                                        <p:attrNameLst>
                                          <p:attrName>ppt_w</p:attrName>
                                        </p:attrNameLst>
                                      </p:cBhvr>
                                      <p:tavLst>
                                        <p:tav tm="0">
                                          <p:val>
                                            <p:strVal val="#ppt_w*0.70"/>
                                          </p:val>
                                        </p:tav>
                                        <p:tav tm="100000">
                                          <p:val>
                                            <p:strVal val="#ppt_w"/>
                                          </p:val>
                                        </p:tav>
                                      </p:tavLst>
                                    </p:anim>
                                    <p:anim calcmode="lin" valueType="num">
                                      <p:cBhvr>
                                        <p:cTn id="269" dur="1000" fill="hold"/>
                                        <p:tgtEl>
                                          <p:spTgt spid="74"/>
                                        </p:tgtEl>
                                        <p:attrNameLst>
                                          <p:attrName>ppt_h</p:attrName>
                                        </p:attrNameLst>
                                      </p:cBhvr>
                                      <p:tavLst>
                                        <p:tav tm="0">
                                          <p:val>
                                            <p:strVal val="#ppt_h"/>
                                          </p:val>
                                        </p:tav>
                                        <p:tav tm="100000">
                                          <p:val>
                                            <p:strVal val="#ppt_h"/>
                                          </p:val>
                                        </p:tav>
                                      </p:tavLst>
                                    </p:anim>
                                    <p:animEffect transition="in" filter="fade">
                                      <p:cBhvr>
                                        <p:cTn id="270" dur="1000"/>
                                        <p:tgtEl>
                                          <p:spTgt spid="74"/>
                                        </p:tgtEl>
                                      </p:cBhvr>
                                    </p:animEffect>
                                  </p:childTnLst>
                                </p:cTn>
                              </p:par>
                            </p:childTnLst>
                          </p:cTn>
                        </p:par>
                      </p:childTnLst>
                    </p:cTn>
                  </p:par>
                  <p:par>
                    <p:cTn id="271" fill="hold">
                      <p:stCondLst>
                        <p:cond delay="indefinite"/>
                      </p:stCondLst>
                      <p:childTnLst>
                        <p:par>
                          <p:cTn id="272" fill="hold">
                            <p:stCondLst>
                              <p:cond delay="0"/>
                            </p:stCondLst>
                            <p:childTnLst>
                              <p:par>
                                <p:cTn id="273" presetID="53" presetClass="exit" presetSubtype="32" fill="hold" grpId="1" nodeType="clickEffect">
                                  <p:stCondLst>
                                    <p:cond delay="0"/>
                                  </p:stCondLst>
                                  <p:childTnLst>
                                    <p:anim calcmode="lin" valueType="num">
                                      <p:cBhvr>
                                        <p:cTn id="274" dur="500"/>
                                        <p:tgtEl>
                                          <p:spTgt spid="74"/>
                                        </p:tgtEl>
                                        <p:attrNameLst>
                                          <p:attrName>ppt_w</p:attrName>
                                        </p:attrNameLst>
                                      </p:cBhvr>
                                      <p:tavLst>
                                        <p:tav tm="0">
                                          <p:val>
                                            <p:strVal val="ppt_w"/>
                                          </p:val>
                                        </p:tav>
                                        <p:tav tm="100000">
                                          <p:val>
                                            <p:fltVal val="0"/>
                                          </p:val>
                                        </p:tav>
                                      </p:tavLst>
                                    </p:anim>
                                    <p:anim calcmode="lin" valueType="num">
                                      <p:cBhvr>
                                        <p:cTn id="275" dur="500"/>
                                        <p:tgtEl>
                                          <p:spTgt spid="74"/>
                                        </p:tgtEl>
                                        <p:attrNameLst>
                                          <p:attrName>ppt_h</p:attrName>
                                        </p:attrNameLst>
                                      </p:cBhvr>
                                      <p:tavLst>
                                        <p:tav tm="0">
                                          <p:val>
                                            <p:strVal val="ppt_h"/>
                                          </p:val>
                                        </p:tav>
                                        <p:tav tm="100000">
                                          <p:val>
                                            <p:fltVal val="0"/>
                                          </p:val>
                                        </p:tav>
                                      </p:tavLst>
                                    </p:anim>
                                    <p:animEffect transition="out" filter="fade">
                                      <p:cBhvr>
                                        <p:cTn id="276" dur="500"/>
                                        <p:tgtEl>
                                          <p:spTgt spid="74"/>
                                        </p:tgtEl>
                                      </p:cBhvr>
                                    </p:animEffect>
                                    <p:set>
                                      <p:cBhvr>
                                        <p:cTn id="277" dur="1" fill="hold">
                                          <p:stCondLst>
                                            <p:cond delay="499"/>
                                          </p:stCondLst>
                                        </p:cTn>
                                        <p:tgtEl>
                                          <p:spTgt spid="74"/>
                                        </p:tgtEl>
                                        <p:attrNameLst>
                                          <p:attrName>style.visibility</p:attrName>
                                        </p:attrNameLst>
                                      </p:cBhvr>
                                      <p:to>
                                        <p:strVal val="hidden"/>
                                      </p:to>
                                    </p:set>
                                  </p:childTnLst>
                                </p:cTn>
                              </p:par>
                            </p:childTnLst>
                          </p:cTn>
                        </p:par>
                        <p:par>
                          <p:cTn id="278" fill="hold">
                            <p:stCondLst>
                              <p:cond delay="500"/>
                            </p:stCondLst>
                            <p:childTnLst>
                              <p:par>
                                <p:cTn id="279" presetID="53" presetClass="exit" presetSubtype="32" fill="hold" nodeType="afterEffect">
                                  <p:stCondLst>
                                    <p:cond delay="0"/>
                                  </p:stCondLst>
                                  <p:childTnLst>
                                    <p:anim calcmode="lin" valueType="num">
                                      <p:cBhvr>
                                        <p:cTn id="280" dur="1000"/>
                                        <p:tgtEl>
                                          <p:spTgt spid="72"/>
                                        </p:tgtEl>
                                        <p:attrNameLst>
                                          <p:attrName>ppt_w</p:attrName>
                                        </p:attrNameLst>
                                      </p:cBhvr>
                                      <p:tavLst>
                                        <p:tav tm="0">
                                          <p:val>
                                            <p:strVal val="ppt_w"/>
                                          </p:val>
                                        </p:tav>
                                        <p:tav tm="100000">
                                          <p:val>
                                            <p:fltVal val="0"/>
                                          </p:val>
                                        </p:tav>
                                      </p:tavLst>
                                    </p:anim>
                                    <p:anim calcmode="lin" valueType="num">
                                      <p:cBhvr>
                                        <p:cTn id="281" dur="1000"/>
                                        <p:tgtEl>
                                          <p:spTgt spid="72"/>
                                        </p:tgtEl>
                                        <p:attrNameLst>
                                          <p:attrName>ppt_h</p:attrName>
                                        </p:attrNameLst>
                                      </p:cBhvr>
                                      <p:tavLst>
                                        <p:tav tm="0">
                                          <p:val>
                                            <p:strVal val="ppt_h"/>
                                          </p:val>
                                        </p:tav>
                                        <p:tav tm="100000">
                                          <p:val>
                                            <p:fltVal val="0"/>
                                          </p:val>
                                        </p:tav>
                                      </p:tavLst>
                                    </p:anim>
                                    <p:animEffect transition="out" filter="fade">
                                      <p:cBhvr>
                                        <p:cTn id="282" dur="1000"/>
                                        <p:tgtEl>
                                          <p:spTgt spid="72"/>
                                        </p:tgtEl>
                                      </p:cBhvr>
                                    </p:animEffect>
                                    <p:set>
                                      <p:cBhvr>
                                        <p:cTn id="283" dur="1" fill="hold">
                                          <p:stCondLst>
                                            <p:cond delay="999"/>
                                          </p:stCondLst>
                                        </p:cTn>
                                        <p:tgtEl>
                                          <p:spTgt spid="72"/>
                                        </p:tgtEl>
                                        <p:attrNameLst>
                                          <p:attrName>style.visibility</p:attrName>
                                        </p:attrNameLst>
                                      </p:cBhvr>
                                      <p:to>
                                        <p:strVal val="hidden"/>
                                      </p:to>
                                    </p:set>
                                  </p:childTnLst>
                                </p:cTn>
                              </p:par>
                            </p:childTnLst>
                          </p:cTn>
                        </p:par>
                        <p:par>
                          <p:cTn id="284" fill="hold">
                            <p:stCondLst>
                              <p:cond delay="1500"/>
                            </p:stCondLst>
                            <p:childTnLst>
                              <p:par>
                                <p:cTn id="285" presetID="55" presetClass="entr" presetSubtype="0" fill="hold" grpId="0" nodeType="afterEffect">
                                  <p:stCondLst>
                                    <p:cond delay="0"/>
                                  </p:stCondLst>
                                  <p:childTnLst>
                                    <p:set>
                                      <p:cBhvr>
                                        <p:cTn id="286" dur="1" fill="hold">
                                          <p:stCondLst>
                                            <p:cond delay="0"/>
                                          </p:stCondLst>
                                        </p:cTn>
                                        <p:tgtEl>
                                          <p:spTgt spid="75"/>
                                        </p:tgtEl>
                                        <p:attrNameLst>
                                          <p:attrName>style.visibility</p:attrName>
                                        </p:attrNameLst>
                                      </p:cBhvr>
                                      <p:to>
                                        <p:strVal val="visible"/>
                                      </p:to>
                                    </p:set>
                                    <p:anim calcmode="lin" valueType="num">
                                      <p:cBhvr>
                                        <p:cTn id="287" dur="2000" fill="hold"/>
                                        <p:tgtEl>
                                          <p:spTgt spid="75"/>
                                        </p:tgtEl>
                                        <p:attrNameLst>
                                          <p:attrName>ppt_w</p:attrName>
                                        </p:attrNameLst>
                                      </p:cBhvr>
                                      <p:tavLst>
                                        <p:tav tm="0">
                                          <p:val>
                                            <p:strVal val="#ppt_w*0.70"/>
                                          </p:val>
                                        </p:tav>
                                        <p:tav tm="100000">
                                          <p:val>
                                            <p:strVal val="#ppt_w"/>
                                          </p:val>
                                        </p:tav>
                                      </p:tavLst>
                                    </p:anim>
                                    <p:anim calcmode="lin" valueType="num">
                                      <p:cBhvr>
                                        <p:cTn id="288" dur="2000" fill="hold"/>
                                        <p:tgtEl>
                                          <p:spTgt spid="75"/>
                                        </p:tgtEl>
                                        <p:attrNameLst>
                                          <p:attrName>ppt_h</p:attrName>
                                        </p:attrNameLst>
                                      </p:cBhvr>
                                      <p:tavLst>
                                        <p:tav tm="0">
                                          <p:val>
                                            <p:strVal val="#ppt_h"/>
                                          </p:val>
                                        </p:tav>
                                        <p:tav tm="100000">
                                          <p:val>
                                            <p:strVal val="#ppt_h"/>
                                          </p:val>
                                        </p:tav>
                                      </p:tavLst>
                                    </p:anim>
                                    <p:animEffect transition="in" filter="fade">
                                      <p:cBhvr>
                                        <p:cTn id="289" dur="2000"/>
                                        <p:tgtEl>
                                          <p:spTgt spid="75"/>
                                        </p:tgtEl>
                                      </p:cBhvr>
                                    </p:animEffect>
                                  </p:childTnLst>
                                </p:cTn>
                              </p:par>
                            </p:childTnLst>
                          </p:cTn>
                        </p:par>
                        <p:par>
                          <p:cTn id="290" fill="hold">
                            <p:stCondLst>
                              <p:cond delay="3500"/>
                            </p:stCondLst>
                            <p:childTnLst>
                              <p:par>
                                <p:cTn id="291" presetID="9" presetClass="entr" presetSubtype="0" fill="hold" nodeType="afterEffect">
                                  <p:stCondLst>
                                    <p:cond delay="0"/>
                                  </p:stCondLst>
                                  <p:childTnLst>
                                    <p:set>
                                      <p:cBhvr>
                                        <p:cTn id="292" dur="1" fill="hold">
                                          <p:stCondLst>
                                            <p:cond delay="0"/>
                                          </p:stCondLst>
                                        </p:cTn>
                                        <p:tgtEl>
                                          <p:spTgt spid="73"/>
                                        </p:tgtEl>
                                        <p:attrNameLst>
                                          <p:attrName>style.visibility</p:attrName>
                                        </p:attrNameLst>
                                      </p:cBhvr>
                                      <p:to>
                                        <p:strVal val="visible"/>
                                      </p:to>
                                    </p:set>
                                    <p:animEffect transition="in" filter="dissolve">
                                      <p:cBhvr>
                                        <p:cTn id="293" dur="3000"/>
                                        <p:tgtEl>
                                          <p:spTgt spid="73"/>
                                        </p:tgtEl>
                                      </p:cBhvr>
                                    </p:animEffect>
                                  </p:childTnLst>
                                </p:cTn>
                              </p:par>
                              <p:par>
                                <p:cTn id="294" presetID="1" presetClass="exit" presetSubtype="0" fill="hold" grpId="1" nodeType="withEffect">
                                  <p:stCondLst>
                                    <p:cond delay="0"/>
                                  </p:stCondLst>
                                  <p:childTnLst>
                                    <p:set>
                                      <p:cBhvr>
                                        <p:cTn id="295" dur="1" fill="hold">
                                          <p:stCondLst>
                                            <p:cond delay="0"/>
                                          </p:stCondLst>
                                        </p:cTn>
                                        <p:tgtEl>
                                          <p:spTgt spid="20"/>
                                        </p:tgtEl>
                                        <p:attrNameLst>
                                          <p:attrName>style.visibility</p:attrName>
                                        </p:attrNameLst>
                                      </p:cBhvr>
                                      <p:to>
                                        <p:strVal val="hidden"/>
                                      </p:to>
                                    </p:set>
                                  </p:childTnLst>
                                </p:cTn>
                              </p:par>
                              <p:par>
                                <p:cTn id="296" presetID="9" presetClass="exit" presetSubtype="0" fill="hold" nodeType="withEffect">
                                  <p:stCondLst>
                                    <p:cond delay="0"/>
                                  </p:stCondLst>
                                  <p:childTnLst>
                                    <p:animEffect transition="out" filter="dissolve">
                                      <p:cBhvr>
                                        <p:cTn id="297" dur="500"/>
                                        <p:tgtEl>
                                          <p:spTgt spid="45"/>
                                        </p:tgtEl>
                                      </p:cBhvr>
                                    </p:animEffect>
                                    <p:set>
                                      <p:cBhvr>
                                        <p:cTn id="298" dur="1" fill="hold">
                                          <p:stCondLst>
                                            <p:cond delay="499"/>
                                          </p:stCondLst>
                                        </p:cTn>
                                        <p:tgtEl>
                                          <p:spTgt spid="45"/>
                                        </p:tgtEl>
                                        <p:attrNameLst>
                                          <p:attrName>style.visibility</p:attrName>
                                        </p:attrNameLst>
                                      </p:cBhvr>
                                      <p:to>
                                        <p:strVal val="hidden"/>
                                      </p:to>
                                    </p:set>
                                  </p:childTnLst>
                                </p:cTn>
                              </p:par>
                              <p:par>
                                <p:cTn id="299" presetID="9" presetClass="exit" presetSubtype="0" fill="hold" nodeType="withEffect">
                                  <p:stCondLst>
                                    <p:cond delay="0"/>
                                  </p:stCondLst>
                                  <p:childTnLst>
                                    <p:animEffect transition="out" filter="dissolve">
                                      <p:cBhvr>
                                        <p:cTn id="300" dur="500"/>
                                        <p:tgtEl>
                                          <p:spTgt spid="47"/>
                                        </p:tgtEl>
                                      </p:cBhvr>
                                    </p:animEffect>
                                    <p:set>
                                      <p:cBhvr>
                                        <p:cTn id="301" dur="1" fill="hold">
                                          <p:stCondLst>
                                            <p:cond delay="499"/>
                                          </p:stCondLst>
                                        </p:cTn>
                                        <p:tgtEl>
                                          <p:spTgt spid="47"/>
                                        </p:tgtEl>
                                        <p:attrNameLst>
                                          <p:attrName>style.visibility</p:attrName>
                                        </p:attrNameLst>
                                      </p:cBhvr>
                                      <p:to>
                                        <p:strVal val="hidden"/>
                                      </p:to>
                                    </p:set>
                                  </p:childTnLst>
                                </p:cTn>
                              </p:par>
                              <p:par>
                                <p:cTn id="302" presetID="9" presetClass="exit" presetSubtype="0" fill="hold" grpId="2" nodeType="withEffect">
                                  <p:stCondLst>
                                    <p:cond delay="0"/>
                                  </p:stCondLst>
                                  <p:childTnLst>
                                    <p:animEffect transition="out" filter="dissolve">
                                      <p:cBhvr>
                                        <p:cTn id="303" dur="500"/>
                                        <p:tgtEl>
                                          <p:spTgt spid="64"/>
                                        </p:tgtEl>
                                      </p:cBhvr>
                                    </p:animEffect>
                                    <p:set>
                                      <p:cBhvr>
                                        <p:cTn id="304" dur="1" fill="hold">
                                          <p:stCondLst>
                                            <p:cond delay="499"/>
                                          </p:stCondLst>
                                        </p:cTn>
                                        <p:tgtEl>
                                          <p:spTgt spid="64"/>
                                        </p:tgtEl>
                                        <p:attrNameLst>
                                          <p:attrName>style.visibility</p:attrName>
                                        </p:attrNameLst>
                                      </p:cBhvr>
                                      <p:to>
                                        <p:strVal val="hidden"/>
                                      </p:to>
                                    </p:set>
                                  </p:childTnLst>
                                </p:cTn>
                              </p:par>
                              <p:par>
                                <p:cTn id="305" presetID="9" presetClass="exit" presetSubtype="0" fill="hold" grpId="2" nodeType="withEffect">
                                  <p:stCondLst>
                                    <p:cond delay="0"/>
                                  </p:stCondLst>
                                  <p:childTnLst>
                                    <p:animEffect transition="out" filter="dissolve">
                                      <p:cBhvr>
                                        <p:cTn id="306" dur="500"/>
                                        <p:tgtEl>
                                          <p:spTgt spid="68"/>
                                        </p:tgtEl>
                                      </p:cBhvr>
                                    </p:animEffect>
                                    <p:set>
                                      <p:cBhvr>
                                        <p:cTn id="307" dur="1" fill="hold">
                                          <p:stCondLst>
                                            <p:cond delay="499"/>
                                          </p:stCondLst>
                                        </p:cTn>
                                        <p:tgtEl>
                                          <p:spTgt spid="68"/>
                                        </p:tgtEl>
                                        <p:attrNameLst>
                                          <p:attrName>style.visibility</p:attrName>
                                        </p:attrNameLst>
                                      </p:cBhvr>
                                      <p:to>
                                        <p:strVal val="hidden"/>
                                      </p:to>
                                    </p:set>
                                  </p:childTnLst>
                                </p:cTn>
                              </p:par>
                              <p:par>
                                <p:cTn id="308" presetID="1" presetClass="exit" presetSubtype="0" fill="hold" grpId="2" nodeType="withEffect">
                                  <p:stCondLst>
                                    <p:cond delay="0"/>
                                  </p:stCondLst>
                                  <p:childTnLst>
                                    <p:set>
                                      <p:cBhvr>
                                        <p:cTn id="309" dur="1" fill="hold">
                                          <p:stCondLst>
                                            <p:cond delay="0"/>
                                          </p:stCondLst>
                                        </p:cTn>
                                        <p:tgtEl>
                                          <p:spTgt spid="63"/>
                                        </p:tgtEl>
                                        <p:attrNameLst>
                                          <p:attrName>style.visibility</p:attrName>
                                        </p:attrNameLst>
                                      </p:cBhvr>
                                      <p:to>
                                        <p:strVal val="hidden"/>
                                      </p:to>
                                    </p:set>
                                  </p:childTnLst>
                                </p:cTn>
                              </p:par>
                              <p:par>
                                <p:cTn id="310" presetID="1" presetClass="exit" presetSubtype="0" fill="hold" grpId="3" nodeType="withEffect">
                                  <p:stCondLst>
                                    <p:cond delay="0"/>
                                  </p:stCondLst>
                                  <p:childTnLst>
                                    <p:set>
                                      <p:cBhvr>
                                        <p:cTn id="311" dur="1" fill="hold">
                                          <p:stCondLst>
                                            <p:cond delay="0"/>
                                          </p:stCondLst>
                                        </p:cTn>
                                        <p:tgtEl>
                                          <p:spTgt spid="64"/>
                                        </p:tgtEl>
                                        <p:attrNameLst>
                                          <p:attrName>style.visibility</p:attrName>
                                        </p:attrNameLst>
                                      </p:cBhvr>
                                      <p:to>
                                        <p:strVal val="hidden"/>
                                      </p:to>
                                    </p:set>
                                  </p:childTnLst>
                                </p:cTn>
                              </p:par>
                              <p:par>
                                <p:cTn id="312" presetID="1" presetClass="exit" presetSubtype="0" fill="hold" grpId="3" nodeType="withEffect">
                                  <p:stCondLst>
                                    <p:cond delay="0"/>
                                  </p:stCondLst>
                                  <p:childTnLst>
                                    <p:set>
                                      <p:cBhvr>
                                        <p:cTn id="313" dur="1" fill="hold">
                                          <p:stCondLst>
                                            <p:cond delay="0"/>
                                          </p:stCondLst>
                                        </p:cTn>
                                        <p:tgtEl>
                                          <p:spTgt spid="66"/>
                                        </p:tgtEl>
                                        <p:attrNameLst>
                                          <p:attrName>style.visibility</p:attrName>
                                        </p:attrNameLst>
                                      </p:cBhvr>
                                      <p:to>
                                        <p:strVal val="hidden"/>
                                      </p:to>
                                    </p:set>
                                  </p:childTnLst>
                                </p:cTn>
                              </p:par>
                              <p:par>
                                <p:cTn id="314" presetID="9" presetClass="exit" presetSubtype="0" fill="hold" grpId="2" nodeType="withEffect">
                                  <p:stCondLst>
                                    <p:cond delay="0"/>
                                  </p:stCondLst>
                                  <p:childTnLst>
                                    <p:animEffect transition="out" filter="dissolve">
                                      <p:cBhvr>
                                        <p:cTn id="315" dur="500"/>
                                        <p:tgtEl>
                                          <p:spTgt spid="66"/>
                                        </p:tgtEl>
                                      </p:cBhvr>
                                    </p:animEffect>
                                    <p:set>
                                      <p:cBhvr>
                                        <p:cTn id="316" dur="1" fill="hold">
                                          <p:stCondLst>
                                            <p:cond delay="499"/>
                                          </p:stCondLst>
                                        </p:cTn>
                                        <p:tgtEl>
                                          <p:spTgt spid="66"/>
                                        </p:tgtEl>
                                        <p:attrNameLst>
                                          <p:attrName>style.visibility</p:attrName>
                                        </p:attrNameLst>
                                      </p:cBhvr>
                                      <p:to>
                                        <p:strVal val="hidden"/>
                                      </p:to>
                                    </p:set>
                                  </p:childTnLst>
                                </p:cTn>
                              </p:par>
                              <p:par>
                                <p:cTn id="317" presetID="9" presetClass="exit" presetSubtype="0" fill="hold" grpId="2" nodeType="withEffect">
                                  <p:stCondLst>
                                    <p:cond delay="0"/>
                                  </p:stCondLst>
                                  <p:childTnLst>
                                    <p:animEffect transition="out" filter="dissolve">
                                      <p:cBhvr>
                                        <p:cTn id="318" dur="500"/>
                                        <p:tgtEl>
                                          <p:spTgt spid="62"/>
                                        </p:tgtEl>
                                      </p:cBhvr>
                                    </p:animEffect>
                                    <p:set>
                                      <p:cBhvr>
                                        <p:cTn id="319" dur="1" fill="hold">
                                          <p:stCondLst>
                                            <p:cond delay="499"/>
                                          </p:stCondLst>
                                        </p:cTn>
                                        <p:tgtEl>
                                          <p:spTgt spid="62"/>
                                        </p:tgtEl>
                                        <p:attrNameLst>
                                          <p:attrName>style.visibility</p:attrName>
                                        </p:attrNameLst>
                                      </p:cBhvr>
                                      <p:to>
                                        <p:strVal val="hidden"/>
                                      </p:to>
                                    </p:set>
                                  </p:childTnLst>
                                </p:cTn>
                              </p:par>
                              <p:par>
                                <p:cTn id="320" presetID="9" presetClass="exit" presetSubtype="0" fill="hold" grpId="2" nodeType="withEffect">
                                  <p:stCondLst>
                                    <p:cond delay="0"/>
                                  </p:stCondLst>
                                  <p:childTnLst>
                                    <p:animEffect transition="out" filter="dissolve">
                                      <p:cBhvr>
                                        <p:cTn id="321" dur="500"/>
                                        <p:tgtEl>
                                          <p:spTgt spid="61"/>
                                        </p:tgtEl>
                                      </p:cBhvr>
                                    </p:animEffect>
                                    <p:set>
                                      <p:cBhvr>
                                        <p:cTn id="322" dur="1" fill="hold">
                                          <p:stCondLst>
                                            <p:cond delay="499"/>
                                          </p:stCondLst>
                                        </p:cTn>
                                        <p:tgtEl>
                                          <p:spTgt spid="61"/>
                                        </p:tgtEl>
                                        <p:attrNameLst>
                                          <p:attrName>style.visibility</p:attrName>
                                        </p:attrNameLst>
                                      </p:cBhvr>
                                      <p:to>
                                        <p:strVal val="hidden"/>
                                      </p:to>
                                    </p:set>
                                  </p:childTnLst>
                                </p:cTn>
                              </p:par>
                            </p:childTnLst>
                          </p:cTn>
                        </p:par>
                      </p:childTnLst>
                    </p:cTn>
                  </p:par>
                  <p:par>
                    <p:cTn id="323" fill="hold">
                      <p:stCondLst>
                        <p:cond delay="indefinite"/>
                      </p:stCondLst>
                      <p:childTnLst>
                        <p:par>
                          <p:cTn id="324" fill="hold">
                            <p:stCondLst>
                              <p:cond delay="0"/>
                            </p:stCondLst>
                            <p:childTnLst>
                              <p:par>
                                <p:cTn id="325" presetID="2" presetClass="entr" presetSubtype="2" fill="hold" nodeType="clickEffect">
                                  <p:stCondLst>
                                    <p:cond delay="0"/>
                                  </p:stCondLst>
                                  <p:childTnLst>
                                    <p:set>
                                      <p:cBhvr>
                                        <p:cTn id="326" dur="1" fill="hold">
                                          <p:stCondLst>
                                            <p:cond delay="0"/>
                                          </p:stCondLst>
                                        </p:cTn>
                                        <p:tgtEl>
                                          <p:spTgt spid="40"/>
                                        </p:tgtEl>
                                        <p:attrNameLst>
                                          <p:attrName>style.visibility</p:attrName>
                                        </p:attrNameLst>
                                      </p:cBhvr>
                                      <p:to>
                                        <p:strVal val="visible"/>
                                      </p:to>
                                    </p:set>
                                    <p:anim calcmode="lin" valueType="num">
                                      <p:cBhvr additive="base">
                                        <p:cTn id="327" dur="1000" fill="hold"/>
                                        <p:tgtEl>
                                          <p:spTgt spid="40"/>
                                        </p:tgtEl>
                                        <p:attrNameLst>
                                          <p:attrName>ppt_x</p:attrName>
                                        </p:attrNameLst>
                                      </p:cBhvr>
                                      <p:tavLst>
                                        <p:tav tm="0">
                                          <p:val>
                                            <p:strVal val="1+#ppt_w/2"/>
                                          </p:val>
                                        </p:tav>
                                        <p:tav tm="100000">
                                          <p:val>
                                            <p:strVal val="#ppt_x"/>
                                          </p:val>
                                        </p:tav>
                                      </p:tavLst>
                                    </p:anim>
                                    <p:anim calcmode="lin" valueType="num">
                                      <p:cBhvr additive="base">
                                        <p:cTn id="328" dur="1000" fill="hold"/>
                                        <p:tgtEl>
                                          <p:spTgt spid="40"/>
                                        </p:tgtEl>
                                        <p:attrNameLst>
                                          <p:attrName>ppt_y</p:attrName>
                                        </p:attrNameLst>
                                      </p:cBhvr>
                                      <p:tavLst>
                                        <p:tav tm="0">
                                          <p:val>
                                            <p:strVal val="#ppt_y"/>
                                          </p:val>
                                        </p:tav>
                                        <p:tav tm="100000">
                                          <p:val>
                                            <p:strVal val="#ppt_y"/>
                                          </p:val>
                                        </p:tav>
                                      </p:tavLst>
                                    </p:anim>
                                  </p:childTnLst>
                                </p:cTn>
                              </p:par>
                              <p:par>
                                <p:cTn id="329" presetID="2" presetClass="entr" presetSubtype="2" fill="hold" grpId="2" nodeType="withEffect">
                                  <p:stCondLst>
                                    <p:cond delay="1000"/>
                                  </p:stCondLst>
                                  <p:childTnLst>
                                    <p:set>
                                      <p:cBhvr>
                                        <p:cTn id="330" dur="1" fill="hold">
                                          <p:stCondLst>
                                            <p:cond delay="0"/>
                                          </p:stCondLst>
                                        </p:cTn>
                                        <p:tgtEl>
                                          <p:spTgt spid="55"/>
                                        </p:tgtEl>
                                        <p:attrNameLst>
                                          <p:attrName>style.visibility</p:attrName>
                                        </p:attrNameLst>
                                      </p:cBhvr>
                                      <p:to>
                                        <p:strVal val="visible"/>
                                      </p:to>
                                    </p:set>
                                    <p:anim calcmode="lin" valueType="num">
                                      <p:cBhvr additive="base">
                                        <p:cTn id="331" dur="1000" fill="hold"/>
                                        <p:tgtEl>
                                          <p:spTgt spid="55"/>
                                        </p:tgtEl>
                                        <p:attrNameLst>
                                          <p:attrName>ppt_x</p:attrName>
                                        </p:attrNameLst>
                                      </p:cBhvr>
                                      <p:tavLst>
                                        <p:tav tm="0">
                                          <p:val>
                                            <p:strVal val="1+#ppt_w/2"/>
                                          </p:val>
                                        </p:tav>
                                        <p:tav tm="100000">
                                          <p:val>
                                            <p:strVal val="#ppt_x"/>
                                          </p:val>
                                        </p:tav>
                                      </p:tavLst>
                                    </p:anim>
                                    <p:anim calcmode="lin" valueType="num">
                                      <p:cBhvr additive="base">
                                        <p:cTn id="332" dur="1000" fill="hold"/>
                                        <p:tgtEl>
                                          <p:spTgt spid="55"/>
                                        </p:tgtEl>
                                        <p:attrNameLst>
                                          <p:attrName>ppt_y</p:attrName>
                                        </p:attrNameLst>
                                      </p:cBhvr>
                                      <p:tavLst>
                                        <p:tav tm="0">
                                          <p:val>
                                            <p:strVal val="#ppt_y"/>
                                          </p:val>
                                        </p:tav>
                                        <p:tav tm="100000">
                                          <p:val>
                                            <p:strVal val="#ppt_y"/>
                                          </p:val>
                                        </p:tav>
                                      </p:tavLst>
                                    </p:anim>
                                  </p:childTnLst>
                                </p:cTn>
                              </p:par>
                            </p:childTnLst>
                          </p:cTn>
                        </p:par>
                        <p:par>
                          <p:cTn id="333" fill="hold">
                            <p:stCondLst>
                              <p:cond delay="2000"/>
                            </p:stCondLst>
                            <p:childTnLst>
                              <p:par>
                                <p:cTn id="334" presetID="42" presetClass="entr" presetSubtype="0" fill="hold" grpId="2" nodeType="afterEffect">
                                  <p:stCondLst>
                                    <p:cond delay="0"/>
                                  </p:stCondLst>
                                  <p:childTnLst>
                                    <p:set>
                                      <p:cBhvr>
                                        <p:cTn id="335" dur="1" fill="hold">
                                          <p:stCondLst>
                                            <p:cond delay="0"/>
                                          </p:stCondLst>
                                        </p:cTn>
                                        <p:tgtEl>
                                          <p:spTgt spid="26"/>
                                        </p:tgtEl>
                                        <p:attrNameLst>
                                          <p:attrName>style.visibility</p:attrName>
                                        </p:attrNameLst>
                                      </p:cBhvr>
                                      <p:to>
                                        <p:strVal val="visible"/>
                                      </p:to>
                                    </p:set>
                                    <p:animEffect transition="in" filter="fade">
                                      <p:cBhvr>
                                        <p:cTn id="336" dur="1000"/>
                                        <p:tgtEl>
                                          <p:spTgt spid="26"/>
                                        </p:tgtEl>
                                      </p:cBhvr>
                                    </p:animEffect>
                                    <p:anim calcmode="lin" valueType="num">
                                      <p:cBhvr>
                                        <p:cTn id="337" dur="1000" fill="hold"/>
                                        <p:tgtEl>
                                          <p:spTgt spid="26"/>
                                        </p:tgtEl>
                                        <p:attrNameLst>
                                          <p:attrName>ppt_x</p:attrName>
                                        </p:attrNameLst>
                                      </p:cBhvr>
                                      <p:tavLst>
                                        <p:tav tm="0">
                                          <p:val>
                                            <p:strVal val="#ppt_x"/>
                                          </p:val>
                                        </p:tav>
                                        <p:tav tm="100000">
                                          <p:val>
                                            <p:strVal val="#ppt_x"/>
                                          </p:val>
                                        </p:tav>
                                      </p:tavLst>
                                    </p:anim>
                                    <p:anim calcmode="lin" valueType="num">
                                      <p:cBhvr>
                                        <p:cTn id="338" dur="1000" fill="hold"/>
                                        <p:tgtEl>
                                          <p:spTgt spid="26"/>
                                        </p:tgtEl>
                                        <p:attrNameLst>
                                          <p:attrName>ppt_y</p:attrName>
                                        </p:attrNameLst>
                                      </p:cBhvr>
                                      <p:tavLst>
                                        <p:tav tm="0">
                                          <p:val>
                                            <p:strVal val="#ppt_y+.1"/>
                                          </p:val>
                                        </p:tav>
                                        <p:tav tm="100000">
                                          <p:val>
                                            <p:strVal val="#ppt_y"/>
                                          </p:val>
                                        </p:tav>
                                      </p:tavLst>
                                    </p:anim>
                                  </p:childTnLst>
                                </p:cTn>
                              </p:par>
                              <p:par>
                                <p:cTn id="339" presetID="42" presetClass="entr" presetSubtype="0" fill="hold" nodeType="withEffect">
                                  <p:stCondLst>
                                    <p:cond delay="0"/>
                                  </p:stCondLst>
                                  <p:childTnLst>
                                    <p:set>
                                      <p:cBhvr>
                                        <p:cTn id="340" dur="1" fill="hold">
                                          <p:stCondLst>
                                            <p:cond delay="0"/>
                                          </p:stCondLst>
                                        </p:cTn>
                                        <p:tgtEl>
                                          <p:spTgt spid="52"/>
                                        </p:tgtEl>
                                        <p:attrNameLst>
                                          <p:attrName>style.visibility</p:attrName>
                                        </p:attrNameLst>
                                      </p:cBhvr>
                                      <p:to>
                                        <p:strVal val="visible"/>
                                      </p:to>
                                    </p:set>
                                    <p:animEffect transition="in" filter="fade">
                                      <p:cBhvr>
                                        <p:cTn id="341" dur="1000"/>
                                        <p:tgtEl>
                                          <p:spTgt spid="52"/>
                                        </p:tgtEl>
                                      </p:cBhvr>
                                    </p:animEffect>
                                    <p:anim calcmode="lin" valueType="num">
                                      <p:cBhvr>
                                        <p:cTn id="342" dur="1000" fill="hold"/>
                                        <p:tgtEl>
                                          <p:spTgt spid="52"/>
                                        </p:tgtEl>
                                        <p:attrNameLst>
                                          <p:attrName>ppt_x</p:attrName>
                                        </p:attrNameLst>
                                      </p:cBhvr>
                                      <p:tavLst>
                                        <p:tav tm="0">
                                          <p:val>
                                            <p:strVal val="#ppt_x"/>
                                          </p:val>
                                        </p:tav>
                                        <p:tav tm="100000">
                                          <p:val>
                                            <p:strVal val="#ppt_x"/>
                                          </p:val>
                                        </p:tav>
                                      </p:tavLst>
                                    </p:anim>
                                    <p:anim calcmode="lin" valueType="num">
                                      <p:cBhvr>
                                        <p:cTn id="343" dur="1000" fill="hold"/>
                                        <p:tgtEl>
                                          <p:spTgt spid="52"/>
                                        </p:tgtEl>
                                        <p:attrNameLst>
                                          <p:attrName>ppt_y</p:attrName>
                                        </p:attrNameLst>
                                      </p:cBhvr>
                                      <p:tavLst>
                                        <p:tav tm="0">
                                          <p:val>
                                            <p:strVal val="#ppt_y+.1"/>
                                          </p:val>
                                        </p:tav>
                                        <p:tav tm="100000">
                                          <p:val>
                                            <p:strVal val="#ppt_y"/>
                                          </p:val>
                                        </p:tav>
                                      </p:tavLst>
                                    </p:anim>
                                  </p:childTnLst>
                                </p:cTn>
                              </p:par>
                              <p:par>
                                <p:cTn id="344" presetID="42" presetClass="entr" presetSubtype="0" fill="hold" nodeType="withEffect">
                                  <p:stCondLst>
                                    <p:cond delay="0"/>
                                  </p:stCondLst>
                                  <p:childTnLst>
                                    <p:set>
                                      <p:cBhvr>
                                        <p:cTn id="345" dur="1" fill="hold">
                                          <p:stCondLst>
                                            <p:cond delay="0"/>
                                          </p:stCondLst>
                                        </p:cTn>
                                        <p:tgtEl>
                                          <p:spTgt spid="51"/>
                                        </p:tgtEl>
                                        <p:attrNameLst>
                                          <p:attrName>style.visibility</p:attrName>
                                        </p:attrNameLst>
                                      </p:cBhvr>
                                      <p:to>
                                        <p:strVal val="visible"/>
                                      </p:to>
                                    </p:set>
                                    <p:animEffect transition="in" filter="fade">
                                      <p:cBhvr>
                                        <p:cTn id="346" dur="1000"/>
                                        <p:tgtEl>
                                          <p:spTgt spid="51"/>
                                        </p:tgtEl>
                                      </p:cBhvr>
                                    </p:animEffect>
                                    <p:anim calcmode="lin" valueType="num">
                                      <p:cBhvr>
                                        <p:cTn id="347" dur="1000" fill="hold"/>
                                        <p:tgtEl>
                                          <p:spTgt spid="51"/>
                                        </p:tgtEl>
                                        <p:attrNameLst>
                                          <p:attrName>ppt_x</p:attrName>
                                        </p:attrNameLst>
                                      </p:cBhvr>
                                      <p:tavLst>
                                        <p:tav tm="0">
                                          <p:val>
                                            <p:strVal val="#ppt_x"/>
                                          </p:val>
                                        </p:tav>
                                        <p:tav tm="100000">
                                          <p:val>
                                            <p:strVal val="#ppt_x"/>
                                          </p:val>
                                        </p:tav>
                                      </p:tavLst>
                                    </p:anim>
                                    <p:anim calcmode="lin" valueType="num">
                                      <p:cBhvr>
                                        <p:cTn id="348" dur="1000" fill="hold"/>
                                        <p:tgtEl>
                                          <p:spTgt spid="51"/>
                                        </p:tgtEl>
                                        <p:attrNameLst>
                                          <p:attrName>ppt_y</p:attrName>
                                        </p:attrNameLst>
                                      </p:cBhvr>
                                      <p:tavLst>
                                        <p:tav tm="0">
                                          <p:val>
                                            <p:strVal val="#ppt_y+.1"/>
                                          </p:val>
                                        </p:tav>
                                        <p:tav tm="100000">
                                          <p:val>
                                            <p:strVal val="#ppt_y"/>
                                          </p:val>
                                        </p:tav>
                                      </p:tavLst>
                                    </p:anim>
                                  </p:childTnLst>
                                </p:cTn>
                              </p:par>
                              <p:par>
                                <p:cTn id="349" presetID="42" presetClass="entr" presetSubtype="0" fill="hold" nodeType="withEffect">
                                  <p:stCondLst>
                                    <p:cond delay="0"/>
                                  </p:stCondLst>
                                  <p:childTnLst>
                                    <p:set>
                                      <p:cBhvr>
                                        <p:cTn id="350" dur="1" fill="hold">
                                          <p:stCondLst>
                                            <p:cond delay="0"/>
                                          </p:stCondLst>
                                        </p:cTn>
                                        <p:tgtEl>
                                          <p:spTgt spid="50"/>
                                        </p:tgtEl>
                                        <p:attrNameLst>
                                          <p:attrName>style.visibility</p:attrName>
                                        </p:attrNameLst>
                                      </p:cBhvr>
                                      <p:to>
                                        <p:strVal val="visible"/>
                                      </p:to>
                                    </p:set>
                                    <p:animEffect transition="in" filter="fade">
                                      <p:cBhvr>
                                        <p:cTn id="351" dur="1000"/>
                                        <p:tgtEl>
                                          <p:spTgt spid="50"/>
                                        </p:tgtEl>
                                      </p:cBhvr>
                                    </p:animEffect>
                                    <p:anim calcmode="lin" valueType="num">
                                      <p:cBhvr>
                                        <p:cTn id="352" dur="1000" fill="hold"/>
                                        <p:tgtEl>
                                          <p:spTgt spid="50"/>
                                        </p:tgtEl>
                                        <p:attrNameLst>
                                          <p:attrName>ppt_x</p:attrName>
                                        </p:attrNameLst>
                                      </p:cBhvr>
                                      <p:tavLst>
                                        <p:tav tm="0">
                                          <p:val>
                                            <p:strVal val="#ppt_x"/>
                                          </p:val>
                                        </p:tav>
                                        <p:tav tm="100000">
                                          <p:val>
                                            <p:strVal val="#ppt_x"/>
                                          </p:val>
                                        </p:tav>
                                      </p:tavLst>
                                    </p:anim>
                                    <p:anim calcmode="lin" valueType="num">
                                      <p:cBhvr>
                                        <p:cTn id="353" dur="1000" fill="hold"/>
                                        <p:tgtEl>
                                          <p:spTgt spid="50"/>
                                        </p:tgtEl>
                                        <p:attrNameLst>
                                          <p:attrName>ppt_y</p:attrName>
                                        </p:attrNameLst>
                                      </p:cBhvr>
                                      <p:tavLst>
                                        <p:tav tm="0">
                                          <p:val>
                                            <p:strVal val="#ppt_y+.1"/>
                                          </p:val>
                                        </p:tav>
                                        <p:tav tm="100000">
                                          <p:val>
                                            <p:strVal val="#ppt_y"/>
                                          </p:val>
                                        </p:tav>
                                      </p:tavLst>
                                    </p:anim>
                                  </p:childTnLst>
                                </p:cTn>
                              </p:par>
                              <p:par>
                                <p:cTn id="354" presetID="42" presetClass="entr" presetSubtype="0" fill="hold" nodeType="withEffect">
                                  <p:stCondLst>
                                    <p:cond delay="0"/>
                                  </p:stCondLst>
                                  <p:childTnLst>
                                    <p:set>
                                      <p:cBhvr>
                                        <p:cTn id="355" dur="1" fill="hold">
                                          <p:stCondLst>
                                            <p:cond delay="0"/>
                                          </p:stCondLst>
                                        </p:cTn>
                                        <p:tgtEl>
                                          <p:spTgt spid="53"/>
                                        </p:tgtEl>
                                        <p:attrNameLst>
                                          <p:attrName>style.visibility</p:attrName>
                                        </p:attrNameLst>
                                      </p:cBhvr>
                                      <p:to>
                                        <p:strVal val="visible"/>
                                      </p:to>
                                    </p:set>
                                    <p:animEffect transition="in" filter="fade">
                                      <p:cBhvr>
                                        <p:cTn id="356" dur="1000"/>
                                        <p:tgtEl>
                                          <p:spTgt spid="53"/>
                                        </p:tgtEl>
                                      </p:cBhvr>
                                    </p:animEffect>
                                    <p:anim calcmode="lin" valueType="num">
                                      <p:cBhvr>
                                        <p:cTn id="357" dur="1000" fill="hold"/>
                                        <p:tgtEl>
                                          <p:spTgt spid="53"/>
                                        </p:tgtEl>
                                        <p:attrNameLst>
                                          <p:attrName>ppt_x</p:attrName>
                                        </p:attrNameLst>
                                      </p:cBhvr>
                                      <p:tavLst>
                                        <p:tav tm="0">
                                          <p:val>
                                            <p:strVal val="#ppt_x"/>
                                          </p:val>
                                        </p:tav>
                                        <p:tav tm="100000">
                                          <p:val>
                                            <p:strVal val="#ppt_x"/>
                                          </p:val>
                                        </p:tav>
                                      </p:tavLst>
                                    </p:anim>
                                    <p:anim calcmode="lin" valueType="num">
                                      <p:cBhvr>
                                        <p:cTn id="358" dur="1000" fill="hold"/>
                                        <p:tgtEl>
                                          <p:spTgt spid="53"/>
                                        </p:tgtEl>
                                        <p:attrNameLst>
                                          <p:attrName>ppt_y</p:attrName>
                                        </p:attrNameLst>
                                      </p:cBhvr>
                                      <p:tavLst>
                                        <p:tav tm="0">
                                          <p:val>
                                            <p:strVal val="#ppt_y+.1"/>
                                          </p:val>
                                        </p:tav>
                                        <p:tav tm="100000">
                                          <p:val>
                                            <p:strVal val="#ppt_y"/>
                                          </p:val>
                                        </p:tav>
                                      </p:tavLst>
                                    </p:anim>
                                  </p:childTnLst>
                                </p:cTn>
                              </p:par>
                            </p:childTnLst>
                          </p:cTn>
                        </p:par>
                        <p:par>
                          <p:cTn id="359" fill="hold">
                            <p:stCondLst>
                              <p:cond delay="3000"/>
                            </p:stCondLst>
                            <p:childTnLst>
                              <p:par>
                                <p:cTn id="360" presetID="26" presetClass="emph" presetSubtype="0" fill="hold" nodeType="afterEffect">
                                  <p:stCondLst>
                                    <p:cond delay="0"/>
                                  </p:stCondLst>
                                  <p:childTnLst>
                                    <p:animEffect transition="out" filter="fade">
                                      <p:cBhvr>
                                        <p:cTn id="361" dur="1000" tmFilter="0, 0; .2, .5; .8, .5; 1, 0"/>
                                        <p:tgtEl>
                                          <p:spTgt spid="73"/>
                                        </p:tgtEl>
                                      </p:cBhvr>
                                    </p:animEffect>
                                    <p:animScale>
                                      <p:cBhvr>
                                        <p:cTn id="362" dur="500" autoRev="1" fill="hold"/>
                                        <p:tgtEl>
                                          <p:spTgt spid="73"/>
                                        </p:tgtEl>
                                      </p:cBhvr>
                                      <p:by x="105000" y="105000"/>
                                    </p:animScale>
                                  </p:childTnLst>
                                </p:cTn>
                              </p:par>
                            </p:childTnLst>
                          </p:cTn>
                        </p:par>
                        <p:par>
                          <p:cTn id="363" fill="hold">
                            <p:stCondLst>
                              <p:cond delay="4000"/>
                            </p:stCondLst>
                            <p:childTnLst>
                              <p:par>
                                <p:cTn id="364" presetID="26" presetClass="emph" presetSubtype="0" fill="hold" grpId="3" nodeType="afterEffect">
                                  <p:stCondLst>
                                    <p:cond delay="0"/>
                                  </p:stCondLst>
                                  <p:childTnLst>
                                    <p:animEffect transition="out" filter="fade">
                                      <p:cBhvr>
                                        <p:cTn id="365" dur="500" tmFilter="0, 0; .2, .5; .8, .5; 1, 0"/>
                                        <p:tgtEl>
                                          <p:spTgt spid="55"/>
                                        </p:tgtEl>
                                      </p:cBhvr>
                                    </p:animEffect>
                                    <p:animScale>
                                      <p:cBhvr>
                                        <p:cTn id="366" dur="250" autoRev="1" fill="hold"/>
                                        <p:tgtEl>
                                          <p:spTgt spid="55"/>
                                        </p:tgtEl>
                                      </p:cBhvr>
                                      <p:by x="105000" y="105000"/>
                                    </p:animScale>
                                  </p:childTnLst>
                                </p:cTn>
                              </p:par>
                            </p:childTnLst>
                          </p:cTn>
                        </p:par>
                        <p:par>
                          <p:cTn id="367" fill="hold">
                            <p:stCondLst>
                              <p:cond delay="4500"/>
                            </p:stCondLst>
                            <p:childTnLst>
                              <p:par>
                                <p:cTn id="368" presetID="26" presetClass="emph" presetSubtype="0" fill="hold" nodeType="afterEffect">
                                  <p:stCondLst>
                                    <p:cond delay="0"/>
                                  </p:stCondLst>
                                  <p:childTnLst>
                                    <p:animEffect transition="out" filter="fade">
                                      <p:cBhvr>
                                        <p:cTn id="369" dur="500" tmFilter="0, 0; .2, .5; .8, .5; 1, 0"/>
                                        <p:tgtEl>
                                          <p:spTgt spid="52"/>
                                        </p:tgtEl>
                                      </p:cBhvr>
                                    </p:animEffect>
                                    <p:animScale>
                                      <p:cBhvr>
                                        <p:cTn id="370" dur="250" autoRev="1" fill="hold"/>
                                        <p:tgtEl>
                                          <p:spTgt spid="52"/>
                                        </p:tgtEl>
                                      </p:cBhvr>
                                      <p:by x="105000" y="105000"/>
                                    </p:animScale>
                                  </p:childTnLst>
                                </p:cTn>
                              </p:par>
                            </p:childTnLst>
                          </p:cTn>
                        </p:par>
                        <p:par>
                          <p:cTn id="371" fill="hold">
                            <p:stCondLst>
                              <p:cond delay="5000"/>
                            </p:stCondLst>
                            <p:childTnLst>
                              <p:par>
                                <p:cTn id="372" presetID="26" presetClass="emph" presetSubtype="0" fill="hold" nodeType="afterEffect">
                                  <p:stCondLst>
                                    <p:cond delay="0"/>
                                  </p:stCondLst>
                                  <p:childTnLst>
                                    <p:animEffect transition="out" filter="fade">
                                      <p:cBhvr>
                                        <p:cTn id="373" dur="500" tmFilter="0, 0; .2, .5; .8, .5; 1, 0"/>
                                        <p:tgtEl>
                                          <p:spTgt spid="51"/>
                                        </p:tgtEl>
                                      </p:cBhvr>
                                    </p:animEffect>
                                    <p:animScale>
                                      <p:cBhvr>
                                        <p:cTn id="374" dur="250" autoRev="1" fill="hold"/>
                                        <p:tgtEl>
                                          <p:spTgt spid="51"/>
                                        </p:tgtEl>
                                      </p:cBhvr>
                                      <p:by x="105000" y="105000"/>
                                    </p:animScale>
                                  </p:childTnLst>
                                </p:cTn>
                              </p:par>
                            </p:childTnLst>
                          </p:cTn>
                        </p:par>
                        <p:par>
                          <p:cTn id="375" fill="hold">
                            <p:stCondLst>
                              <p:cond delay="5500"/>
                            </p:stCondLst>
                            <p:childTnLst>
                              <p:par>
                                <p:cTn id="376" presetID="26" presetClass="emph" presetSubtype="0" fill="hold" nodeType="afterEffect">
                                  <p:stCondLst>
                                    <p:cond delay="0"/>
                                  </p:stCondLst>
                                  <p:childTnLst>
                                    <p:animEffect transition="out" filter="fade">
                                      <p:cBhvr>
                                        <p:cTn id="377" dur="500" tmFilter="0, 0; .2, .5; .8, .5; 1, 0"/>
                                        <p:tgtEl>
                                          <p:spTgt spid="50"/>
                                        </p:tgtEl>
                                      </p:cBhvr>
                                    </p:animEffect>
                                    <p:animScale>
                                      <p:cBhvr>
                                        <p:cTn id="378" dur="250" autoRev="1" fill="hold"/>
                                        <p:tgtEl>
                                          <p:spTgt spid="50"/>
                                        </p:tgtEl>
                                      </p:cBhvr>
                                      <p:by x="105000" y="105000"/>
                                    </p:animScale>
                                  </p:childTnLst>
                                </p:cTn>
                              </p:par>
                            </p:childTnLst>
                          </p:cTn>
                        </p:par>
                        <p:par>
                          <p:cTn id="379" fill="hold">
                            <p:stCondLst>
                              <p:cond delay="6000"/>
                            </p:stCondLst>
                            <p:childTnLst>
                              <p:par>
                                <p:cTn id="380" presetID="26" presetClass="emph" presetSubtype="0" fill="hold" nodeType="afterEffect">
                                  <p:stCondLst>
                                    <p:cond delay="0"/>
                                  </p:stCondLst>
                                  <p:childTnLst>
                                    <p:animEffect transition="out" filter="fade">
                                      <p:cBhvr>
                                        <p:cTn id="381" dur="500" tmFilter="0, 0; .2, .5; .8, .5; 1, 0"/>
                                        <p:tgtEl>
                                          <p:spTgt spid="53"/>
                                        </p:tgtEl>
                                      </p:cBhvr>
                                    </p:animEffect>
                                    <p:animScale>
                                      <p:cBhvr>
                                        <p:cTn id="382" dur="250" autoRev="1" fill="hold"/>
                                        <p:tgtEl>
                                          <p:spTgt spid="53"/>
                                        </p:tgtEl>
                                      </p:cBhvr>
                                      <p:by x="105000" y="105000"/>
                                    </p:animScale>
                                  </p:childTnLst>
                                </p:cTn>
                              </p:par>
                            </p:childTnLst>
                          </p:cTn>
                        </p:par>
                        <p:par>
                          <p:cTn id="383" fill="hold">
                            <p:stCondLst>
                              <p:cond delay="6500"/>
                            </p:stCondLst>
                            <p:childTnLst>
                              <p:par>
                                <p:cTn id="384" presetID="26" presetClass="emph" presetSubtype="0" fill="hold" grpId="2" nodeType="afterEffect">
                                  <p:stCondLst>
                                    <p:cond delay="0"/>
                                  </p:stCondLst>
                                  <p:childTnLst>
                                    <p:animEffect transition="out" filter="fade">
                                      <p:cBhvr>
                                        <p:cTn id="385" dur="500" tmFilter="0, 0; .2, .5; .8, .5; 1, 0"/>
                                        <p:tgtEl>
                                          <p:spTgt spid="60"/>
                                        </p:tgtEl>
                                      </p:cBhvr>
                                    </p:animEffect>
                                    <p:animScale>
                                      <p:cBhvr>
                                        <p:cTn id="386" dur="250" autoRev="1" fill="hold"/>
                                        <p:tgtEl>
                                          <p:spTgt spid="60"/>
                                        </p:tgtEl>
                                      </p:cBhvr>
                                      <p:by x="105000" y="105000"/>
                                    </p:animScale>
                                  </p:childTnLst>
                                </p:cTn>
                              </p:par>
                            </p:childTnLst>
                          </p:cTn>
                        </p:par>
                        <p:par>
                          <p:cTn id="387" fill="hold">
                            <p:stCondLst>
                              <p:cond delay="7000"/>
                            </p:stCondLst>
                            <p:childTnLst>
                              <p:par>
                                <p:cTn id="388" presetID="9" presetClass="exit" presetSubtype="0" fill="hold" grpId="1" nodeType="afterEffect">
                                  <p:stCondLst>
                                    <p:cond delay="0"/>
                                  </p:stCondLst>
                                  <p:childTnLst>
                                    <p:animEffect transition="out" filter="dissolve">
                                      <p:cBhvr>
                                        <p:cTn id="389" dur="1000"/>
                                        <p:tgtEl>
                                          <p:spTgt spid="75"/>
                                        </p:tgtEl>
                                      </p:cBhvr>
                                    </p:animEffect>
                                    <p:set>
                                      <p:cBhvr>
                                        <p:cTn id="390" dur="1" fill="hold">
                                          <p:stCondLst>
                                            <p:cond delay="999"/>
                                          </p:stCondLst>
                                        </p:cTn>
                                        <p:tgtEl>
                                          <p:spTgt spid="75"/>
                                        </p:tgtEl>
                                        <p:attrNameLst>
                                          <p:attrName>style.visibility</p:attrName>
                                        </p:attrNameLst>
                                      </p:cBhvr>
                                      <p:to>
                                        <p:strVal val="hidden"/>
                                      </p:to>
                                    </p:set>
                                  </p:childTnLst>
                                </p:cTn>
                              </p:par>
                            </p:childTnLst>
                          </p:cTn>
                        </p:par>
                        <p:par>
                          <p:cTn id="391" fill="hold">
                            <p:stCondLst>
                              <p:cond delay="8000"/>
                            </p:stCondLst>
                            <p:childTnLst>
                              <p:par>
                                <p:cTn id="392" presetID="9" presetClass="entr" presetSubtype="0" fill="hold" nodeType="afterEffect">
                                  <p:stCondLst>
                                    <p:cond delay="0"/>
                                  </p:stCondLst>
                                  <p:childTnLst>
                                    <p:set>
                                      <p:cBhvr>
                                        <p:cTn id="393" dur="1" fill="hold">
                                          <p:stCondLst>
                                            <p:cond delay="0"/>
                                          </p:stCondLst>
                                        </p:cTn>
                                        <p:tgtEl>
                                          <p:spTgt spid="49"/>
                                        </p:tgtEl>
                                        <p:attrNameLst>
                                          <p:attrName>style.visibility</p:attrName>
                                        </p:attrNameLst>
                                      </p:cBhvr>
                                      <p:to>
                                        <p:strVal val="visible"/>
                                      </p:to>
                                    </p:set>
                                    <p:animEffect transition="in" filter="dissolve">
                                      <p:cBhvr>
                                        <p:cTn id="394"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6" grpId="2" animBg="1"/>
      <p:bldP spid="63" grpId="0" animBg="1"/>
      <p:bldP spid="63" grpId="1" animBg="1"/>
      <p:bldP spid="63" grpId="2" animBg="1"/>
      <p:bldP spid="20" grpId="0" animBg="1"/>
      <p:bldP spid="20" grpId="1" animBg="1"/>
      <p:bldP spid="61" grpId="0" animBg="1"/>
      <p:bldP spid="61" grpId="1" animBg="1"/>
      <p:bldP spid="61" grpId="2" animBg="1"/>
      <p:bldP spid="62" grpId="0" animBg="1"/>
      <p:bldP spid="62" grpId="1" animBg="1"/>
      <p:bldP spid="62" grpId="2" animBg="1"/>
      <p:bldP spid="64" grpId="0" animBg="1"/>
      <p:bldP spid="64" grpId="1" animBg="1"/>
      <p:bldP spid="64" grpId="2" animBg="1"/>
      <p:bldP spid="64" grpId="3" animBg="1"/>
      <p:bldP spid="66" grpId="0" animBg="1"/>
      <p:bldP spid="66" grpId="1" animBg="1"/>
      <p:bldP spid="66" grpId="2" animBg="1"/>
      <p:bldP spid="66" grpId="3" animBg="1"/>
      <p:bldP spid="68" grpId="0" animBg="1"/>
      <p:bldP spid="68" grpId="1" animBg="1"/>
      <p:bldP spid="68" grpId="2" animBg="1"/>
      <p:bldP spid="60" grpId="0" animBg="1"/>
      <p:bldP spid="60" grpId="1" animBg="1"/>
      <p:bldP spid="60" grpId="2" animBg="1"/>
      <p:bldP spid="55" grpId="0" animBg="1"/>
      <p:bldP spid="55" grpId="1" animBg="1"/>
      <p:bldP spid="55" grpId="2" animBg="1"/>
      <p:bldP spid="55" grpId="3" animBg="1"/>
      <p:bldP spid="55" grpId="4" animBg="1"/>
      <p:bldP spid="74" grpId="0"/>
      <p:bldP spid="74" grpId="1"/>
      <p:bldP spid="75" grpId="0"/>
      <p:bldP spid="75"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data:image/png;base64,iVBORw0KGgoAAAANSUhEUgAAA/AAAAKFCAYAAABrxwLIAAAgAElEQVR4Xuy9CXRcVX7u+9WoeZ5Lk2XJ8wDYxsbYjLaBBjsdCHRuEh5Nv4Qm7+ay6JXcdCc3/W5e7u28hM5NVlgkL48mud3NI7krDYF029CAbUYz2BgzeZZkWWNpnlWSanzrv0+dGqSSXKWxVPXttbRKqtpnn71/+1jWt/+Twefz+cBGAiRAAiRAAiRAAiRAAiRAAiRAAiQQ1wQMFPBxvT+cHAmQAAmQAAmQAAmQAAmQAAmQAAkoAhTwfBBIgARIgARIgARIgARIgARIgARIYAUQoIBfAZvEKZIACZAACZAACZAACZAACZAACZAABTyfARIgARIgARIgARIgARIgARIgARJYAQQo4FfAJnGKJEACJEACJEACJEACJEACJEACJDBnAX/kyBF88MEH+N73vofc3FxF8rnnnsPp06cDVB9//HFs27YN0vfw4cPYsWMHHnvsMfV5U1MTnn/+eTz55JOB67kdJEACJEACJEACJEACJEACJEACJEACkQnMScCL+H766aeRlpY2TcBv375diXa9DQ4O4sUXX8TDDz+Ml156CXv37kVeXl7gPRmDjQRIgARIgARIgARIgARIgARIgARIYHYCMQv48fFxZWnftGkTTpw4EWZBl/ejEfBynQj5mpoa7g8JkAAJkAAJkAAJkAAJkAAJkAAJkEAUBGIW8OIOL00E/FQX+FAXet19XvqGutCXlZXBZrOFWemjmCe7kAAJkAAJkAAJkAAJkAAJkAAJkEBSE4hJwJ85cwbHjh3DE088gc7Ozhlj2MVt/qmnnsJDDz0UJtTl+o6ODtjtdhUrf+jQIRw8eDCpN4CLJwESIAESIAESIAESIAESIAESIIFoCMQk4KcmqZMb5Ofnh8XB6zeVvmJt1wW6Hgu/Z88edQjwyCOPqAMAEfF0pY9mq9iHBEiABEiABEiABEiABEiABEggmQnEJOBDQc2WRX6qBV7i5l944QVlkR8YGFAZ6Sngk/mx49pJgARIgARIgARIgARIgARIgARiJbBgAl5E+jPPPIPGxkY1B909Xk96F2pp1y35dKGPdbvYnwRIgARIgARIgARIgARIgARIIFkJzFnAJyswrpsESIAESIAESIAESIAESIAESIAEloMABfxyUOc9SYAESIAESIAESIAESIAESIAESCBGAhTwMQJjdxIgARIgARIgARIgARIgARIgARJYDgIU8MtBnfckARIgARIgARIgARIgARIgARIggRgJUMDHCIzdSYAESIAESIAESIAESIAESIAESGA5CFDALwd13pMESIAESIAESIAESIAESIAESIAEYiRAAR8jMHYnARIgARIgARIgARIgARIgARIggeUgQAG/HNR5TxIgARIgARIgARIgARIgARIgARKIkQAFfIzA2J0ESIAESIAESIAESIAESIAESIAEloMABfxyUOc9SYAESIAESIAESIAESIAESIAESCBGAhTwMQJjdxIgARIgARIgARIgARIgARIgARJYDgIU8MtBnfckARIgARIgARIgARIgARIgARIggRgJUMDHCIzdSYAESIAESIAESIAESIAESIAESGA5CFDALwd13pMESIAESIAESIAESIAESIAESIAEYiRAAR8jMHYnARIgARIgARIgARIgARIgARIggeUgQAG/HNR5TxIgARIgARIgARIgARIgARIgARKIkQAFfIzA2J0ESIAESIAESIAESIAESIAESIAEloMABfxyUOc9SYAESIAESIAESIAESIAESIAESCBGAhTwMQJjdxIgARIgARIgARIgARIgARIgARJYDgIU8MtBnfckARIgARIgARIgARIgARIgARIggRgJUMDHCIzdSYAESIAESIAESIAESIAESIAESGA5CFDALwd13pMESIAESIAESIAESIAESIAESIAEYiRAAR8jMHYnARIgARIgARIgARIgARIgARIggeUgQAG/HNR5TxIgARIgARIgARIgARIgARIgARKIkQAFfIzA2J0ESIAESIAESIAESIAESIAESIAEloMABfxyUOc9SYAESIAESIAESIAESIAESIAESCBGAhTwMQJjdxIgARIgARIgARIgARIgARIgARJYDgIU8MtBnfckARIgARIgARIgARIgARIgARIggRgJUMDHCIzdSYAESIAESIAESIAESIAESIAESGA5CFDALwd13pMESIAESIAESIAESIAESIAESIAEYiQwZwF/5MgRfPDBB/je976H3NxcddumpiY8/fTTGB8fR21tLZ544gmkpaVB+h4+fBg7duzAY489Fuj7/PPP48knnwxcH+Pc2Z0ESIAESIAESIAESIAESIAESIAEkobAnAS8LtRFnOsCfnBwUIn3Rx55BDU1NXjuuedQVlaGvXv34sUXX8TDDz+Ml156Sf2cl5cXeE/GYCMBEiABEiABEiABEiABEiABEiABEpidQMwCXqzrIs43bdqEEydOBCzoZ86cwbFjxwJWdxH5YmF/9NFH8eabb4YJeLlOhLwIfTYSIAESIAESIAESIAESIAESIAESIIFrE4hZwIs7vDQR8KEu8PK+3W4PuMiLRf5HP/oRvv3tbyuhr7vQi1XeZrNh27Zt154de5AACZAACZAACZAACZAACZAACZAACSgCMQn4UCt7Z2dn1AJej5GX6zs6OpTQP336NA4dOoSDBw9yK0iABEiABEiABEiABEiABEiABEiABK5BICYBL67zIrxDW35+voqDv3LlSkQXej1JnVjkJRZ+z549qp/EyosFX0Q8XekX7zl99q//DX3dgxFvUFCci8f/4NcW7+YcmQRIgARIgARIgARIgARIgARIYMEIxCTgQ++qx7iHCvRISezEwi5x8y+88AIeeughDAwMKHd6CvgF28NZB3rv6Bk89zcvR+zz2O8/gFsPMJRhaXaCdyEBEiABEiABEiABEiABEiCB+RFYMAEv04hURk7eF8t9qKVdt+TThX5+mxft1d/55v+YZoUX6/vf/vQ/RzsE+5EACZAACZAACZAACZAACZAACSwzgTkL+GWeN28fA4FIVvhf+Y3b8dAj+2MYhV1JgARIgARIgARIgARIgARIgASWkwAF/HLSX8J7h1rhfZK9EEBFdTH2H9yFvftvQEqqdQlnw1uRAAmQAAmQAAmQAAmQAAmQAAnESoACPlZiK7R/qBV+9x1b0dxgR0drj1pNapoVe/bdgAOHdqG8qniFrpDTJgESIAESIAESIAESIAESIIHEJkABn9j7G7Y6scJL02PfL37VhGNHTuH0B+fg8XjVZ2s3VWPffTuxc+9mmC2mJKLDpZIACZAACZAACZAACZAACZBAfBOggI/v/VnQ2YkVXtrUzPPDg2N4543TeOu1TwLJ7jKz03HbXdux/9AuFBbnLug8OBgJkAAJkAAJkAAJkAAJkAAJkEDsBCjgY2eWsFf4vD58cfoyjh85iS9O18Pnk2h5YOv2Ndh3cCeu37kORqMxYdfPhZEACZAACZAACZAACZAACZBAPBOggI/n3VnGufX1DCkh/+4bn2J4aEzNJL8wB3fceyNuv2cHcvMyl3F2vDUJkAAJkAAJkAAJkAAJkAAJJB8BCvjk2/OYVuxxe/DJB+dx/NWTuPjVVXWtWOG337wB++/bhY3Xr45pPHYmARIgARIgARIgARIgARIgARKYGwEK+LlxS8qr7G29OHr4Y5w49hnGHZOKQWlFIfbdu1PF1adnpiYlFy6aBEiABEiABEiABEiABEiABJaCAAX8UlBOsHs4J1348O0vcPzVU7ja0KFWZ7GacdNtW7Dvvl2oXVeRYCvmckiABEiABEiABEiABEiABEhg+QlQwC//HqzoGVy53IbjR07ho3e/hMvpVmtZVVuGfQd34eY7roM1xbKi18fJkwAJkAAJkAAJkAAJkAAJkEC8EKCAj5edWOHzcIxOQMrUHX/tFDrbetVq0tJTsHf/DThw6CaUVRSu8BVy+iRAAiRAAiRAAiRAAiRAAiSwvAQo4JeXf0Le/fznV5SQ//TD8/B4vGqN6zavUqXodu7ZBJPZlJDr5qJIgARIgARIgARIgARIgARIYDEJUMAvJt0kH3twYBTvvH4ab7/2Cfp7hxSN7JwM3Hb3dtx5304UFucmOSEunwRIgARIgARIgARIgARIgASiJ0ABHz0r9pwjAZ/Xh89OXVSx8l9+Wq9GMRgMuG7HGiXkr79xHQxGwxxH52UkQAIkQAIkQAIkQAIkQAIkkBwEKOCTY5/jZpW93YM4fuQk3n3zU4wMOdS8CopzcefXbsTt9+xAdm5G3MyVEyEBEiABEiABEiABEiABEiCBeCJAAR9Pu5FEc3G7PDh14qwqRXf5XLNauclkxI49m7D/4E6s31KTRDS4VBIgARIgARIgARIgARIgARK4NgEK+GszYo9FJtDe0o2jh0/ig7c+x4RjUt3NVlmk3OtvPbBNZbNnIwESIAESIAESIAESIAESIIFkJ0ABn+xPQBytf3LCiQ/f+gLHXj2JliudamZSR3737VtVKbrq2rI4mi2nQgIkQAIkQAIkQAIkQAIkQAJLS4ACfml5825REmi42Kpi5U++dxYul1tdVbO2HPvv26UEvcVqjnIkdiMBEiABEiABEiABEiABEiCBxCBAAZ8Y+5iwqxgdGcd7b36Kt177BF0dfWqd6RmpuGX/Ddh3cBfKKgoTdu1cGAmQAAmQAAmQAAmQAAmQAAmEEqCA5/OwYgic/axRWeXPfHwRXq9XzXvD1hol5Hfs3gCT2bRi1sKJkgAJkAAJkAAJkAAJkAAJkECsBCjgYyXG/stOYHBgFG+/dgpv//I0BvqG1Xxy8jJVGbo7vnYjCopyln2OnAAJkAAJkAAJkAAJkAAJkAAJLDQBCviFJsrxloyAWOE/+/gijr16CmfPNKj7GowGXH/jOuy7bye27lgDg8GwZPPhjUiABEiABEiABEiABEiABEhgMQlQwC8mXY69ZAS67f2qprzEy0vcvLSikjzcee+NuO3uHcjKSV+yufBGJEACJEACJEACJEACJEACJLAYBCjgF4Mqx1w2ApKxXjLXS6y8ZLKXJrHxO/dswr6DO7Fu86plmxtvTAIkQAIkQAIkQAIkQAIkQALzIUABPx96vDauCbQ2deHYkZP44K3PITXmpVVUF+PO+3biln03IDU9Ja7nz8mRAAmQAAmQAAmQAAmQAAmQQCgBCng+DwlPYMIxqUS8xMq3Xe1S601JseDmO6/DgUO7UVlTkvAMuEASIAESIAESIAESIAESIIGVT4ACfuXvIVcQA4HL55px/LVTOPX+WbhdHnVl7boKVYruplu3wGI1xzAau5IACZAACZAACZAACZAACZDA0hGggF861rxTHBGQRHfvvnEab732CSQBnrSMzDTcemCbcrEvLS+Io9lyKiRAAiRAAiRAAiRAAiRAAiQAxCzgz5w5g2effVaxq62txRNPPIG0tDT183PPPYfTp08HuD7++OPYtm0bjhw5gsOHD2PHjh147LHH1OdNTU14/vnn8eSTTyI3N5d7QQLLQsDn8+GrMw04fuQUPjt1ET6vT81j0/W1qhTdtt0bYDIZl2VuvCkJkAAJkAAJkAAJkAAJkAAJhBKIScAPDg7i2LFjePDBBzE+Po5nnnkG+/fvVyJdF/Dbt28P/CzvyTUvvvgiHn74Ybz00kvYu3cv8vLyAu/p4p/bQgLLTWCgb1hZ5N/55ScYHBhV08nNz8Lt9+xQ5ejyCrKXe4q8PwmQAAmQAAmQAAmQAAmQQBITiEnAh3ISYf6jH/0I3/72twMWdLHARyPgT5w4oYR8TU1NEqPn0uOVgMfjxZmPLuDYqydx/vMrapoGowHbdq3Hvvt2YfO2WhgMhnidPudFAiRAAiRAAiRAAiRAAiSQoARiFvC6C71YzsX9PVSEh7rQ6+7zwi3Uhb6srAw2my3MSp+gbLmsBCDQ2d6H46+exPtHP8PY6LhaUXFZvrLI33b3DmRmaeEjbCRAAiRAAiRAAiRAAiRAAiSw2ARiFvD6hMQC/9RTT+Ghhx6aJsZn+kzEf0dHB+x2u4qVP3ToEA4ePLjYa+T4JDBvAi6nGx+/9xWOHzmJxkttajyzxYSdt2zG/vt2Yc3GqnnfgwOQAAmQAAmQAAmQAAmQAAmQwGwE5izgZVCxrEuLJMLFGi/Wdv0zPRZ+z549Ko7+kUceUUnsRMTTlZ4P6Uoi0Nxox7EjJ/HR219gctKlpi615MW9fs8d1yE1PWUlLYdzJQESIAESIAESIAESIAESWCEEYhLwIsLPnz+Pm2++WSWnEwu8CPKpAn6qBV4S3r3wwgvKWj8wMKAy0lPAr5AnhNOckcCEYxLvH/sMx189hfaWbtUvNc2Km++4HvsP7lKino0ESIAESIAESIAESIAESIAEFopATAJebqrHs8v3oWXh9Kz0jY2Nam66e7y8L9b4UEu7HitPF/qF2kaOs9wELp29qkrRnfrgHDxuj5rOmg1V2Hdwp3Kzt1jMyz1F3p8ESIAESIAESIAESIAESGCFE4hZwK/w9XL6JLCoBEaGHHjnjdN4+7VP0NM1oO4lie5uvXs79t27UyXAYyMBEiABEiABEiABEiABEiCBuRCggJ8LNV5DAtcg4PP58OXpeuVe//mpS5CfpW3eVof99+3EDTeth9FoJEcSIAESIAESIAESIAESIAESiJoABXzUqNiRBOZGoK9nCG+9dgrvvvEphgZG1SB5hdm4454bcce9NyI3L3NuA/MqEiABEiABEiABEiABEiCBpCJAAZ9U283FLicBiY0//eF5ZZW/8GWTmopY4bfdtB77Du7C5htql3N6vDcJkAAJkAAJkAAJkAAJkECcE6CAj/MN4vQSk4C9rVfVlJcs9o6xCbXIElsB9t23E7fdtR3pmamJuXCuigRIgARIgARIgARIgARIYM4EKODnjI4XksD8CTgnXfjonS+VVb6pvl0NKBnrd922RcXK166vnP9NOAIJkAAJkAAJkAAJkAAJkEBCEKCAT4ht5CISgUBzox1HD3+sBL0Ie2lVq0ux/75duPnO65CSak2EZXINJEACJEACJEACJEACJEACcyRAAT9HcLyMBBaLwLhjEu8dPYO3Xj2FjtYedZvU9BTsvfN67D+0C+VVxYt1a45LAiRAAiRAAiRAAiRAAiQQxwQo4ON4czg1EpBkdxIrL8nvPB6vArJuUzXuvG8ndu7dDLPFREgkkPQEWu0fo63zlOJQUboTlWU3JT0TAiABEiABEiABEkhMAhTwibmvXFWCERgeHMM7r5/GW7/8BH3dg2p1WTnpKuGdZLAvLM5NsBVzOSQQHYHX3/suzje8HNZ505oHcPctP4xuAPYiARIgARIgARIggRVEgAJ+BW0Wp0oCPq8Pn39ySSW9+/J0PXw+HwwGA7Zsr1Ox8tfvXAeD0UBQJJAUBM6c+zHeOfnnEdd6+64/wbZN30oKDlwkCZAACZAACZBA8hCggE+eveZKE4xAb/egEvLvvfEphofG1OoKinJw+9duxJ1fuxHZuRkJtmIuhwTCCfzstd8MuM5PZSOu9N+491+IjARIgARIgARIgAQSigAFfEJtJxeTjATcLg8++fAcjh85hUtnryoEJpMR22/eqOrKb7xudTJi4ZqTgMDf/M+6WVcpAl6EPBsJkAAJkAAJkAAJJAoBCvhE2UmugwQA2Nt6cfQXH+PE8c8g2eyllVUUKiF/y/5tSM9MJScSWNEE+gcbcK7+33Cu/mU4JnoBzBQy4lOfpVizsWbVPair3o/VlXeu6LVz8iRAAiRAAiRAAiRAAc9ngAQSkIDUkf/grS/w1qsncbXRrlZosZqx+7at2HdwJ1avrUjAVXNJiUpgYnIQFxp/oUR7d9/ZwDLNplS4PRMRl11Rugu9/Rcx4RwK67+q4hbUVh1AbfU+pFpzEhUZ10UCJEACJEACJJCgBCjgE3RjuSwS0Ak0XmrD8VdP4uN3v4LL6VZvr6qzqez1N9++FdYUC2GRQNwR8HpduNL6thLtTa3vwOvTnl2DwYgq2x5Ipvm66rtw6coRvPH+98Lmf/ctT2HTml+Dz+dBW+cnaGh+Ew3NxzAy1hHoJ+OUl9yIuuoDWFtzDzLTS+OOASdEAiRAAiRAAiRAAlMJUMDzmSCBJCHgGJ3Au0c/xVuvnkJne59adVp6Cm45sA37D+5SrvZsJLDcBDp7vsD5hldwsfFwmPW8IHcNNq55QAn39NSCsGkOj7ahofmoek8EeXZmZA+T7v7zaGw+qvr29F8MG6Mof726trb6AIrzNy43Bt6fBEiABEiABEiABCISoIDng0ECSUjg/OdXcOzVk/j0wwvwer2KwPotq7Dvvl24cc9GmMymJKTCJS8XgVFHF87Xv4xzDa9gYOhKYBppqflYv/qgEu3FBZsXdHqjjk5cbnpdifn2rk/g82n/DqRlZdhUzLxY+CtKb4TBwH8PCwqfg5EACZAACZAACcyZAAX8nNHxQhJY+QQGB0bxzi8/wdu/PI3+Xi1WWMrP3X73Dtx5305Vlo6NBBaDgMSuX276pRLuLfaPAUjSOcBotKC26k5srLsfNZW3w2gwL8btw8aUOPkrLceVmL/a9n5YXL3EyddU3qGs8zUVt8JsTlv0+fAGJEACJEACJEACJDATAQp4PhskQALKCv/ZyUsqVv6rTxsUEYPBgOt2rFGx8tfduFb9zEYC8yPgQ6v9pIprr7/6OlxuR2C40qLrlGjfUPt1pFiz5nebeVzt8Thxtf09JeYlBn98oj8wmslkRbVtrxLz8pWakjuPO/FSEiABEiABEiABEoidAAV87Mx4BQkkNIFuez/eeu0TvPvmpxgd1gRWYUku7vjajcoyLxZ6NhKIhcDQSCvOXn5RxbaPjGlVEaRlZZRhQ92vYvOaB5GbXR3LkEvSV9zqO7o/VWJekuANjbSE3NcAW8k2LQneqq8hO7N8SebEm5AACZAACZAACSQ3AQr45N5/rp4EZiTgdnlw6v2zKla+/rwmXCQ2XmLkJVZeYubZSGAmApPOEVy88gucr38F9p7PA93EBX3tqntUQrqqsptmqeMef2x7By77xfzRsHJ2MlNJsqdb5ksKt8Tf5DkjEiABEiABEiCBhCBAAZ8Q28hFkMDiEmhv6cbRwyfxwfHPMDHuVDezVRVh3707VRZ7yWYv7cKXTZjN0379lprFnShHX1YCUuqtqfVdZWm/0vIWPF7tWQEMqCzbpZLRra25F1K/faW3MUc36pvfUIK+zX4qUOZO1iUl6Wqr9ilBX2m7aUni+Fc6T86fBEiABEiABEggOgIU8NFxYi8SIAEAkxNOfPDW5zh+5BRamjoVE6kjL/Xk9x+6Ca//+4c4ceyziKz27r8Bj//Br5FjAhLo7jun4tovXjkcFjOel1Oj4tqlJntmekkCrlxbktM1isaW42hsPoamtnfDYvutlkysrrwDtdX71avFnJ6wHLgwEiABEiABEiCBxSdAAb/4jHkHEkhIAvUXWpSQFzd7l8ut1lhZU4pWv7Cfuui/+ckfoKgkLyFZJOOiHBN9/tJvL6NvoD6AQLK2r1t9EBvX3I+youuTDo3X60Jz+wdoaDmqBL1w0pvJaEWlbbeyzK+pvgtSJo9tZRB49q//DX3dgxEnW1Ccy8PJlbGNnCUJkAAJJAQBCviE2EYuggSWj8DoyLiyuh89/DEkAZ4UA5uar57W9+Xbn4W8s9szicbmo8ra3txxIlA7XUq91VTeho11D2B11R0QocomBHzo6P5MMRNX+4Hhq2FY5IBDJcGruRc5WZVEFscE3jt6Bs/9zcsRZ/jY7z+AWw9si+PZc2okQAIkQAKJRIACPpF2k2shgWUm8OUHH+K1V07h3LnesJlYrEZU15TCVlWK8qpiVKwqUTH0hcUsw7XMWxbV7du7PsG5+ldwuek15S6ut+KCTSquXUq/saTatVH2DzagoeWYEvOdPV+EXZCXsxp11ftRV3UAZcXiucCyjdcmurQ9vvPN/zHNCi/W97/96X9e2onwbiRAAiRAAklNgAI+qbefiyeBaxPwucfhHW2Hx2GHd8wOz5gdXkcXPKMd2s8O7T2fXi/b58MLn/8qvuzcqAY3Gjzw+kwRb5RiNcJWWYDymgpUVBejoroEtsoiFJXS1f7aO7O4PYZH23Gu/iWcb/h3SBk4vWWkFyvBvmXtNyAx7mxzIyD15S9ffV252bfYP4K43gcYpxWpJHi11QdQbbsZRqNlbjfhVQtGYKBvGG/8/CO8+uL7YWOu2ViFuvWVyMrJQFZ2uvaVk4HM7HRk+18XbBIciARIgARIgATkiN/n84nHKxsJkECSEfBNDvrFeCc8Y34xPtbpF+kd2mcizEMsrtdCZJREZQYDensc+Mt3f091/6Pb/h6W9Fx09hrROVKMrtECdI4Uomu0EJOeyNnILRYDyityUF6zSgl7sdrbqotRUsaY4WvtwXw+d7nGcPHKEZVFvr3rdGAosykFddV3qbj2atteGAzG+dyG104hINyvtL6DhpY3VRb/UC8HiyUDNRW3KVd7SYInSfHYFo9AW3M37K09sLf3oqOlB50dfSqvh3NSO2AJDRGKFC4UaWYi5kXYZ+dmIjMrTfs+T77X3s+cIv71qh6Lt0qOTAIkQAIksJIJUMCv5N3j3ElgGgEfvON98Pqt4prFXMS5iHS/9dz/Cs9EdPyMFpgySmFML4MpowzGDHkt9b/a/K9lMKYVw+ccRtePV8PnHMK/fnmfGv/Xt74KgzUHJY/WwzvRD/fARbj7L8I1cAl97VfQ0doPe38qunVhP1aICVdaxLlZzAbYyjJgW2VDZd0qZa0XcV9aXhDdWthr+hPj86K5/X2ca3hZWYMlzl1v5SU3YtOa+7Gu5j6IkGRbfAJiiW+1f6zVm285BilXpzfJNVBRtkuLm191D9LTChd/Qgl4B8fYBNqudt5zKI8AACAASURBVKGjrRdd7b2qokZXex+67P0zrjYl1ap+3xhNRjRe1DxStt20HtW1Zep7Ka85MuzA6NCYeh32v044gv+eYkGZm5+FrBzNmp+VpYn8bPk5OwOZ/lfN2p+O/MKcWIZmXxIgARIggRVOIGYBf+bMGTz77LNq2bW1tXjiiSeQlqb9sd3U1ISnn34a4+PjYZ8dOXIEhw8fxo4dO/DYY48F+j7//PN48sknkZvLONgV/hxx+otNwOeB19EdYin3u7M7dIu57treCXi1jPDXagZzWlB8izjPtMGYXhoi0jWxbkyNXhyPnPwzjJ78b+rW/Y5s9ZqfPqxeM3f9V2Tt+tOI0/KO98A9cMkv7i9hoL0B7S09sHe50DlSoKz18uVwRS7BZTEBJaVpygW/sq4W5dUl6kss9gYjY4kjQZd47LOXX8KFxp9jbLwn0CUnq0qVftu89kFkZWjihG35CEisvB43L3sW2koKt/jj5u9CQd6a5ZtkHN7Z5/Whu2tAWdM7xKIur2296vvRYceMMxYxbKssRFllkRLstooilFUWIq9A+30mTWLhpUUT++71ejE8FBT2IyLs/eJehL7+fajwdzmj+x0euojUNGuIuNeEvjoAUK/69yEHAFnp/N0Yh88tp0QCJEAC0RCIScAPDg7i2LFjePDBB5VIf+aZZ7B//35s27YN8pmI90ceeQQ1NTV47rnnUFZWhr179+LFF1/Eww8/jJdeekn9nJeXF3hPF//RTJZ9SCDhCHic4bHlyjruF+UhVnQR75rz5rWbwZrtF+G2cIt5mAW9DNJvodvY538L7+RQxGGNKTnIuP47sd3S6woR9hcx0NGA9qud6LCPwj6YjR4R9iMFGHVFtg6bTT6UFFtRUVmIijV1/lj7EpTY8mE0Jp8b+MTkoIppP1//Mrr7zwf2Qtyy162+D5vqHoCtZHtse8TeS0ZA8hJcanpNZbWX7PahvxNys6qVZV7qzduKtyVNmMPkpAsdzd3oaNOFuibSu+x9cLs8EffGYjGjtKLAL841oa4Ee0UhrCnXzjcgGemlLVbmeVmTLuhHhhwYGQ4R/f6f5RAicBAw5IAcFMTaMjLTkJWrx+5PF/kSwx/q4p+eETnkKdb7sj8JkAAJkMD8CMQk4ENvJYL9Rz/6Eb797W8rC7pY5kXc6xZ5scaLhf3RRx/Fm2++GSbgT5w4oYS8CH02EkhEAj63A97RjiniXHNjj5j4LQoIxrTCKW7sYiH3W8z94lys6DAlxx9ZklhPueMPXMRgx2W0XWlDR/sw7L1mZa3vHivAyGTkeGGT0YeSQhNslfmoXF2FijVrlfW+pLwAJlNiCXuP14nGluM4X/8Kmtrehc+niRqJY68uv0WJdhF+JhNLv0XxzzBuukgSPM3N/ihaOj6Ex+MMzE3qy0sSPNnX6vK9CVHWr69nKGBNF0u6vU2s6r2Q5HIztezcjBBxXoSyikL1c2FJLgyGxPLMcYxOaEI/zKqvu/Jr748GDgMcGBsdj/lZlt+Nejy/ZtUPJu7T4/hV4j7/+8JfDkvYSIAESIAEFpZAzAJed6EXy7m4v+siXNzk7XZ7wEU+VOCLYNdd6MUqb7PZlNWejQRWGoFA4jd/9nUtxnweid8MRkjiNxVbHjHGXH+/FGAm6qgeF8ma7+6/oIT9iP0SWhqbYW/tR3u3B13DeSqJ3shkVsSxRNgX5UsCvSyUr7Khav0mlK+qQJkIe3PkTPpRTWoZOtm7P1Nx7ZeuvIpJZ1DkFOatU8noRLiL0GNb+QTc7nF1OCOC/krr22H7bTanYVX5LZp1vmo/UqyRn/14oCAWc7Gk20Wgh7i+y89ilY7URFQWl+VrQr0i6PpeUVWM1PSUeFhWXM5BQgyU2FfWfe1VE/ja9xLDH/qz9JmcCB4SRbso8WgIZOdX1v5wq76etT9wGJCTnpTeUdHyZD8SIAESEAIxC3gdmwj0p556Cg899JAS47MJeD3GXcR/R0eHEvqnT5/GoUOHcPDgQe4ECSwzAUn81hsskeZP/Bbqyq6XT0NIgq9ZJ22ywpSuJ3oLinAtAVzQtd2YVgQwo/cS7b8PnqEm5ZI/Yr+AtoYmtLd0o90+ic6hDCXshycihxUYDSLsvbCVZqC8uhhVa9ehYu16JRjMEoAfJ23U0aWVfqt/BQPDVwOzEqEupd9EuBfna+X92BKTgHhYtNpPqrh5cbUfGbMHFmowmFBReqMS82tW3Y3M9NJlgTA8OBYSlx50fe/tHsRMhXHSM1NRViHu7oVhru/JGg6zHBsnByzDQ6N+wR8q+v2HAIHYfv1QwAGPO3IYw2zzF1f9UNd9zarvj+f3J+7TDwIkBED6J5pHxXLsL+9JAiSwcgjMWcDLEkW0SxMRPpMLvZ6kTgS/xMLv2bNHudpLrLy42IuIpyv9ynlgVtRMVeK3rimJ36ZkY5fa5o6uGBK/pQcTv/nFeMCNXX72W9ENtGyurEfFOQJ331mM2c+jpaERbc2d6GgfQ2efSZW8G5qMLOwNBh8Kc92wlaagvLIQVWtqUbl+K8qqy5bMddTlduBy0+s43/Cyyl6uN5PRqtyoRbRLGTIRb2zJR6C776zmat98DL0Dl8IAyGGO1Jqvq96PovwNCwpHYrK7OvqnCHXN9V3cvSM1EWGFxbkqaVwwgZwWoy7u2Gwrj4Bk4Q/Nyh+M7fe7++su/37xPzYyPuMhzkyrl0SlWqb+EJE/LbZft/ynQw4EpKoAGwmQAAmsVAIxCXgR4efPn8fNN9+sktaJBV4EuQj4mZLYyWeS8O6FF15Q1vqBgQHlTk8Bv1IfmTiYt2cyLJZcd2MPxJf748wls3n0id9yNDf2TJsS4eGl0vzl09Il8Vv8up/Gwc4k3hS8briHGjBqP4+2yxfRdrUD7W1D6OwFOodzMTguwn56LK3B4EVBtgtlxWaUV+SpkneV6zejom4tLNb5x4T6fF602j/CufpXUN/8BsSFWm9lxTco9/h1qw/Gtbt04j0s8b8iscZfbvqlEvQd3Z9CniO9ZWeWK8u8fEn5QMmREE0TgdbW0h0U6q2aSO+298PjiZxYLSXFEubuLgnkVHx6RVFcebREs372WVgC4oEhIj4Qyz9Dxn7J7K/H/M+lVJ/E5muCP4qM/dnpyM7NXNL8KK+/8iHGHZEPutLSU3HP/TcvLHiORgIksKIIxCTgZWV6STj5PrQsnPwcqYycvC8Z6UMt7fIzXehX1HOyJJP1ucbgHeuYkugtWCZNd2P3TQ5EPR9xUdfEuF+UK3GuJX4L1jSXxG+MlYwaKjsqAuK5MdZ1Hm0XzqKtqRVtrQOwd7vRNZiB/nGpyxxB2MOH/KwJlBUZYKvIRkVNJarWrkflxhtgTb128sHB4WZ8dflnuNDwc4w6OgM7kZVhC5R+y8mq5A6RwDUJTDiH0Nh8TIn55vb34Q4JD0pNycXqyjuVmF9VcQtMxhT0dg0qkT41Rl3c4WdqUnpNWdOlFJs/gZyI9YIi1i2/5gaxQ9QE5KBIK883Q8b+ELGvx/a7XHMo1ZeeMkXwB8vyTc3YLy7+mVlpcy7V9/ILx/HKP78dkcH9v3UHHnh4X9R82JEESCDxCMQs4BMPAVe02AREcE+1jkt8uUfc10MytYuAj6oZTMHEb2HiPBhzriWFk8Rv87d2RjUndiIBnYDHCUfXObRe/AJtDVfR1tqLjk4nuvpT0O/Ihi+CsBdPkfwMB8oKvbDZMlFRU4aKujWo2rwTSDHiYuMvVFx7Z++XAc4WSwbWrrobG+seQGXZrogHBtwUEoiGgNszoUT8pYajOHv+NEZ6DRgfzsLkSDYmR3PgHMmGxxM5a7vkgCi1Faj49FDXd1t1McTSzkYC8UhAEvJFm7FfJfgbHo+5VJ+EhGRkpWmi/xoZ+/U+af7EixJm8p1v/hXGHZNh+OTzv/3pH0JyQrCRAAkkLwEK+CTa+/HzP1GrTdv46AKsWhK/9cyc+C1QLq0TsSV+093Xp7qxT0n8FlEELcCyOAQJLBoBHyb6rqL1wmdobWhAe3M32jvG0dVnQu9Y5Bh7mUpO6jDyMvuRlduPtKxhFFUVYdON92DD9Y/AbEpbtNly4MQlMNA7rDK9t7d2K1f31qYuZVmX92dqJusk0rKHkVecglWrV2Hzlt2orVuLEltB4oLiykgghMDoyDgCMfyB7P0Ozfrv/1nc/4cHR9XhgGMssgv8taDm5GUqwT8xPqk8X0LbLftvwC0HglWcrFYzUtJSkJZmVa9i9WcjARJIfAIU8Im/x4EVdv+4Rlnpir91ZeZVe92BxG/BmuXT3dhV4jd/PelrITRYMjQ39kBsuYjxkAztfiu6ISXvWkPxcxJISAI+twONn32I+q8+QtPlenR3eTAwkoP+sZnLvGWnjqAsfxy2YitsVQWoqK1G9fqtyCrfDJhonUnIByXGRbVd7dJi09t61Wtnex9ar3bC5ZzZfbikLB/i5l5RXYyS8kKkZ4/Bgc/Q1nUc3f3nw2ZQmLc2EDdfXLA5xtmxOwkkPoHBgVEl+kdHHJBwE61Mn1/0++P7g4cCDjhDyyX6xDfLF8iwL/kBDGK8iOwMEwYzIzMNqWlWpKalqNeUNCvS0lLUa2pqClLT/T+nBvukyvfpKZDX0P6S5Z+NBEggvghQwMfXfizabMT6Pnjst9X4GVt+F6b89fCKG7tuKZdXcWkf7416DgZrFInfMsohAp6NBEggMoGx8R7lHi812/sHGwKdJA55/epDyPNsxGjnONoam1UCPXuPF91D6TPizEoZQVnOCGwlRtjKc1FRU4HKDZuRbdsIY4aN25BgBCSmV6uZ3ouujj60N4s1vVdZ1mdq8ge9iHSJTbdV+eunV2iifbY25ujG5auvo6H5TbR1fgIpWae3rIwyVWde4uYrynbCaGD4UoI9alzOEhHo6x70i3wH3vrlKZz+QDs4q1tfiYpVJZgcd2Jiwqks9BPyfcjrVJf7hZqyJF9VBwJ+8S+v4YcCQfEffnAQ9A4IPSCQPmwkQAJzJ0ABP3d2K+pKsb57Rlq0Oft8gGHmI9zZE7/ZtCRw2WLNZyMBEpgLAUkYVn9VSr+9gub2DwLVEkT01FTegU1rHsDqytthNEaOIZbayh1XGtBy8SzaGq6gXRLodTnRM2iFxxc5e3iWdQQl2QMoKzagvCwD5TVlqF63GVlla2Eu2DSXZfCaJSLg8/rQZe9XQl1Z09v02uk9ELfemVpBca6qm67qp1cUaqK9sgi5+fOvpjHpHMGV1uMqCV5T23thlRBSrFnqORYxv7ridpjNdOtdokeFt0kwAnosvCwr2th38bAJE/YTk5hwiOifVOJ/fFx7VYcAjkn/YUDwIGByfBLj407Iq/SZnHDFXNovmm3QDgQ01389BCBU/M/kERB6iBDafyEqvEQzb/YhgXggQAEfD7uwyHMItb7rt0opvxXWijtUMjg9S7tWRq1ikWfD4UkgWQn40NZ5CufqX1ZWTFdI0saSwi3YVHc/1td9HanWuWfolmzMXeImfe5TtDQ2oV3q2dvH0T1ghscbWdhnWkdRktmH0gIXyqWefU05KutqkFO+HpbCrRBPG7alISCJtdpVSbZev1Vdy/ou9dTl0CZSkz9ay8p1ce5/9VvWpVTWUjSP14nm9hNKzDe2HMf4RND6bzJaUVV+M+qUdf4upKXOHBayFHPlPUhgpRGQjPTSljPzvPxuCj8UCIr/sEMB3RtADg1CvAOmHhyEhQos0IYYjcZAuEC4tV8LI5jVgyAk3EC/VhIGyphsJBCPBCjg43FXFnhOYdZ3/9imrOrZY+EXeA4cjgSSlcDQSCvO1b+E8w3/juHR9gCGzPQSbKj7VWxe8yDychbXo8Xr9SoR2FZ/CS2XL6G9yY6OjlF09hvg8cwg7C1jKMnqQ3HOKMrLrCivLETF6lXIq9oAc956zQsnylrhybr3kdYtcaz9PUNKpKuSbMr9XXuVeNmZmiS2Euu5sqaLVd1vTZeSbJLtOn6aDx1dZ5SYl6/BkeaQqRlgK74BtdUHsHbVPWDJw/jZNc4kfgmIFV5aImWel9+DU93/5ZBAQgCU1T/UUyA0TCDEa2Cqp4DbFfmQcz47azKbgt4BITkCrpVfQB0C+PMPqFf92jRrnP2+1uj8+Xf/ERe/uhoR1fotq/AnP/yd+WDktYtAgAJ+EaDG05CRrO/6/HL3/9MCZaSPpxVzLiSw/AScrlFcvHIE5+tfRkf3mcCEzKZUrFGl3+5Hle1mGJZZAOuu2e1NbWi9dAGtTa0qzr6r1wv3DMI+3eJASWYvirMGUC7u+BV5sK2uQkHlOpjz18OcvxEG88wx+su/O0szA6kzbReRrtze/SK9rVe5wM9kfTKZjCqruxafXqgJ9soilFcVK+vRSmx9g/UBMd/V+1XYEvJzagNJ8EqLrluJy+OcSYAE4oSAHFSrA4AZLf/BUILovAmcMZcOjAaFeE0FEgqGWf615IIx5xdInf//DRe+bML//b1/ijj9//LUb2PD1sU1MkTDjX3CCVDAJ/gTMXj0W/AMRz5VM2WvQu6BHyc4AS6PBJaGgCT0klhgiWtvbDkGj8cZuHFF6S4V17625muwrABxK8K+u2tAJURrq7+M1oar6Gjth73HDZc7srU3zTyOkqxeJe7FHd9Wno2K6jIUVK1VFntltc+qXJrNWMK7iNU8YEUXgS4W9baeaeWfQqckGaI1ce4X6SLWK4pQbMtPaJdNx3gv6pvfUIK+teNjeH3BbPgZ6cWordqnBH1V2e4Z8z8s4dbyViRAAklOIJBPYJ55BPRcA4uVTyAlVaoKaPkEosojoPeTpIT+Q4R/evoVNF5qC9txWt/j9x8ABXz87g1nRgIksAII9PRfUKL9QsPP4ZjoC8w4N7saG+seUMJdMnQnSpPs5hKn3X6lDa0N9Whr7oW9exIuV+QVppgnUZrZo4R9Sc4wbGXpKpNyYWUdzHnrAuIepvlbERaTsaxZrOcqiVxLt1aSrakTk6Fln6ZMoKg0D2UVhWq9pWUFsFUXq3j17FxW5pAcEI2tb6Gx+RiutL0TlhPCaslETeVtqKs6gNWVd8DCSiaL+WhzbBIggSUkoKz/KkwgJFngjGECoUkHI3sQzFYWdL7LovV9vgQX73oK+MVjy5FJgAQSlIAk6RLRLl89/RcDq5Ts2+tq7sPGNQ/AVrwtQVcfeVk9XQPoaOlBW3MnWi43oKOlCx0dY3DOIOytJidKM7tRnNWH0sw+lJUYUV5RiKKqWpjz/cI+fz2MaTOXNnv9lQ8x7tDiQ109n6tXS9H16jUtPRX33H9zTHsg7pciykWkd3ZoAl2EupRnm6lJorjKmlKU2PJhqypWgl3c4FfVJs6hTUwQ59DZ63WhpePDQBI8Ka2oN6nEUFl2k7LMr6m+C+lphXO4Ay8hARIggcQl4BibCKssMDnpzyegDgamVyAIVCKYcnAw0DcMr8erQK3bXI3v/9VjiQttha+MAn6FbyCnTwIksDQExCW+oeWoimu/2n4iUAPbYDChpuJWFddeW70fknWbLUhAahq3t/Qoq31r41W0Xe1AR8cwJid8ETGlmCZRnNmnueJLrH3+BCoqc1FUsUqz2Eucvbjk59bh5X9+B6/889sRx7n/t+6ImLVZkif1dA6oWumhCeREtEtN9ZlaXmG2Vjc9xPVdfpb32RaSgA/2ni8CcfMDQ1fCBi8t3BqIm8/PrVvIG3MsEiABEkhqAqGx8LS+x/ejQAEf3/vD2ZEACSwzAUlCp0q/Nb0KqX2tt6L8Dco9fkPt11kaaw571N87hPZmTdirWHspe9c+hPHxyJmErUanEvbFWZqwL83qQV5BPv7+7Tsw4TSFzUDK//zwR9/BQP+wlkhOsr2L63trDzrbezFTtmKxppeUFyiRrtdNF4u6JJGzpljmsEpeMl8CUsXhctMv1eGZvfuzsOHyslepjPZinZfs9kA8ZeOf78p5PQmQAAksPQHJSC+NmeeXnn0sd6SAj4UW+5IACSQFgZExO87V/xvO178SVgZL3HdFsG9Z+xBo/VucR2GgdxjtrT1ovdqpueRLZvzWXow7Igt7o8EDry9cwIsVf9KTMuMEM6wOFGcNozh7FMU5DpTlT6Aoz4WiPMBgSgFMKTCYUmEwpwZeIT9b0mEwmsPfk756P0smoD4Pvqeu0z+3Zi0OtCQZVUJX6pvfRGPzUbR0fASpP6+39NQC5QFTW7Uf1eV76AmTJM8El0kCJLCwBMQKL42Z5xeW60KPRgG/0EQ5HgmQwIokIEm1LjW9puLa2zpPBdZgMllVMi2Ja19Vfsuyl35bkXAXYNKD/SNK0IuwF4HfcdWOtqtdGBtzwQdfoLauuMgbxBJrAAozh1GcOYjizB4UpXaiKLNfWe5TzZMLMKN5DBEq6v1iP0zoR3rPnBpysBA8YJh+2JAOGC1hhw9yGAF1iJACgxwyJEBzuR1oan1Hudo3tb0T5h0jlR5WVdyqLPOS2V6S4i1k800OquEMKbkLOSzHIgESIAESIIGoCFDAR4WJnUiABBKRgM/nRUvHB8pFXoSA26MlRJNmK9mOTXX3Y93qgwsuABKR5XKtqfEfNuDwp2vwaftWNYXry87h7uuuYvOT4e7W+vx87nHAMwGfZxI+t7xOAP7X6N7Tr5vUrpWxplw/9b3A+O4JwBfZk2BJ+RlMAYGvDgCmehrM9F7g4CHFfyDgPxTwX68dEsz+nnZQkbagy5VydG32k/64+WMYdXQGxpccFZWlO7UkeKvugZSrm28bOflnaoisXX8636F4PQmQAAmQAAnETIACPmZkvIAESOBaBCbGhtF19YLqVrJqA1Iz4ivR18BQE85e/hnON/4cY47uwHKyMyuwse5XsXntQ8jOLL/WMvn5MhMYP/8TDB77bYw7U/AX7/5HNZs/vu3/QZp1Ern7/wlpGx9d5hlGvr3PNQbIAUKo+BdxP9t7gb6TWj/90CDsECJ8TO3gIPiefrAARE4guKSwAl4CErIQEmagvve/N8VTIXBAoHsThHklBMMdBsfsaO/5Ci3dn2JgpA0egwEeaF/5BRuxWsrT1XwNhXnrYl6yWN+7frxa+932rSu0wsdMkBeQAAmQAAnMlwAF/HwJroDrRUz9/O+/i0unjqrZrtt5AF//vR/GnahaASg5xSgIfP72S3jjxz/ApENL+JaSnoW7v/V9XH/Hg1FcvXhdJiYHcaHxF8ra3t13NnAjca9dW/M1lUW+ovRGJsJavC1Y8JEHj34LnuGratzXz1Sq13u2tapXU/Yq5B748YLfM1EG9DlHAgcImkfC7F4JYV4FXjd8Lke494H/sCCsX6T3nMNxhdBrssJoTodJ8hMo74HZPQhcvV/C1fWJWoO18k6k1hyCwZKhvozyata+D//KhMGcHlfr5mRIgARIgARWLgEK+JW7d1HNvLPpPP71h7+LoZ72sP5iFRURX1qzMapx2IkEoiFw8dSb+NkP/4+IXb/x3X/A+p13RTPMgvWR+tKNLW+puHaJlxVXW2kGgxFVtj0qi3xd9V0wS+IythVNwDGqhT+kZ6au6HUkzeQ9Tv+hgRaCMDWs4drvTfcs0L0NQkMWAu95JuB1jcPrHoXP44TRp9U6jqn5/J4LBn+2+6k/zzqYQUuCGEngm/3i35IZIvzD+4YfDoT2k0MDHg7EtI/sTAIkQAIrnAAF/ArfwGtN/+d/94f44p2XI3a77vYH8PX/9FfXGoKfxwEBt1OSbvkgCbokbhvqVftj0uf1qiRewfd88HnlneB7gWvUBdoY6vpZxtGuUXedfk2kceDD8f/vh2i5eDoisepNO/G1//3/gtFshslkhtFs0V5NZpjMFvVqSVmY2NjOni+UaL/YeBgTzqHAfAry1mBj3QNKuEvWajYSIIHkJCD5Lq42H8XV5jfR0vou3K4hGH2AGV5YjFbYCjajvHgrygo2wgKjOmwYuvAT+NreCwdWsBlpJTvgc47C5x6DhEcEvtxj8Pp/lrCHxWySV0BZ/QMHBOEi36i/b81WIQrBvlo/dUCgf4UdMixsAsDFZMCxSYAESCBZCFDAJ/hOP/27t2CotyPiKsW1+cZ7Hp4i5KaKRKXUNJGoBKP++RTBGBCWovX8/cKEpbzvF55hwtI/zjSRqAlHua8Smde8xi9M9Wv889Su1USuPnddtIavZ4ooluuivsbPKApxLQw8rmDpowR//MKWp7KD65arKBZuslhhMlmCgt9kgckcLvhDDwJ88MIx2YexiS443Q6oWxkBsyUFudlVKCioQ2ZGaXAM/9jqACHsPvo95NV/yKAOHWaYS8RrF/ZAIgpcSduFIUJJu/ULtnCfz4O2zk/8SfCOYmQs+H+meOuUl+yALa8OlZ/8BawIt9w7YUTaN95HcelN15iPL6LI90YQ/dphgEMdBOgHAOpQYGpf16j6XLwXFrNphwMhBwJTvAgChwPqACA92Nffb+bDgQyGLC3mxnFsEiCBhCVAAZ+wW6stbDYBL0JWUzlsJLBABGZ7ppL8eTNbU6YfCCjvA+2gwGgyzeiZoPfRDiz8hwlTrzVb1RjTDiQieDqEe0DINSGHI6EHElOuNVvjyz2dIUIL9O+Ww4QR6O4/r2rNNzQfQ0+/loxzs3MAW5xa+biprbN0N274xollpOibZvnXvQC0A4BR7fPAAYB2OKAOCMIOBfz9QvtK1YZFbNM9B/yeAAHxPyWsIEKegeABQrjXgaolmQBNz/MheT3YSIAESEAIUMAn+HMwmwt96aoNWH/TPX6rqAEGo1H7785gUO+J5UF9r2oq6+8Fv5f/HA3GqZ+HXqPFGiur60zjqDGM6hRenSX476tZarV7arcPH0e7Bv5rQz73jxOYuz7OlLVpc5f16uNHu94YGEXiFrJeEXSJ1n727F/g4tF/jLis9Qd+B994/I+jXrJrwgGPxw2v/0t973ap99o7P0VD01G0tH8At/Joov+CxAAAIABJREFUEI8JID+7FhUlO2Er2AaDwRxyrQtet1sbzz+Gz+OBx+0M3MPjdqn+HrfcU773+D9z+d/T5iL9QsfR3wu9Vp93IntbiJjXDgsiHyoEvCVmORAwGk0RDySChxrBA46p48m1Z47+L1w9dzLiM8UQoaj/qbHjLASGR9tRf/UNdH/4X2DyuiL3tGRg9384iayMsgRkKYcDjhDxHxT5Ae+AsEMAf1/n6JTDgQgeBG7H4vIypU4PDbBKQsFguEDAO8AsngNTwgismQj3LvCHKFglrGDpDgckWac0JuVc3MeFo5PASiJAAb+SdmsOcxULlYj4ruaLYVeXVK/Hr3/vWeQWV8xhVF5CApEJPPCXR1DV9M/I7zsV1qG/YCdaan4LL//RwTmjGxppxdnLL6rY9pExe2Ac+aN5g5R+W/MgcrOr5zz+Yl8YPJAIHggEDg1CDhbUgYVXDhf0Q4eQwwfPzNeqA4TQA48pBxLaoYP0CY7n83rUAYh2rXZoMdOBhMw/7tosXh0SspGelYe0rFxkZBeoV/k5PVvek9d8pGfmIj1HXoPvx90aOaG4IPDcv94a5lofOik9PCg3qxqVtt2oKtuNKttupKXmx8Xc43kSkUMDNLEfDB/QDw1CDxL8n8/oQbDIv69MWh4Box5aMGtywpCwghAPguDhQWjVgkyxTAS2TKzv3T+pVT8XP9qoqmuwkQAJkAAFfBI8AypG9O/+EJc+OaZWK5apu7/1f7KMXBLs/VIvUQS8tLzej5E10qi+H8mqxUChFh8aq4CfdI7g4pVf4Hz9K7D3fB5YjtmchrWr7sHGNQ+gqkzGXjpryFIzjdf7OSfE/VY/NPB7LOiHBpEOJFzOgHdD2GGCOnTwH1johxBul8pB4XY7Ax4TgcOHEC+J+k/fgksleIzQ5hiykSaiPlsEfQHSMnPU9xk5hep7Jfz9hwAU/fH6ZC7OvF5/77s43xA5IWx6aiEmncPweMPzmxTmrUWlX8xXlt0EKVnJtnQEIh4OuB3wSgnFqTkFpOShy/9+IPfA1NADf4LCxfYckP/RUvLUAYHPOay+pJlz65C+9fdgKdgMS/ENqg8bCZBAchKggE/OfeeqSWBRCOgCfqbBoxHwUuqtqfVdZWm/0vJWyB/FBiXWN665H2tr7oXZFF/x2IsClIPOSmDWKhu33Y/9/9sfwTEyoH0Ny2s/xkcG1av28wDGA58NYNIxEjNxCcUR0a9Z+PM18e8X+pqlX37OR7p8Llb/rDzt8JT5R2JmvZwXiED/2Wu/iZ7+cG+2ovz1+Ma9/wKTKQUdXZ+ixf4RWjs+QmfvV5DkeHqTsK6Sgs0BC3156Q7+DlvODZ3nvfUkg1ouAV3oS24BLbFgaCUCKYmohLiedyBiQsJgiEFgapEOIUPeM6YVw1y4BZbC62Au2ABLgXy/BeD/jfPcXV5OAvFPgAI+/vdoQWY4PNqGc/Wa9UBKaGVn0nV+QcByEEVgyOFEg30Qf/5iuOv8VDx//a1bUVOSHZFad9859YxevHIY4xP9gT55OTXYWHc/Nq35NWSml5A4CQQILHSIkIQU6EJfew2K/XER/epnOQzQDgDGRwfnJfrDXPp1t36/2//Uw4DUzBzu/DITEBH/9sc/QEPzm2omddV34Y6bvo8U6/TfaS7XmMpsrwv6bpUMz19HXgpkGC0oK7oeVbablbt9WdF16j02EtAPB4be/o+YmOL1YcpZDYMlC+7eL2YEZcqphTl/o7LSW/I3KpFvzltPsCRAAglEgAI+gTZzpqWcq/83vPH+98I+vvuWp5QgYiOBWAnoYr3ePogrnUNotA9iYCz6GscFWam4YXUxttcWY22pCY3N/45zDS+jb6A+MJVUaw7WrT6orO3yRy4bCcxEYLlDhCRnwFRLvhL4I4NQot9v6Q96AQzAOT4a84Zqln7doh+09oe59Wflh8T65zNMKmbKi3eBiP9W+8do6fhIifr+wYawm0lYkJSr0+Lnb0ZxwUYtkSxbUhIIjX2fCkDFwmdVwT1YD3ffV3D1nvW/fgXP0JWwg6LAtaaUgJi3FGyC2W+tN2bYkpIvF00CK50ABfxK38FrzD+SeNcv+ZV9/4C66gMJToDLmw+B/tEJNIpI9wt1EeyRxLrFZMSq4myIqJ+tpVhMmHSFuJXCg2xLI/JTLqAgpR6batZhY90DWF11B0xG63ymzmtJIG4J6KJfE/qae79y5Z/2vf/zkcE5in6Tcu8PuPUrF34tmV9a4Pug278cBij3frZFJ+CY6FOu9iLmRdQPjbSE3TPFmoWK0puUdV5EfUHemkWfE28QPwQk8/z4hecjTihtwyMzZ6T3TMDVdxbuXk3Yu/q+Ut97x7sjjiVx9OJ2b5a4evmS7wu3wsB8DfHzMHAmJBCBAAV8gj8WErPX1hnZrTknqwJb1/2Gyngq5dqMBpO/XJv8LF8mVWbNYJRXI4yq7Jr//UC5N7lGSrBp1xrVdaF9wseUz+V+6l5qrOC12nXBr+nzCX7G+OeFf3D7RjSxfqVzMCDaByNY1q1mTazXluaitjQHq0tzUFWUBaPBgGvFwH977yl8fOEr9DpWY8C5EeOecJf4ouw0bKstVl9bqwshgp+NBEgAqjqA7rrvGA3G9GviP3JcvyQajLXJ73s9Xl8T/1rcfiB7f4S4/pT0rFhvw/5TCEhljeb2EwGX+7HxnrAektFexLxKile2O64rbnBz50/A2fbOrINYK26P6Sa+yQG4ej6Hq/cruPvOaq/951RcfqQmFn4l6nVxr7vhM8wjJu7sTAKLRSBmAX/kyBEcPnxYzWfHjh147LHHAnN77rnncPr06cDPjz/+OLZt2wb9mtD+TU1NeP755/Hkk08iNzd3sdaX9OP+zf+sSyoGJpNVOxhQhw7aoYR2YDD1YGH6IcNshw+BwwRV291/ABHh8EG73wyHIdI/dG7+gxGtHr02Hzkkgfo+dM6hBxvTD0ymrU/dQxsz8ngmDI0Dbf0etPS60SpffS6MTHinPSsWkwGVBalYVZKOmuJ01JRkoTw/FWajefphj8GA3//HlzH1D8/AoD5gS94/qB8z0ouxsfbrKCn9FTT2pOFMYze+au6D0x20zptNRmyqzMe22hJsqy1CeT4zOCfVP2Yudt4EvG5XWAI/5c7vF/9a8r4pcf0jA5hLuUCjyezP2B8i9gPu/pqFf2qSP4r+2be3f6gRrfaTfiv9x5iYHAi7ICvDhuryPUrMS+m6jLSieT8vHCDZCPggrvqaqA+64rsHLgMhCRgDVIxmmPPWhVvrC7awtF2yPTZcb1wQiEnADw4O4tixY3jwwQcxPj6OZ555Bhs3bsTBg1ptZxHw27dvV6Jdb3LNiy++iIcffhgvvfQS9u7di7y8vMB7aWlpcQEiUScxmwVe6mdLnLHP51XZcrVXX+B7r88L+LyQ10AfeFV5Jx+88HpF8Mnncq1cFzqOfo32Guyj3ydkTLlWjSfizefvG3q9Nr6MIfNxe6KPt07UfY1lXZOeXIy6KzHiqsSouwJjrkq4fNMtZkY4kWFpR6a5FVmWNvWaZu6CAdOF/Uz31+shR/7ch/Wrf0UlUawuv2VaF5fHi7PNfUrMn7nSDftAuGWgJDcd21Zr1vkt1QWwmmmdj+U5YF8SiIaAiP4xv2t/aIZ+EfuStC/gBaC7/M9H9Idl7g+J6w+If7H8B+P640X0S/JEaaU1G6NBuiB9JPu9FkP/ofKqc7rC8yjk59RCStVJ/Hxl2S6kptAwsiDgk3EQrwvu/gt+93vNDV9Evne0LSINcbc3F2xSWfDNheKKvwWWoutY5i4Znx2ueckIxCTgp85KBHtZWVnMAv7EiRNKyNfU1CzZQpP1RmfO/RjvnPzziMu/fdefYNumb614NOrgIORgQTJJy5FA8EBh5kMB/eAi7JDCf6AQHEc7dAgeaOgHFlMPI4KHDhEPLNQctbnJYUXYnAOHJPohSPDAYtrc/Ict+nz0wxR5HZm0oGc0G32jGegdy0bvaA4mPSnT9thkdCMvpR95af3IS+9FTko3Mq0DMPg82gFKGE/9wEY7YAkeyIQf0sj7rlnq48qB0WO//n7Uz1vXoAOnG7uUoBdhLwJfbxJzv7m6QIn5HbUlEHHPRgIksDwENNHfp2XpjzKu3zU5HvNkxdKv4vcDbvyawBeX/zS9hJ/u9u8v52dNWzjPHRHu//rD38VQT7uae05ROX79u//vkgp5ua/8ru3uOx9wt2/vOj3td29x/sZAybqKsp2wmPk7MuYHjheEEfA5R+Dq/TI8cV7fWfgmI+e+MaaXqrh6Veou5BWm6X+TEDUJkEBsBOYs4MUF/tlnn4W4yetCPNSFXnefl+mEutCL4LfZbGFW+timzN6xEnj74/+Oz87/NOyy3Tc8gd03PBnrUOwfRwS6h8bR2OnPBO9PNDcy7pw2w1SLCTUlWqy6xKxL7Hp5QSaMhoVfzOvvfRfnp5S90e8iyenuufWHc7qpuNaLi71unRdxH9rK8jK02PnVxUrYi8BnIwESiF8CHrdzujVfZezvx/iUEn56lv85iX6zBekhsfzKlT9iXL/f/T8rF5FEv4j3n/7pb04rGyheAd/8s39ZchEfurNenxudPV+qZHit9o/Q0X0GHk/w/wIJz5IydSp+3rYbtuJtkHAzNhJYCALe0fZAsjxJoKdc8gcuACHPYPA+Bphya/3Wek3YS5y9KadOhSeykQAJREdgTgI+kngPvZ24zT/11FN46KGHwoT6mTNn0NHRAbvdrmLlDx06FLDeRzdd9porge7+82hsPqour60+ADmdZ1s5BESwagnmJCO8lmRudMI1o1hXQr1MSzInYn0RtHpEePKc/ezV35zm3mm1ZOIb9/3Lgj137f2jmphv7Ma51n64Q6zz4lovLva6db4oh2E6K+dJ50xJYHYCw70dWom+0UGMDYnV35/EL9Tt35/NXw4D3M65hVxl5hYpS3+G34Xf3vgVBv2W96kzXLP9DvzGH/9j3GydhJmJiG/t+FgJenvPFyo0Tm8i3kXEqxr0ZbtRWrRV5WBhI4EFI+DzaGXuJBu+nhW/7+wsZe5SYcnfMMVavwXGjLIFmxIHmp2AlLp85+QPVO4NaRKKc/uu7yPFysok8fjsxCzgo00+N9W9Xo+F37Nnj4qjf+SRR1QSOxHxdKWPx0eDc1ouArpY14W6iPaIYt1qwuqSoFVdLOxLKdZn4iMi/p2PfxCoflBRulNZ3rMzKxYFqZSl+7K5NyDoe4bDXXMl+Z2e2X5TVQHMi+F6sCgr46AkQALzJeBxOTX3fmXVDy/XFxbXHxD9A3A7J2K6reT+MFtTkK678SsX/3xN/CtX/mCpPt36n5FTAAkJWIomoU1tnZ8E6tB3950LqxVusWSgovTGQA36ovz1wJId+y4FAd4jXgj43ONaFnxV3k5etZJ3M5a5S83X3O9V3Xotvl5c8lnmbmF3VMT7z177LfT0XwgbuCh/A75x7z9TxC8s7gUZLSYBP5NlfepMpvaThHcvvPCCssgPDAyoLPYU8AuyfxxkhRPoHBDLerBs25WuIYxFsKynWc1YXZKN1f7SbbVlObDlL51lfSVhbu0V63yXSoR3vrUfHq8vMH0JJ9i6qhA3rC7GjroSFGSlrqSlca4kQAJLRGBILP0qcd8QHMN9OPrTv8TIQFfku/t8qvpIrM2amqEy9GfkFGpZ/PXY/uwC9b72c4G/rJ/2/UI0+WNdrGxSg14s9H0D9WHDSgI8LSGeVrIuL2f1QtyWY5DAjAR8E/1ambtQYS/x9TPk1dHK3Imo99ewV2Xu1gEsczenp2yxwh/nNBleFBWBmAS8WN+ffvpplYFeb7obvJ6VvrGxUX0U+r5Y40Mt7XqsPF3oo9ojdkoQApJVXVzfQ2utOybd01aXniJiPWhZF7FempdBe8gcnoMJpwefX+3BZ/7M9lLrPrRVFop1vkTFzm+ozKd1fg6MeQkJJAOBN37833Hy1Z9EXOqu+x7Fnb/xB/6SfVKab0DL5D8sFn/tVdz5dS+AsSEto78kNY2pGQxIU/H8Eaz6IXH9oRb/aDL3j0/0BxLiNXd8iKGRlrBpSYk6KVUnYr66fC8kISkbCSw+AR88Q00h8fXnVAK9a5W5C82GL9Z6U1b14k91hd5hZKwDfYMNePXt70AO9iK17Mxy/M433l2hK0zcacck4BMXA1dGAgtHQOy9nSLW7cF4dbGszyTWJU49YFkvpVhfuJ2YPlJzzwg+9We2v9g2AK9YzvxNvByuE+u8P7N9XiYz5S7mXnBsElhJBCbGhvHT//ob6Gq+GDbtkur1+OZ/+19IzYg9TnRCrPvKdV8T/SLwxd0/WL4vVPT3TUugFw0/oyTxC2Ttn+7Kr1z6Q8S/uPY7JvvQ1nkSV9tOKAv9qCPc8yA3uzpQsk5EfVpqfjRTYR8SWBgCqszdeZUsT7ng+xPnzV7mTkuWZ/YnzbMUSpm75Cm1ODB0Bf1DjegdqEf/YCP6h64ozxu3RzNqzFYCOCvDhsd+/b2F2TuOsmAEKOAXDCUHSkYCIv/s/WJZD3GD7xzCuHO6ZT0j1RJiWdeywZfmsbTPcj03cqDyeVOPcrUXC/3AWHiyq+qiLGwX63xtMdZX5ME4BxfZ5Vob70sCJLDwBETEnzzyY1w997EafNWmm7Dr4LfmJN7nMjux2E+15ov4F2u/JvqDgl8/FJhL5n5LSpom+nPEfT8P5jQr3AYHJrx9GJ5sg8vggMEKGCw+GFIMKCyu0xLi2W5GRekupFiz5rI8XkMC8yLgcw6HlLnTrPUi8n3OoYjjqjJ3StRr8fVK3BdsxkotcyfJK0WkK4E+2IA+9dqIgeGr8HqnJz0WKPJvNT+3DqNjXRBrfKQ2nwpC89pQXjwrAQp4PiAkECUBEesd/aN+y7pkhB/Ela7hiGI9U8R6SNk2sbKzVnmUoJepm3hJnGnsUfHzlzvEOh+ciIQ1XF9TpFztRdDnZtA6v0zbxNuSAAnEQEAl8RvqDVj4Q135HUNi+Z8u+r2e6QfQs9/SB5ihxLwI+9SMLGTnl6GgsBYlto3IzC7W3P4Dlv78JTv0iAEVuyYoAbHMa9b6r+DuOxdFmbs6lSxPiXuVOG9zXJW5m3SOoG/Qb0kfbETfUIMS6kMjbWHJKUO3U8Jg8nNrUZC7xv9ap17lfWlLVUEoQR+xZVkWBfyyYOdN452AaLf2vtGwsm0i8CSmemoTsa7XV9dFO8V6vO/w7POTrP/KOt/Yjc+udGPIEaypLFdKjoJttUUqfn6tTazzK3u9nD0JkAAJ6AQmHSNhbv3hol8r3RfqCTA+NiQ+uDEBNBhN/uR8+X4X/3BX/rDM/X5PAPEMYCOBBSEgZe4GLmtW+r5z/nJ3X/nL3EW4gykVloKNU6z1i1vmbszRjT5lUW9A30CDsq5LvLpjvHcGBAbkZFWiILdWWdWVYM+pRUHeGkgp32u1SBWEbr/p+wtW/vda9+fnsRGggI+NF3snIAGxtCrLuiSYs2uu8E0i1l0ziHV/fXVdtBezzngCPhXBJcmfpZLPQFztxTpf3zGI0D9V5QBHWedrNet8dpo1oXlwcSRAAiQQSsDn9aqkfJo7fx862s6go+ML9HRexmB/K7yTXvicgM/pA1xGwGmE1x1jAj8gYqm+UKv+tFj/7PwlK9XHJyIxCGhl7jTXe2WtV1nxpcxdT8QFGlSZu5Bs+FLyrnArDJaMqID4fF4MjbYqC7rm8q5Z00WoO12jEccwGi3Iy1mFghy/SPeL9fycWphM/PsjKvAJ0IkCPgE2kUuInoCI9ba+Ec2ybh+CWNXlS2qJT21ZaVa/ZV2LVxfBXkSxHj3sBO0p1nmxzKvY+Ss9GBkPt87XleX4Xe1LUFeWS+t8gj4HXBYJkMC1CXg8TnR0n1HJ8Fo6PkJnz5fw+tyQGCUR9WZkoDBjPXLTViHDUgqDyxxi/Rf3/mCCP487/Hftte8OSBb+SMJee0+3/gez+kuW/7mUBIxmLuyzcgloZe4+89et99ex7zs3S5m7alWvXmXEL9gEU8F6DBtS0T/cpAl1v9u7JJOTfyORmsWSgfyc1SjIrVNfYlEXy3puViUMBtPKhcmZLwgBCvgFwchB4pGAEuu9I/7SbbplfRjOCCf/YjWVcm2hGeGLsumuF4/7Gk9zkmeswT4YqDvfYA9PliOHQDesDsbOi7WejQRIgASSlYDbPY62rk/Q2vGRKl3X1XsuLG43PbUAlbabVMk6SYqXk1UVQOWcGAuU4nMMTXflD2T094t+rVSfNybUBqNRK9UXMXN/gb+En1/8q3J+ebCmXds9OaZJ+Dt3Np3HGz/5AZrPnVTvVG/ahbsf/T5KazbOZThes+AEpMzdFb+1XkT9Wbh6voBnqAHwTX/u5J1howVDRisGjVbt1WSFN604INCVUM8RoV7Lco0Lvl+JNSAFfGLtZ9KuRsqBtfaKG7w/G7x9CFe7I4v1nHSrP8GcZlWXr0KK9aR9dhZy4cPjTs0639itYujFWq83CZNfY8sN1J2XAyOGzi8kfY5FAiSw0ghIQi4pWSfWebHS9w5cDluClLCqkhr06mtPIOlWVOv0+SDx+WGZ+1Wm/qBVf2oSP4n/j7WZzNZwYR8q/nNCYvz972dkF0DK+83WRLz/9E9/c1rpQPEo+Oaf/QtFfKybtMD9xyf6VSI53e1dz/g+6uiEyedDjs+JbK8TOR4XcuXV60SGL3LYiMGa5c+Ar1nrJXlespW5W+DtSYrhKOCTYpsTa5Ei1lt6/G7w4grfOegX69NPPCVbuC7StQRzuSjISk0sIFxNXBIQ67xks5e4ecluL6EaoU0Okm7wZ7WXGHpa5+NyGzkpEiCBJSQwMTmA5o4P0Wr/WFnppQRWaMvLWe23zu9WtehTF7iWt5Tqk7J800S+ytgfnrxPt/i7nVot7ViaJTUdGSFZ+XWLf1qWJPPLw7kPjuDqWa1c4dR23e0P4Ov/6a9iuR37zomAD8OjHcGSbP4kchKjPjE5GHFEcW3Pza4OJJLT3N9rlVXd5HWFlLmT+vUSa3925jJ3GWWaC75yxd+kJdAr2LRiy9zNaQt40YwEKOD5cMQ1AV2sqwRzYl33W9ZdnuliPS8jRbOshySZy8+kWI/rDU6iyQ2OTQZi58U6L3Xo9SZZ7CWbvWS1l+z2kuWejQRIgASSncCoowstfkEvVvqptaqL8jdoNejLdqOi9EZI3PBSN9fkuF/ch4j8sEOA6eJfDgpmbZLV3xDZR8tktqD2+lsgmfrTsnR3f83Snxaw/uepUAAJCWCbnYDkZBgcbg4kj9OTyEl8uoR8RGpmU6o/Jl1Ks4lA14S6iHdJMhdL84y0wi3u9yphnv914CIQKTbeYFQl7ZSVXiXMkzJ3W2DKrQPo0xcL9hXflwJ+xW9h4izA49Us6wE3+M4hNHcPI6JYzxTLetAFXr7Py2Rt7sR5GhJ7JXIwdbFNrPPd+LSxC8094W6bchh1g2S1X12sMtxLHXo2EiABEkh2AkMjLcrdXuLnxUofWlJLrJ+lRVuVmK+07UZ58fa4zco9MTYc0ZV/fGRAZfI/+/5huF2Tkbd7FnEfdoHBgNSM7GCZPhH3foGvhH7Iz/phQCKLfrdnYrpIH2xU4l0lVozQUq05geRxenk2ec3OLF9cwRxa5q5Xt9Z/Bc9wU+RnQpW52xRurS/cAmN6acy/Mnx+7wLDAnu3xDwRXjArAQp4PiDLQsCtxPqwSjCnMsIrN/gRuCNY1sWKrrvBi3VdMnuL+zEbCSQKgYHRSZxu7MJnEjt/tQcTzqB1xmgwYH2FWOeLsb22BNVFWYmybK6DBEiABOZFQMpuiZgXUd9mP4kJZzBUSUpq2Yq3qfj5yrLdKCu6bsVk7/753/0hvnjn5Yhs6m64DdsO/AcV2y+CP9S1f3xkMOANIIcEMTeDAWkZOf8/e3cCHldZt3/8l6RNmzZtk+4NSykFZHGBUgEF0VdxebUVRYuiWEEF3LCu4IL6V3EBV8QNqqKIioCotG5YfRFQBEtBWUVKWbvSJG3Tpk2z/K/7OfNMnpnMzJmZzEwyyfdwcTXJnPVzzpyZ+zybq8afDPmus75EaX/Yc3+jOvOLSvqHU8/9ugZa2x52Q7FFY6dHw7Nt73gqK0fjhFkpQT3q9f0gU6eKw2nq694Vlda7Ye78vxrmLvPY8LXjpyVC/TOjdvbT1c7+WTmHudtx+2fcIU869tPD6dDZlzQBAjyXRNkFXFjfHIV1X7quEsdMYV3t08Oe4AnrZT89bGCYCej98sATrclx59U5YzjpPaKSeZXQH3nADBtfz3Ayw+wUsjsIIDAkAn22ufWBZA/3T278p+3duzO5J6per2r2voR+5tTDyluKOggDhe8ff+o02/TYgylrmTX3UHvrZ3/uStbjJvXA39nh2+3rX1XljwJ+p+/IL9muP3oYMNjQr6AfhX9V7Y9+7g//wXB9E6cMOvSrw7hw/HQFdXUspw7mMk01NbU2pXE/m9acGJItUe1dPb7Xjy3PSAJx56hUr/d2bnbj1asavtrV6+fuVg1zl7kJQN3kAxJt6vur4Y9pfob17e2wTVcc6HZr1pmPGKXwpTpDpV8PAb70pqN6jQrlCudhWFd4VyhJn6KwnqgG74Zwo2R9VF88HHxGga07dtvqh9UR3ma757Gnbffe/tL5utoaO3y/qclx5/ebXt1fQrgEEEAAgVIJ9PX12Man70kG+vWb7rTunv5q6eoAb785xybb0KuDvOE0KUz/8YrP2YN3/Mnt1qHHvNRefuYn8wrvxR6H2ua7kL+91TQMX9iZX3ppv5+vmJ77VWLvhutLBPwJQVv+MPxrnp7a3dbZu9U69qy3rdsecaXpap/etTf14bY/ZtW8aJ48Lxg7Xe3UD3J/02ujaeppfzhqW58orVfJfU976kgPoUfthJnWu2uz+1PjsZ+iFH4YXyzNa/lrAAAgAElEQVQE+GF8cob7rimsa6i2/mrw2+yxLdtNbdnTJw3TlqwGP1vV4KeYxshmQgCB/AX0IOy+x7cmh6p7qjX1C8yMyQ2uqr3+f/bc6TZuLKXz+esyJwIIjGSBnt4u27D5Ltd2XlXuN2z5l/X29g/1OXHCzGTp/NyW4xmHO8+LIQz9vjp/f8m/evRX6b5K/qOfNU9xob/PasbWmNVH/9aNH2PjGyfbpMnTbVLzPjZ1xlybPvNgmz7jYJs4ZZpr4+9qKmTpDDDPwxuRs+3dfKd1b73PjV0fhft/W2/H+uhYE1419ZNt1pnrKIUfplcAAX6YnphS7Vb60FXp6823t2uF9XUK6xv6q8E/8fSOjGFdISKsBq+xrxkiq1RnlPUg0C+wZVunazsflc5vta7u/tL5MXW1doRK5xOBfp+plM5z7SCAAAJeQD2MP7VpddQh3vp/2Kat91pfX/8IN1Mm7R+NPz9HY9A/3xrGTwVvkAIqNXdt01v/a5s23GdbNj9krVsesx3bNllfV5/1dZn17bXoX/d/n9V011nf3hrrDfqGyXc31Au/K+lP77wv0ZY/tap/1LHf+MbROQrMjr9/3DpWX5RCSyl8vlda5ecjwFfevKJbPOVLK3Nu7/qPLhrwunp9X7dJJevtydJ19Q6vnrPTpxlTfMl6VBVebdYJ6xU9xWwMASeg9+29jyVK5x/ZbBva+tt+6vVZTRMSVe1n2rPmTrP6MZTOc+kggAACXkDh8okNt9sTiR7ut7Smtj+f1nxwcgz6fWcfZ+Pq6VA029Wj0QGSnci1PRyNpb5tre1MVM/OtNzkxn2D8dPnu07kVPV9XH3U3r+3pztqvx+02/ft+jt96b6v9p8o6e/qzFzNPtdVH4V+hfmgin+2Tv3cg4GpZW3WUIl3qHqeV9v3vqATSG23pn4KbeErcQKK2AYBvgi0alokLsBf/eFX2qObtyVK1qPSdXWalSmsz3RhPRi6jbBeTZcC+zrKBDa170qWzivYh8Mxjq2rtWfOneZK5xfOn+XCPRMCCGQXuPj61Tl5zjtlIXwjTGD3njZ7fMM/km3o27aFQ3jV2KzpRyTbz+8za6GNGdMwwgTiDqfPtu14MupIbptCunp7V0dyD9uersw94NfWjLGmKQekjJ2uTuT0v8ZWL/XkQ79vy++q8vsO/FJ68VcHf6re327Fhf66oE1//3B9KtFvcKX9Yad+UQ//+XREWGqPbOtTz/Mdt38248uUwlfqLBS2HQJ8YV5VN3dcgM92QPpCH1WDjzqXO3hOE2NRV93ZZ4cRiARUtV5V7DXmvKrbb96W2jPtnOaJdtSBM9wwdfqXCQEEUgXiPksz1WbDcGQJ7OzcYo+v/3sy0IfDktXWjnXD1Lkq9y3PtzkzjjT9bSRM6iegbfujKT2+u7C+bW1Kp4DhsephxtQp6jwuCufTmg52PzdNnjvsh/JzoX9AL/2tUTt+V7Lv2/X3D+HXtTu1xls+572mti5Ryj81Ef4V9BND8+nfxM/u30RJ/7gJ5an1sfPub9iubVvsxj/8zdb+9wm3+/MP3s9e9orjbcKUGTbxyPfnc0jMU0EBAnwFsYdiU3FfOrRPPqwrqKtzOf07YdyYodhdtokAAhUQeHJrh931yGa7c+1m+/ejqePHqnT+2QdMt6MOnGnPPWiWqZkMEwKjXSDus5QAP/qukG07nog6xEtUuQ+rh6s0eZ/ZC5Od4s2a9kzTMGbDedrbvcta2x+x1m0aQz0aO12l6e3bHzf16J9pUk/+fsz0/rB+kE2a2DKcD7Xk+5YM/UHA35UYwi+19/5oOD89DCgm9NfWjbGGximu2n4y7Ku6v+/Nf8AQfs2WT+jfuO5++8XF77RtW55KsZl1wGF28nsuttnzDi+5GSscnAABfnB+w37puC8dV33gFYT1YX8W2UEEyiewZ2+P/evRLXbXI1tc6fyW7aml8+r8zpXOHzTLnnPA9PLtCGtGYBgJtHbstu27umxH517btmuPfe03a3Lu3WkveIY1Nox1o6tMmVBvE8dHP+v/8YwGMYzObPl2RSXSvod7taVXFXw/qb38vrM1ZN3zbL85z7PpzYeUb0di1rx7T7sL5q6Nuvs3Cus7dm7IuuSkiXNcSXpUqh6No65/6div+NPY273XdiZK+tPb9SeH8NMDgWA4v727dxW8QRf6fRX+9Hb9ifD/75uut0fu+XvGdT/nRafYye/9csHbZYHyChDgy+s75GuPC/CUGgz5KWIHEBhWAuqw0pfO3/v41pR9U8d3CvEqnV940EzT8JBMCAx3ge2dXS6Mu/87u2xH4t8ooHe5gL5z915r37nHvb67iN6u4wyaG8clA/0kBf3x9TZ5Qr3r9FUhv9GF/f7Qr4cATNUs0GfqBE/D1SnUP7nxjpRxyxV8fQ/3+7U8z5omzR1wsGpHftPtF7qO9TRpzPoXHXtBslO3OB0F8jCgu6C+ba117m7NuKhqCDRN2t91HhcF9Kjq+9QpB9rYsRPjNsfrFRLY0boxGpqvo912btvq2u2rWn9nouM+P5Rf9G+rdXftjt8zdVKdZbi9KTP2sWXfvTl+HcxRUQECfEW5K78xAnzlzdkiAiNFQEFGpfNrHtlsqx/eZG0de1IObf/pk+woDVN34Ax71lxK50fKeR/Ox7FrT3d/EPfBvLPLOlwQV0jfkyw1V0Dv2N0/znchxzW5IQrYvkT9Hw9tzLn46553UKLEPnoooJJ7/du2M/U9U8g+qCnbgBL98fU2SfuVLOHvD/2utL+e0SUKMa7UvKqCvunpe111e4X69ZvutO6e/mClEm7ffn7/luNtTN04u+Z3b7YtrQ+k7OKMqYfZqa/8aTLEa72q4t5f7T3qRE5t1FUlPtOkdTdPmZfs5d2F9SkHWfOUA0ZMu/1Knddq2c72rRuSoT9s3+9D/4O3/9G693ZlPJwp01ts2fduqZZDHTX7SYAf4af6w1fkftN95cwXjHABDg8BBEol8NiWHcmO8B58si1ltAoFhyMPmOECvXq2V4kjEwK5BLp7ehOhO61k3AXzPclAHJacd/cOHM40TllBWGE8CuXj3L8KwWFI1+sq9VYIVvX3mrSVDuZh+O69PYlQrwcNUbD3AT/6Ofh9d/SzagQUM42pq41K8hX0gxL9qDp/5tJ+/b02S+lbMfvAMvkJPLXpny7M63/9HE71YxtTSuzD16Y3H+rCtkK6OpdTJ3OZJlXbd0OxTYk6kouGZZtvUybtpwHC8ttJ5hoVAr/51kfsXzddn/FYqUI/PC8BAvzwPC/sFQIIIDCsBVQSeve6qHT+rrWbB5Q0zp0xyfVqr6HqDt23mYAwrM/m4HdOuVpBdGA19SiIu6rraa8r2BY6qRmHC+PpATytxDwM6KUIp4MJ8IUeo+aXZ8fuMPDnCP2JBwCav6u7t5jNub5wwpDvfh7wEGBsoqp/9DCgoZ7ObovCzrCQSuOf2rg66hBv/W22Ycu/rCbrQxU9xOoP4BMaprv26NOaD7Gpkw+I/p1yoE2cMLNUu8d6RriAOrFTiN/02IMpRzpr7qH2hvMvs6aZ+45wgeo7PAJ89Z0z9hgBBBAYdgLrNm13vdqvWbvJHlqv0vn+XVQ4OHLeDFtw4EwX6JsmUjo/7E5g2g6pBDgldAftxtPbkev3YkqM62prspaG+9LxsLR8ysRxplEShmKKq0J/3CGzh2K3BmxTQ0amlu77Ev+0kv5kTYDo3BVer8FsTG3NgLb76Q8BfBv/8O8670y5BZb/4gVZO5VT6fyLjrsgUbJ+kKmknQmBwQrs3rndhfj//HOVW5VK3l9+5ieH1Xj1gz3GkbQ8AX4knc2YY+l67H43R/1choMYRaedQ0Wg4gIqnVfJvHq1V4d4apscTgfOmmIL5s+wBfNn2SEtKp2v+C6Oqg1qpAEfunUuXEl4ojQ8LBXvr7a+N6V5RD5YOoWqej6gZNyVlkfV1n2bcv8zw5XmI1v+eRTeFeIHVOdPr94fhH49JNDDgmImldxnr97vq/9HzRn8fKPtWvnNqnfa2sejIJU+HX7QKfaKEy8uhp5lEEBghAgQ4EfIiYw7DIX39Z8/zc3W8omfE+LjwHgdAQRKIqBwsHbDtkSg32T/Xd+eUtqnEjpXOq/O8ObPdEGPKbtAT2/fwDCe3rt6WhvyYqpVq0+DgaF7XDKgp7chV9jiQczounL39vQGHfelPgBQdf6Bbf3Vtr8rpXZOvmIqtU8tzVfP/b4Dv9SO/Hzo1/VbraX9m1vvt2t++6YB7eBV+n7qq35mM6dSEJPvtcN8CIxEAQL8SDyracfkw3vvrh3uldoJkwjxo+C8c4gIDEcB9QquknnXdv6RLe5LfjgdNGdKoqr9LDtoTtOIDoW+5FPDmPkhzTINdRa2IVfthkIndWyW3mFbsqQ8rUO3qH35OFc9mgmBUguklvZHoV/3hP7S//S2/tFrqkVSzKQHUVFJfthzf/YO/jTfcCjtv+O/G21bxxN2130/tm0dT7pDn950iD3zGUtsSuN+dszBw6PJRjHnhGUQQGDwAgUH+JUrV9qKFSvclhcuXGhnnXVWci/WrVtnl1xyiXV2dtr8+fPt3HPPtYaGBvPLhPNr3iuvvNKWLVtmTU1Ngz8S1pBRID28+5lq6sdZ06J3Wv2+B1vtuIlW0zDRasdPtNpxE6Kf9bdxjPHMZYUAAuUTUDv5hze0J0vnH96wLWVj+jJ91IH9bedVAhdOV/w5ahaUbTrzJZUtpersioY4y1hFPW3s8WiIs8JLI5WrGxNjiPshxjL1qB72uM7QYuW7hllzZQQ0YkHUJ8NeN2Rg1l78g9f0YKBX41sXOKnTQ5Xi632WWtU/c0m/ezgwob6kD70q3WligUTMjgACQyxQUIBvb2+3VatW2etf/3oX0i+99FI7/PDDbdGiRabXFN6XLl1q8+bNs+XLl9ucOXPshBNOsGuvvdZOP/10u+6669zvzc3Nyb8p4DOVT2D9hW+03Q/ekXkD+mCLGTqmpqHRhfraBgX6ie5fhfva8ROsRoFf/7vXJkQ/j59oNeODn92yjW7+2sbm8h0oa0YAgaoX0Bd0Vzq/drPr4T4cw1vlwQe3NLl28+oMb/6cKfa6L63MeczXf3RR0SYarmzbTo0pntqz+jYFhAxhXPuukFHoFI71rSDgS8bDUB62Ic80xFmh22R+BEaLgGqsxLftTx3Gb3dXcaX948b60v4w6A8M/eGDgWzvZwL8aLlCOU4EihMoKMCnb8KHdAX4NWvWuHDvS919CfsZZ5xhN954Y0qAv/XWW12QV9BnKq9A767tphDf9Xjq0BB1jU02/ojjzXr2Wm/nTuvds9P6du9K/tzb0V62HaudMDkK/5keBrgHA42J1xqinxMPBKIHBhOiBwh6aKDfJ0wu236yYgQQGFqBB59qszsf3mR3rdtij2wcWDqfXv0+fW/DAK/O28Lq6aq2nhLOg6Cu+Yqpsqse0sMhzpIhPFFCN0WduSXGGlcJeXMjvfEP7RXG1hHILNDWEd0fdqh6f6JWTfqDgLDqf3pHnYW4+rb9UybUu44g9SDvpnujavPZpsE8nCxk35gXAQSGp0DRAV4B/bLLLrNzzjnHBXFVk9+wYUOySr1K5C+//HI7++yzTYFd1e5VhV6l8i0tLbZgwYLhKTIC9yo9xNfvf6i1XHB1fPjt67Xezg7r272zP9jv3hX97v7Xzx3u39Sf9TAgel0PBvSAwP2+Z5dZT+HtN+NOSc3YcYnaACr5b0zUAAh+9jUH9HAgqEXgagr45gLuIUH0sEC1CeJqJsTtE68jgEBpBdp37nFV7Vc/vMn+te5pU3X1uGlO80RX7baYIc60bn2h9m3CVZVWoVtDmbmScv08QR1pRT8rrI8fWxe3S7yOAAIjVCAs7Ve4981pkg8BXMd+qe39iy3tP3r+TNtv+iTTPa5l6kSb3TzRpk0aP0JlOSwEEEgXKCrAp4d3rTRXgPdt3FVKv379ehf0V69ebYsXL3bV75nKL+BDvLaUV3gv0y717e2yPoV6V9rfYX17FP6jBwKuBkDy58Q87u/+5+hhgVve1RqIHiZYEW3c4g4vahIQNBNIaxoQ9RWQqB3g+xBINCNINi0Ilq+p54M1zpzXEShE4L4nWu2TP/173ou4Ic7SQrfGo1dP1uFY476EPL29fd4bYkYEEECgAIG2RFOdjs69iXb+Xfbd3/+7gDVEs6oGkEL97OYJ1jK10f27j/t3onvYyIQAAiNHoOAAn63zuWxV6H0ndSqRV1v4448/3lW1V1t5dWKnEE9V+spcUArxmkZatfO+PZ1RE4BEqO9/GJAI/O7BgP+5v/ZAcplE7YBo+Z2m9ZV8qqkN+gcYWDvA1QbwTQMSfQwk+x1I1A4I+xbQwwUbM7w/kDdf9mGrsRqbcc6XS87JChGQQFw70W+844UunCuoMyGAAALVIhB3b1u2+Cjb0LbT1rd22PrWnbahdWfOWknqyHJ/F+4nWktzVGKvkL/vtEajk8tquSrYTwT6BQoK8ArhF110kS1ZsmRAFfhsndiphF0d3l111VVuuba2NledngDPZThsBfr6klX+XfV/X2Mgw0OA/uYEaTUIVLOgs7/GgGoelHyqGxPbcWB/k4EctQmCfgesprYku6nw3nHL9W5dk17wOkJ8SVRZSbpA3Jdc2olyzSCAQDUKFHNvUzt8Bfoo2EehPvp9l3V1Z++YT6XzCvO+Ov6cqVG41+/1Y0rznaAazwH7jMBwFigowIfDxPmDCqvBZxpGTvOps7uwpF2/U4V+OF8W7FvJBaqmP4H6rB0H+uEFXUeCflSCDLUDWn99qe1afWMKISG+5FcUK8yjBJ4Az2WCAALVKPClX67Oudsffd3CvA9LA+m17tgdhfpEqX0U7nfapvadphE3sk1qV6829lG4b7Qo3E+0WU0TSzpsXt4Hw4wIIOAECgrwmCGAwPARGI79CfRZn6s2n2kaM3WOTVhwko2ZOsv0c11z9O+YaXOMPgKGz3VVTXuy4p+P5Nzdxc89sJoOh31FAAEEKiqg7L5l267UcJ8owdffs2X72hqzGVPU1j4I94kO9fR3vc6EAALlEyDAl8+WNSNQdQJRp4LhSAOpTQNcx4FqGtC1x3o7t6f2O7Cn0/ZuecJ6WjdmPm51NliT+VO9tmGS1U2dbWOC/+uaZ9vYaS1W1zzTxjTPstpJU6vOkx1GAAEEEECgGgVUMq8S+tTq+NHvW3fsznpIY2prXAm9C/dBdXz9Tk/51XglsM/DUYAAPxzPCvuEQBUL7Lj5Otty+XkpR9D06nfbuLmHW3frButu2+T+7WmN/u1u22zWszf2iDVcoAv5vuR+6iyrUwm+/715lgv7pWrHH7tDzIAAAggggMAoFOjq7h1QHd9Xz1db/GxT/Zg6m5PoJd9Xx/fV8+kpfxReSBxy0QIE+KLpWBABBLIJhCF+xtkX26QTX58dq6/PenZsdSX33clQnx7yN0VDBsZNNbVW1zQjUZIfhXsX8hPV9l3YnzZn2PfgH3eYvI4AAggggMBwFNDY9k+53vE7oo70fKd6bTtt5+7sD+snjBuT2tY+USV/n2mN1lA/ZjgeKvuEwJAJEOCHjJ4NIzCyBRTiNeUM7wUQ9HbuSJTaK+hHJfk9+jcI/b07WvNaY21jUzLkJ9vip7XNr50wKa91MRMCCCCAAAIIxAts7+xK9I6vDvWiIfD0/8a2nbZ7b/ae8jUcaH+JfaOrnu//V6k+EwKjTYAAP9rOOMeLwEgW6O5KVtHv3rrRehLV9X21fYX9nvbNZr3Zvyh4nppxDVHIb56daJ/fX5LvQ3/d5GlZ2/WPZGaODQEEEEAAgVIKtHbsTi2xTwyDt7F9l3X39Gbd1NTG8VG4T5TY+3b3Gute7fGZEBiJAgT4kXhWOSYEEMgu0NdrPduejkrxFehd1f20tvltG62vK3snPcmV142xMU2qpq8e9aOwH3XENyfxt6gav9VR/Y9LEgEEEEAAgUIFNMjdlm2dtkHV8sMx7ts6bHN7p/Wqg9wMk6L7jCkNNmdqY2q4b260mU0NVpulU91C94/5ERgKAQL8UKizTQQQGPYCvTu3BZ3tbbTuNgX9KOy7kv2tG6x31/a8jqNu8vQBIb+/132V7M8xlfgzIYAAAggggEB+Aj29fbY5MQxeVB2/I9G53k7bur3Tso1wX1dbYzMTw+BFVfEbE+3vJ9q0yQ1ZBsPNb5+YC4FKCBDgK6HMNhBAYEQK9O3dY91b1/dX1Xft8VV1Pwj72542y1JCEKJEQ+mlluRrKL0x06ISfYbSG5GXEAeFAAIIIFAGAVW7TymxT4R7dazXtnNP1i3Wj6m12RmGwVPV/OaJ48qwp6wSgcIFCPCFm7EEAgggkL9Ab0/U4Z5vj58h5Luh9LqzD72T3NiY+rRh9MJq+1H1/bqmmWa1dOqT/wliTgQQQACB0SSwZ6/vKX9nolO9/pL7jhw95Y+vr7OW5qgTvXCM+32nNZp60WdCoFICBPhKSbMdBBBAIIdAz/at2UN+okS/r7Mj3rCmxuqmaCi9qNM9V1U/2Tbfd8jXYjVj6+PXxRwIIIAAAgiMIoFde7rtya2JYfDafMDXcHgdpiHysk2N48cmesaPquP7XvP3mdpo48byUH0UXUIVOVQCfEWY2QgCCCAweIG+Pbtc2/uBw+hFbfTVIZ8eBOQz1U6cEnS2F4T8ZK/7s03zMCGAAAIIIICAuar3qoK/wXWmlxjnXsPgte+0ru7sPeWr6r0CvYK9a2/vh8FTT/l1tdAiULAAAb5gMhZAAAEEhrFAz17Xu36ukN+tofR6umMPoqZ+fBTym9U23w+jN9tc23zX2/5sV9pv9OYba8kMCCCAAAIjU0Cd5T29XT3l94d7P8a9OtlTZ3uZJvWUP32yesrvD/d+fHt1sqfO9pgQyHjt9PXl0bsSdggggAACI0egry85lF7WtvkaSm9PZ/wx19a5dvd++DxV23fBPgj5+t3qxsavaxBz+BEBaidMHsRaWBQBBBBAAIHSCWiYOw13pyr4Cvgu2CdK8J/elr2nfA1zp+Hu1OY+LLFXCf70KfSUX7ozVJ1rogS+Os8be40AAgiUXUCh2PWqnxg+T53xuWH0Eh3xqdp+b0d7XvtRO2lqFPKTPesHIV9/m95iNeMm5LWu9Jm0n+svPM39ueWCnxshvihGFkIAAQQQqKBAd2+fbUyrjq9wr6Df2rE7656o2v3spgkDquMr6E9tHF/wESz/0705lznrpc8seJ0sUF4BAnx5fVk7AgggMKIF+vZ2WU+r2uVH7fDdv2khv6d9i1lf9vaBHqhm/MT+kK9S/EQ1fR/89Xvd5Gkpnj68dz3+gPt7/f6HEeJH9BXHwSGAAAIjX6CruycqrU/+H/WUr3C/vTP7qDXjx9bZbNfW3v/f36ne5IbMndee8qWVOUGv/+iikQ9eZUdIgK+yE8buIoAAAtUoEIX8RNv8RNiPSvYTf9vyRN6HNWb6PjZmWovVTmq2Pf9ZbT07WlOWJcTnTcmMCCCAAAJVJtDZ1W1PuZ7yo+r4UdX8KOCrF/1s08TxYxMd6U20lmRP+Y32kR/dQoCvsmuAAF9lJ4zdRQABBEaqQO+O1qgEv32zdT+93nraN0W97idL9jdaylB66sIlWwd6GV6rnTDJauobrGZcg9W6f8dH/7r/x/f/rtfHJf5Wn5i3flzKclomWofmGxf9PH7iSD01HBcCCCCAQBUItKunfFctf6dtat/phsTb1L7L1m3aXvTeUwJfNF3ZFiTAl42WFSOAAAIIlFqgr2u3dT/9lKk9/u6HVlv7Dd+1vr17UjZTU1NranPf19vtOuJLf73U+5S+PrXBDx8S6OFA8kGBf2jggr8eAkQPBvofCIyPfk4+QEgsm/jd/b3IvgLKfdysHwEEEEBg+Aq4nvIT4X5j+65EKX5Ukp9rIsAPv3NKgB9+54Q9QgABBBDIU6DrsftdB3a9nTvcErUNk1wb+Pq5h6esQSHehfmuTuvdszvxr8L9buvbs9t6uzoHvO7m7Ypej5bT8uHP+n1P4u/Ra5Waasb64O8fDqgGQXrNguhhQLKmQfB69MBg4OvuYYMeEozVa+MZIjDDCWXEg0pd5WwHAQQqIUAb+Eool3YbBPjSerI2BBBAAIEKC/gQr81mCu+V3J3UgL8nCP5RwI8eAuhhgR4aRA8DwocKesjgHiZ0pS7rHzpUukZB/4MC1QoIagco4KfXJki8nqxxEM6feFiQUrMgUfPAPSiokokRD6rkRLGbCCCQtwABPm+qYTMjAX7YnAp2BAEEEECgWAGFeE3pJe/Frm9YL9fX55oFpNQK8MFftQX2pj8oiGoXRLUMotfD3/trHyRqIrhaB5VteuD6IEg2HRgX/Bz1RRAFf/9zouaAm9/XIgj6KkiuJ/V1PYwYzMSIB4PRY1kEEBiuAgT44Xpmsu8XAb76zhl7jAACCCCAQEUE+vbs6m864EK9fziQ4SGBqzmgvydqFoQPDXxzhGTtg8RDhV3Fd6xUDEDmGgUTok4MfWeEvk+CZI2CBjPrs+03XumGSAyn+n0PsZZPXWPq94AJAQQQqEaB39/5aM7d/t+jD6jGwxrR+0yAH9Gnl4NDAAEEEEBg+Av07d6ZaFIQ1A4Iw36iL4KoeYGvURDOG/RVkPaQwNVU2BX1kVD0lGvEg5oaGztzro2Z3mJ1zbPcEIdjps6xsTP2tbrmme7n2olTit40CyKAAAIIIBAKEOC5HhBAAAEEEEBgVAhEDwoSTQl8x4QDOjIMahfsjTop1MgHu+5cZX09ewc65Qr3ibnVwaCCvEK++9f/P30fGzN1lo2Zvq/rhJAJAQQQQACBOAECfJwQryOAAAIIIIDAqBfINuLBmBn7WvfWDa56vft36wbr0c/+99YNeY1QoBEUxkybY3XTgoCvn93vLS78D7Yd/6g/iQAggAACI9gu5LgAACAASURBVECAAD8CTiKHgAACCCCAAALlFyh2xIPejjbrbt1o3VvXJ0O++7018XvrRrPurtgDUFX8ZKB3wX52VGXfh/5pc8zG1MeuhxkQQAABBKpXgABfveeOPUcAAQQQQACBCguUa8SDnu1PW48L+YmS/CDcu+Dftsmspzv2aGsnTQ0CvarsK+QHJflTZ5vVjYldDzMggAACCAxPAQL88Dwv7BUCCCCAAAIIINAv0NdnPdu2pFTVj6rpr0+U7m+wHoX8vt5Ytbop05Od7fnS+2TVfYX95llmtXWx62EGBBBAAIHKCxDgK2/OFhFAAAEEEEAAgdIL9PW6EB9V1/fh3pfoJ9rnb9tipo73ck01tVbXNCNDdf1Ee3y11W+aaVZTU/pjYI0IIIAAArlv0X19cXfx1OVXrlxpK1assPnz59u5555rDQ39vaYuX77cVq9enVzgnHPOsQULFphfZuHChXbWWWe519etW2dXXnmlLVu2zJqamjhNCCCAAAIIIIAAAuUW6O2JAn7Q6Z5vi++r8Ks6f+xUW+dK6jOW4KuX/WktVjd5GiE/FpIZEEAAgcIEiiqBX7Nmja1atSpjgD/66KNdaPdTe3u7XXvttXb66afbddddZyeccII1Nzcn/xY+AChs15kbAQQQQAABBBBAoOQCPXuDtvipPez74K+O+WKnurHRMHnqRd+3w0/rZV9t9pkQQAABBPIXGJIAf+utt7ogP2/evPz3lDkRQAABBBBAAAEEhoVA394u6976VGLYvKBHfTekXtTjfu+u7bH7WjO23upUYu9K7aOS++jn2cngr973mRBAAAEEIoGSB3hfhd5Xn9dGwir0c+bMsZaWlpRSek4GAggggAACCCCAwMgS6Ovabd1PRyHfldwnq+0nOt5r3WB9nR2xB10zriHqTT8sydfPU2eb63xv2hyrbZgUux5mQAABBEaCQEkDvAdRtfmLLrrIlixZkhLUVfV+/fr1tmHDBtdWfvHixbZo0aKR4MgxIIAAAggggAACCBQo0Nu5IyrF9yX3fvg893sU9Pv2dMautaahMRHyE6X4aVX1x0zfx2rqx8euhxkQQACB4S5QlgCvg1aHdipt9wHdt4U//vjjXfv5pUuXuk7sFOKpSj/cLxP2DwEEEEAAAQQQGBqB3p3bEqX46617q++ATz9Hpfo9Ksnf2xW7c7UTJieq6M/ub5M/tcXqVLrvSvL3MVXpZ0IAAQSGs0BZAnx6CXxnZ6ddddVVrkS+ra3N9WJPgB/OlwX7hgACCCCAAAIIVI9A747WDFX1/RB6KsnfZNazN/aAahubkz3rJzveS2mjP8esbmzsepgBgWoU6Hrsfrfb9XMPr8bdHzX7XLIAr5B+6aWX2tq1ax2erx6vv6s0Pixp98PNUYV+1FxnHCgCCCCAAAIIIDB0An191rN9q+tcL9kWX6X3vn2+/m3bZNbbE7uPdZOnu5CfLLlPaZuvDvlmm9XWxa4nnxl23Hydm23Sia/PZ3bmQaBoAYX39Z8/zS3f8omfE+KLliz/gkUF+PLvFltAAAEEEEAAAQQQQKCCAgr57ZuD6vq+R/1Ee3y11W/fYtbXm3unamqsbsqM1JJ817N+Yjg9db7XPMuspjbnehTet1x+nptnxtkXE+IreCmMtk358N67a4c79NoJkwjxw/giIMAP45PDriGAAAIIIIAAAggMLwE/fJ7rfC8xZJ4r1W/bZN1bnrKe7U/ntcOuBD9RPX/szH2trmlmYgi9Ftv90J229acXpqxnpIf4vr17zPr6ogck7t8+03/+Z/dv4vc+N49+TfytVw9V+qwv+Xv/vMn19Kb9zW/HrVOLJ7br15PYh4Hb9etJLOP+ibZvmbaRPAadzr7+ecP1pxxr/374Y4yON33/EzZu/d7MbWGAY7TdYHm3r9E+d7dtth1/vWZAPxKE+LzexkMyEwF+SNjZKAIIIIAAAggggMBIFeje8kRUVf/pxJB5iV71VYK/d/MT1tvRlv3QFdRqajK+PnbWXKudNDUZZH3wTAbXjKEzCHiJsJoMhJlC4YAAmCV4pgfdIBTm06ngSD33VXdcOa638YceYy0XXF11hzTSd5gAP9LPMMeHAAIIIIAAAgggMOwE9m56NCrBV8hv2xi1z9+6wXb/907r3bk94/6qdLXGMof7YXeARe6QGwlAzQvcQ4wa92+N+10rjH73r9ck59FLiWUSf0su4+eprY3s3PKJddWqGYPW7//ev83+7fq/adZo2/3bTV0uWo/fj/5tJLerDdeGx5X4ObEfbr+Sx5u6L+7vyf3324m2kbLdpFmmY4oc+/e/1vq6u6zjb792fUSEU/3+h7rwrtEbmIaXAAF+eJ0P9gYBBBBAAAEEEEBglAtsvuzD1nHL9SkKDc8+0ZpPfncixCZCZDKcxoRChbxkSAyCXYGhMAqXieVTwrSLkSnh2s07dtwoP5PVcfi9u7bb+gvfaF2PP+h2mPA+vM8bAX54nx/2DgEEEEAAAQQQQGAUCoQhvvEFp9jMc74yChU45EoJ+BCv7VHyXin14rZDgC/OjaUQQAABBBBAAAEEECirgEK8JsJ7WZlZeUJAIV4T1eaH9yVBgB/e54e9QwABBBBAAAEEEEAAAQQQQMAJEOC5EBBAAAEEEEAAAQQQQAABBBCoAgECfBWcJHYRAQQQQAABBBBAAAEEEEAAAQI81wACCCCAAAIIIIAAAggggAACVSBAgK+Ck8QuIoAAAggggAACCCCAAAIIIECA5xpAAAEEEEAAAQQQQAABBBBAoAoECPBVcJLYRQQQQAABBBBAAAEEEEAAAQQI8FwDCCCAAAIIIIAAAggggAACCFSBAAG+Ck4Su4gAAggggAACCCCAAAIIIIAAAZ5rAAEEEEAAAQQQQAABBBBAAIEqECDAV8FJYhcRQAABBBBAAAEEEEAAAQQQIMBzDSCAAAIIIIAAAggggAACCCBQBQIE+Co4SewiAggggAACCCCAAAIIIIAAAgR4rgEEEEAAAQQQQAABBBBAAAEEqkCAAF8FJ4ldRAABBBBAAAEEEEAAAQQQQIAAzzWAAAIIIIAAAggggAACCCCAQBUIEOCr4CSxiwgggAACCCCAAAIIIIAAAggQ4LkGEEAAAQQQQAABBBBAAAEEEKgCAQJ8FZwkdhEBBBBAAAEEEEAAAQQQQAABAjzXAAIIIIAAAggggAACCCCAAAJVIECAr4KTxC4igAACCCCAAAIIIIAAAgggQIDnGkAAAQQQQAABBBBAAAEEEECgCgQI8FVwkthFBBBAAAEEEEAAAQQQQAABBAoO8CtXrrQVK1bY/Pnz7dxzz7WGhoak4rp16+ySSy6xzs7OlNf9MgsXLrSzzjrLza95r7zySlu2bJk1NTVxJhBAAAEEEEAAAQQQQAABBBBAIIdAwQFe61qzZo2tWrUqJcC3t7e78L506VKbN2+eLV++3ObMmWMnnHCCXXvttXb66afbdddd535vbm5O/i18AMCZQgABBBBAAAEEEEAAAQQQQACBzAIlC/Dpod6XsJ9xxhl24403pgT4W2+91QV5BX0mBBBAAAEEEEAAAQQQQAABBBCIFyhZgFc1+Q0bNiSryKtE/vLLL7ezzz7bFNhV7V5V6FUq39LSYgsWLIjfO+ZAAAEEEEAAAQQQQAABBBBAAAEnUJEA79u4q5R+/fr1LuivXr3aFi9ebIsWLeJUIIAAAggggAACCCCAAAIIIIBAjEDJAny2KvS+kzqVyKst/PHHH+/az6utvDqxU4inKj3XKQIIIIAAAggggAACCCCAAAK5BUoW4LN1YqcSdvVKf9VVV9mSJUusra3NVacnwHNpIoAAAggggAACCCCAAAIIIJC/QMkCvDaZaRg5/V090ocl7fqdKvT5nyTmRAABBBBAAAEEEEAAAQQQQKCoAA8bAggggAACCCCAAAIIIIAAAghUVoAAX1lvtoYAAggggAACCCCAAAIIIIBAUQIE+KLYWAgBBBBAAAEEEEAAAQQQQACBygoQ4CvrzdYQQAABBBBAAAEEEEAAAQQQKEqAAF8UGwshgAACCCCAAAIIIIAAAgggUFkBAnxlvdkaAggggAACCCCAAAIIIIAAAkUJEOCLYmMhBBBAAAEEEEAAAQQQQAABBCorQICvrDdbQwABBBBAAAEEEEAAAQQQQKAoAQJ8UWwshAACCCCAAAIIIIAAAggggEBlBQjwlfVmawgggAACCCCAAAIIIIAAAggUJUCAL4qNhRBAAAEEEEAAAQQQQAABBBCorAABvrLebA0BBBBAAAEEEEAAAQQQQACBogQI8EWxsRACCCCAAAIIIIAAAggggAAClRUgwFfWm60hgAACCCCAAAIIIIAAAgggUJQAAb4oNhZCAAEEEEAAAQQQQAABBBBAoLICBPjKerM1BBBAAAEEEEAAAQQQQAABBIoSIMAXxcZCCCCAAAIIIIAAAggggAACCFRWgABfWW+2hgACCCCAAAIIIIAAAggggEBRAgT4othYCAEEEEAAAQQQQAABBBBAAIHKChDgK+vN1hBAAAEEEEAAAQQQQAABBBAoSoAAXxQbCyGAAAIIIIAAAggggAACCCBQWQECfGW92RoCCCCAAAIIIIAAAggggAACRQkQ4ItiYyEEEEAAAQQQQAABBBBAAAEEKitAgK+sN1tDAAEEEEAAAQQQQAABBBBAoCgBAnxRbCyEAAIIIIAAAggggAACCCCAQGUFCPCV9WZrCCCAAAIIIIAAAggggAACCBQlQIAvio2FEEAAAQQQQAABBBBAAAEEEKisAAG+st5sDQEEEEAAAQQQQAABBBBAAIGiBAjwRbGxEAIIIIAAAggggAACCCCAAAKVFSDAV9abrSGAAAIIIIAAAggggAACCCBQlEBJA/zy5ctt9erVyR0555xzbMGCBbZy5UpbsWKFLVy40M466yz3+rp16+zKK6+0ZcuWWVNTU1E7z0IIIIAAAggggAACCCCAAAIIjBaBkgf4o48+2oV2P7W3t9u1115rp59+ul133XV2wgknWHNzc/JvDQ0No8Wa40QAAQQQQAABBBBAAAEEEECgaIEhCfC33nqrC/Lz5s0resdZEAEEEEAAAQQQQAABBBBAAIHRJFDyAO+r0Pvq88IMq9DPmTPHWlpaUkrpRxM4x4oAAggggAACCCCAAAIIIIBAMQIlDfB+B1Rt/qKLLrIlS5akBPU1a9bY+vXrbcOGDa6t/OLFi23RokXF7DfLIIAAAggggAACCCCAAAIIIDCqBMoS4CWoDu1U2u4Dum8Lf/zxx9uqVats6dKlrhM7hXiq0o+qa46DRQABBBBAAAEEEEAAAQQQKEKgLAE+vQS+s7PTrrrqKlci39bW5nqkJ8AXcbZYBAEEEEAAAQQQQAABBBBAYNQKlCzAK6RfeumltnbtWofpq8fr7yqND0va/XBzVKEftdcdB44AAggggAACCCCAAAIIIFCgQMkCfIHbZXYEEEAAAQQQQAABBBBAAAEEEChAgABfABazIoAAAggggAACCCCAAAIIIDBUAgT4oZJnuwgggAACCCCAAAIIIIAAAggUIECALwCLWRFAAAEEEEAAAQQQQAABBBAYKgEC/FDJs10EEEAAAQQQQAABBBBAAAEEChAgwBeAxawIIIAAAggggAACCCCAAAIIDJUAAX6o5NkuAggggAACCCCAAAIIIIAAAgUIEOALwGJWBBBAAAEEEEAAAQQQQAABBIZKgAA/VPJsFwEEEEAAAQQQQAABBBBAAIECBAjwBWAxKwIIIIAAAggggAACCCCAAAJDJUCAHyp5tosAAggggAACCCCAAAIIIIBAAQIE+AKwmBUBBBBAAAEEEEAAAQQQQACBoRIgwA+VPNtFAAEEEEAAAQQQQAABBBBAoAABAnwBWMyKAAIIIIAAAggggAACCCCAwFAJEOCHSp7tIoAAAggggAACCCCAAAIIIFCAAAG+ACxmRQABBBBAAAEEEEAAAQQQQGCoBAjwQyXPdhFAAAEEEEAAAQQQQAABBBAoQIAAXwAWsyKAAAIIIIAAAggggAACCCAwVAIE+KGSZ7sIIIAAAggggAACCCCAAAIIFCBAgC8Ai1kRQAABBBBAAAEEEEAAAQQQGCoBAvxQybNdBBBAAAEEEEAAAQQQQAABBAoQIMAXgMWsCCCAAAIIIIAAAggggAACCAyVAAF+qOTZLgIIIIAAAggggAACCCCAAAIFCBDgC8BiVgQQQAABBBBAAAEEEEAAAQSGSoAAP1TybBcBBBBAAAEEEEAAAQQQQACBAgQI8AVgMSsCCCCAAAIIIIAAAggggAACQyVAgB8qebaLAAIIIIAAAggggAACCCCAQAECBPgCsJgVAQQQQAABBBBAAAEEEEAAgaESIMAPlTzbRQABBBBAAAEEEEAAAQQQQKAAAQJ8AVjMigACCCCAAAIIIIAAAggggMBQCZQ0wK9bt84uueQS6+zstPnz59u5555rDQ0NtnLlSluxYoUtXLjQzjrrLHesmvfKK6+0ZcuWWVNT01AdP9tFAAEEEEAAAQQQQAABBBBAoCoEShbg29vbXXhfunSpzZs3z5YvX25z5syxE044wa699lo7/fTT7brrrnO/Nzc3J/+mgM+EAAIIIIAAAggggAACCCCAAAK5BUoW4NesWWOrVq1Klrr7EvYzzjjDbrzxxpQAf+utt7ogr6DPhAACCCCAAAIIIIAAAggggAAC8QIlC/CqJr9hw4ZkFXmVyF9++eV29tlnmwK7r0KvUvmWlhZbsGBB/N4xBwIIIIAAAggggAACCCCAAAIIOIGKBHjfxl2l9OvXr3dBf/Xq1bZ48WJbtGhR0afiP49tKnpZFkQAAQQQQAABBBBAAAEEEEBgsALPmDtrsKvIe/mSBfhsVeh9J3UqkVdb+OOPP95VtVdbeXVipxBPVfq8zxczIoAAAggggAACCCCAAAIIjFKBkgX4bJ3YqYRdvdJfddVVtmTJEmtra3PV6Qnwo/SK47ARQAABBBBAAAEEEEAAAQSKEihZgNfWMw0jp7+rR/qwpF2/l6IKfVFHzEIIIIAAAggggAACCCCAAAIIVKFASQN8FR4/u4wAAggggAACCCCAAAIIIIBAVQgQ4KviNLGTCCCAAAIIIIAAAggggAACo12AAD/arwCOHwEEEEAAAQQQQAABBBBAoCoECPBVcZrYSQQQQAABBBBAAAEEEEAAgdEuQIAf7VcAx48AAggggAACCCCAAAIIIFAVAgT4qjhN7CQCCCCAAAIIIIAAAggggMBoFyDAj/YrgONHAAEEEEAAAQQQQAABBBCoCgECfFWcpuw7uWbNGrvsssvcDPPnz7dzzz3XGhoa3O/t7e120UUXWWtrq02dOtXOP/98a2pqcq+tXLnSVqxYMWCZuNeqnIvdH4RAZ2enXXrppbZ27Vq3lnPOOccWLFiQXKO/pvSHxYsX26JFi9xr4XLh3/2Cy5cvt9WrV7tfM70+iF1m0SoWCO9fuqctW7bM5s2blzyi8LoJr8VwufRr1C+s++aVV145YJ1VzMWuD1KgHJ+l4TWa6Z45yF1m8SoVKNdnaXgNc71V6cVRht0u9Wdp+vXrdznb520ZDolVmhkBvoovA72Jfvvb39qrXvUqF9r1ZUHTWWedlQxNJ510kgtZClcbNmxwr4VfYletWpUS+vN5rYrJ2PVBCOjLgSZdT+vWrXMPjnTDVqjSa/5a2rNnj11yySW2dOnSAYFrzpw5yWCvdaWv04cq/6BpELvLolUu8Oc//9kOPPDA5PV17bXXJh9ChvczXYvp143/guHvfyGF/zKjedIfClQ5GbtfpEC5Pkv1mXz00UenPOgschdZbAQJlOOzNP0zeQRxcSiDFCjXZ6nfrUyfwYPcZRbPQ4AAnwdStcyS60utvrSmh6owdPlSewJ8tZztod3P9OtJX1TDcJ7pgVH6POlHoOvxzjvvTHnINLRHydaHi0D4BWHcuHGuJkgYztOvrVwBXvPqwcCtt9464CHTcDle9mNoBUr1WUqAH9rzWA1bL9Vnqa5ZTb7mWzUcO/tYeYFSfpb6vec+V/nzqC0S4IfGveRb9aVKS5YscU/708O5vtDqTaYqyr4aKgG+5Kdh1KxQXxbuv/9+V3tDU3qgyhTGswV4X800vQnIqMHkQGMFwtpFmR5Gpn95zRbg/XWp+2SmWiKxO8IMI16glJ+l2Zp5jHhEDjBvgVJ9lupaa25udg8mdf/j8zTvUzCqZizVZ6lHo+Bl6C4fAvzQ2Zdsy+lfOLRiAnzJeFlRmkD4hUM1NzKFpUICfPhBEFaTBh4BCYRfOPR7sQE+LHnQegjwXF/pAuX4LPXXrPqj8Q/YkUdAAqX8LNV9sq2tLeWh+uGHH06JPJdaUqBUn6V+hZkKBuGunAABvnLWZdlSpi+z2lB6mxSq0JeFf9StNFPVeB+yBluFng+DUXc5xR5wplobmR4Y5VOFPuxk0W84U+d4sTvFDCNSoFyfpR4rrgnRiETloLIKlPqzNL0ac7b1c0pGp0ApP0u9INfY0F5LBPih9R/U1v0X2UxPWdO/5NKJ3aCoWThRqyNbCXmxndipGr5ClO8Ij57BudTCLwe+mUZ6Hx2D6cRO688W1tAfnQLl/Cz11xsl8KPz2sp01Pq8LPVnafgZrG2qWRsl8FxzEkiv6RGqFPtZymfo0F9bBPihPwdF70E4NIRfycKFC5OdgOUaRk7z0wa+aPpRuWB6CWZ66WW2YeRylUDFDaczKqE5aCeQPgRX+lCYudoX5+rEjgDPBZYuUI7P0vR7G0Nkct2FDyc1jK+fSvFZ6oOaX2/4XRD50S1Qjs9S1fLVtaaRrdIfsI9u7codPQG+ctZsCQEEEEAAAQQQQAABBBBAAIGiBQjwRdOxIAIIIIAAAggggAACCCCAAAKVEyDAV86aLSGAAAIIIIAAAggggAACCCBQtAABvmg6FkQAAQQQQAABBBBAAAEEEECgcgIE+MpZsyUEEEAAAQQQQAABBBBAAAEEihYgwBdNx4IIIIAAAggggAACCCCAAAIIVE6AAF85a7aEAAIIIIAAAggggAACCCCAQNECBPii6VgQAQQQQAABBBBAAAEEEEAAgcoJEOArZ82WEEAAAQQQQAABBBBAAAEEEChagABfNB0LIoAAAggggAACCCCAAAIIIFA5AQJ85azZEgIIIIAAAggggAACCCCAAAJFCxDgi6ZjQQQQQAABBBBAAAEEEEAAAQQqJ0CAr5w1W0IAAQQQQAABBBBAAAEEEECgaAECfNF0LIgAAggggAACCCCAAAIIIIBA5QQI8JWzZksIIIAAAggggAACCCCAAAIIFC1AgC+ajgURQAABBBBAAAEEEEAAAQQQqJwAAb5y1mwJAQQQQAABBBBAAAEEEEAAgaIFCPBF07EgAggggAACCCCAAAIIIIAAApUTIMBXzpotIYAAAggggAACCCCAAAIIIFC0AAG+aDoWRAABBBBAAAEEEEAAAQQQQKByAgT4ylmzJQQQQAABBBBAAAEEEEAAAQSKFiDAF03HgggggAACCCCAAAIIIIAAAghUToAAXzlrtoQAAggggAACCCCAAAIIIIBA0QIE+KLpWBABBBBAAAEEEEAAAQQQQACBygkQ4CtnzZYQQAABBBBAAAEEEEAAAQQQKFqAAF80HQsigAACCCCAAAIIIIAAAgggUDkBAnzlrNkSAggggAACCCCAAAIIIIAAAkULEOCLpmNBBBBAAAEEEEAAAQQQQAABBConQICvnDVbQgABBBBAAAEEEEAAAQQQQKBoAQJ80XQsiAACCCCAAAIIIIAAAggggEDlBAjwlbNmSwgggAACCCCAAAIIIIAAAggULUCAL5qOBRFAAAEEEEAAAQQQQAABBBConAABvnLWbAkBBBBAAAEEEEAAAQQQQACBogUI8EXTsSACCCCAAAIIIIAAAggggAAClRMgwFfOmi0hgAACCCCAAAIIIIAAAgggULQAAb5oOhZEAAEEEEAAAQQQQAABBBBAoHICBPjKWbMlBBBAAAEEEEAAAQQQQAABBIoWIMAXTceCCCCAAAIIIIAAAggggAACCFROgABfOWu2hAACCCCAAAIIIIAAAggggEDRAgT4oulYEAEEEEAAAQQQQAABBBBAAIHKCRDgK2fNlhBAAAEEEEAAAQQQQAABBBAoWoAAXzQdCyIw9AJPPPGE/fjHP7ZHHnnE7czUqVPtnHPOsYMPPtj93tPTY9/61rfs7rvvtmOPPda9VlNT41577LHH7Gtf+5pt377d/U3LvuY1r7HnP//5VltbG/u61tHd3W1/+MMf3P87d+60iRMn2ote9CJ79atfbfX19W47v/nNb+zXv/61vec977GFCxcm0dra2uzCCy902/3gBz9oDQ0NQw9axB7kOgd9fX1222232bXXXmvt7e3O5JhjjrE3vOEN1tjYaLfccov98Ic/tBe+8IV2xhlnuK1fffXV9ve//90+8pGP2H777We7d++2r3/967Zlyxb7xCc+YbfeeqvzDKdDDjnEnbtLL73UOjs7BxyFXjv55JNzXg9FHPqQLHLFFVc4N9nqup09e7a9/OUvt+OPP97GjBmT3Cd5/+QnP7F///vf7rhnzpzp3I888ki3nJx0/T/11FP24Q9/2A488EC37He/+1275557Uv6meXUO//a3v1lXV5e7zv/3f//XXvWqV1k+17HO6R//+Ec76KCDBlzr69evd9eAfw8fcMAB9ra3vc323XffIfEtdKOZvDL9bTD3Ir9PDzzwgHsv6DyH5yzbefPLxRlnev0tb3mLzZs3z61C5+YrX/mKHXfccaa/6/rx513n9F3velehbEMyf6ZrNf1vGzZscMca3kcmTJjg7ke6NjVt2rTJvvjFL7rPDh37c5/73OTx6Dr/xS9+4d6fOk9aZunSpe5epil83X/unHjiifayl73MYfBPRgAAIABJREFUxo8fPyQuxW5Ux3jffffZz372M9u4caNbzfz58+2ss85y9xv/2Zd+r/7ABz7gjjWfz8/wfqfPj2c961l22mmn2bRp05KrzXV/yvbeyHUOi/VgOQQQqJwAAb5y1mwJgZIKPPzww/aNb3zDBWc/KQSHX2xbW1vtC1/4gm3dutXmzJljH/3oR23y5MkpX0rDL2r6QnXKKafYokWLkl9as72uLy8rVqxwYVI/h5MeApx55pnuC9xIDvBx5+Af//iH/eAHP3Bf1NK/xC1btsw2b95sX/7yl11QeN/73udm+eY3v+m+FL7uda9z50FB9POf/7zNmjXLzfP73/++6ACf63oo6cVZxpUpHN5xxx0DthBec7t27bJLLrnEHnrooZT5dD2+/e1vd0Es3wCfbV1vetOb7KUvfWlsgPfb0bUyadIkO++885LhfNu2bXbRRReZQpOf9MX+Qx/6kAv71TDlG+AHcy/yDmEg8v7+tUz7odfijPVgTIFV78Vw0kOa97///e48+ACv1/39dTQH+H/+85/uQZfu++HDR/lkCq2y1DWt+1ym17WcHkLqnqiHBdUyZbq/h5+zuQL8uHHj8vr8zHS/02eBHqgoxMfdn2SZ6b2R6xxWiz/7icBoFiDAj+azz7EPmcCeru32h5vPt7WP/8ntw/z9X2qvOPEiG1cfheu4SaWACu8PPvignXDCCbZkyRIXDhQW9MVAJeia9CF9+eWX2zOe8Qw3rwLgs5/9bPea/1KqJ/oqmf/LX/7iSn9VYqIvW74kJtvrKn1R+FAJsUocnvOc59h//vMf+/a3v2179+5169CXsuEe4HfcfJ3tfuB2m3HOl+PYU16POwdyUThXCf0b3/hGe/GLX+xMFdAVGhQkZfulL33Jeal0vbe3N/nARSXF733ve93yWs8LXvACt55snn7nsgXTuOuhoIMvYubPXXO73fXIlqxLfvLUY+2oA2fErjn8Mqpr9V//+pd7SCJveclNJeX629y5c93fpkyZ4r4s63/9TV9+9bAqnxJ41S5RiaJKxN/xjnfY/vvv786XJpWIxZXA+/eZSvj1HlQtAAV/TaodoOtBx6GwqKCjwKnaGWFtgliUQc7Qt6fddj3wI5t45PsLXlO+AX4w9yI9mPTXtc6zflbNC93PfE2fbAE+zlg1K373u9/ZUUcd5e5jui5Uq0nh7Oijj3YlzKqt5EulNd+73/1u27Fjh6tBVKkS+Pe/9Su2dXN7xvNzwklH2Tkfel3suSukBF73pkw1CxTaL7vsMtMDKZ0X1awIHwyH96cjjjjCli9fbnfddZerlfXa17425f4l30cffdS+853v2NNPP+3eG694xStij6MUMzx4x432xysutG1bnrJxEybZcYveZi88NXqIms+kB6u6d+vhuGriaL/12avrUw/hdB3lulerBDyfz8/wutZ9TDXqZPbOd77T1aqLuz/pWNLfG3HnMJ/jZx4EEBhaAQL80Pqz9VEosLn1frth1btse8dTKUc/Y+ph9vITL7KZUw+PVdEHuEKdQru+PDU1NWVc5kc/+pHde++9duqpp5qq4qm0RCFQUxjg9UVNX0RU0ltXV+fCpErM9KXVf5FLf11f4BTWfdDUcpq0zb/+9a/JEuThHOAV3rdcfp7b70kveF1BIT7uHHjfGTNmuFJXhTNNf/rTn1yVy+c973kuMOjL6/333+9CpYKJqggrIPqSnLVr17ovbfrCpqqqgwnwua6H2ItukDOUI8D7au/+S6xMzz77bPeFVaX0qoquBx+a9MBJX7gVkGWtUqy4AN/S0uLOh86BfziQzhAX4HW+f/WrX7kmEnpA5h8q6P2iYKNmD9qO1q9QOhTTjts/YzvvusRmnfmI1YzLfC/Jtl/5BvjB3It0f3vyySft4osvtpe85CXu5//+97/2sY99zJ3HTCHF728uY/9QQAFd1ZoPO+wwt5jflgJZeC/UQztNet/q4WQlA/zNf1pjy792fcbT8LUffchmzGqOvXRKEeD9+0gPslRNXO+90C79/nT77bfb9773PXe/03sz0/1LTbx0j1P1c1+9PPZgBjHD3f93nd3w7fMHrOE5L3qdnfzei/Nas7+uDj30UPfwzT9IChfOda9evXp1Xp+f6e8v3UtuuOEG9/l60kknxd6fMr034s5hXgDMhAACQypAgB9SfjY+GgX+cPN5dv/Dmb+IHX7QKfaKE+O/QPgPf7UpV2mQb9ceeqpqvb7wqo252iAq8CtE+vbm6QFe7a7VFleBPCx18gE+/fWVK1e6qty+fbXftv/S4v8+XAN8GN79vhcS4uPOgX9dbd7Dkqz0v8vxl7/8pesjQF+wZao+DFSbQbUYVGp74403Jqtep1fLTG+fmq0EPu56KPd7sZwB3pey6su0wpXCQHrb9nQXPSCJC/DNzc0upKnESkEubHfqvXIFeN/uWw/D9CVftQLUVvbjH/+4e1+q+qv2VW279R5WKFJfBb6dfrnPidav0vdNVxxofV3brPHYT9mkYz9d0GazNWkIm/PEXXtx9yI97FC/B+rTQAFPAfvnP/95SvvrbCXwuYxViqrzq+mCCy4wnW9N/pz6v+t3PcxU7SW9L1USqodDaqZRqRJ47UumUvh8S9/D49L1mD75/hkytYH3zXm0jO+HQH0ByEE1SBYvXuyuW03h/V7X8fe//333ME01jtRPRabPA//ARDVPwtL8gi7EAmb+7OvnZ5176Wd+agcccVzs2vxx+JoFmRbIda9O/5zM9vkZXtd6wKd7lmpl6bNBD4fj7k9ab/p7I+4cxh48MyCAwJALEOCH/BSwAyNd4Gs/TG3L6jvfynzcaksedTLnpw++7eEBs8aFx/CLlqrX60m9qj0q6Pg2nP5Ls6o56ouASlL0BUFfkPV73Ov5fgEZDgH+sfccYz3bnu53VJv9RGd+A3AzvDb323dY3ZTpKbPGnYN8A7z/MqUqmGqHqy/Q6pRND1Pe+ta3ui/MCqO+FL/YAO+3k+16KPX7MC6wp28vnT1blfpMQc0fm0pFKxHgw33wIT9TZ4y+oygFGZXA69zp/7DjLzWbUGmy/q6HNZp82CnlOdl63YnWtf5vuVfp+7LI8N6Y9vqbrb7l+AHL5xPg4669uHuNfxAiTwU8Vbf2gdp3zJktwGuHsxkffvjhBQV4vS/1MEGloKrNpOYb5QjwT29utw+89SsDb03WZzVpnw99Gf42fVaTff1HHx6wvH8wMZgA7zvZ1P1IDw/Vx4reA/7BsL8/vfnNb3bNEHRuFdx1L8vWJ4p/n2h9pQ7w9/1tpf3y68uSFpm8UqDSPoKPOH6Rve4DlwywzBTg0x9ElTLAq3nBb3/7W3ftq58aVdv3D6DSHzCmvxfSf487h6W877AuBBAojwABvjyurBWBpEAhAT5TuM8U4H31bZUIqjqwqtKnT9k6C/KdP4VfNhTiVcVVQUMl+vqiFfd6vlUAqy3AZ/qClynAx52DfKrQq0qpb5rgOyRS6btKtNScQZ0+dXR0uJJfzaup2Cr0cddDqd+ylQzwxVShV7V1lR6qerzvNM4HRZWy6kGXr0K/bt061976mc98pmPKN8CHHUWFvukdf/nXbrrpJtf+Or3WRinOTcYAnyOwp28zV4BP77U/PTDEXXtx95qwA7xwv8IOw3IF+HCZ0FgPVVSimW8VegV49WXx1a9+1ZWC6n6tZi2l7oU+W4DXcYT5cuDj3uhI4wJ8+LApWy/0mdrAhx0yhqZh54z+XOvBikreVT1ezuppPtv9q5xV6MsV4H0Vejmde+65Az4zdU2Usgq9PPXgSA94VZtHzT38CCW57k9qZhS+N3zNIzWBy3YOS3G/YR0IIFBeAQJ8eX1ZOwIDBEpRhV7VQlUlXl88w07s9He1xVMban0xTf+Q1s74Nuu+YyZ9AdEXLIUZza8vI6oqGn6pzvR6vp3wDIcAn+kyzFSFvvEFp9jMcwaWfGVaPu4cqL1sXCd2KpnSfLJXKaxKChXU1SGg/vb444+7c6kSF9/xWTEBPtsX7/B68H0YlOstGxfoB9uJnc6HL7nOpxM7lfb5/hrU27862NI5UJt0PcDy7at9J2eq3q5zo1CvNr0+tGYrgfcdRakNcPqkdakEU/Ps2bPHVafXeb7++uvdMFvZAn6pz43avnfc/tmU1dbUTymoLXxcG/hsgaGQe1G2ByFjx45Ntr/OFuD1ACyXcSGd2CnAq6q4zqk6Z9MDn3I8bMl1nsO28Pm2fffrG2wbeP+ZkGmoSt/fRHh/0oNHPezQyCfnn3++q3Ifvp7eid0rX/lK1yFruadSVKH3n3/qzFDXhIbBU1OAsN+YXPfqfD8/w+taD3vVKa2aCulzWp/1cfen9AAv2/RhAr132GdIuc8B60cAgcEJEOAH58fSCBQsoE7s/njzebalNaou66cZUw+1k0/6nk1uzG/8Z9+rczhEmUKYSgoVCNT+XZ0CqXMs/d13XKOgo3Cidqnhlw1Vc1XP9hqvV9Uh1VY31+tq41rIMHLhsap9vEpk1H4vrM6p/Q7bohaMW+ACYYgvJLz7zeQ6B3oIEjeMnB8yyY8THpZk+b+lDyuWqTQzHFIrUxt438Y01/XgOwMrkDDv2UsZ4EsxjJx23F/zvnMyfzDqcEsPA/S+Uad3vsQ1PFjfxtsH+PTrWENiKegrZPrmD/5hjYa3U1MVVYdVU4lw0pdyX8KWN24RM4Zt39MXL6QtfFyA1/EM9l50zTXXmPrgCDtL851BKlSrY85MVfnVr4TeD7mMCxlGzgd43XPV+aRKYSsd4HWu1Bb+sGfPy6vn+fDcFhLgw5CuGlr6XFHnpOqAMwx6vv8JPQjWZ43vG0X2Cug6d6oho5Cr/9UBm/r5SJ8qOYxc9k7sTrGT35v/aCSrVq1yHunDqPprIte9Ot9hWMP3lx786bqTuc6Bhs6Muz+lB3jVOIo7h+V+mFvE7YpFEEAgTYAAzyWBwBAIRMPInWdrH1/ltq7O6/7nuAvyHkbO77LazOoLkqpza1IAVo/zKnHSl9Yw2PkSQYUfVe9T6UgY0FWapE62FDpPO+00F/5zva4SYX2R1ZcYjU2uBwTqJE8lEWrP7XvlzfQlZrgEeJkpxHc+8I+8S97TL5ds50Bf4mSu0jqVrCooyESl7iplUgAMHwToi5rMfVtSX0VT/RJkGqYp3A8fYvS3TAFeHYDFXQ+qClzOqVQBXqMp6Hh8cxP56PgVusOeoNU+VMO/qamHrm3Np/eDwojv9FHruO2221wpluZXybuGZlIgVIdafpKp5tG51AMwzadh5VStVT2VZ3oQpTar6sBLX7JVg8VPYd8ROt9XXXVVcgzyTPtYrnOSqfTdb6uQUvi4AK/+G+KuvVz3ItU+0YMy1VAI3we+NHifffZx7xnVpkh/sKMQqQdgccbr16938/g+CBR61GZbDzM1+W35AB/+Ldtwa+U6b1qvSuEV4PPpeT7cj2IDvIKjmpnovacAqAdSuv41+eYN+lmdM+q9qYAue3WyqodUeoCj6t5q7qURN/S+9O9ffWbpYa4+T8J7Yjn9tG43jNwPP2fbnl4fDSP3qjPthW/obyufz/Z1DPfdd587Hl3n+l33DfU5o4cVmT77wnt1Pp+f6e8vfy1qZAZfqyHX/Un3FL8OPQDTkIlx51DnhAkBBIa3AAF+eJ8f9g4BBBBAAAEEEEAAAQQQQAABJ0CA50JAAAEEEEAAAQQQQAABBBBAoAoECPBVcJLYRQQQQAABBBBAAAEEEEAAAQQI8FwDCCCAAAIIIIAAAggggAACCFSBAAG+Ck4Su4gAAggggAACCCCAAAIIIIAAAZ5rAAEEEEAAAQQQQAABBBBAAIEqECDAV8FJYhcRQAABBBBAAAEEEEAAAQQQIMBzDSCAAAIIIIAAAggggAACCCBQBQIE+Co4SewiAggggAACCCCAAAIIIIAAAgR4rgEEEEAAAQQQQAABBBBAAAEEqkCAAF8FJ4ldRAABBBBAAAEEEEAAAQQQQIAAzzWAAAIIIIAAAggggAACCCCAQBUIEOCr4CSxiwgggAACCCCAAAIIIIAAAggQ4LkGEEAAAQQQQAABBBBAAAEEEKgCAQJ8FZwkdhEBBBBAAAEEEEAAAQQQQAABAjzXAAIIIIAAAggggAACCCCAAAJVIECAr4KTxC4igAACCCCAAAIIIIAAAgggQIDnGkAAAQQQQAABBBBAAAEEEECgCgQI8FVwkthFBBBAAAEEEEAAAQQQQAABBAjwXAMIIIAAAggggAACCCCAAAIIVIEAAb4KThK7iAACCCCAAAIIIIAAAggggAABnmsAAQQQQAABBBBAAAEEEEAAgSoQIMBXwUliFxFAAAEEEEAAAQQQQAABBBAgwHMNIIAAAggggAACCCCAAAIIIFAFAgT4KjhJ7CICCCCAAAIIIIAAAggggAACBHiuAQQQQAABBBBAAAEEEEAAAQSqQIAAXwUniV1EAAEEEEAAAQQQQAABBBBAgADPNYAAAggggAACCCCAAAIIIIBAFQgQ4KvgJLGLCCCAAAIIIIAAAggggAACCBDguQYQQAABBBBAAAEEEEAAAQQQqAIBAnwVnCR2EQEEEEAAAQQQQAABBBBAAAECPNcAAggggAACCCCAAAIIIIAAAlUgQICvgpPELiKAAAIIIIAAAggggAACCCBAgOcaQAABBBBAAAEEEEAAAQQQQKAKBAjwVXCS2EUEEEAAAQQQQAABBBBAAAEECPBcAwgggAACCCCAAAIIIIAAAghUgQABvgpOEruIAAIIIIAAAggggAACCCCAAAGeawABBBBAAAEEEEAAAQQQQACBKhAgwFfBSWIXEUAAAQQQQAABBBBAAAEEECDAcw0ggAACCCCAAAIIIIAAAgggUAUCBPgqOEnsIgIIIIAAAggggAACCCCAAAIEeK4BBBBAAAEEEEAAAQQQQAABBKpAgABfBSeJXUQAAQQQQAABBBBAAAEEEECAAM81gAACCCCAAAIIIIAAAggggEAVCBDgq+AksYsIIIAAAggggAACCCCAAAIIEOC5BhBAAAEEEEAAAQQQQAABBBCoAgECfBWcJHYRAQTKI9DX12cdHR3W09NjdXV11tjYaDU1NeXZGGtNEdi7d6/t3LnTeU+cONHGjBmDEAIIIIAAAggggECMAAGeSwQBBEatwJNPPmkf/OAH7ZFHHrFPfvKTdvLJJ49ai0of+NNPP20f+9jH7K677rIPf/jD9oY3vIGHJ5U+CWwPAQQQQAABBKpOYFABXqVXTz31lP3ud7+zm2++2R5++GHr7u52JSkHHHCAPeMZz7BXvvKV9tznPtdqa2utvb3d3v/+99u9995rb33rW+3cc8/NG+zOO++0c845x83/9re/3d71rnelLHvppZfaj3/8Y3vmM59p3/jGN6ypqSnvdWtGv/7Zs2eb1jVv3ryClh9uM3uP5zznOfa1r33NpkyZknMX43yLOb5yrLOY/chnmXXr1rnrcePGjfaZz3zGXvWqV+WzWNHz7Nmzx7797W/bHXfcYY8++qh732jy751jjjnGXv3qV9v8+fMJNUUr515Q968f/vCH9t3vftcWLlxoF110Ucr7RPeTG2+80XRtdHV1JVeme9uzn/1sW7x4sen9pXsbU3EC1157rXPXZ8VXv/pV0/2XCQEEEEAAAQQQQCC7QNEBXtVOv/e979l1112XDB+ZNvOhD33ITjvtNPcSAb5yl2KhDzTKEbbLsc5yCYYBvhIlsbt377YLL7zQ/vCHP2Q9JIX5U0891d75znfahAkTynXoo3a9Kn1/3/veZ48//ridf/75tmTJkhQL/x7KBXTSSSfZeeedZ1OnTh21joM58C1btrgaEA888EDGczCYdbMsAggggAACCCAwEgWKCvCtra32+c9/3v761786kxe96EX2jne8w5UWjh071v1tx44dtnbtWmtpabGZM2cOOsBrBSqlVElYpjBTaGBNP5kjtQS+kBoJuXyLvfjLsc5i9yXXckMZ4F/xilfYBRdcYOPHjze1C16/fr395Cc/sV//+tdul/Xe0v8jvY3wrl27TCWyqsZeaA2aYq6JP/7xj/aJT3zClfpmqnWT6Z6i61lVv3VufvSjH7l7kmpr6AEAD1kGngX5yEo1HFRzIX3S63L+6U9/ai984Qvts5/9rGsPz4QAAggggAACCCCQWaDgAK8A/ZWvfMWuv/56FyhUwv7a1742r3AxmBL4uBNIgE8VGqxHnPdIe324BHjvGr7Ppk+f7kLOwQcfPNLYk8ej4/3BD35gt99+e1FNYAqF0fa+9KUv2Q033GDhA5RwPbneQ6p+ryr23/rWt9y9T81Unv/85xe6GyN6/t7eXuerBx1f//rXszZL+vvf/+5K4SdNmuSu80MPPXREu3BwCCCAAAIIIIDAYAQKDvBqs6sOh1Radsopp7if6+vr89oHAnxeTCWZiQBfGONwC/Dae9UKec973uNKeSvRLr8wsdLNreP7/ve/7/4vpMbIYPZg8+bNrj+Ohx56yD2E9M188g3wmi+8ZjL1yzGY/av2ZfWAY8WKFfaFL3zB/AOobP2KhOeiEs1Xqt2W/UcAAQQQQACB0S1QUIBX9V51OKQqkaouqpCoTpzyndIDvKoFqyRfX/TUAZ5KYFSKpQ7q9t133+Rqwy94+mOmErN8A6va7qvTvd///veu3aXCg6r5T5s2ze65554B1WnDfb7sssts1qxZrkTpz3/+s1vmkksusX322Se5ryp1+te//mW/+MUvXGmimhJo/erMT21stUw4bdu2zZU+aRmtX9VMr7jiCueiUsJsJnHm+XpoPbl8w9de85rXuKrCvplEuA9hmNE8qg7rA1K2c6bOw1Tqqg4N1UGhqjSrX4VNmza5Us3DDjvMVR1/3vOel7GjMLUj/7//+z+75pprkudSvupgTNWw1bnYr371K/v3v/9tBx10kCtxlWemKVeAf+yxx2zZsmXuWpGrjv+b3/ym67hRf9M2dU0uXbp0wPnNdp7CNvDZSoDjHips3brVVTnX9axq93qQdvjhh9vrX/96e/GLX5zyYK3Y8xi2C1coU7MYXds6dm1fx37iiSe6cxi+Z/1x++tQr/v3+y9/+UvX7lznQ81vfHjPZKUOKbWdz33uc+6aUMd/Rx99dEbWW2+91V1zujd95zvfcQ8Dsk13332361tAU7Z1xr2H4h5IFnovKPReo/vDP/7xD3f9r1mzxt0vZKRrXR3s6QFr+F4t5vwV8x4Nw7vvnDE8D+kPTDo7O13V+T/96U+uJ/oPfOADedXoirsH8joCCCCAAAIIIDASBQoK8GEIOPbYY3MGokxY4RfUl770pe4Lp29HH86///7725e//GXXpl6TerpXgFJv3dnCYNyXbS2nL+3/7//9P1PnVdmm9Paw4T6rqYBKRRU+NClshwFetRIUHK6++uqMq9e6FUSOOuqo5Ovh+hVw9EVc/6dP6SZxF2M+Hn4duXzDNqrpxxvug29P7EvbFKLyPWf/8z//4x6c/PznPx9wWAokH//4x10gCcfnVjtknUsFmHymuOs1V1gOX9PDFnXc6K+BcNsLFixIljjG7dNgArwC0i233OL6oVC4zTQdd9xxzkfnQ1Ox59FX29fyOj8Ku5lCmR6MfPSjH7WXvexlKefJX4faH4VJ7befFOD1sEbzZFqn5tP7acaMGckRAt797nfb2972tgGHLBPtmx6uxZ1rLfyb3/zGvRf10EHv4blz5w5YZ9x7KFeAH+y9IO5eE3f9pwfhwZ6/Qt6jN910k3vPhj33h7jqd0DHF07eOp9zF/fe4nUEEEAAAQQQQGAkCxQU4DX8m75A68vp6aef7gJaGKrioMIvvJpXoU09OKuEta6uzoV5lcSo1DpTaa//kldMCbxKDj/ykY+44HXEEUe4qskK0goVClOrVq1ygSdXgE/f57B0S1+QVXKuUnSFGdloP8eNG2cqwVVYWb16tauxoJ8VSjSlm6hEUyFRJdgqUb3ttttcB2cyUcmqSq8ylYCn28eFj0znKptvWJVb+66et8MpbE+soc8U5HyzinzOmdaloP7GN77RXVcKnSpR1vnQwwyVKKqNsWoypIdRnS9tTwFR61CNBp2Hq666Kq+SWH8c+QZ4zX/ggQe68+BLglWDRDVTdA2oV3OVxMdN+QR4X6KsdYXuqimi7eiaOOGEE9z1st9++7nt63q5+OKL3XB46Z2rDeY8rly50vWar0kPmnSuGhsbTb2Iqx34b3/7W/feUYm5zpefwp7cdX60rEr104c1zHW96n7z6U9/2tW2yNbRWVtbm3OQjWrwKOTnujflM8xi3HvowQcfdA8WtO3wwUKp7gXh/TF8z6sWkd4bCsrhvUadIPpO9vy9yp+HUp2/fN+j2q5/SJLP0Jx+3lwPCePeU7yOAAIIIIAAAgiMBoGCArzav+uLqqZi2nyGYVVf5tUZngKIn8JxmQ855BAXBnwP9ponnzCYqQ1tGJaylWRn64U+3GeVKiuo6YFD+vTf//7XfZlXyZj6BVAJWBgg0quY+6rJ6SYKSWFADktOVaVcpYX5DFkVFz4yXdzZfBWKVS1eDyAyVXENS/DTA34+50z7kqk/Bd+5lQxUEqux0TWFNUHOOOMM9zAmtA73J1NpX6ZjzzfAKzCp+vyznvWs5GrCgKmaJZ/61KesoaEh5/0jLsBrnboWNA65rlltU6XF4cOSbGNnK/jrGtQUdq5W7HkMh/pSgFM19bBHfF3zH/vYx+yuu+6yN7/5ze594F8PA7zOlaqtZ+pNP+569eOFZwuDaoKi7fr7RK6mPbqe1KmamgJka74Q3m8y3VO0DjX3UIl/enOiUtwLct1rfG0XOabfLzJddKU6f4W8RwsN8P5hVT5hfzR8MHOMCCCAAAIIIIBANoGCArwvJdHKiulsKAyrGlZIYTi9JC7XF7l8wmCmL9thSZm5BEpzAAAgAElEQVTaV77pTW8aUDqXT4DPNcyRqhd/9atfTQlbIXoYGlQyqiqmKp3Px0SlmyqBLOTLbVwgKiTAa15/fJkerKj2gkrB9YBBgdHXLsj3oUu2/hR823M1eQivt7i24XFtkwcT4NNrGPh1+bbC+XbCli3Aq58J1RZRu3CVsGp673vf69qY6yFF+HAiW0lzWBqd/sClmPMYti3P1u+FX6+Cs64B/77212Fzc3POHsbjrtfwPZypFsgPf/hD95An230lPOdxD0/8vJn2Se9jnYOf/exnroRZv6cH21LcC7Lda8J9z+dYdSylOH+FvkcLDfD+/qvlVIspWz8HfJQjgAACCCCAAAKjXaCgAB9W6c3WFjUXaBissnVWlGs89mIDvA/AuTq3yifAZ2s2EHbul6sNpzpUU7vlMOQN1iSbd1wgKjTAh6WKqhnha06Ex56pNDyfc5bpoYD2L7QJA3wY7DNdh62tra4JgzopzNbDePrx51sCn219/uFWMQE+2zlUCatCunpI900SwqATnodwHbmux2LOow/Huao3+9o56Q+Z/PmPqz0Sd73u3LnT1WxQM5v0e0f4WqZrMN03DMG5mgKFtQeynaNTTz3V1UpScwJNpboXZNuvsPaJHur4Wge57rulOH+FvkcJ8KP9qwXHjwACCCCAAALlEigowIfhYbBt4LN9+SxHgPdfYHOVYOcT4LPtcxgI8jlR2QJ8MSaVCvDhMYbVpH2JsIJFptLZfAJ8ttCbLcCHgU29mKs9sA9Q8vBV7/VzvuNz5xvgs9U8KVWA972Iq2f3RYsWJdv9+/Ocb0lltkBczHnMJ8j6/csW4OMebMQFeK3fl2yr+YLOq0r1NfnSefUJkKuXer+Pgw3wepCh0TJUG0MdbYbNN8p9L4irfZLrwVw+96ZCz1+29ygBPh9t5kEAAQQQQAABBAoXKCjAhyWfuaqTZ9uNfKo2lyPA+3BAgM99geQK21rSt70Nq8r7WhnZrodyBHjtS6ZOuSZOnOg6DFTv4moTrY7tVOMhvZlGJoWhDPC52mGn7+tgA3wx53G4BHjfiaaOIRwmzrePTw/22a72wVShj7vFEuBPThIV0oldvtd1nD+vI4AAAggggAACI12goAAffjn1w4X5YabygRqqAO9L7jSGuzoD88PThftcqhL4QsKYtj9Yk2zu+ZRopi8bF+B99d1HHnnElXSqvbPvDEyd3IVjhvt1lyvAxw3TVeiwe9UY4DO1BZd7XDXuQs9jMddS+vkvRQm8StjV18Ltt9+ebBqRrUZBrvtR6FNsJ3aDfTiQafl87gVhHwj5diRazvNXqhJ43wQj1z06n88Y5kEAAQQQQAABBEa6QEEBXhjqsEzDmqnzpkw9UucCy+cLajlK4MO2+yqRffnLXz5gNwcT4MMxqLO1Fc3mMliTSgb4sEd8tTXWsHYaukshyveSXshDgbhgkSsc6DUNl/aXv/zF9c6uYefUQ7uGmnvlK1/pHiZoSL58p2oJ8GGAy9beO1cndvIo9Dz6ktS4jugyWced40KDvm8O44O3esDXkHo6//k2l9A2/X6ld7oXHkO++x4uU+57Qdh8RGOzf+Yzn3G94Oeaynn+ShXg/T7qvayRNubOnZvvW5f5EEAAAQQQQACBUSVQcIBXyad6j1fHcGqvq069Xvva12YcGipdcrBhtdjS3HAYpQULFtgXvvAFN9Z4OA0mwGs94ZBnesBx8skn5xyH2m97sCaVDPDalh9LXNXodYwaxipbz+xhUMpU0hkXkHKFgyuvvNI9NCjEOtc7u1oCfD7DyPmHbDrebKG2kPMYdnyXayi4wQR4H8zjHoD54eI0vKSCnjoqzDYCQj6hNlfHfHHXZ7b1l/NeoG36JgOZhuLMtE/lPH+53qN+dIp8HvwUOorDqPqU5mARQAABBBBAAIFAoOAAr2VV6qVh0NasWeNWpY7E3vKWt5jGpR4/frz7m6q73nfffe73I4880v1tsGE1V4APe5r/4he/6DqZCjuX8m2mVfqo/VHvzYcffriNHTvWlUjedtttpiHm0tvJ57PPOjaVQqtKs7ajHsPPPPNMe81rXuMeFGg/9Lrc1EZbPdX7sbDzWX+uWgmVDvB+LPH777/fmpqa3JjsuUo+i33okn69hJ3HhdWmFd7knGls8ULe6dUS4HVM6rRNY7HretJoAKoFsd9++yWvY9VM2Lhxo2m4QjVtyFRCW8h51PvjiiuucMN7yVkPbtSJ5T777GO1tbWuyv7WrVvt4YcfNj0gC7eXbwj2YU/r1z4vXrzYnb6enh433KKfwtoFn/3sZ9096Ne//vWAnunjzv3dd9/txqTXpPHc/T0qXC7ffU/fVjnvBdqWRlnQ/Xf16tU2adIke8973uPGs1dHjr29vSYj3X/1cEJTOc9frgDv+yzQQ9+3ve1t7n/dG/fs2WMNDQ1JNv2uh6q6h4dDbMadQ15HAAEEEEAAAQRGo0BRAd6HK32h19Bo+oKYbQo7NxtsWM0VBh999FEXZB5//PHkroTDTWkfVU1TY7WrFDPbVGyA91+sFZ4URrJN6SV+gzXJtp18Ox4Lx1yOawPvt+X7FNDvmcZ+zxSCSl0C70shczkfddRRLtil9xSeaZlqCvCqpn3LLbe4DvoUnDNN6sBPvfOn1zQJ5y3kPCqEKehec801Wd/vmYZpzDcEh6E03Mf0YQLDKuoaB10PkPSezzakXrbrI2yK8IlPfMLVIkqf8t33TNvQ8ZTjXuC3pfvdpz/9afeQNNOU3qlkuc5frgAfPsgI91EP3PSQRg9PNYVD4+U77ONo/LDmmBFAAAEEEEAAAQkUHeC1sL5M64vw7373O1eF/KGHHkqGYwXVI444wtROU6XhKnkZbFj11SyzdTyl6rQKpOoQSSFdJYXnnXdeSgme2sqqlPzmm292JYb+4YP2d968ea7ncrWR98OSqaRSDwZUdTefcZdVAqZ5V6xY4UrItD1NKik76KCD7CUveYkbHqyQ9Q+mBD7XZa7SzrD0Mc7XryuskqtxylWyFtZ2CLeZa51x1WZzhQOdF5XAalzwXJPc1eTjmGOOyTlfGODVrlglgX4KR18oxzByhXZ86PdL19b1119vN954o7vOdD71QEUPLV784hcnx47PduCFnEf/fl+7dq3dcMMN7v2uEKlJ721Vfdf7/JRTTkl5aBB3jsN9U1OX73//++54VIKsc6f3nKrth5Ov/u/fu3HV7jMdf1iLIz1Q+vkHE+C1jnLcC8Jj0THo+te9RkFeZv5c6L6r68DXiCrX+cv1HtU2Ozo67Gc/+5n98pe/dA+btH+6RlQDytes8M0iNH+moSj5qEYAAQQQQAABBBDoFxhUgAcSgaEQUChQ2/ubbropWd06rEKvYHfPPfe44eRUOltsQB6KY2Ob+QmEJfFhTZv8lo7m8rU4crWDL2R9zFu4gM6j+j/Qgx7VqNDDtnyGfSx8SyyBAAIIIIAAAgiMDAEC/Mg4j6PqKPx49HHBfLAlqKMKtcoO1rfhVy2XbMPpxR1SWAMh2+gUcevg9cEJhH0axNXmGdyWWBoBBBBAAAEEEBgZAgT4kXEeR9VR+GCeq8MrldKrDbhK6bNVkR5VaCPsYNN7o1eHeoVOqqmhtvNXX32164hT14tv2lLoupi/OAE/YoL6atD7Ws2YmBBAAAEEEEAAAQSyCxDguTqqTsB3vqY20suW/f/27gXoqqp+4/jqqmkWWgkYkYg1aYYaOTXICCUlakWWpZOCJhFmkVBmUCAQmKak5K1B1CLIsItmmclIY5KaJZYQ2pUspIhKoemCNd3mWfP/vf911rv25Zx3H87Z7/s9Mw7ynrP3Xvuz1nn1Wbd9rt9XQP+ul9YFb9y40V177bVOO43r50uWLHGjR4+u3X1S4P8X0FRr7WuhddMafVedfutb33KnnXaaX0/d6lMIbEd/reXWObWrP6/dI6B61AaC999/v5s6daqbNm1ay/W4e0rMVRBAAAEEEEAAgc4LEOA7XweUoEmB+DGGWYcPGzbMXXDBBU670Wdtstfkpfl4hwTCqdZWhOHDh7tLL73UP2Wg1Zc6BrSZpXaN19prbYinR+Pxar+AOk208am89QhS64Rr/5W5AgIIIIAAAgggUF8BAnx9625Al3zXrl3uzjvv9DtwK4BpB269DjjgAB8G9AQCbYoV7sI9oMFqfvOPPfaY35RQsyv0Ut3q+efadZ8XAggggAACCCCAAAIDRYAAP1BqmvtEAAEEEEAAAQQQQAABBBCotQABvtbVR+ERQAABBBBAAAEEEEAAAQQGigABfqDUNPeJAAIIIIAAAggggAACCCBQawECfK2rj8IjgAACCCCAAAIIIIAAAggMFAEC/ECpae4TAQQQQAABBBBAAAEEEECg1gIE+FpXH4VHAAEEEEAAAQQQQAABBBAYKAKlA/xFF100UEy4TwQQQAABBBBAAIGaCsyZM6emJafYCCCAQLFA6QBffCo+gQACCCCAAAIIIIAAAggggAAC7RIgwLdLlvMigAACCCCAAAIIIIAAAgggUKEAAb5CTE6FAAIIIIAAAggggAACCCCAQLsECPDtkuW8CCCAAAIIIIAAAggggAACCFQoQICvEJNTIYAAAggggAACCCCAAAIIINAuAQJ8u2Q5LwIIIIAAAggggAACCCCAAAIVChDgK8TkVAgggAACCCCAAAIIIIAAAgi0S4AA3y5ZzosAAggggAACCCCAAAIIIIBAhQIE+AoxORUCCCCAAAIIIIAAAggggAAC7RIgwLdLlvMigAACCCCAAAIIIIAAAgggUKEAAb5CTE6FAAIIIIAAAggggAACCCCAQLsECPDtkuW8CCCAAAIIIIAAAggggAACCFQoQICvEJNTIYAAAggggAACCCCAAAIIINAuAQJ8u2Q5LwIIIIAAAggggAACCCCAAAIVChDgK8TkVAgggAACCCCAAAIIIIAAAgi0S4AA3y5ZzosAAggggAACCCCAAAIIIIBAhQIE+AoxORUCCCCAAAIIIIAAAggggAAC7RIgwLdLlvMigAACCCCAAAIIIIAAAgggUKEAAb5CzFZO9eijj7pPfepTbuLEie6Nb3xjK6fgGAQaBL73ve+5q6++2n3oQx9yRx55JDoIIIAAAggggAACCCDQTwSaDvCPP/64+/KXv+xuv/1297vf/c4NHz7cve1tb3Nvfetb3bOe9ayOsPzmN79xH/nIR9yb3vQmd9pppzVdhiuvvNKtWLGi13GHHXaYW7p0qRs0aFDT58w64MEHH3QXXHCB+/CHP+zGjx/v9Pfp06e7efPmuUmTJrV0nV27drmbb77ZffWrX3VbtmzxdfKud73LHXfcce6Zz3xmS+fs5EH/+te/fH185zvfcZdccokbOnRo5cW59dZb3aJFi3rOe+CBB7oJEya4t7/97e55z3te5dfbnSe0e1u2bJkbPXp0r0s/+eSTbsmSJW7Hjh1u4cKF7tnPfvbuLB7XQgABBBBAAAEEEEAAgRYFmgrwmzdv9sFTITF8HXTQQe6yyy5zw4YNa7EYfTtsIAf4v//97+6Tn/yk++Y3v9mA+NKXvtR3Puy///59w23z0X/4wx/cypUr3SGHHOJOOOEEf7VOBHi7zde85jXuwgsvdM997nObvvPUvTR9kgoOIMBXgMgpEEAAAQQQQAABBBDoQoHSAV5Bcf78+e673/2ue/e73+1HKhVy9HONyiu8P+UpT+nCWywukkbg16xZ4/TniBEjig+o8BN9HYHXbAgF+HHjxvkp00OGDHE///nP3Z133unOPvts94xnPKPC0lZ/qr7ef6slikOuRqPVCfWjH/2o5XbQqXuJDYoCfKtmHIcAAggggAACCCCAAAKdFSgd4Ddt2uTOOecc9+Y3v9nNnDnTPf3pT0+W/L///a+7//77/Rrcn/70p27w4MF+Wrum2O+5555+dPWOO+5wN9xwQ89077POOsuvAdc5FaL1vqZ/K1TrpZFkHffpT3/arV+/3p9T/4waNcq9/vWv99Pnf//737szzjjDzZgxw19XfyqUaQq5pqrr71lTsVNT6O1cf/vb3/yU97vvvtuX5WUve5l73/ve5zRSqw4LHat7ftrTnua+8IUv+Onrev+xxx7z08D/+c9/+nKdeuqp7uGHH/bT5fWyKfNh6NM0bpVTHjpG59caef3s2GOP9X+G7n/5y1/c7Nmz3c6dO/06eoV3e/31r3/tmRr9k5/8xNeH7LTMQWvtp06d6pcG6Pxz5851r3rVq3znjGZX6N/PPfdcPyquc8+aNcsdfvjh/njZHnzwwf59M4jrVO9rCr/KrPLq/W9/+9t+pF3Hy0gOdh7Vnb3kojLITvdjnSqa9r169Wr3xS9+0XcYhfXw5z//ubCMRSE3DvC//e1vfTvXa5999mkws4Cselq3bp1fSqLPqk3H96JlEboHne+pT32qXxawxx579LQJfSeKvjOp61100UX+fPpO/PKXv/SmH/jAB3xbt8+/+tWvdo888oj7xz/+4V73ute5D37wg26vvfZyixcv9t8xWyKie1fbes5znuP+85//+PPF7byzv6a4OgIIIIAAAggggAACCEigdIBfu3atD4sK02PHjvV6Fj717wrgCoL33HOP/1OhLXwpsCnUKTgoQITvK+TpGAXLOEyrw+D000/31/7Vr37VcE6NOCtEKnyEAf6JJ57wAVPB1V5vectbfNBPjUjnBXiFK4WkVatW9ZxLQVs/e+ELX9irvKlmpftT4FJAygvw6rSQjUbQNRqsALt8+XIfWlVGhejwpVCo+zziiCMy7+3Xv/61D27xsgdZy3Tbtm09fuG5Fd5VBnkpnKoDJ3w9//nP92VSCFfYvuqqqxretzo98cQTk++rvahezzvvvF6hNw7wL3rRi9xnP/tZpzXd4UvBWmu5R44cmVvGl7zkJb2qJV4Dbx8wF9kqEG/fvr3nWHVgKbTHx6rDQ+999KMfzQzwqT0W1B41k0XfrbzvjJZHhOv1db2PfexjbsGCBW7Dhg2+fPJWfY0ZM6ZX+ewGTj75ZN+5pBkbqQAfdj7oGPleccUV7hWveAW/LRFAAAEEEEAAAQQQQKALBCoN8AqTChUatdbmWC9+8Yt9oFF4/eMf/+jDqUaKFRo/8YlPOK3TVlhV8NHU9Y9//ON+FFMj2QqXCu8aZbTRf4Wd9773vX7UWOFdG3TpcxoBVYhXANaf4UvXV9j597//nbkhXdkp9BpNv/baa93nPvc5HyZ1/fBYBXp7f86cOU6dBhqh1b4BFv7iadbx3++77z4fuDUCf/zxx/t/18yBiy++2AeqVIDXSKtGyVOzIuSpMtkmf6obhV7NklDZNRosM4VCfUZOWgN+7733umuuucYvjVCA10ZnWkKhZRN2jyqTgr7qXfWnuthvv/18R4vM5aFp/LLQcRpdV5vQCK+CsTqCsqadh66aRaFr6NxqX+rY0E7rCr1aN6+OIXUEZJVRm9PFrziEH3DAAf5cmikRb1r4s5/9zLc3dZTompoZokCtWQz6xzYKzLuXr3/9695Vziq7TN7whjf4diGXrO+MOsz0+fh6tqRFGxjquxZuvGf3pp/rO7F161ZfNxrt1/n0p76L+rn+biPwGqVXXWsU/hvf+IYP+u95z3t8pwUvBBBAAAEEEEAAAQQQ6LxA6QCfNYVeU6z1P/0Keu9///t9UIhHa3WbGrVWCFEo0GcVhBQkNDU6DBOaZh2vR8/aqE0jpFOmTOmZZm4BXh0E119/vZ+2rWnmeuXtKJ8X4FU+7fD+la98pWEUOxXgFWLj9cc2Bd7KVhTgNR1cQVoj5zLTtHUbqY2biz6rgK9RcrmGG68p2Gm6fOrewjIqFMedH+H7Nrod1ll4D1rGYDMg4vKpY0EdLmoTqc4Vfb5MgNfn4jKm2l1WGVO7+xetE1doVxvSjBJ13Ohls0wswMe7vJe5F7WRZr4ztmxE3534emrbX/rSl/xTIdRW1FmiWRrqLAg/H3/HsgJ8WEdxu+38rypKgAACCCCAAAIIIIAAAqUDvMKiRlUVKBXUNbqsEU9Ndz7//PP9VGqFLI2maxRXI6UabQ03trM121rDrNFbva+gFI/AxwFe09g1IqhHiimkasTwHe94hx8d1JreMGxoNFajmwr9GtHXyGTYQZB6JFxegP/85z/vrrvuOj9jQNOTVY4wHMXH9jXAq0mGo8Na26xpzKkd/uWiEfbPfOYz/lF+2lxQU9v1tABNu1cHhx4tpxFz1YdGfFUHqRH4MLw1E+A1Kq3RcU1TVzt4wQte0PCtsmn+6ijQXgIaldf+AD/+8Y+dptdb6NU5tFeCZlzolRqB17Hq+FGdpkbgqwrwmtGhjhGbVSBn66QKR+CzAnzevcQBvug7E7aHvMfC6bvxi1/8wk+j1yyOVgK8jcDr+2vfN0bg+Y8EAggggAACCCCAAALdI1A6wKvIP/jBD/xosI1qh7ehMKbg/LWvfc0HxPBl6881xfumm27q9X68Bj4O8DbSrOCmIKrQHr7CAD958mQfthTUFWJUVk1hV6eBpgtrc674lRfg9Z5GNHWsQqpGRHUPmrJ9yimn+LXfYXlbDfCaAv/Od77Td3houYECpNbwaxmBRrCznuf+pz/9yXeA/PCHP2y4LRnZFHl56HPhK14D32qAV73LRhvMhS9bMqC9DlLva3RenTh6BKA+qw4XvWyUW2v/zVVr4FPniNfAVxXgrT1pir/q2abQq/1pCcj3v//9hoBs922zVPLuJQ7w6hRTm8n6zmh2RWq2QNh5Y9e3fQtaDfDxGvhwE8Hu+ZVFSRBAAAEEEEAAAQQQGLgCTQV4MWndrEZ8FRIUjjXyrrXDCpoKzfGO5Dom3PStzC70cYDXMdpETiPJNp1Z4W3atGl+JF4jujbFWrMDtCmYyqiR1GOOOca98pWv9JugaU2wNr1rJsBrKrvClWYe6D60Edjtt9/u10MreOo6fQnwGqFWB8Ohhx7qw6Lt1H/55Zf70XPbmCyviapzQuvyb7vtNl8nWs+tXf/VwaBp9EW70PdlCr2mp8c7xKusFtBVT/H7tgu9niCg9daaBq7ArrJrJoE6L1TXoWvRLvThCLkMix7pljeFXu1N09JlqjLJUrNNtPGb2oKeJpCa0q7jytxLOIVeI/rqwAqfzBB/Z1Jl1c7y2itCS05URnVMye3II49seQq9ll2oPvSn1uprwzt1CvBCAAEEEEAAAQQQQACB7hBoOsB3qtgKOApmCuQKL1rz/dBDD/kRcU3F708vzTjQ6LQ6SxTg42np/eleuZfOC7DevfN1QAkQQAABBBBAAAEEECgjUIsAr6m9Gl3UjvXhy6YM96eAGz7STrMJ7HnwZSqTzyDQigABvhU1jkEAAQQQQAABBBBAYPcL1CLAa73vI4884qerayq7poUfe+yx7swzz0xu7rb7Gau7ogL8XXfd5R+NpnXpWWvfq7siZxroAgT4gd4CuH8EEEAAAQQQQACBugjUIsDXBZNyIoAAAggggAACCCCAAAIIINAuAQJ8u2Q5LwIIIIAAAggggAACCCCAAAIVChDgK8TkVAgggAACCCCAAAIIIIAAAgi0S4AA3y5ZzosAAggggAACCCCAAAIIIIBAhQIE+AoxORUCCCCAAAIIIIAAAggggAAC7RIoHeB37tzpZs6c6U466SQ3adIkXx7bvXratGl+x/TFixe7wYMHuxkzZjj7/KZNm3rKPnHiRDd37lz/PHe9nnzySX+MnvGu15AhQ5x2YR8xYkTm/YaPWdOHli1b5kaPHt3z+VtvvdUtWrSo5+96DJvKYy8dv3379oZyWFn1OZ1L59DL7lP/Hn7mvvvucytWrMgsY1ym0EqPxLNXXLZ2VXJ83gcffNBNnz694+Wo6n7VDhcsWOD/yWs7VV2v28+j9vvAAw80tHErs33njjrqqIb2be/H34Vuv1fKhwACCCCAAAIIIIDAQBJoOcBbELDAHv89K/AvXbrULVy40A0aNMiHdQvTQl++fLmbPHmyfy9+pYKHrqHwf+qpp/qP63wKp7qGzmHH6D3rOCgb4FWWsDMhK9joevqcXTOr8Vhnh+7dOhx07C233JIMWvF5Use30lBT4W716tVOnSsp92auUVUZm7mmPttMgO9UGVP3FH9nmr3vrM/31wDfLq+q3DkPAggggAACCCCAAALtFmg5wMchoUyAt5CtPxXU4xH9vJvNCyV5IS4ObGUDvEbxwxkD7QjwRaOhoUcVwbOZoNtKw6uijK1et+wIfKfK2C0Bvsi3m0fgCfBFtcf7CCCAAAIIIIAAAv1doKUAP2rUqF5TlssGeBuxvvjii91VV13lfcNp9XlBJ2var47JCvhxucoGeI2MDxs2zNk12xHg43KvWbMmOf0/tRzBpukXLRkIPYs6QfTZ+FphJ4bC70033eQOPPBAt2TJEn9qe1/O6pAJl0xYGfPOqTLJWssX5s+f74444ojC9mBu4VKJcPlFlkmW48tf/vKGpRw6f7wMIl52EL4fLusIy6HryWn8+PFu9uzZ3uuwww7rma0RLwcJl1RkndM6IHQ+zT556KGHei07ievZZqZo9oeMVUdh+eN7C+8/677j5S9xO1F92nKR+L7CJSzxTB2V9ZBDDnGrVq3qaUtW1jyv1O+NvHqxzsMtW7b45TC6RqodhPXV3/9jwP0hgAACCCCAAAIIdL9A0wFe/6NuIS21nj1eAx+umRdHOOV8x44dPrjpf/Tz1oOnpuPHtKlgbp/Re3rpWs0EeOtk0D2MHDnSB1RbJ2/n7ssU+ryOh3B/Aa3FLzNyHB/TjFEY3sN7DL22bdvm7197HqhMcb2kypjq+AjPqU4LLVfQHgo6r+2PkPfVsdBvyxZUBwqmqf0TWnHU+cMlFPHfrSND7UGfs7Zl7dvKsu+++/o2oyUTcitadpJqr/E57Vrq6Jg6dWpyzX8Y4OUbroeP6yO2C+ahY7MAABP4SURBVOvQ2nz8HbZz2H2pTLIfM2ZMz/fEjinqQEsF+HAZTFjXahvhPhutthGrl3322cedeeaZPUtawnZpHVLxvXf/r3RKiAACCCCAAAIIINCfBZoO8Arv5513ng/x+p9bW8/d7Ah8uGbcRvmyNrHrVIBXGdXJoD9nzZrlZx3srgAfT68vE+CLpuTndXJkdSaE0+71mXiqetg5kipjatQ/POfGjRsbwnLRly3VIZC3NKAVx/B8FvZSQS513fB648aN69XpE3roXuNAWnROzX4JO1FSXnYNdbZdd911DfszhH424hzObEm9r2uEnXVxB0pYhtR7YSfXypUrGzaRTAX4sEMk9Bg6dGipAJ/6fZGql7ADInVM2LaL2iXvI4AAAggggAACCCCwOwSaDvCaVq7/mX/44YcbNm8rG+DLTnUPb77M2tesUBEHuGZG4K2Twcq8devWygN8GBJSU7xtZkJWgM87Jm5AecHLAnw4Ld2Ot46VVgN83jkV4DWFvmgTQCtLKuDGP2vFMWsaedbMC5XH6iR8soCVc968ea7VAB9OPw/rUOe0AB9uhpiq59A8nC4fBvTUvWXNmNA0c5smH4/qxwE+3gG/UwE+7GxLBfiwUybe8JIR+N3xnx+ugQACCCCAAAIIINCsQNMBPvyfXoXP4cOH++nUZQJ8mRFi3UD42De7oaLwmRVw45+nOhDi0BJfK1zvm1ob3eou9KkwZb7xNOW86elZx8SNoWgUv2iNfCo8tzICHwe+ZgJ80Qh8PGJexjGeRm5hXnWdNY3cAnze5nmpsrYyAh96FdWhdcSY6ebNmxs62poZgQ8fzxh+v/Wdz6qzVBsKv0+7cwQ+DPDhCLt1rGQtDbAlQp16zGOzv8T5PAIIIIAAAggggMDAEehTgM+b3pqakhoH4xtuuMG99rWv9et4i4JJ6pFwtkmYpvTbY+nC9bOptbqpEBqvY091FmSVry9r4FNrbi10rF271q1fv97tvffevkMj5RkHxPiYVDOO13PrM1nrl/WezqkQa3WUN4U+r4xhWArPGVvbBnRxR0l4L/HjAlNT3ptxDOtQ66xvvPFGt2HDBjdlyhS/RCQ2033a4wvjGR0qi0LzhAkTeuosDJKpDebCTd2sPsKfheeM26GZ28wYlT91DesYS3VWhev9U50OZm+dNfYEiXAKutWpXcdmCMRtIqu+NbtAHYHxtPX4+5qaQWMm2kfBOv/iz4XXVRlTT8DQZ7SpXaoDceD8J4E7RQABBBBAAAEEEOhmgT4F+DBsKERrx+14E7twV/JwRCvexVrnygttej91jK4bPsPcAqChWzAIKyGeLh3vNJ012q/j9ApHJpsN8OF067hsYdltunQYmMNym2XRMVkhPpxiLT/bEC2efn700Ue7OXPmOE2jLxqB17VSZcw7Z9Zsh7wnDug6cT1n7UJfxlGb52ktukK5nUdT+8Op4PH1tMHh2LFj/aZ78W7n2iFe7xWNwOvY0CZrh3qVyc7ZSoBPjT6HnQpFywfsOxyWr6idZO1CH3+HzznnHLdu3Tq/n0aZAJ/yss0wwwBvv5s09V+v+OkAWQE+Xu6R+v3Rzb/QKRsCCCCAAAIIIIBA/xYoHeD7NwN31y0CCnhaD3/KKackd1jvlnJSjv4vkPd0g/5/99whAggggAACCCCAQDcKEOC7sVYGaJkI7wO04rvktjXLQi/NBNCraN+NLik2xUAAAQQQQAABBBAYQAIE+AFU2dwqAghkC9xzzz1OSyNsmUu8tAY7BBBAAAEEEEAAAQQ6LUCA73QNcH0EEEAAAQQQQAABBBBAAAEESggQ4Esg8REEEEAAAQQQQAABBBBAAAEEOi1AgO90DXB9BBBAAAEEEEAAAQQQQAABBEoIEOBLIPERBBBAAAEEEEAAAQQQQAABBDotQIDvdA1wfQQQQAABBBBAAAEEEEAAAQRKCLQU4Hfu3OlWrlzppk2b5vbcc88Sl6n2I934eKdHH33UzZgxw+9gPW/evJ5HURXd+ZVXXuk/omOrfKk8d911lzvrrLMqO63qfebMmb6so0ePbuq8duymTZsajmtlp+/QWiebOHGimzt3bkfaYngzWfeozyxbtqxps6aAow/LaMGCBf6fESNGtHQqPQdd7XPp0qVu0KBBLZ2DgxBAAAEEEEAAAQQQQKA6gZYCvAL08uXL/f/ctxoO+nILVQZ43cP27dv7FAD1/PLFixe7o446KjO4W+hcuHBhQ5BrV4DXeRXAqgxfVQT4k046qXTnRqqNpELl2rVr3ciRIzvSFlMBvq/32Jfvhh3bTIDPapsE+CpqgnMggAACCCCAAAIIIFCdQNMB3sLqHXfc0dRIc3VFrvZMVQT4MmFpdwb4cCR4d4/8ZtWOlakv4bYvHQjVtpr02aq4x6rKWaZNhmFfsyrizqWqysJ5EEAAAQQQQAABBBBAoBqBpgO8jcqdfvrpbtWqVbkjvBopv/nmm93jjz/up5YPGTKkYdTewrOmQGtq9hlnnOGnZ+sa06dP77nDcEq6jlmxYkXyXPq5XvF1wk4HvW9TrtesWeMWLVrUc528qdhZZYqnc9s9hNWTmlptwdoMtm7d6mx6eRi6y5w/bgpyf+CBB5ymp+ucNr1c5ViyZIkbP368mz17tj8snMKu43bt2uWPUQeNXmZv5dDPwpkXVh8p95RBXwJ8mRFh3UNYp2F9xPUQvpe6j6FDhyZnVmTNmigT4LO8Uh084UyTu+++O7NuzDm+d/se2H1Ynerz1say2qbaoxzD70ReW8xrO9X8quIsCCCAAAIIIIAAAggg0HSAVwAZPny4GzduXOF66HiqexxSdK7169f7c9la7fgzqVCkIDd//vyeIBkHqvD9fffd15dTa7Ztnbk+P2bMGP+zMiPwRWUqM9qZNwIfTnUPzXbs2NGwjtk6IgYPHpy5Zt4+o6C83377NRxvlmYRny9eGhE7x/eZ5x4vrUgFxVRnR95XstmlE2auvRomTZqUWdd59/HEE080rAPPmwWQuse4g+SWW27p6fQKfXXf8Sh4HODDZStx3cQ28fuha1zPWW3TOoLUAaS2ou+RdcA023b4VYsAAggggAACCCCAAAJ9F2gqwBcFuLg4YQCwze7CwKxAEq/TTgXq+Dxx8Ik36wrXpKtMYWiKy1gmwBeVadu2bYUbhpWdQh8a33bbbb644QZ3RaPQ4fsyD9fmp8JnaKsZCRq5D0fsw03rwrKpXHnuCszhq8zodFFzbjbAx3sTpPZuSHW+hMfFHVXyVXtKbZqXd4+p98LrjBo1qjDAZ9WN1v/HmwvmdSrF75UJ8Gob8fcobGuaIZDXdorqlvcRQAABBBBAAAEEEECgWKCpAJ8XpFOb2aUCfPgzBfh4A7nU9OSiAG+7v8e3q+nfeoXBotUAHwfpsEztDPC2LCAsd97O7bFfGHp1jjjo9SXA57m3I8DnjSqbT9FIvy2FsOnlVq9a4pFqP7oPGW3ZssUHbJuBEt+fji0T4MMd/KsK8PFMC5UlDunxEhB9xqbRlw3w8feIAF/8C5ZPIIAAAggggAACCCBQpUDpAJ/3iKysx6aVGYEvE+DjEfCiEfgQqGjUtuwIfBzgw+PaGeDj6+ZVfrxGOfyswlpqpLYvAb6Zx5RVMQJfdI74/XjJQKpdzJo1y1122WW5j1uTq3bz12cvv/xy3wmS6rBqNsCHn2/nCLyWAYRLTizM9zXAx1P8GYGv8lcz50IAAQQQQAABBBBAoLdA6QCfNXU7FdLtMvF7qTXwcYBPrbuO1wan1sCH59F1Nm/e7CZMmNAzKhqugQ8fO1YU8HUvRWUqswY+K9zFI+bxNPX43levXu03Fks9lzurLuwakydPrmwEXgE27vwI3eOmVjZ8Dxs2LPeRfnH41HV033rF091Vz9pjYe+99+61Z0DYnleuXNkwEyS+j3C9d94jB4vuMfZKzY6wNeZ2Lt2XOg+KpqjHjw0M21G4jl/LKm688Ua3YcMGN2XKFL8PRFa541kmYVuMj4nbXrc/MYD/GCCAAAIIIIAAAgggUEeBUgE+b/O0rOm3FqzCHcHjqd9Zo995u9CnArV+Fu/urV3Wx44d6+sknj1w9NFHuzlz5vjd6sMd6uPd68MKzStTmQBv5bbd9W0Dt7wAr5Acj6qffPLJ7uyzz+4V4PPCo3VAXHjhhX4EOZzG3eoIvI1A57mHflkzOKxN6LMa2S4K8LGj/q5znH/++e7QQw/1Yd7anGaGaGTbZgpoT4FwSUK423/Rfdh58x7LVxTgU+003NE/bGO6p2OOOcatW7euVIBPfd9Su9DbzzZu3NiwtCS8trXNrA44W24QbkJIgK/jr3/KjAACCCCAAAIIIFA3gVIBvtWbyhudb/WcFuAUfDQymRqJ7su5ORaBlIBNo9ez0mlztBEEEEAAAQQQQAABBBDohEAtA3yZdeudwOSa/Vcg69nv/feOuTMEEEAAAQQQQAABBBDoNoFaBXibxqw14KnHeHUbLuWpv4AtYTjuuON6raOv/91xBwgggAACCCCAAAIIIFAngbYG+DpBUFYEEEAAAQQQQAABBBBAAAEEulmAAN/NtUPZEEAAAQQQQAABBBBAAAEEEPg/AQI8TQE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AQI8bQABBBBAAAEEEEAAAQQQQACBGggQ4GtQSRQRAQQQQAABBBBAAAEEEEAAgf8B1fBwWveUcx0AAAAASUVORK5CYII=">
            <a:extLst>
              <a:ext uri="{FF2B5EF4-FFF2-40B4-BE49-F238E27FC236}">
                <a16:creationId xmlns:a16="http://schemas.microsoft.com/office/drawing/2014/main" id="{0D6035ED-D458-4179-A3A4-B2D21394BA45}"/>
              </a:ext>
            </a:extLst>
          </p:cNvPr>
          <p:cNvSpPr>
            <a:spLocks noChangeAspect="1" noChangeArrowheads="1"/>
          </p:cNvSpPr>
          <p:nvPr/>
        </p:nvSpPr>
        <p:spPr bwMode="auto">
          <a:xfrm>
            <a:off x="1756881" y="69351"/>
            <a:ext cx="6174768" cy="61747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1" name="Chart 10">
            <a:extLst>
              <a:ext uri="{FF2B5EF4-FFF2-40B4-BE49-F238E27FC236}">
                <a16:creationId xmlns:a16="http://schemas.microsoft.com/office/drawing/2014/main" id="{AF817145-FA78-4277-9152-7BC209B4BCB7}"/>
              </a:ext>
            </a:extLst>
          </p:cNvPr>
          <p:cNvGraphicFramePr/>
          <p:nvPr>
            <p:extLst/>
          </p:nvPr>
        </p:nvGraphicFramePr>
        <p:xfrm>
          <a:off x="647271" y="1127303"/>
          <a:ext cx="7469313" cy="530432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a:extLst>
              <a:ext uri="{FF2B5EF4-FFF2-40B4-BE49-F238E27FC236}">
                <a16:creationId xmlns:a16="http://schemas.microsoft.com/office/drawing/2014/main" id="{B301B0F9-7317-4B84-B483-55A236AC9CB0}"/>
              </a:ext>
            </a:extLst>
          </p:cNvPr>
          <p:cNvSpPr txBox="1">
            <a:spLocks/>
          </p:cNvSpPr>
          <p:nvPr/>
        </p:nvSpPr>
        <p:spPr>
          <a:xfrm>
            <a:off x="381000" y="152400"/>
            <a:ext cx="8229600" cy="1143000"/>
          </a:xfrm>
          <a:prstGeom prst="rect">
            <a:avLst/>
          </a:prstGeom>
        </p:spPr>
        <p:txBody>
          <a:bodyPr>
            <a:norm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200" b="1" dirty="0">
                <a:solidFill>
                  <a:srgbClr val="002060"/>
                </a:solidFill>
                <a:latin typeface="+mn-lt"/>
              </a:rPr>
              <a:t>Violent Crimes</a:t>
            </a:r>
          </a:p>
          <a:p>
            <a:r>
              <a:rPr lang="en-US" sz="2400" b="1" dirty="0">
                <a:solidFill>
                  <a:srgbClr val="002060"/>
                </a:solidFill>
                <a:latin typeface="+mn-lt"/>
              </a:rPr>
              <a:t>Committed by age 17 or older (Rate per 1,000)</a:t>
            </a:r>
          </a:p>
        </p:txBody>
      </p:sp>
      <p:sp>
        <p:nvSpPr>
          <p:cNvPr id="13" name="TextBox 12">
            <a:extLst>
              <a:ext uri="{FF2B5EF4-FFF2-40B4-BE49-F238E27FC236}">
                <a16:creationId xmlns:a16="http://schemas.microsoft.com/office/drawing/2014/main" id="{29DE0F25-383C-4739-95EA-FDBA2F88B79F}"/>
              </a:ext>
            </a:extLst>
          </p:cNvPr>
          <p:cNvSpPr txBox="1"/>
          <p:nvPr/>
        </p:nvSpPr>
        <p:spPr>
          <a:xfrm>
            <a:off x="381000" y="6567099"/>
            <a:ext cx="8382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Calibri"/>
                <a:ea typeface="+mn-ea"/>
                <a:cs typeface="+mn-cs"/>
              </a:rPr>
              <a:t>Source</a:t>
            </a:r>
            <a:r>
              <a:rPr kumimoji="0" lang="en-US" sz="1200" b="0" i="0" u="none" strike="noStrike" kern="1200" cap="none" spc="0" normalizeH="0" baseline="0" noProof="0" dirty="0">
                <a:ln>
                  <a:noFill/>
                </a:ln>
                <a:solidFill>
                  <a:prstClr val="black"/>
                </a:solidFill>
                <a:effectLst/>
                <a:uLnTx/>
                <a:uFillTx/>
                <a:latin typeface="Calibri"/>
                <a:ea typeface="+mn-ea"/>
                <a:cs typeface="+mn-cs"/>
              </a:rPr>
              <a:t>: Georgia Kids Count, Georgia Family Connection Partnership, http://www.gafcp.org</a:t>
            </a:r>
          </a:p>
        </p:txBody>
      </p:sp>
    </p:spTree>
    <p:extLst>
      <p:ext uri="{BB962C8B-B14F-4D97-AF65-F5344CB8AC3E}">
        <p14:creationId xmlns:p14="http://schemas.microsoft.com/office/powerpoint/2010/main" val="1599703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F22029-800F-48B6-B2CF-6B0F9801E246}"/>
              </a:ext>
            </a:extLst>
          </p:cNvPr>
          <p:cNvPicPr/>
          <p:nvPr/>
        </p:nvPicPr>
        <p:blipFill>
          <a:blip r:embed="rId2"/>
          <a:stretch>
            <a:fillRect/>
          </a:stretch>
        </p:blipFill>
        <p:spPr>
          <a:xfrm>
            <a:off x="110532" y="683287"/>
            <a:ext cx="8320035" cy="3354370"/>
          </a:xfrm>
          <a:prstGeom prst="rect">
            <a:avLst/>
          </a:prstGeom>
        </p:spPr>
      </p:pic>
      <p:graphicFrame>
        <p:nvGraphicFramePr>
          <p:cNvPr id="3" name="Table 2">
            <a:extLst>
              <a:ext uri="{FF2B5EF4-FFF2-40B4-BE49-F238E27FC236}">
                <a16:creationId xmlns:a16="http://schemas.microsoft.com/office/drawing/2014/main" id="{E141AED6-35E0-4705-BAE4-EA57B5066087}"/>
              </a:ext>
            </a:extLst>
          </p:cNvPr>
          <p:cNvGraphicFramePr>
            <a:graphicFrameLocks noGrp="1"/>
          </p:cNvGraphicFramePr>
          <p:nvPr>
            <p:extLst>
              <p:ext uri="{D42A27DB-BD31-4B8C-83A1-F6EECF244321}">
                <p14:modId xmlns:p14="http://schemas.microsoft.com/office/powerpoint/2010/main" val="267757240"/>
              </p:ext>
            </p:extLst>
          </p:nvPr>
        </p:nvGraphicFramePr>
        <p:xfrm>
          <a:off x="1555623" y="4083292"/>
          <a:ext cx="5429851" cy="2612713"/>
        </p:xfrm>
        <a:graphic>
          <a:graphicData uri="http://schemas.openxmlformats.org/drawingml/2006/table">
            <a:tbl>
              <a:tblPr>
                <a:tableStyleId>{B301B821-A1FF-4177-AEE7-76D212191A09}</a:tableStyleId>
              </a:tblPr>
              <a:tblGrid>
                <a:gridCol w="2265461">
                  <a:extLst>
                    <a:ext uri="{9D8B030D-6E8A-4147-A177-3AD203B41FA5}">
                      <a16:colId xmlns:a16="http://schemas.microsoft.com/office/drawing/2014/main" val="2489341926"/>
                    </a:ext>
                  </a:extLst>
                </a:gridCol>
                <a:gridCol w="3164390">
                  <a:extLst>
                    <a:ext uri="{9D8B030D-6E8A-4147-A177-3AD203B41FA5}">
                      <a16:colId xmlns:a16="http://schemas.microsoft.com/office/drawing/2014/main" val="349367144"/>
                    </a:ext>
                  </a:extLst>
                </a:gridCol>
              </a:tblGrid>
              <a:tr h="180975">
                <a:tc>
                  <a:txBody>
                    <a:bodyPr/>
                    <a:lstStyle/>
                    <a:p>
                      <a:pPr algn="ctr" fontAlgn="b"/>
                      <a:r>
                        <a:rPr lang="en-US" sz="1400" u="none" strike="noStrike" dirty="0">
                          <a:effectLst/>
                        </a:rPr>
                        <a:t>County Rank</a:t>
                      </a:r>
                    </a:p>
                    <a:p>
                      <a:pPr algn="ctr" fontAlgn="b"/>
                      <a:r>
                        <a:rPr lang="en-US" sz="1400" u="none" strike="noStrike" dirty="0">
                          <a:effectLst/>
                        </a:rPr>
                        <a:t>(Rate per 100,000 Population)</a:t>
                      </a:r>
                      <a:endParaRPr lang="en-US" sz="1400" b="0" i="0" u="none" strike="noStrike" dirty="0">
                        <a:solidFill>
                          <a:srgbClr val="000000"/>
                        </a:solidFill>
                        <a:effectLst/>
                        <a:latin typeface="Calibri" panose="020F0502020204030204" pitchFamily="34" charset="0"/>
                      </a:endParaRPr>
                    </a:p>
                  </a:txBody>
                  <a:tcPr marL="4763" marR="4763" marT="4763" marB="0" anchor="b">
                    <a:lnR w="12700" cap="flat" cmpd="sng" algn="ctr">
                      <a:solidFill>
                        <a:schemeClr val="accent2">
                          <a:lumMod val="60000"/>
                          <a:lumOff val="40000"/>
                        </a:schemeClr>
                      </a:solidFill>
                      <a:prstDash val="solid"/>
                      <a:round/>
                      <a:headEnd type="none" w="med" len="med"/>
                      <a:tailEnd type="none" w="med" len="med"/>
                    </a:lnR>
                  </a:tcPr>
                </a:tc>
                <a:tc>
                  <a:txBody>
                    <a:bodyPr/>
                    <a:lstStyle/>
                    <a:p>
                      <a:pPr algn="ctr" fontAlgn="b"/>
                      <a:r>
                        <a:rPr lang="en-US" sz="1400" u="none" strike="noStrike" dirty="0">
                          <a:effectLst/>
                        </a:rPr>
                        <a:t>Any Opioid-Involved Overdose Death Rate</a:t>
                      </a:r>
                    </a:p>
                    <a:p>
                      <a:pPr algn="ctr" fontAlgn="b"/>
                      <a:r>
                        <a:rPr lang="en-US" sz="1400" u="none" strike="noStrike" dirty="0">
                          <a:effectLst/>
                        </a:rPr>
                        <a:t>(Among Counties withe &gt;15 Deaths)</a:t>
                      </a:r>
                      <a:endParaRPr lang="en-US" sz="14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accent2">
                          <a:lumMod val="60000"/>
                          <a:lumOff val="40000"/>
                        </a:schemeClr>
                      </a:solidFill>
                      <a:prstDash val="solid"/>
                      <a:round/>
                      <a:headEnd type="none" w="med" len="med"/>
                      <a:tailEnd type="none" w="med" len="med"/>
                    </a:lnL>
                  </a:tcPr>
                </a:tc>
                <a:extLst>
                  <a:ext uri="{0D108BD9-81ED-4DB2-BD59-A6C34878D82A}">
                    <a16:rowId xmlns:a16="http://schemas.microsoft.com/office/drawing/2014/main" val="3664664425"/>
                  </a:ext>
                </a:extLst>
              </a:tr>
              <a:tr h="180975">
                <a:tc>
                  <a:txBody>
                    <a:bodyPr/>
                    <a:lstStyle/>
                    <a:p>
                      <a:pPr algn="ctr" fontAlgn="b"/>
                      <a:r>
                        <a:rPr lang="en-US" sz="1400" u="none" strike="noStrike" dirty="0">
                          <a:effectLst/>
                        </a:rPr>
                        <a:t> </a:t>
                      </a:r>
                      <a:r>
                        <a:rPr lang="en-US" sz="1400" b="1" u="none" strike="noStrike" dirty="0">
                          <a:effectLst/>
                        </a:rPr>
                        <a:t>1. Carroll</a:t>
                      </a:r>
                      <a:endParaRPr lang="en-US" sz="1400" b="1" i="0" u="none" strike="noStrike" dirty="0">
                        <a:solidFill>
                          <a:srgbClr val="000000"/>
                        </a:solidFill>
                        <a:effectLst/>
                        <a:latin typeface="Calibri" panose="020F0502020204030204" pitchFamily="34" charset="0"/>
                      </a:endParaRPr>
                    </a:p>
                  </a:txBody>
                  <a:tcPr marL="4763" marR="4763" marT="4763" marB="0" anchor="b">
                    <a:lnR w="12700" cap="flat" cmpd="sng" algn="ctr">
                      <a:solidFill>
                        <a:schemeClr val="accent2">
                          <a:lumMod val="60000"/>
                          <a:lumOff val="40000"/>
                        </a:schemeClr>
                      </a:solidFill>
                      <a:prstDash val="solid"/>
                      <a:round/>
                      <a:headEnd type="none" w="med" len="med"/>
                      <a:tailEnd type="none" w="med" len="med"/>
                    </a:lnR>
                  </a:tcPr>
                </a:tc>
                <a:tc>
                  <a:txBody>
                    <a:bodyPr/>
                    <a:lstStyle/>
                    <a:p>
                      <a:pPr algn="ctr" fontAlgn="b"/>
                      <a:r>
                        <a:rPr lang="en-US" sz="1400" b="1" u="none" strike="noStrike" dirty="0">
                          <a:effectLst/>
                        </a:rPr>
                        <a:t>21.2</a:t>
                      </a:r>
                      <a:endParaRPr lang="en-US" sz="14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accent2">
                          <a:lumMod val="60000"/>
                          <a:lumOff val="40000"/>
                        </a:schemeClr>
                      </a:solidFill>
                      <a:prstDash val="solid"/>
                      <a:round/>
                      <a:headEnd type="none" w="med" len="med"/>
                      <a:tailEnd type="none" w="med" len="med"/>
                    </a:lnL>
                  </a:tcPr>
                </a:tc>
                <a:extLst>
                  <a:ext uri="{0D108BD9-81ED-4DB2-BD59-A6C34878D82A}">
                    <a16:rowId xmlns:a16="http://schemas.microsoft.com/office/drawing/2014/main" val="20222873"/>
                  </a:ext>
                </a:extLst>
              </a:tr>
              <a:tr h="180975">
                <a:tc>
                  <a:txBody>
                    <a:bodyPr/>
                    <a:lstStyle/>
                    <a:p>
                      <a:pPr algn="ctr" fontAlgn="b"/>
                      <a:r>
                        <a:rPr lang="en-US" sz="1400" u="none" strike="noStrike" dirty="0">
                          <a:effectLst/>
                        </a:rPr>
                        <a:t> 2. Walton</a:t>
                      </a:r>
                      <a:endParaRPr lang="en-US" sz="1400" b="0" i="0" u="none" strike="noStrike" dirty="0">
                        <a:solidFill>
                          <a:srgbClr val="000000"/>
                        </a:solidFill>
                        <a:effectLst/>
                        <a:latin typeface="Calibri" panose="020F0502020204030204" pitchFamily="34" charset="0"/>
                      </a:endParaRPr>
                    </a:p>
                  </a:txBody>
                  <a:tcPr marL="4763" marR="4763" marT="4763" marB="0" anchor="b">
                    <a:lnR w="12700" cap="flat" cmpd="sng" algn="ctr">
                      <a:solidFill>
                        <a:schemeClr val="accent2">
                          <a:lumMod val="60000"/>
                          <a:lumOff val="40000"/>
                        </a:schemeClr>
                      </a:solidFill>
                      <a:prstDash val="solid"/>
                      <a:round/>
                      <a:headEnd type="none" w="med" len="med"/>
                      <a:tailEnd type="none" w="med" len="med"/>
                    </a:lnR>
                  </a:tcPr>
                </a:tc>
                <a:tc>
                  <a:txBody>
                    <a:bodyPr/>
                    <a:lstStyle/>
                    <a:p>
                      <a:pPr algn="ctr" fontAlgn="b"/>
                      <a:r>
                        <a:rPr lang="en-US" sz="1400" u="none" strike="noStrike" dirty="0">
                          <a:effectLst/>
                        </a:rPr>
                        <a:t>17.3</a:t>
                      </a:r>
                      <a:endParaRPr lang="en-US" sz="14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accent2">
                          <a:lumMod val="60000"/>
                          <a:lumOff val="40000"/>
                        </a:schemeClr>
                      </a:solidFill>
                      <a:prstDash val="solid"/>
                      <a:round/>
                      <a:headEnd type="none" w="med" len="med"/>
                      <a:tailEnd type="none" w="med" len="med"/>
                    </a:lnL>
                  </a:tcPr>
                </a:tc>
                <a:extLst>
                  <a:ext uri="{0D108BD9-81ED-4DB2-BD59-A6C34878D82A}">
                    <a16:rowId xmlns:a16="http://schemas.microsoft.com/office/drawing/2014/main" val="3228094303"/>
                  </a:ext>
                </a:extLst>
              </a:tr>
              <a:tr h="180975">
                <a:tc>
                  <a:txBody>
                    <a:bodyPr/>
                    <a:lstStyle/>
                    <a:p>
                      <a:pPr algn="ctr" fontAlgn="b"/>
                      <a:r>
                        <a:rPr lang="en-US" sz="1400" b="1" u="none" strike="noStrike" dirty="0">
                          <a:effectLst/>
                        </a:rPr>
                        <a:t>3. Douglas</a:t>
                      </a:r>
                      <a:endParaRPr lang="en-US" sz="1400" b="1" i="0" u="none" strike="noStrike" dirty="0">
                        <a:solidFill>
                          <a:srgbClr val="000000"/>
                        </a:solidFill>
                        <a:effectLst/>
                        <a:latin typeface="Calibri" panose="020F0502020204030204" pitchFamily="34" charset="0"/>
                      </a:endParaRPr>
                    </a:p>
                  </a:txBody>
                  <a:tcPr marL="4763" marR="4763" marT="4763" marB="0" anchor="b">
                    <a:lnR w="12700" cap="flat" cmpd="sng" algn="ctr">
                      <a:solidFill>
                        <a:schemeClr val="accent2">
                          <a:lumMod val="60000"/>
                          <a:lumOff val="40000"/>
                        </a:schemeClr>
                      </a:solidFill>
                      <a:prstDash val="solid"/>
                      <a:round/>
                      <a:headEnd type="none" w="med" len="med"/>
                      <a:tailEnd type="none" w="med" len="med"/>
                    </a:lnR>
                  </a:tcPr>
                </a:tc>
                <a:tc>
                  <a:txBody>
                    <a:bodyPr/>
                    <a:lstStyle/>
                    <a:p>
                      <a:pPr algn="ctr" fontAlgn="b"/>
                      <a:r>
                        <a:rPr lang="en-US" sz="1400" b="1" u="none" strike="noStrike" dirty="0">
                          <a:effectLst/>
                        </a:rPr>
                        <a:t>16.3</a:t>
                      </a:r>
                      <a:endParaRPr lang="en-US" sz="1400" b="1"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accent2">
                          <a:lumMod val="60000"/>
                          <a:lumOff val="40000"/>
                        </a:schemeClr>
                      </a:solidFill>
                      <a:prstDash val="solid"/>
                      <a:round/>
                      <a:headEnd type="none" w="med" len="med"/>
                      <a:tailEnd type="none" w="med" len="med"/>
                    </a:lnL>
                  </a:tcPr>
                </a:tc>
                <a:extLst>
                  <a:ext uri="{0D108BD9-81ED-4DB2-BD59-A6C34878D82A}">
                    <a16:rowId xmlns:a16="http://schemas.microsoft.com/office/drawing/2014/main" val="948082883"/>
                  </a:ext>
                </a:extLst>
              </a:tr>
              <a:tr h="180975">
                <a:tc>
                  <a:txBody>
                    <a:bodyPr/>
                    <a:lstStyle/>
                    <a:p>
                      <a:pPr algn="ctr" fontAlgn="b"/>
                      <a:r>
                        <a:rPr lang="en-US" sz="1400" u="none" strike="noStrike" dirty="0">
                          <a:effectLst/>
                        </a:rPr>
                        <a:t>4. Bartow</a:t>
                      </a:r>
                      <a:endParaRPr lang="en-US" sz="1400" b="0" i="0" u="none" strike="noStrike" dirty="0">
                        <a:solidFill>
                          <a:srgbClr val="000000"/>
                        </a:solidFill>
                        <a:effectLst/>
                        <a:latin typeface="Calibri" panose="020F0502020204030204" pitchFamily="34" charset="0"/>
                      </a:endParaRPr>
                    </a:p>
                  </a:txBody>
                  <a:tcPr marL="4763" marR="4763" marT="4763" marB="0" anchor="b">
                    <a:lnR w="12700" cap="flat" cmpd="sng" algn="ctr">
                      <a:solidFill>
                        <a:schemeClr val="accent2">
                          <a:lumMod val="60000"/>
                          <a:lumOff val="40000"/>
                        </a:schemeClr>
                      </a:solidFill>
                      <a:prstDash val="solid"/>
                      <a:round/>
                      <a:headEnd type="none" w="med" len="med"/>
                      <a:tailEnd type="none" w="med" len="med"/>
                    </a:lnR>
                  </a:tcPr>
                </a:tc>
                <a:tc>
                  <a:txBody>
                    <a:bodyPr/>
                    <a:lstStyle/>
                    <a:p>
                      <a:pPr algn="ctr" fontAlgn="b"/>
                      <a:r>
                        <a:rPr lang="en-US" sz="1400" u="none" strike="noStrike" dirty="0">
                          <a:effectLst/>
                        </a:rPr>
                        <a:t>15.8</a:t>
                      </a:r>
                      <a:endParaRPr lang="en-US" sz="14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accent2">
                          <a:lumMod val="60000"/>
                          <a:lumOff val="40000"/>
                        </a:schemeClr>
                      </a:solidFill>
                      <a:prstDash val="solid"/>
                      <a:round/>
                      <a:headEnd type="none" w="med" len="med"/>
                      <a:tailEnd type="none" w="med" len="med"/>
                    </a:lnL>
                  </a:tcPr>
                </a:tc>
                <a:extLst>
                  <a:ext uri="{0D108BD9-81ED-4DB2-BD59-A6C34878D82A}">
                    <a16:rowId xmlns:a16="http://schemas.microsoft.com/office/drawing/2014/main" val="1481767995"/>
                  </a:ext>
                </a:extLst>
              </a:tr>
              <a:tr h="180975">
                <a:tc>
                  <a:txBody>
                    <a:bodyPr/>
                    <a:lstStyle/>
                    <a:p>
                      <a:pPr algn="ctr" fontAlgn="b"/>
                      <a:r>
                        <a:rPr lang="en-US" sz="1400" u="none" strike="noStrike" dirty="0">
                          <a:effectLst/>
                        </a:rPr>
                        <a:t>5. Richmond</a:t>
                      </a:r>
                      <a:endParaRPr lang="en-US" sz="1400" b="0" i="0" u="none" strike="noStrike" dirty="0">
                        <a:solidFill>
                          <a:srgbClr val="000000"/>
                        </a:solidFill>
                        <a:effectLst/>
                        <a:latin typeface="Calibri" panose="020F0502020204030204" pitchFamily="34" charset="0"/>
                      </a:endParaRPr>
                    </a:p>
                  </a:txBody>
                  <a:tcPr marL="4763" marR="4763" marT="4763" marB="0" anchor="b">
                    <a:lnR w="12700" cap="flat" cmpd="sng" algn="ctr">
                      <a:solidFill>
                        <a:schemeClr val="accent2">
                          <a:lumMod val="60000"/>
                          <a:lumOff val="40000"/>
                        </a:schemeClr>
                      </a:solidFill>
                      <a:prstDash val="solid"/>
                      <a:round/>
                      <a:headEnd type="none" w="med" len="med"/>
                      <a:tailEnd type="none" w="med" len="med"/>
                    </a:lnR>
                  </a:tcPr>
                </a:tc>
                <a:tc>
                  <a:txBody>
                    <a:bodyPr/>
                    <a:lstStyle/>
                    <a:p>
                      <a:pPr algn="ctr" fontAlgn="b"/>
                      <a:r>
                        <a:rPr lang="en-US" sz="1400" u="none" strike="noStrike" dirty="0">
                          <a:effectLst/>
                        </a:rPr>
                        <a:t>14.7</a:t>
                      </a:r>
                      <a:endParaRPr lang="en-US" sz="14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accent2">
                          <a:lumMod val="60000"/>
                          <a:lumOff val="40000"/>
                        </a:schemeClr>
                      </a:solidFill>
                      <a:prstDash val="solid"/>
                      <a:round/>
                      <a:headEnd type="none" w="med" len="med"/>
                      <a:tailEnd type="none" w="med" len="med"/>
                    </a:lnL>
                  </a:tcPr>
                </a:tc>
                <a:extLst>
                  <a:ext uri="{0D108BD9-81ED-4DB2-BD59-A6C34878D82A}">
                    <a16:rowId xmlns:a16="http://schemas.microsoft.com/office/drawing/2014/main" val="3232213313"/>
                  </a:ext>
                </a:extLst>
              </a:tr>
              <a:tr h="180975">
                <a:tc>
                  <a:txBody>
                    <a:bodyPr/>
                    <a:lstStyle/>
                    <a:p>
                      <a:pPr algn="ctr" fontAlgn="b"/>
                      <a:r>
                        <a:rPr lang="en-US" sz="1400" u="none" strike="noStrike" dirty="0">
                          <a:effectLst/>
                        </a:rPr>
                        <a:t>6. Cobb</a:t>
                      </a:r>
                      <a:endParaRPr lang="en-US" sz="1400" b="0" i="0" u="none" strike="noStrike" dirty="0">
                        <a:solidFill>
                          <a:srgbClr val="000000"/>
                        </a:solidFill>
                        <a:effectLst/>
                        <a:latin typeface="Calibri" panose="020F0502020204030204" pitchFamily="34" charset="0"/>
                      </a:endParaRPr>
                    </a:p>
                  </a:txBody>
                  <a:tcPr marL="4763" marR="4763" marT="4763" marB="0" anchor="b">
                    <a:lnR w="12700" cap="flat" cmpd="sng" algn="ctr">
                      <a:solidFill>
                        <a:schemeClr val="accent2">
                          <a:lumMod val="60000"/>
                          <a:lumOff val="40000"/>
                        </a:schemeClr>
                      </a:solidFill>
                      <a:prstDash val="solid"/>
                      <a:round/>
                      <a:headEnd type="none" w="med" len="med"/>
                      <a:tailEnd type="none" w="med" len="med"/>
                    </a:lnR>
                  </a:tcPr>
                </a:tc>
                <a:tc>
                  <a:txBody>
                    <a:bodyPr/>
                    <a:lstStyle/>
                    <a:p>
                      <a:pPr algn="ctr" fontAlgn="b"/>
                      <a:r>
                        <a:rPr lang="en-US" sz="1400" u="none" strike="noStrike" dirty="0">
                          <a:effectLst/>
                        </a:rPr>
                        <a:t>13.8</a:t>
                      </a:r>
                      <a:endParaRPr lang="en-US" sz="14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accent2">
                          <a:lumMod val="60000"/>
                          <a:lumOff val="40000"/>
                        </a:schemeClr>
                      </a:solidFill>
                      <a:prstDash val="solid"/>
                      <a:round/>
                      <a:headEnd type="none" w="med" len="med"/>
                      <a:tailEnd type="none" w="med" len="med"/>
                    </a:lnL>
                  </a:tcPr>
                </a:tc>
                <a:extLst>
                  <a:ext uri="{0D108BD9-81ED-4DB2-BD59-A6C34878D82A}">
                    <a16:rowId xmlns:a16="http://schemas.microsoft.com/office/drawing/2014/main" val="308963021"/>
                  </a:ext>
                </a:extLst>
              </a:tr>
              <a:tr h="180975">
                <a:tc>
                  <a:txBody>
                    <a:bodyPr/>
                    <a:lstStyle/>
                    <a:p>
                      <a:pPr algn="ctr" fontAlgn="b"/>
                      <a:r>
                        <a:rPr lang="en-US" sz="1400" u="none" strike="noStrike" dirty="0">
                          <a:effectLst/>
                        </a:rPr>
                        <a:t>7. Fulton</a:t>
                      </a:r>
                      <a:endParaRPr lang="en-US" sz="1400" b="0" i="0" u="none" strike="noStrike" dirty="0">
                        <a:solidFill>
                          <a:srgbClr val="000000"/>
                        </a:solidFill>
                        <a:effectLst/>
                        <a:latin typeface="Calibri" panose="020F0502020204030204" pitchFamily="34" charset="0"/>
                      </a:endParaRPr>
                    </a:p>
                  </a:txBody>
                  <a:tcPr marL="4763" marR="4763" marT="4763" marB="0" anchor="b">
                    <a:lnR w="12700" cap="flat" cmpd="sng" algn="ctr">
                      <a:solidFill>
                        <a:schemeClr val="accent2">
                          <a:lumMod val="60000"/>
                          <a:lumOff val="40000"/>
                        </a:schemeClr>
                      </a:solidFill>
                      <a:prstDash val="solid"/>
                      <a:round/>
                      <a:headEnd type="none" w="med" len="med"/>
                      <a:tailEnd type="none" w="med" len="med"/>
                    </a:lnR>
                  </a:tcPr>
                </a:tc>
                <a:tc>
                  <a:txBody>
                    <a:bodyPr/>
                    <a:lstStyle/>
                    <a:p>
                      <a:pPr algn="ctr" fontAlgn="b"/>
                      <a:r>
                        <a:rPr lang="en-US" sz="1400" u="none" strike="noStrike" dirty="0">
                          <a:effectLst/>
                        </a:rPr>
                        <a:t>13.1</a:t>
                      </a:r>
                      <a:endParaRPr lang="en-US" sz="14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accent2">
                          <a:lumMod val="60000"/>
                          <a:lumOff val="40000"/>
                        </a:schemeClr>
                      </a:solidFill>
                      <a:prstDash val="solid"/>
                      <a:round/>
                      <a:headEnd type="none" w="med" len="med"/>
                      <a:tailEnd type="none" w="med" len="med"/>
                    </a:lnL>
                  </a:tcPr>
                </a:tc>
                <a:extLst>
                  <a:ext uri="{0D108BD9-81ED-4DB2-BD59-A6C34878D82A}">
                    <a16:rowId xmlns:a16="http://schemas.microsoft.com/office/drawing/2014/main" val="2747500131"/>
                  </a:ext>
                </a:extLst>
              </a:tr>
              <a:tr h="180975">
                <a:tc>
                  <a:txBody>
                    <a:bodyPr/>
                    <a:lstStyle/>
                    <a:p>
                      <a:pPr algn="ctr" fontAlgn="b"/>
                      <a:r>
                        <a:rPr lang="en-US" sz="1400" u="none" strike="noStrike" dirty="0">
                          <a:effectLst/>
                        </a:rPr>
                        <a:t>8. Paulding</a:t>
                      </a:r>
                      <a:endParaRPr lang="en-US" sz="1400" b="0" i="0" u="none" strike="noStrike" dirty="0">
                        <a:solidFill>
                          <a:srgbClr val="000000"/>
                        </a:solidFill>
                        <a:effectLst/>
                        <a:latin typeface="Calibri" panose="020F0502020204030204" pitchFamily="34" charset="0"/>
                      </a:endParaRPr>
                    </a:p>
                  </a:txBody>
                  <a:tcPr marL="4763" marR="4763" marT="4763" marB="0" anchor="b">
                    <a:lnR w="12700" cap="flat" cmpd="sng" algn="ctr">
                      <a:solidFill>
                        <a:schemeClr val="accent2">
                          <a:lumMod val="60000"/>
                          <a:lumOff val="40000"/>
                        </a:schemeClr>
                      </a:solidFill>
                      <a:prstDash val="solid"/>
                      <a:round/>
                      <a:headEnd type="none" w="med" len="med"/>
                      <a:tailEnd type="none" w="med" len="med"/>
                    </a:lnR>
                  </a:tcPr>
                </a:tc>
                <a:tc>
                  <a:txBody>
                    <a:bodyPr/>
                    <a:lstStyle/>
                    <a:p>
                      <a:pPr algn="ctr" fontAlgn="b"/>
                      <a:r>
                        <a:rPr lang="en-US" sz="1400" u="none" strike="noStrike" dirty="0">
                          <a:effectLst/>
                        </a:rPr>
                        <a:t>12.8</a:t>
                      </a:r>
                      <a:endParaRPr lang="en-US" sz="14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accent2">
                          <a:lumMod val="60000"/>
                          <a:lumOff val="40000"/>
                        </a:schemeClr>
                      </a:solidFill>
                      <a:prstDash val="solid"/>
                      <a:round/>
                      <a:headEnd type="none" w="med" len="med"/>
                      <a:tailEnd type="none" w="med" len="med"/>
                    </a:lnL>
                  </a:tcPr>
                </a:tc>
                <a:extLst>
                  <a:ext uri="{0D108BD9-81ED-4DB2-BD59-A6C34878D82A}">
                    <a16:rowId xmlns:a16="http://schemas.microsoft.com/office/drawing/2014/main" val="3290668508"/>
                  </a:ext>
                </a:extLst>
              </a:tr>
              <a:tr h="180975">
                <a:tc>
                  <a:txBody>
                    <a:bodyPr/>
                    <a:lstStyle/>
                    <a:p>
                      <a:pPr algn="ctr" fontAlgn="b"/>
                      <a:r>
                        <a:rPr lang="en-US" sz="1400" u="none" strike="noStrike" dirty="0">
                          <a:effectLst/>
                        </a:rPr>
                        <a:t>9. Chatham</a:t>
                      </a:r>
                      <a:endParaRPr lang="en-US" sz="1400" b="0" i="0" u="none" strike="noStrike" dirty="0">
                        <a:solidFill>
                          <a:srgbClr val="000000"/>
                        </a:solidFill>
                        <a:effectLst/>
                        <a:latin typeface="Calibri" panose="020F0502020204030204" pitchFamily="34" charset="0"/>
                      </a:endParaRPr>
                    </a:p>
                  </a:txBody>
                  <a:tcPr marL="4763" marR="4763" marT="4763" marB="0" anchor="b">
                    <a:lnR w="12700" cap="flat" cmpd="sng" algn="ctr">
                      <a:solidFill>
                        <a:schemeClr val="accent2">
                          <a:lumMod val="60000"/>
                          <a:lumOff val="40000"/>
                        </a:schemeClr>
                      </a:solidFill>
                      <a:prstDash val="solid"/>
                      <a:round/>
                      <a:headEnd type="none" w="med" len="med"/>
                      <a:tailEnd type="none" w="med" len="med"/>
                    </a:lnR>
                  </a:tcPr>
                </a:tc>
                <a:tc>
                  <a:txBody>
                    <a:bodyPr/>
                    <a:lstStyle/>
                    <a:p>
                      <a:pPr algn="ctr" fontAlgn="b"/>
                      <a:r>
                        <a:rPr lang="en-US" sz="1400" u="none" strike="noStrike" dirty="0">
                          <a:effectLst/>
                        </a:rPr>
                        <a:t>10.6</a:t>
                      </a:r>
                      <a:endParaRPr lang="en-US" sz="14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accent2">
                          <a:lumMod val="60000"/>
                          <a:lumOff val="40000"/>
                        </a:schemeClr>
                      </a:solidFill>
                      <a:prstDash val="solid"/>
                      <a:round/>
                      <a:headEnd type="none" w="med" len="med"/>
                      <a:tailEnd type="none" w="med" len="med"/>
                    </a:lnL>
                  </a:tcPr>
                </a:tc>
                <a:extLst>
                  <a:ext uri="{0D108BD9-81ED-4DB2-BD59-A6C34878D82A}">
                    <a16:rowId xmlns:a16="http://schemas.microsoft.com/office/drawing/2014/main" val="1627457710"/>
                  </a:ext>
                </a:extLst>
              </a:tr>
              <a:tr h="180975">
                <a:tc>
                  <a:txBody>
                    <a:bodyPr/>
                    <a:lstStyle/>
                    <a:p>
                      <a:pPr algn="ctr" fontAlgn="b"/>
                      <a:r>
                        <a:rPr lang="en-US" sz="1400" u="none" strike="noStrike" dirty="0">
                          <a:effectLst/>
                        </a:rPr>
                        <a:t>10. Cherokee</a:t>
                      </a:r>
                      <a:endParaRPr lang="en-US" sz="1400" b="0" i="0" u="none" strike="noStrike" dirty="0">
                        <a:solidFill>
                          <a:srgbClr val="000000"/>
                        </a:solidFill>
                        <a:effectLst/>
                        <a:latin typeface="Calibri" panose="020F0502020204030204" pitchFamily="34" charset="0"/>
                      </a:endParaRPr>
                    </a:p>
                  </a:txBody>
                  <a:tcPr marL="4763" marR="4763" marT="4763" marB="0" anchor="b">
                    <a:lnR w="12700" cap="flat" cmpd="sng" algn="ctr">
                      <a:solidFill>
                        <a:schemeClr val="accent2">
                          <a:lumMod val="60000"/>
                          <a:lumOff val="40000"/>
                        </a:schemeClr>
                      </a:solidFill>
                      <a:prstDash val="solid"/>
                      <a:round/>
                      <a:headEnd type="none" w="med" len="med"/>
                      <a:tailEnd type="none" w="med" len="med"/>
                    </a:lnR>
                  </a:tcPr>
                </a:tc>
                <a:tc>
                  <a:txBody>
                    <a:bodyPr/>
                    <a:lstStyle/>
                    <a:p>
                      <a:pPr algn="ctr" fontAlgn="b"/>
                      <a:r>
                        <a:rPr lang="en-US" sz="1400" u="none" strike="noStrike" dirty="0">
                          <a:effectLst/>
                        </a:rPr>
                        <a:t>10</a:t>
                      </a:r>
                      <a:endParaRPr lang="en-US" sz="14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chemeClr val="accent2">
                          <a:lumMod val="60000"/>
                          <a:lumOff val="40000"/>
                        </a:schemeClr>
                      </a:solidFill>
                      <a:prstDash val="solid"/>
                      <a:round/>
                      <a:headEnd type="none" w="med" len="med"/>
                      <a:tailEnd type="none" w="med" len="med"/>
                    </a:lnL>
                  </a:tcPr>
                </a:tc>
                <a:extLst>
                  <a:ext uri="{0D108BD9-81ED-4DB2-BD59-A6C34878D82A}">
                    <a16:rowId xmlns:a16="http://schemas.microsoft.com/office/drawing/2014/main" val="3024069455"/>
                  </a:ext>
                </a:extLst>
              </a:tr>
            </a:tbl>
          </a:graphicData>
        </a:graphic>
      </p:graphicFrame>
      <p:sp>
        <p:nvSpPr>
          <p:cNvPr id="4" name="Title 1">
            <a:extLst>
              <a:ext uri="{FF2B5EF4-FFF2-40B4-BE49-F238E27FC236}">
                <a16:creationId xmlns:a16="http://schemas.microsoft.com/office/drawing/2014/main" id="{6B09D53A-61F6-4637-AD6A-D6DFC06AF0F4}"/>
              </a:ext>
            </a:extLst>
          </p:cNvPr>
          <p:cNvSpPr txBox="1">
            <a:spLocks/>
          </p:cNvSpPr>
          <p:nvPr/>
        </p:nvSpPr>
        <p:spPr>
          <a:xfrm>
            <a:off x="1037118" y="146241"/>
            <a:ext cx="6266805" cy="527444"/>
          </a:xfrm>
          <a:prstGeom prst="rect">
            <a:avLst/>
          </a:prstGeom>
          <a:solidFill>
            <a:schemeClr val="bg1"/>
          </a:solidFill>
        </p:spPr>
        <p:txBody>
          <a:bodyPr>
            <a:normAutofit fontScale="92500" lnSpcReduction="1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200" b="1" dirty="0">
                <a:solidFill>
                  <a:srgbClr val="002060"/>
                </a:solidFill>
                <a:latin typeface="+mn-lt"/>
              </a:rPr>
              <a:t>Drug Epidemic</a:t>
            </a:r>
          </a:p>
        </p:txBody>
      </p:sp>
      <p:graphicFrame>
        <p:nvGraphicFramePr>
          <p:cNvPr id="5" name="Table 4">
            <a:extLst>
              <a:ext uri="{FF2B5EF4-FFF2-40B4-BE49-F238E27FC236}">
                <a16:creationId xmlns:a16="http://schemas.microsoft.com/office/drawing/2014/main" id="{8D2191D0-742D-4683-A44E-9227EE43B093}"/>
              </a:ext>
            </a:extLst>
          </p:cNvPr>
          <p:cNvGraphicFramePr>
            <a:graphicFrameLocks noGrp="1"/>
          </p:cNvGraphicFramePr>
          <p:nvPr/>
        </p:nvGraphicFramePr>
        <p:xfrm>
          <a:off x="-1849120" y="4988560"/>
          <a:ext cx="208280" cy="365760"/>
        </p:xfrm>
        <a:graphic>
          <a:graphicData uri="http://schemas.openxmlformats.org/drawingml/2006/table">
            <a:tbl>
              <a:tblPr/>
              <a:tblGrid>
                <a:gridCol w="208280">
                  <a:extLst>
                    <a:ext uri="{9D8B030D-6E8A-4147-A177-3AD203B41FA5}">
                      <a16:colId xmlns:a16="http://schemas.microsoft.com/office/drawing/2014/main" val="2402347453"/>
                    </a:ext>
                  </a:extLst>
                </a:gridCol>
              </a:tblGrid>
              <a:tr h="0">
                <a:tc>
                  <a:txBody>
                    <a:bodyPr/>
                    <a:lstStyle/>
                    <a:p>
                      <a:endParaRPr lang="en-US" dirty="0"/>
                    </a:p>
                  </a:txBody>
                  <a:tcPr>
                    <a:lnL w="12700" cmpd="sng">
                      <a:solidFill>
                        <a:schemeClr val="accent2">
                          <a:lumMod val="60000"/>
                          <a:lumOff val="40000"/>
                        </a:schemeClr>
                      </a:solidFill>
                      <a:prstDash val="solid"/>
                    </a:lnL>
                    <a:lnR w="12700" cmpd="sng">
                      <a:solidFill>
                        <a:schemeClr val="accent2">
                          <a:lumMod val="60000"/>
                          <a:lumOff val="40000"/>
                        </a:schemeClr>
                      </a:solidFill>
                      <a:prstDash val="solid"/>
                    </a:lnR>
                    <a:lnT w="12700" cmpd="sng">
                      <a:solidFill>
                        <a:schemeClr val="accent2">
                          <a:lumMod val="60000"/>
                          <a:lumOff val="40000"/>
                        </a:schemeClr>
                      </a:solidFill>
                      <a:prstDash val="solid"/>
                    </a:lnT>
                    <a:lnB w="12700" cmpd="sng">
                      <a:solidFill>
                        <a:schemeClr val="accent2">
                          <a:lumMod val="60000"/>
                          <a:lumOff val="40000"/>
                        </a:schemeClr>
                      </a:solidFill>
                      <a:prstDash val="solid"/>
                    </a:lnB>
                  </a:tcPr>
                </a:tc>
                <a:extLst>
                  <a:ext uri="{0D108BD9-81ED-4DB2-BD59-A6C34878D82A}">
                    <a16:rowId xmlns:a16="http://schemas.microsoft.com/office/drawing/2014/main" val="664072071"/>
                  </a:ext>
                </a:extLst>
              </a:tr>
            </a:tbl>
          </a:graphicData>
        </a:graphic>
      </p:graphicFrame>
      <p:sp>
        <p:nvSpPr>
          <p:cNvPr id="6" name="TextBox 5">
            <a:extLst>
              <a:ext uri="{FF2B5EF4-FFF2-40B4-BE49-F238E27FC236}">
                <a16:creationId xmlns:a16="http://schemas.microsoft.com/office/drawing/2014/main" id="{6B1FAB1F-5826-45AB-827C-38FF9DF790ED}"/>
              </a:ext>
            </a:extLst>
          </p:cNvPr>
          <p:cNvSpPr txBox="1"/>
          <p:nvPr/>
        </p:nvSpPr>
        <p:spPr>
          <a:xfrm>
            <a:off x="4270548" y="3679050"/>
            <a:ext cx="3846034" cy="276999"/>
          </a:xfrm>
          <a:prstGeom prst="rect">
            <a:avLst/>
          </a:prstGeom>
          <a:noFill/>
        </p:spPr>
        <p:txBody>
          <a:bodyPr wrap="square" rtlCol="0">
            <a:spAutoFit/>
          </a:bodyPr>
          <a:lstStyle/>
          <a:p>
            <a:r>
              <a:rPr lang="en-US" sz="1200" dirty="0"/>
              <a:t>Source: Opioid Overdose Surveillance, Georgia 2016, DPH </a:t>
            </a:r>
          </a:p>
        </p:txBody>
      </p:sp>
    </p:spTree>
    <p:extLst>
      <p:ext uri="{BB962C8B-B14F-4D97-AF65-F5344CB8AC3E}">
        <p14:creationId xmlns:p14="http://schemas.microsoft.com/office/powerpoint/2010/main" val="3310712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0" y="2431473"/>
            <a:ext cx="9144000" cy="1676400"/>
          </a:xfrm>
          <a:prstGeom prst="rect">
            <a:avLst/>
          </a:prstGeom>
          <a:solidFill>
            <a:schemeClr val="accent2">
              <a:lumMod val="60000"/>
              <a:lumOff val="40000"/>
            </a:schemeClr>
          </a:solidFill>
          <a:ln w="57150" cmpd="thinThick">
            <a:noFill/>
          </a:ln>
          <a:effectLst/>
        </p:spPr>
        <p:txBody>
          <a:bodyPr vert="horz" lIns="91440" tIns="45720" rIns="91440" bIns="45720" rtlCol="0" anchor="ctr" anchorCtr="1">
            <a:normAutofit/>
          </a:bodyPr>
          <a:lstStyle/>
          <a:p>
            <a:r>
              <a:rPr lang="en-US" sz="3200" b="1" dirty="0">
                <a:solidFill>
                  <a:schemeClr val="bg1"/>
                </a:solidFill>
              </a:rPr>
              <a:t>Transitioning From High School to College or Career</a:t>
            </a:r>
          </a:p>
        </p:txBody>
      </p:sp>
      <p:sp>
        <p:nvSpPr>
          <p:cNvPr id="3" name="Rectangle 3">
            <a:extLst>
              <a:ext uri="{FF2B5EF4-FFF2-40B4-BE49-F238E27FC236}">
                <a16:creationId xmlns:a16="http://schemas.microsoft.com/office/drawing/2014/main" id="{863AD61C-A0FA-4ED1-9BB7-99E5AB3217E3}"/>
              </a:ext>
            </a:extLst>
          </p:cNvPr>
          <p:cNvSpPr txBox="1">
            <a:spLocks noChangeArrowheads="1"/>
          </p:cNvSpPr>
          <p:nvPr/>
        </p:nvSpPr>
        <p:spPr>
          <a:xfrm>
            <a:off x="0" y="4103370"/>
            <a:ext cx="9144000" cy="295910"/>
          </a:xfrm>
          <a:prstGeom prst="rect">
            <a:avLst/>
          </a:prstGeom>
          <a:solidFill>
            <a:srgbClr val="8E0000"/>
          </a:solidFill>
          <a:ln w="57150" cmpd="thinThick">
            <a:noFill/>
          </a:ln>
          <a:effectLst/>
        </p:spPr>
        <p:txBody>
          <a:bodyPr vert="horz" lIns="91440" tIns="45720" rIns="91440" bIns="45720" rtlCol="0" anchor="ctr" anchorCtr="1">
            <a:normAutofit fontScale="47500" lnSpcReduction="20000"/>
          </a:bodyPr>
          <a:lstStyle/>
          <a:p>
            <a:endParaRPr lang="en-US" sz="3200" b="1" dirty="0">
              <a:solidFill>
                <a:schemeClr val="bg1"/>
              </a:solidFill>
            </a:endParaRPr>
          </a:p>
        </p:txBody>
      </p:sp>
    </p:spTree>
    <p:extLst>
      <p:ext uri="{BB962C8B-B14F-4D97-AF65-F5344CB8AC3E}">
        <p14:creationId xmlns:p14="http://schemas.microsoft.com/office/powerpoint/2010/main" val="1816798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37810"/>
            <a:ext cx="6858000" cy="457200"/>
          </a:xfrm>
        </p:spPr>
        <p:txBody>
          <a:bodyPr>
            <a:noAutofit/>
          </a:bodyPr>
          <a:lstStyle/>
          <a:p>
            <a:r>
              <a:rPr lang="en-US" sz="3200" b="1" cap="none" dirty="0">
                <a:solidFill>
                  <a:srgbClr val="002060"/>
                </a:solidFill>
                <a:cs typeface="Calibri" pitchFamily="34" charset="0"/>
              </a:rPr>
              <a:t>The </a:t>
            </a:r>
            <a:r>
              <a:rPr lang="en-US" sz="3200" b="1" cap="none" dirty="0">
                <a:solidFill>
                  <a:srgbClr val="002060"/>
                </a:solidFill>
                <a:latin typeface="+mn-lt"/>
                <a:cs typeface="Calibri" pitchFamily="34" charset="0"/>
              </a:rPr>
              <a:t>Missing</a:t>
            </a:r>
            <a:r>
              <a:rPr lang="en-US" sz="3200" b="1" cap="none" dirty="0">
                <a:solidFill>
                  <a:srgbClr val="002060"/>
                </a:solidFill>
                <a:cs typeface="Calibri" pitchFamily="34" charset="0"/>
              </a:rPr>
              <a:t> 57%</a:t>
            </a:r>
          </a:p>
        </p:txBody>
      </p:sp>
      <p:pic>
        <p:nvPicPr>
          <p:cNvPr id="104453" name="Picture 5" descr="C:\Users\drickman\AppData\Local\Microsoft\Windows\Temporary Internet Files\Content.IE5\9908HID3\MC900439595[1].png"/>
          <p:cNvPicPr>
            <a:picLocks noChangeAspect="1" noChangeArrowheads="1"/>
          </p:cNvPicPr>
          <p:nvPr/>
        </p:nvPicPr>
        <p:blipFill>
          <a:blip r:embed="rId3" cstate="print"/>
          <a:srcRect/>
          <a:stretch>
            <a:fillRect/>
          </a:stretch>
        </p:blipFill>
        <p:spPr bwMode="auto">
          <a:xfrm>
            <a:off x="838200" y="1771650"/>
            <a:ext cx="3467570" cy="3714750"/>
          </a:xfrm>
          <a:prstGeom prst="rect">
            <a:avLst/>
          </a:prstGeom>
          <a:noFill/>
        </p:spPr>
      </p:pic>
      <p:sp>
        <p:nvSpPr>
          <p:cNvPr id="8" name="TextBox 7"/>
          <p:cNvSpPr txBox="1"/>
          <p:nvPr/>
        </p:nvSpPr>
        <p:spPr>
          <a:xfrm>
            <a:off x="685800" y="1153180"/>
            <a:ext cx="7010400" cy="523220"/>
          </a:xfrm>
          <a:prstGeom prst="rect">
            <a:avLst/>
          </a:prstGeom>
          <a:noFill/>
        </p:spPr>
        <p:txBody>
          <a:bodyPr wrap="square" rtlCol="0">
            <a:spAutoFit/>
          </a:bodyPr>
          <a:lstStyle/>
          <a:p>
            <a:r>
              <a:rPr lang="en-US" sz="2800" dirty="0"/>
              <a:t>100 Georgia 9</a:t>
            </a:r>
            <a:r>
              <a:rPr lang="en-US" sz="2800" baseline="30000" dirty="0"/>
              <a:t>th</a:t>
            </a:r>
            <a:r>
              <a:rPr lang="en-US" sz="2800" dirty="0"/>
              <a:t> Graders Enter High School!</a:t>
            </a:r>
          </a:p>
        </p:txBody>
      </p:sp>
      <p:cxnSp>
        <p:nvCxnSpPr>
          <p:cNvPr id="11" name="Straight Arrow Connector 10"/>
          <p:cNvCxnSpPr/>
          <p:nvPr/>
        </p:nvCxnSpPr>
        <p:spPr>
          <a:xfrm flipH="1">
            <a:off x="4267200" y="1600200"/>
            <a:ext cx="381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62000" y="1600200"/>
            <a:ext cx="381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962400" y="2514600"/>
            <a:ext cx="228600" cy="609600"/>
          </a:xfrm>
          <a:prstGeom prst="straightConnector1">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657600" y="3210580"/>
            <a:ext cx="3200400" cy="523220"/>
          </a:xfrm>
          <a:prstGeom prst="rect">
            <a:avLst/>
          </a:prstGeom>
          <a:noFill/>
        </p:spPr>
        <p:txBody>
          <a:bodyPr wrap="square" rtlCol="0">
            <a:spAutoFit/>
          </a:bodyPr>
          <a:lstStyle/>
          <a:p>
            <a:r>
              <a:rPr lang="en-US" sz="2800" dirty="0"/>
              <a:t>81 graduate HS</a:t>
            </a:r>
          </a:p>
        </p:txBody>
      </p:sp>
      <p:cxnSp>
        <p:nvCxnSpPr>
          <p:cNvPr id="23" name="Straight Arrow Connector 22"/>
          <p:cNvCxnSpPr/>
          <p:nvPr/>
        </p:nvCxnSpPr>
        <p:spPr>
          <a:xfrm flipH="1">
            <a:off x="3505200" y="3657600"/>
            <a:ext cx="304800" cy="457200"/>
          </a:xfrm>
          <a:prstGeom prst="straightConnector1">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048000" y="4648200"/>
            <a:ext cx="304800" cy="533400"/>
          </a:xfrm>
          <a:prstGeom prst="straightConnector1">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200400" y="4124980"/>
            <a:ext cx="4876800" cy="523220"/>
          </a:xfrm>
          <a:prstGeom prst="rect">
            <a:avLst/>
          </a:prstGeom>
          <a:noFill/>
        </p:spPr>
        <p:txBody>
          <a:bodyPr wrap="square" rtlCol="0">
            <a:spAutoFit/>
          </a:bodyPr>
          <a:lstStyle/>
          <a:p>
            <a:r>
              <a:rPr lang="en-US" sz="2800" dirty="0"/>
              <a:t>62 enroll in higher education</a:t>
            </a:r>
          </a:p>
        </p:txBody>
      </p:sp>
      <p:sp>
        <p:nvSpPr>
          <p:cNvPr id="29" name="TextBox 28"/>
          <p:cNvSpPr txBox="1"/>
          <p:nvPr/>
        </p:nvSpPr>
        <p:spPr>
          <a:xfrm>
            <a:off x="3048000" y="5267980"/>
            <a:ext cx="6172200" cy="523220"/>
          </a:xfrm>
          <a:prstGeom prst="rect">
            <a:avLst/>
          </a:prstGeom>
          <a:noFill/>
        </p:spPr>
        <p:txBody>
          <a:bodyPr wrap="square" rtlCol="0">
            <a:spAutoFit/>
          </a:bodyPr>
          <a:lstStyle/>
          <a:p>
            <a:r>
              <a:rPr lang="en-US" sz="2800" dirty="0"/>
              <a:t>43 make it to their sophomore year</a:t>
            </a:r>
          </a:p>
        </p:txBody>
      </p:sp>
      <p:sp>
        <p:nvSpPr>
          <p:cNvPr id="14" name="Rectangle 13"/>
          <p:cNvSpPr/>
          <p:nvPr/>
        </p:nvSpPr>
        <p:spPr>
          <a:xfrm>
            <a:off x="381000" y="6096000"/>
            <a:ext cx="7924800" cy="307777"/>
          </a:xfrm>
          <a:prstGeom prst="rect">
            <a:avLst/>
          </a:prstGeom>
        </p:spPr>
        <p:txBody>
          <a:bodyPr wrap="square">
            <a:spAutoFit/>
          </a:bodyPr>
          <a:lstStyle/>
          <a:p>
            <a:r>
              <a:rPr lang="en-US" sz="1400" u="sng" dirty="0"/>
              <a:t>Source</a:t>
            </a:r>
            <a:r>
              <a:rPr lang="en-US" sz="1400" dirty="0"/>
              <a:t>: Ga DOE data for 2016-2017 school year; projections by Atlanta Regional Commission</a:t>
            </a:r>
          </a:p>
        </p:txBody>
      </p:sp>
    </p:spTree>
    <p:extLst>
      <p:ext uri="{BB962C8B-B14F-4D97-AF65-F5344CB8AC3E}">
        <p14:creationId xmlns:p14="http://schemas.microsoft.com/office/powerpoint/2010/main" val="2820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6858000" cy="457200"/>
          </a:xfrm>
        </p:spPr>
        <p:txBody>
          <a:bodyPr>
            <a:noAutofit/>
          </a:bodyPr>
          <a:lstStyle/>
          <a:p>
            <a:r>
              <a:rPr lang="en-US" sz="3200" b="1" cap="none" dirty="0">
                <a:solidFill>
                  <a:srgbClr val="002060"/>
                </a:solidFill>
                <a:latin typeface="+mn-lt"/>
                <a:cs typeface="Calibri" pitchFamily="34" charset="0"/>
              </a:rPr>
              <a:t>HS Graduation Enrollment Trends</a:t>
            </a:r>
          </a:p>
        </p:txBody>
      </p:sp>
      <p:pic>
        <p:nvPicPr>
          <p:cNvPr id="4" name="Graphic 3">
            <a:extLst>
              <a:ext uri="{FF2B5EF4-FFF2-40B4-BE49-F238E27FC236}">
                <a16:creationId xmlns:a16="http://schemas.microsoft.com/office/drawing/2014/main" id="{E94DB2D9-283E-43CF-9141-80DFF6324F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71937" y="1939636"/>
            <a:ext cx="4367213" cy="4537364"/>
          </a:xfrm>
          <a:prstGeom prst="rect">
            <a:avLst/>
          </a:prstGeom>
        </p:spPr>
      </p:pic>
      <p:pic>
        <p:nvPicPr>
          <p:cNvPr id="6" name="Graphic 5">
            <a:extLst>
              <a:ext uri="{FF2B5EF4-FFF2-40B4-BE49-F238E27FC236}">
                <a16:creationId xmlns:a16="http://schemas.microsoft.com/office/drawing/2014/main" id="{922ABC9D-D97E-45BA-B78A-0FD05C707D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0" y="771524"/>
            <a:ext cx="4276725" cy="4443351"/>
          </a:xfrm>
          <a:prstGeom prst="rect">
            <a:avLst/>
          </a:prstGeom>
        </p:spPr>
      </p:pic>
      <p:sp>
        <p:nvSpPr>
          <p:cNvPr id="18" name="Rectangle 17">
            <a:extLst>
              <a:ext uri="{FF2B5EF4-FFF2-40B4-BE49-F238E27FC236}">
                <a16:creationId xmlns:a16="http://schemas.microsoft.com/office/drawing/2014/main" id="{25DE8838-0D1F-494D-9F44-1BC89930211D}"/>
              </a:ext>
            </a:extLst>
          </p:cNvPr>
          <p:cNvSpPr/>
          <p:nvPr/>
        </p:nvSpPr>
        <p:spPr>
          <a:xfrm>
            <a:off x="76200" y="6330806"/>
            <a:ext cx="8153400" cy="292388"/>
          </a:xfrm>
          <a:prstGeom prst="rect">
            <a:avLst/>
          </a:prstGeom>
        </p:spPr>
        <p:txBody>
          <a:bodyPr wrap="square">
            <a:spAutoFit/>
          </a:bodyPr>
          <a:lstStyle/>
          <a:p>
            <a:r>
              <a:rPr lang="en-US" sz="1300" i="1" dirty="0"/>
              <a:t>Source: Governors Office of Student Achievement (GOSA): High School Graduation Outcomes Report</a:t>
            </a:r>
            <a:endParaRPr lang="en-US" sz="1300" dirty="0"/>
          </a:p>
        </p:txBody>
      </p:sp>
    </p:spTree>
    <p:extLst>
      <p:ext uri="{BB962C8B-B14F-4D97-AF65-F5344CB8AC3E}">
        <p14:creationId xmlns:p14="http://schemas.microsoft.com/office/powerpoint/2010/main" val="3000168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B09D53A-61F6-4637-AD6A-D6DFC06AF0F4}"/>
              </a:ext>
            </a:extLst>
          </p:cNvPr>
          <p:cNvSpPr txBox="1">
            <a:spLocks/>
          </p:cNvSpPr>
          <p:nvPr/>
        </p:nvSpPr>
        <p:spPr>
          <a:xfrm>
            <a:off x="827568" y="146241"/>
            <a:ext cx="7154382" cy="527444"/>
          </a:xfrm>
          <a:prstGeom prst="rect">
            <a:avLst/>
          </a:prstGeom>
          <a:solidFill>
            <a:schemeClr val="bg1"/>
          </a:solidFill>
        </p:spPr>
        <p:txBody>
          <a:bodyP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200" b="1" dirty="0">
                <a:solidFill>
                  <a:srgbClr val="002060"/>
                </a:solidFill>
                <a:latin typeface="+mn-lt"/>
              </a:rPr>
              <a:t>Post-Secondary Access and Completion</a:t>
            </a:r>
          </a:p>
        </p:txBody>
      </p:sp>
      <p:pic>
        <p:nvPicPr>
          <p:cNvPr id="6" name="Graphic 5">
            <a:extLst>
              <a:ext uri="{FF2B5EF4-FFF2-40B4-BE49-F238E27FC236}">
                <a16:creationId xmlns:a16="http://schemas.microsoft.com/office/drawing/2014/main" id="{FA0E38C5-15B5-4C27-AF2D-73E44FC386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6801" y="766449"/>
            <a:ext cx="5760872" cy="5863483"/>
          </a:xfrm>
          <a:prstGeom prst="rect">
            <a:avLst/>
          </a:prstGeom>
        </p:spPr>
      </p:pic>
      <p:sp>
        <p:nvSpPr>
          <p:cNvPr id="7" name="Rectangle 6">
            <a:extLst>
              <a:ext uri="{FF2B5EF4-FFF2-40B4-BE49-F238E27FC236}">
                <a16:creationId xmlns:a16="http://schemas.microsoft.com/office/drawing/2014/main" id="{CE256B56-09DE-4059-844E-AA573F348E09}"/>
              </a:ext>
            </a:extLst>
          </p:cNvPr>
          <p:cNvSpPr/>
          <p:nvPr/>
        </p:nvSpPr>
        <p:spPr>
          <a:xfrm>
            <a:off x="76200" y="6538839"/>
            <a:ext cx="8153400" cy="292388"/>
          </a:xfrm>
          <a:prstGeom prst="rect">
            <a:avLst/>
          </a:prstGeom>
        </p:spPr>
        <p:txBody>
          <a:bodyPr wrap="square">
            <a:spAutoFit/>
          </a:bodyPr>
          <a:lstStyle/>
          <a:p>
            <a:r>
              <a:rPr lang="en-US" sz="1300" i="1" dirty="0"/>
              <a:t>Source: Governors Office of Student Achievement (GOSA): High School Graduation Outcomes Report</a:t>
            </a:r>
            <a:endParaRPr lang="en-US" sz="1300" dirty="0"/>
          </a:p>
        </p:txBody>
      </p:sp>
    </p:spTree>
    <p:extLst>
      <p:ext uri="{BB962C8B-B14F-4D97-AF65-F5344CB8AC3E}">
        <p14:creationId xmlns:p14="http://schemas.microsoft.com/office/powerpoint/2010/main" val="1597798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B09D53A-61F6-4637-AD6A-D6DFC06AF0F4}"/>
              </a:ext>
            </a:extLst>
          </p:cNvPr>
          <p:cNvSpPr txBox="1">
            <a:spLocks/>
          </p:cNvSpPr>
          <p:nvPr/>
        </p:nvSpPr>
        <p:spPr>
          <a:xfrm>
            <a:off x="827568" y="146241"/>
            <a:ext cx="6935307" cy="527444"/>
          </a:xfrm>
          <a:prstGeom prst="rect">
            <a:avLst/>
          </a:prstGeom>
          <a:solidFill>
            <a:schemeClr val="bg1"/>
          </a:solidFill>
        </p:spPr>
        <p:txBody>
          <a:bodyP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200" b="1" dirty="0">
                <a:solidFill>
                  <a:srgbClr val="002060"/>
                </a:solidFill>
                <a:latin typeface="+mn-lt"/>
              </a:rPr>
              <a:t>Post-Secondary Access and Completion</a:t>
            </a:r>
          </a:p>
        </p:txBody>
      </p:sp>
      <p:pic>
        <p:nvPicPr>
          <p:cNvPr id="9" name="Graphic 8">
            <a:extLst>
              <a:ext uri="{FF2B5EF4-FFF2-40B4-BE49-F238E27FC236}">
                <a16:creationId xmlns:a16="http://schemas.microsoft.com/office/drawing/2014/main" id="{38442089-5405-4DB1-931F-9EB6075FAB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4001" y="876300"/>
            <a:ext cx="5460610" cy="5557872"/>
          </a:xfrm>
          <a:prstGeom prst="rect">
            <a:avLst/>
          </a:prstGeom>
        </p:spPr>
      </p:pic>
      <p:sp>
        <p:nvSpPr>
          <p:cNvPr id="10" name="Rectangle 9">
            <a:extLst>
              <a:ext uri="{FF2B5EF4-FFF2-40B4-BE49-F238E27FC236}">
                <a16:creationId xmlns:a16="http://schemas.microsoft.com/office/drawing/2014/main" id="{9E4216E8-A54C-4AA3-8DF1-E57A447F599F}"/>
              </a:ext>
            </a:extLst>
          </p:cNvPr>
          <p:cNvSpPr/>
          <p:nvPr/>
        </p:nvSpPr>
        <p:spPr>
          <a:xfrm>
            <a:off x="76200" y="6538839"/>
            <a:ext cx="8153400" cy="292388"/>
          </a:xfrm>
          <a:prstGeom prst="rect">
            <a:avLst/>
          </a:prstGeom>
        </p:spPr>
        <p:txBody>
          <a:bodyPr wrap="square">
            <a:spAutoFit/>
          </a:bodyPr>
          <a:lstStyle/>
          <a:p>
            <a:r>
              <a:rPr lang="en-US" sz="1300" i="1" dirty="0"/>
              <a:t>Source: Governors Office of Student Achievement (GOSA): High School Graduation Outcomes Report</a:t>
            </a:r>
            <a:endParaRPr lang="en-US" sz="1300" dirty="0"/>
          </a:p>
        </p:txBody>
      </p:sp>
    </p:spTree>
    <p:extLst>
      <p:ext uri="{BB962C8B-B14F-4D97-AF65-F5344CB8AC3E}">
        <p14:creationId xmlns:p14="http://schemas.microsoft.com/office/powerpoint/2010/main" val="3297864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AFB96D3-AA95-4BAB-9602-DB96A7FE9778}"/>
              </a:ext>
            </a:extLst>
          </p:cNvPr>
          <p:cNvSpPr>
            <a:spLocks noChangeArrowheads="1"/>
          </p:cNvSpPr>
          <p:nvPr/>
        </p:nvSpPr>
        <p:spPr bwMode="auto">
          <a:xfrm>
            <a:off x="0" y="0"/>
            <a:ext cx="9144000" cy="1077218"/>
          </a:xfrm>
          <a:prstGeom prst="rect">
            <a:avLst/>
          </a:prstGeom>
          <a:noFill/>
          <a:ln w="9525">
            <a:noFill/>
            <a:miter lim="800000"/>
            <a:headEnd/>
            <a:tailEnd/>
          </a:ln>
        </p:spPr>
        <p:txBody>
          <a:bodyPr>
            <a:spAutoFit/>
          </a:bodyPr>
          <a:lstStyle/>
          <a:p>
            <a:pPr algn="ctr"/>
            <a:r>
              <a:rPr lang="en-US" sz="3200" b="1" dirty="0">
                <a:solidFill>
                  <a:srgbClr val="000066"/>
                </a:solidFill>
              </a:rPr>
              <a:t>Barriers to Economic Growth: </a:t>
            </a:r>
          </a:p>
          <a:p>
            <a:pPr algn="ctr"/>
            <a:r>
              <a:rPr lang="en-US" sz="3200" b="1" dirty="0">
                <a:solidFill>
                  <a:srgbClr val="000066"/>
                </a:solidFill>
              </a:rPr>
              <a:t>Adults Without A High School Diploma</a:t>
            </a:r>
          </a:p>
        </p:txBody>
      </p:sp>
      <p:sp>
        <p:nvSpPr>
          <p:cNvPr id="3" name="Rectangle 2">
            <a:extLst>
              <a:ext uri="{FF2B5EF4-FFF2-40B4-BE49-F238E27FC236}">
                <a16:creationId xmlns:a16="http://schemas.microsoft.com/office/drawing/2014/main" id="{328AC1C5-2334-4E8D-A5D3-2351BAA91608}"/>
              </a:ext>
            </a:extLst>
          </p:cNvPr>
          <p:cNvSpPr/>
          <p:nvPr/>
        </p:nvSpPr>
        <p:spPr>
          <a:xfrm>
            <a:off x="76200" y="6538839"/>
            <a:ext cx="8153400" cy="292388"/>
          </a:xfrm>
          <a:prstGeom prst="rect">
            <a:avLst/>
          </a:prstGeom>
        </p:spPr>
        <p:txBody>
          <a:bodyPr wrap="square">
            <a:spAutoFit/>
          </a:bodyPr>
          <a:lstStyle/>
          <a:p>
            <a:r>
              <a:rPr lang="en-US" sz="1300" i="1" dirty="0"/>
              <a:t>Compiled by Georgia Chamber of Commerce 2030, ACS 2015 5-Year estimates</a:t>
            </a:r>
            <a:endParaRPr lang="en-US" sz="1300" dirty="0"/>
          </a:p>
        </p:txBody>
      </p:sp>
      <p:pic>
        <p:nvPicPr>
          <p:cNvPr id="5" name="Picture 4">
            <a:extLst>
              <a:ext uri="{FF2B5EF4-FFF2-40B4-BE49-F238E27FC236}">
                <a16:creationId xmlns:a16="http://schemas.microsoft.com/office/drawing/2014/main" id="{1F92AF8E-F3AF-4950-B9CE-0293A8A9ED3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9600" y="1093121"/>
            <a:ext cx="7662672" cy="5458123"/>
          </a:xfrm>
          <a:prstGeom prst="rect">
            <a:avLst/>
          </a:prstGeom>
        </p:spPr>
      </p:pic>
    </p:spTree>
    <p:extLst>
      <p:ext uri="{BB962C8B-B14F-4D97-AF65-F5344CB8AC3E}">
        <p14:creationId xmlns:p14="http://schemas.microsoft.com/office/powerpoint/2010/main" val="2100288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AFB96D3-AA95-4BAB-9602-DB96A7FE9778}"/>
              </a:ext>
            </a:extLst>
          </p:cNvPr>
          <p:cNvSpPr>
            <a:spLocks noChangeArrowheads="1"/>
          </p:cNvSpPr>
          <p:nvPr/>
        </p:nvSpPr>
        <p:spPr bwMode="auto">
          <a:xfrm>
            <a:off x="0" y="0"/>
            <a:ext cx="9144000" cy="1077218"/>
          </a:xfrm>
          <a:prstGeom prst="rect">
            <a:avLst/>
          </a:prstGeom>
          <a:noFill/>
          <a:ln w="9525">
            <a:noFill/>
            <a:miter lim="800000"/>
            <a:headEnd/>
            <a:tailEnd/>
          </a:ln>
        </p:spPr>
        <p:txBody>
          <a:bodyPr>
            <a:spAutoFit/>
          </a:bodyPr>
          <a:lstStyle/>
          <a:p>
            <a:pPr algn="ctr"/>
            <a:r>
              <a:rPr lang="en-US" sz="3200" b="1" dirty="0">
                <a:solidFill>
                  <a:srgbClr val="000066"/>
                </a:solidFill>
              </a:rPr>
              <a:t>Barriers to Economic Growth: </a:t>
            </a:r>
          </a:p>
          <a:p>
            <a:pPr algn="ctr"/>
            <a:r>
              <a:rPr lang="en-US" sz="3200" b="1" dirty="0">
                <a:solidFill>
                  <a:srgbClr val="000066"/>
                </a:solidFill>
              </a:rPr>
              <a:t>Adults Not Working, Ages 25-64</a:t>
            </a:r>
          </a:p>
        </p:txBody>
      </p:sp>
      <p:sp>
        <p:nvSpPr>
          <p:cNvPr id="3" name="Rectangle 2">
            <a:extLst>
              <a:ext uri="{FF2B5EF4-FFF2-40B4-BE49-F238E27FC236}">
                <a16:creationId xmlns:a16="http://schemas.microsoft.com/office/drawing/2014/main" id="{328AC1C5-2334-4E8D-A5D3-2351BAA91608}"/>
              </a:ext>
            </a:extLst>
          </p:cNvPr>
          <p:cNvSpPr/>
          <p:nvPr/>
        </p:nvSpPr>
        <p:spPr>
          <a:xfrm>
            <a:off x="76200" y="6538839"/>
            <a:ext cx="8153400" cy="292388"/>
          </a:xfrm>
          <a:prstGeom prst="rect">
            <a:avLst/>
          </a:prstGeom>
        </p:spPr>
        <p:txBody>
          <a:bodyPr wrap="square">
            <a:spAutoFit/>
          </a:bodyPr>
          <a:lstStyle/>
          <a:p>
            <a:r>
              <a:rPr lang="en-US" sz="1300" i="1" dirty="0"/>
              <a:t>Compiled by Georgia Chamber of Commerce 2030, ACS 2015 5-Year estimates</a:t>
            </a:r>
            <a:endParaRPr lang="en-US" sz="1300" dirty="0"/>
          </a:p>
        </p:txBody>
      </p:sp>
      <p:pic>
        <p:nvPicPr>
          <p:cNvPr id="9" name="Picture 8">
            <a:extLst>
              <a:ext uri="{FF2B5EF4-FFF2-40B4-BE49-F238E27FC236}">
                <a16:creationId xmlns:a16="http://schemas.microsoft.com/office/drawing/2014/main" id="{D5B28E9B-E926-4204-A2B7-BB12A957363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81296" y="1371600"/>
            <a:ext cx="7195904" cy="4876800"/>
          </a:xfrm>
          <a:prstGeom prst="rect">
            <a:avLst/>
          </a:prstGeom>
        </p:spPr>
      </p:pic>
    </p:spTree>
    <p:extLst>
      <p:ext uri="{BB962C8B-B14F-4D97-AF65-F5344CB8AC3E}">
        <p14:creationId xmlns:p14="http://schemas.microsoft.com/office/powerpoint/2010/main" val="3596724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3BBE138-91ED-4223-BC5D-529D93FAB034}"/>
              </a:ext>
            </a:extLst>
          </p:cNvPr>
          <p:cNvSpPr>
            <a:spLocks noChangeArrowheads="1"/>
          </p:cNvSpPr>
          <p:nvPr/>
        </p:nvSpPr>
        <p:spPr bwMode="auto">
          <a:xfrm>
            <a:off x="0" y="228600"/>
            <a:ext cx="9144000" cy="584775"/>
          </a:xfrm>
          <a:prstGeom prst="rect">
            <a:avLst/>
          </a:prstGeom>
          <a:noFill/>
          <a:ln w="9525">
            <a:noFill/>
            <a:miter lim="800000"/>
            <a:headEnd/>
            <a:tailEnd/>
          </a:ln>
        </p:spPr>
        <p:txBody>
          <a:bodyPr>
            <a:spAutoFit/>
          </a:bodyPr>
          <a:lstStyle/>
          <a:p>
            <a:pPr algn="ctr"/>
            <a:r>
              <a:rPr lang="en-US" sz="3200" b="1" dirty="0">
                <a:solidFill>
                  <a:srgbClr val="000066"/>
                </a:solidFill>
              </a:rPr>
              <a:t>Barriers to Economic Growth: Poverty Rates</a:t>
            </a:r>
          </a:p>
        </p:txBody>
      </p:sp>
      <p:sp>
        <p:nvSpPr>
          <p:cNvPr id="9" name="Rectangle 8">
            <a:extLst>
              <a:ext uri="{FF2B5EF4-FFF2-40B4-BE49-F238E27FC236}">
                <a16:creationId xmlns:a16="http://schemas.microsoft.com/office/drawing/2014/main" id="{3375CD69-3E74-48CF-A704-8450C3FBBA6F}"/>
              </a:ext>
            </a:extLst>
          </p:cNvPr>
          <p:cNvSpPr/>
          <p:nvPr/>
        </p:nvSpPr>
        <p:spPr>
          <a:xfrm>
            <a:off x="40220" y="6553200"/>
            <a:ext cx="7503579" cy="292388"/>
          </a:xfrm>
          <a:prstGeom prst="rect">
            <a:avLst/>
          </a:prstGeom>
        </p:spPr>
        <p:txBody>
          <a:bodyPr wrap="square">
            <a:spAutoFit/>
          </a:bodyPr>
          <a:lstStyle/>
          <a:p>
            <a:r>
              <a:rPr lang="en-US" sz="1300" i="1" dirty="0"/>
              <a:t>ACS 2015 5-year estimates/Kids Counts Data Center</a:t>
            </a:r>
            <a:endParaRPr lang="en-US" sz="1300" dirty="0"/>
          </a:p>
        </p:txBody>
      </p:sp>
      <p:pic>
        <p:nvPicPr>
          <p:cNvPr id="4" name="Picture 3">
            <a:extLst>
              <a:ext uri="{FF2B5EF4-FFF2-40B4-BE49-F238E27FC236}">
                <a16:creationId xmlns:a16="http://schemas.microsoft.com/office/drawing/2014/main" id="{34121ECF-6425-4FCA-AC60-CCA3C620B7A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19200" y="1219200"/>
            <a:ext cx="6404157" cy="4976138"/>
          </a:xfrm>
          <a:prstGeom prst="rect">
            <a:avLst/>
          </a:prstGeom>
        </p:spPr>
      </p:pic>
    </p:spTree>
    <p:extLst>
      <p:ext uri="{BB962C8B-B14F-4D97-AF65-F5344CB8AC3E}">
        <p14:creationId xmlns:p14="http://schemas.microsoft.com/office/powerpoint/2010/main" val="185722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0" y="2457450"/>
            <a:ext cx="9144000" cy="1676400"/>
          </a:xfrm>
          <a:prstGeom prst="rect">
            <a:avLst/>
          </a:prstGeom>
          <a:solidFill>
            <a:schemeClr val="accent2">
              <a:lumMod val="60000"/>
              <a:lumOff val="40000"/>
            </a:schemeClr>
          </a:solidFill>
          <a:ln w="57150" cmpd="thinThick">
            <a:noFill/>
          </a:ln>
          <a:effectLst/>
        </p:spPr>
        <p:txBody>
          <a:bodyPr vert="horz" lIns="91440" tIns="45720" rIns="91440" bIns="45720" rtlCol="0" anchor="ctr" anchorCtr="1">
            <a:normAutofit/>
          </a:bodyPr>
          <a:lstStyle/>
          <a:p>
            <a:r>
              <a:rPr lang="en-US" sz="3200" b="1" dirty="0">
                <a:solidFill>
                  <a:schemeClr val="bg1"/>
                </a:solidFill>
              </a:rPr>
              <a:t>Bigger Picture – </a:t>
            </a:r>
          </a:p>
          <a:p>
            <a:r>
              <a:rPr lang="en-US" sz="3200" b="1" dirty="0">
                <a:solidFill>
                  <a:schemeClr val="bg1"/>
                </a:solidFill>
              </a:rPr>
              <a:t>The “Demographics” Are  A-Changing </a:t>
            </a:r>
          </a:p>
        </p:txBody>
      </p:sp>
      <p:sp>
        <p:nvSpPr>
          <p:cNvPr id="4" name="Rectangle 3">
            <a:extLst>
              <a:ext uri="{FF2B5EF4-FFF2-40B4-BE49-F238E27FC236}">
                <a16:creationId xmlns:a16="http://schemas.microsoft.com/office/drawing/2014/main" id="{12976DDA-08D2-44D0-BD4B-ECEBC60EBE8F}"/>
              </a:ext>
            </a:extLst>
          </p:cNvPr>
          <p:cNvSpPr txBox="1">
            <a:spLocks noChangeArrowheads="1"/>
          </p:cNvSpPr>
          <p:nvPr/>
        </p:nvSpPr>
        <p:spPr>
          <a:xfrm>
            <a:off x="0" y="4133850"/>
            <a:ext cx="9144000" cy="295910"/>
          </a:xfrm>
          <a:prstGeom prst="rect">
            <a:avLst/>
          </a:prstGeom>
          <a:solidFill>
            <a:srgbClr val="8E0000"/>
          </a:solidFill>
          <a:ln w="57150" cmpd="thinThick">
            <a:noFill/>
          </a:ln>
          <a:effectLst/>
        </p:spPr>
        <p:txBody>
          <a:bodyPr vert="horz" lIns="91440" tIns="45720" rIns="91440" bIns="45720" rtlCol="0" anchor="ctr" anchorCtr="1">
            <a:normAutofit fontScale="47500" lnSpcReduction="20000"/>
          </a:bodyPr>
          <a:lstStyle/>
          <a:p>
            <a:endParaRPr lang="en-US" sz="3200" b="1" dirty="0">
              <a:solidFill>
                <a:schemeClr val="bg1"/>
              </a:solidFill>
            </a:endParaRPr>
          </a:p>
        </p:txBody>
      </p:sp>
    </p:spTree>
    <p:extLst>
      <p:ext uri="{BB962C8B-B14F-4D97-AF65-F5344CB8AC3E}">
        <p14:creationId xmlns:p14="http://schemas.microsoft.com/office/powerpoint/2010/main" val="2207011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228600"/>
            <a:ext cx="9144000" cy="584775"/>
          </a:xfrm>
          <a:prstGeom prst="rect">
            <a:avLst/>
          </a:prstGeom>
          <a:noFill/>
          <a:ln w="9525">
            <a:noFill/>
            <a:miter lim="800000"/>
            <a:headEnd/>
            <a:tailEnd/>
          </a:ln>
        </p:spPr>
        <p:txBody>
          <a:bodyPr>
            <a:spAutoFit/>
          </a:bodyPr>
          <a:lstStyle/>
          <a:p>
            <a:pPr algn="ctr"/>
            <a:r>
              <a:rPr lang="en-US" sz="3200" b="1" dirty="0">
                <a:solidFill>
                  <a:srgbClr val="000066"/>
                </a:solidFill>
              </a:rPr>
              <a:t>Barriers to Economic Growth</a:t>
            </a:r>
          </a:p>
        </p:txBody>
      </p:sp>
      <p:grpSp>
        <p:nvGrpSpPr>
          <p:cNvPr id="21" name="Group 20">
            <a:extLst>
              <a:ext uri="{FF2B5EF4-FFF2-40B4-BE49-F238E27FC236}">
                <a16:creationId xmlns:a16="http://schemas.microsoft.com/office/drawing/2014/main" id="{BB86D1D3-7C05-4FF1-B8D0-E2BEEC490FBB}"/>
              </a:ext>
            </a:extLst>
          </p:cNvPr>
          <p:cNvGrpSpPr/>
          <p:nvPr/>
        </p:nvGrpSpPr>
        <p:grpSpPr>
          <a:xfrm>
            <a:off x="6200770" y="1478448"/>
            <a:ext cx="2943230" cy="3931752"/>
            <a:chOff x="180970" y="1482913"/>
            <a:chExt cx="2943230" cy="3931752"/>
          </a:xfrm>
        </p:grpSpPr>
        <p:sp>
          <p:nvSpPr>
            <p:cNvPr id="11" name="TextBox 10">
              <a:extLst>
                <a:ext uri="{FF2B5EF4-FFF2-40B4-BE49-F238E27FC236}">
                  <a16:creationId xmlns:a16="http://schemas.microsoft.com/office/drawing/2014/main" id="{1B7CCADE-9DB0-4F04-9529-57C134992C9B}"/>
                </a:ext>
              </a:extLst>
            </p:cNvPr>
            <p:cNvSpPr txBox="1"/>
            <p:nvPr/>
          </p:nvSpPr>
          <p:spPr>
            <a:xfrm>
              <a:off x="685800" y="4953000"/>
              <a:ext cx="2438400" cy="461665"/>
            </a:xfrm>
            <a:prstGeom prst="rect">
              <a:avLst/>
            </a:prstGeom>
            <a:noFill/>
          </p:spPr>
          <p:txBody>
            <a:bodyPr wrap="square" rtlCol="0">
              <a:spAutoFit/>
            </a:bodyPr>
            <a:lstStyle/>
            <a:p>
              <a:r>
                <a:rPr lang="en-US" sz="2400" dirty="0"/>
                <a:t>Poverty</a:t>
              </a:r>
            </a:p>
          </p:txBody>
        </p:sp>
        <p:pic>
          <p:nvPicPr>
            <p:cNvPr id="5" name="Picture 4">
              <a:extLst>
                <a:ext uri="{FF2B5EF4-FFF2-40B4-BE49-F238E27FC236}">
                  <a16:creationId xmlns:a16="http://schemas.microsoft.com/office/drawing/2014/main" id="{6FF69456-728F-4FDB-AF0D-1B18C13F1F8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0970" y="1482913"/>
              <a:ext cx="2803101" cy="3241485"/>
            </a:xfrm>
            <a:prstGeom prst="rect">
              <a:avLst/>
            </a:prstGeom>
          </p:spPr>
        </p:pic>
      </p:grpSp>
      <p:grpSp>
        <p:nvGrpSpPr>
          <p:cNvPr id="22" name="Group 21">
            <a:extLst>
              <a:ext uri="{FF2B5EF4-FFF2-40B4-BE49-F238E27FC236}">
                <a16:creationId xmlns:a16="http://schemas.microsoft.com/office/drawing/2014/main" id="{380D7AE2-C2F5-4112-A758-386181808CFC}"/>
              </a:ext>
            </a:extLst>
          </p:cNvPr>
          <p:cNvGrpSpPr/>
          <p:nvPr/>
        </p:nvGrpSpPr>
        <p:grpSpPr>
          <a:xfrm>
            <a:off x="3108097" y="1447799"/>
            <a:ext cx="3368903" cy="4038601"/>
            <a:chOff x="3108097" y="1447799"/>
            <a:chExt cx="3368903" cy="4038601"/>
          </a:xfrm>
        </p:grpSpPr>
        <p:sp>
          <p:nvSpPr>
            <p:cNvPr id="13" name="TextBox 12">
              <a:extLst>
                <a:ext uri="{FF2B5EF4-FFF2-40B4-BE49-F238E27FC236}">
                  <a16:creationId xmlns:a16="http://schemas.microsoft.com/office/drawing/2014/main" id="{D8C855A3-EFBD-4CB5-826A-737195670186}"/>
                </a:ext>
              </a:extLst>
            </p:cNvPr>
            <p:cNvSpPr txBox="1"/>
            <p:nvPr/>
          </p:nvSpPr>
          <p:spPr>
            <a:xfrm>
              <a:off x="3429000" y="5024735"/>
              <a:ext cx="3048000" cy="461665"/>
            </a:xfrm>
            <a:prstGeom prst="rect">
              <a:avLst/>
            </a:prstGeom>
            <a:noFill/>
          </p:spPr>
          <p:txBody>
            <a:bodyPr wrap="square" rtlCol="0">
              <a:spAutoFit/>
            </a:bodyPr>
            <a:lstStyle/>
            <a:p>
              <a:r>
                <a:rPr lang="en-US" sz="2400" dirty="0"/>
                <a:t>Adults Not Working</a:t>
              </a:r>
            </a:p>
          </p:txBody>
        </p:sp>
        <p:pic>
          <p:nvPicPr>
            <p:cNvPr id="18" name="Picture 17">
              <a:extLst>
                <a:ext uri="{FF2B5EF4-FFF2-40B4-BE49-F238E27FC236}">
                  <a16:creationId xmlns:a16="http://schemas.microsoft.com/office/drawing/2014/main" id="{18A6C20B-FD3A-427C-AC79-F1C4C62BF00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08097" y="1447799"/>
              <a:ext cx="2879533" cy="3276599"/>
            </a:xfrm>
            <a:prstGeom prst="rect">
              <a:avLst/>
            </a:prstGeom>
          </p:spPr>
        </p:pic>
      </p:grpSp>
      <p:grpSp>
        <p:nvGrpSpPr>
          <p:cNvPr id="23" name="Group 22">
            <a:extLst>
              <a:ext uri="{FF2B5EF4-FFF2-40B4-BE49-F238E27FC236}">
                <a16:creationId xmlns:a16="http://schemas.microsoft.com/office/drawing/2014/main" id="{323517F5-1E39-4020-87AC-252ADC8ED589}"/>
              </a:ext>
            </a:extLst>
          </p:cNvPr>
          <p:cNvGrpSpPr/>
          <p:nvPr/>
        </p:nvGrpSpPr>
        <p:grpSpPr>
          <a:xfrm>
            <a:off x="201914" y="1517031"/>
            <a:ext cx="3043972" cy="4003344"/>
            <a:chOff x="6100028" y="1483056"/>
            <a:chExt cx="3043972" cy="4003344"/>
          </a:xfrm>
        </p:grpSpPr>
        <p:sp>
          <p:nvSpPr>
            <p:cNvPr id="14" name="TextBox 13">
              <a:extLst>
                <a:ext uri="{FF2B5EF4-FFF2-40B4-BE49-F238E27FC236}">
                  <a16:creationId xmlns:a16="http://schemas.microsoft.com/office/drawing/2014/main" id="{8D1134FB-3DA0-435C-AD0D-50EDA5F346C0}"/>
                </a:ext>
              </a:extLst>
            </p:cNvPr>
            <p:cNvSpPr txBox="1"/>
            <p:nvPr/>
          </p:nvSpPr>
          <p:spPr>
            <a:xfrm>
              <a:off x="6705600" y="5024735"/>
              <a:ext cx="2438400" cy="461665"/>
            </a:xfrm>
            <a:prstGeom prst="rect">
              <a:avLst/>
            </a:prstGeom>
            <a:noFill/>
          </p:spPr>
          <p:txBody>
            <a:bodyPr wrap="square" rtlCol="0">
              <a:spAutoFit/>
            </a:bodyPr>
            <a:lstStyle/>
            <a:p>
              <a:r>
                <a:rPr lang="en-US" sz="2400" dirty="0"/>
                <a:t>No HS Diploma</a:t>
              </a:r>
            </a:p>
          </p:txBody>
        </p:sp>
        <p:pic>
          <p:nvPicPr>
            <p:cNvPr id="20" name="Picture 19">
              <a:extLst>
                <a:ext uri="{FF2B5EF4-FFF2-40B4-BE49-F238E27FC236}">
                  <a16:creationId xmlns:a16="http://schemas.microsoft.com/office/drawing/2014/main" id="{9CCEFC71-A96B-4D1A-91C4-744738FB796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100028" y="1483056"/>
              <a:ext cx="2815372" cy="3276069"/>
            </a:xfrm>
            <a:prstGeom prst="rect">
              <a:avLst/>
            </a:prstGeom>
          </p:spPr>
        </p:pic>
      </p:grpSp>
    </p:spTree>
    <p:extLst>
      <p:ext uri="{BB962C8B-B14F-4D97-AF65-F5344CB8AC3E}">
        <p14:creationId xmlns:p14="http://schemas.microsoft.com/office/powerpoint/2010/main" val="1693688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AutoShape 5"/>
          <p:cNvSpPr>
            <a:spLocks noChangeArrowheads="1"/>
          </p:cNvSpPr>
          <p:nvPr/>
        </p:nvSpPr>
        <p:spPr bwMode="auto">
          <a:xfrm>
            <a:off x="914400" y="3124200"/>
            <a:ext cx="6019800" cy="1600200"/>
          </a:xfrm>
          <a:prstGeom prst="rightArrow">
            <a:avLst>
              <a:gd name="adj1" fmla="val 50000"/>
              <a:gd name="adj2" fmla="val 52143"/>
            </a:avLst>
          </a:prstGeom>
          <a:solidFill>
            <a:srgbClr val="92D050"/>
          </a:solidFill>
          <a:ln w="9525">
            <a:solidFill>
              <a:schemeClr val="tx1"/>
            </a:solidFill>
            <a:miter lim="800000"/>
            <a:headEnd/>
            <a:tailEnd/>
          </a:ln>
        </p:spPr>
        <p:txBody>
          <a:bodyPr wrap="none" anchor="ctr"/>
          <a:lstStyle/>
          <a:p>
            <a:pPr algn="ctr"/>
            <a:endParaRPr lang="en-US" sz="2000">
              <a:solidFill>
                <a:srgbClr val="FF5050"/>
              </a:solidFill>
              <a:latin typeface="Times New Roman" charset="0"/>
              <a:cs typeface="Times New Roman" charset="0"/>
            </a:endParaRPr>
          </a:p>
        </p:txBody>
      </p:sp>
      <p:cxnSp>
        <p:nvCxnSpPr>
          <p:cNvPr id="348" name="Straight Arrow Connector 347"/>
          <p:cNvCxnSpPr/>
          <p:nvPr/>
        </p:nvCxnSpPr>
        <p:spPr>
          <a:xfrm>
            <a:off x="2514600" y="3657600"/>
            <a:ext cx="990600" cy="0"/>
          </a:xfrm>
          <a:prstGeom prst="straightConnector1">
            <a:avLst/>
          </a:prstGeom>
          <a:ln w="2222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9" name="Straight Arrow Connector 348"/>
          <p:cNvCxnSpPr/>
          <p:nvPr/>
        </p:nvCxnSpPr>
        <p:spPr>
          <a:xfrm>
            <a:off x="2667000" y="3810000"/>
            <a:ext cx="990600" cy="0"/>
          </a:xfrm>
          <a:prstGeom prst="straightConnector1">
            <a:avLst/>
          </a:prstGeom>
          <a:ln w="2222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1" name="Straight Arrow Connector 350"/>
          <p:cNvCxnSpPr/>
          <p:nvPr/>
        </p:nvCxnSpPr>
        <p:spPr>
          <a:xfrm>
            <a:off x="2438400" y="3733800"/>
            <a:ext cx="990600" cy="0"/>
          </a:xfrm>
          <a:prstGeom prst="straightConnector1">
            <a:avLst/>
          </a:prstGeom>
          <a:ln w="2222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6258" name="Rectangle 2"/>
          <p:cNvSpPr>
            <a:spLocks noChangeArrowheads="1"/>
          </p:cNvSpPr>
          <p:nvPr/>
        </p:nvSpPr>
        <p:spPr bwMode="auto">
          <a:xfrm>
            <a:off x="381000" y="0"/>
            <a:ext cx="8229600" cy="1077218"/>
          </a:xfrm>
          <a:prstGeom prst="rect">
            <a:avLst/>
          </a:prstGeom>
          <a:noFill/>
          <a:ln w="9525">
            <a:noFill/>
            <a:miter lim="800000"/>
            <a:headEnd/>
            <a:tailEnd/>
          </a:ln>
        </p:spPr>
        <p:txBody>
          <a:bodyPr>
            <a:spAutoFit/>
          </a:bodyPr>
          <a:lstStyle/>
          <a:p>
            <a:pPr algn="ctr"/>
            <a:r>
              <a:rPr lang="en-US" sz="3200" b="1" dirty="0">
                <a:solidFill>
                  <a:srgbClr val="000066"/>
                </a:solidFill>
                <a:cs typeface="Times New Roman" charset="0"/>
              </a:rPr>
              <a:t>Aligning Educational Strategies for </a:t>
            </a:r>
          </a:p>
          <a:p>
            <a:pPr algn="ctr"/>
            <a:r>
              <a:rPr lang="en-US" sz="3200" b="1" dirty="0">
                <a:solidFill>
                  <a:srgbClr val="000066"/>
                </a:solidFill>
                <a:cs typeface="Times New Roman" charset="0"/>
              </a:rPr>
              <a:t>Collective Impact</a:t>
            </a:r>
          </a:p>
        </p:txBody>
      </p:sp>
      <p:grpSp>
        <p:nvGrpSpPr>
          <p:cNvPr id="2" name="Group 3"/>
          <p:cNvGrpSpPr>
            <a:grpSpLocks/>
          </p:cNvGrpSpPr>
          <p:nvPr/>
        </p:nvGrpSpPr>
        <p:grpSpPr bwMode="auto">
          <a:xfrm>
            <a:off x="990600" y="4876800"/>
            <a:ext cx="6019800" cy="1752600"/>
            <a:chOff x="960" y="3120"/>
            <a:chExt cx="3504" cy="1104"/>
          </a:xfrm>
        </p:grpSpPr>
        <p:grpSp>
          <p:nvGrpSpPr>
            <p:cNvPr id="3" name="Group 4"/>
            <p:cNvGrpSpPr>
              <a:grpSpLocks/>
            </p:cNvGrpSpPr>
            <p:nvPr/>
          </p:nvGrpSpPr>
          <p:grpSpPr bwMode="auto">
            <a:xfrm>
              <a:off x="960" y="3216"/>
              <a:ext cx="3504" cy="1008"/>
              <a:chOff x="2016" y="2996"/>
              <a:chExt cx="3504" cy="1008"/>
            </a:xfrm>
          </p:grpSpPr>
          <p:sp>
            <p:nvSpPr>
              <p:cNvPr id="96290" name="AutoShape 5"/>
              <p:cNvSpPr>
                <a:spLocks noChangeArrowheads="1"/>
              </p:cNvSpPr>
              <p:nvPr/>
            </p:nvSpPr>
            <p:spPr bwMode="auto">
              <a:xfrm>
                <a:off x="2016" y="2996"/>
                <a:ext cx="3504" cy="1008"/>
              </a:xfrm>
              <a:prstGeom prst="rightArrow">
                <a:avLst>
                  <a:gd name="adj1" fmla="val 50000"/>
                  <a:gd name="adj2" fmla="val 52143"/>
                </a:avLst>
              </a:prstGeom>
              <a:solidFill>
                <a:srgbClr val="00CCFF"/>
              </a:solidFill>
              <a:ln w="9525">
                <a:solidFill>
                  <a:schemeClr val="tx1"/>
                </a:solidFill>
                <a:miter lim="800000"/>
                <a:headEnd/>
                <a:tailEnd/>
              </a:ln>
            </p:spPr>
            <p:txBody>
              <a:bodyPr wrap="none" anchor="ctr"/>
              <a:lstStyle/>
              <a:p>
                <a:pPr algn="ctr"/>
                <a:endParaRPr lang="en-US" sz="2000">
                  <a:solidFill>
                    <a:srgbClr val="FF5050"/>
                  </a:solidFill>
                  <a:latin typeface="Times New Roman" charset="0"/>
                  <a:cs typeface="Times New Roman" charset="0"/>
                </a:endParaRPr>
              </a:p>
            </p:txBody>
          </p:sp>
          <p:sp>
            <p:nvSpPr>
              <p:cNvPr id="96291" name="Line 6"/>
              <p:cNvSpPr>
                <a:spLocks noChangeShapeType="1"/>
              </p:cNvSpPr>
              <p:nvPr/>
            </p:nvSpPr>
            <p:spPr bwMode="auto">
              <a:xfrm flipV="1">
                <a:off x="4671" y="3623"/>
                <a:ext cx="588" cy="0"/>
              </a:xfrm>
              <a:prstGeom prst="line">
                <a:avLst/>
              </a:prstGeom>
              <a:noFill/>
              <a:ln w="9525">
                <a:solidFill>
                  <a:schemeClr val="tx1"/>
                </a:solidFill>
                <a:miter lim="800000"/>
                <a:headEnd/>
                <a:tailEnd type="triangle" w="med" len="med"/>
              </a:ln>
            </p:spPr>
            <p:txBody>
              <a:bodyPr wrap="none"/>
              <a:lstStyle/>
              <a:p>
                <a:endParaRPr lang="en-US"/>
              </a:p>
            </p:txBody>
          </p:sp>
          <p:sp>
            <p:nvSpPr>
              <p:cNvPr id="96293" name="Line 8"/>
              <p:cNvSpPr>
                <a:spLocks noChangeShapeType="1"/>
              </p:cNvSpPr>
              <p:nvPr/>
            </p:nvSpPr>
            <p:spPr bwMode="auto">
              <a:xfrm flipV="1">
                <a:off x="3647" y="3529"/>
                <a:ext cx="427" cy="0"/>
              </a:xfrm>
              <a:prstGeom prst="line">
                <a:avLst/>
              </a:prstGeom>
              <a:noFill/>
              <a:ln w="9525">
                <a:solidFill>
                  <a:schemeClr val="tx1"/>
                </a:solidFill>
                <a:miter lim="800000"/>
                <a:headEnd/>
                <a:tailEnd type="triangle" w="med" len="med"/>
              </a:ln>
            </p:spPr>
            <p:txBody>
              <a:bodyPr wrap="none"/>
              <a:lstStyle/>
              <a:p>
                <a:endParaRPr lang="en-US"/>
              </a:p>
            </p:txBody>
          </p:sp>
          <p:sp>
            <p:nvSpPr>
              <p:cNvPr id="96295" name="Line 10"/>
              <p:cNvSpPr>
                <a:spLocks noChangeShapeType="1"/>
              </p:cNvSpPr>
              <p:nvPr/>
            </p:nvSpPr>
            <p:spPr bwMode="auto">
              <a:xfrm flipV="1">
                <a:off x="3695" y="3284"/>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296" name="Line 11"/>
              <p:cNvSpPr>
                <a:spLocks noChangeShapeType="1"/>
              </p:cNvSpPr>
              <p:nvPr/>
            </p:nvSpPr>
            <p:spPr bwMode="auto">
              <a:xfrm>
                <a:off x="4885" y="352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297" name="Line 12"/>
              <p:cNvSpPr>
                <a:spLocks noChangeShapeType="1"/>
              </p:cNvSpPr>
              <p:nvPr/>
            </p:nvSpPr>
            <p:spPr bwMode="auto">
              <a:xfrm>
                <a:off x="2687" y="3351"/>
                <a:ext cx="535" cy="0"/>
              </a:xfrm>
              <a:prstGeom prst="line">
                <a:avLst/>
              </a:prstGeom>
              <a:noFill/>
              <a:ln w="9525">
                <a:solidFill>
                  <a:schemeClr val="tx1"/>
                </a:solidFill>
                <a:miter lim="800000"/>
                <a:headEnd/>
                <a:tailEnd type="triangle" w="med" len="med"/>
              </a:ln>
            </p:spPr>
            <p:txBody>
              <a:bodyPr wrap="none"/>
              <a:lstStyle/>
              <a:p>
                <a:endParaRPr lang="en-US"/>
              </a:p>
            </p:txBody>
          </p:sp>
          <p:sp>
            <p:nvSpPr>
              <p:cNvPr id="96298" name="Line 13"/>
              <p:cNvSpPr>
                <a:spLocks noChangeShapeType="1"/>
              </p:cNvSpPr>
              <p:nvPr/>
            </p:nvSpPr>
            <p:spPr bwMode="auto">
              <a:xfrm flipV="1">
                <a:off x="2901" y="3284"/>
                <a:ext cx="641" cy="0"/>
              </a:xfrm>
              <a:prstGeom prst="line">
                <a:avLst/>
              </a:prstGeom>
              <a:noFill/>
              <a:ln w="9525">
                <a:solidFill>
                  <a:schemeClr val="tx1"/>
                </a:solidFill>
                <a:miter lim="800000"/>
                <a:headEnd/>
                <a:tailEnd type="triangle" w="med" len="med"/>
              </a:ln>
            </p:spPr>
            <p:txBody>
              <a:bodyPr wrap="none"/>
              <a:lstStyle/>
              <a:p>
                <a:endParaRPr lang="en-US"/>
              </a:p>
            </p:txBody>
          </p:sp>
          <p:sp>
            <p:nvSpPr>
              <p:cNvPr id="96299" name="Line 14"/>
              <p:cNvSpPr>
                <a:spLocks noChangeShapeType="1"/>
              </p:cNvSpPr>
              <p:nvPr/>
            </p:nvSpPr>
            <p:spPr bwMode="auto">
              <a:xfrm flipV="1">
                <a:off x="3275" y="3351"/>
                <a:ext cx="535" cy="0"/>
              </a:xfrm>
              <a:prstGeom prst="line">
                <a:avLst/>
              </a:prstGeom>
              <a:noFill/>
              <a:ln w="9525">
                <a:solidFill>
                  <a:schemeClr val="tx1"/>
                </a:solidFill>
                <a:miter lim="800000"/>
                <a:headEnd/>
                <a:tailEnd type="triangle" w="med" len="med"/>
              </a:ln>
            </p:spPr>
            <p:txBody>
              <a:bodyPr wrap="none"/>
              <a:lstStyle/>
              <a:p>
                <a:endParaRPr lang="en-US"/>
              </a:p>
            </p:txBody>
          </p:sp>
          <p:sp>
            <p:nvSpPr>
              <p:cNvPr id="96300" name="Line 15"/>
              <p:cNvSpPr>
                <a:spLocks noChangeShapeType="1"/>
              </p:cNvSpPr>
              <p:nvPr/>
            </p:nvSpPr>
            <p:spPr bwMode="auto">
              <a:xfrm flipV="1">
                <a:off x="4176" y="3332"/>
                <a:ext cx="588" cy="0"/>
              </a:xfrm>
              <a:prstGeom prst="line">
                <a:avLst/>
              </a:prstGeom>
              <a:noFill/>
              <a:ln w="28575">
                <a:solidFill>
                  <a:schemeClr val="tx1"/>
                </a:solidFill>
                <a:miter lim="800000"/>
                <a:headEnd/>
                <a:tailEnd type="triangle" w="med" len="med"/>
              </a:ln>
            </p:spPr>
            <p:txBody>
              <a:bodyPr wrap="none"/>
              <a:lstStyle/>
              <a:p>
                <a:endParaRPr lang="en-US"/>
              </a:p>
            </p:txBody>
          </p:sp>
          <p:sp>
            <p:nvSpPr>
              <p:cNvPr id="96301" name="Line 16"/>
              <p:cNvSpPr>
                <a:spLocks noChangeShapeType="1"/>
              </p:cNvSpPr>
              <p:nvPr/>
            </p:nvSpPr>
            <p:spPr bwMode="auto">
              <a:xfrm flipV="1">
                <a:off x="4237" y="3351"/>
                <a:ext cx="1039" cy="0"/>
              </a:xfrm>
              <a:prstGeom prst="line">
                <a:avLst/>
              </a:prstGeom>
              <a:noFill/>
              <a:ln w="9525">
                <a:solidFill>
                  <a:schemeClr val="tx1"/>
                </a:solidFill>
                <a:miter lim="800000"/>
                <a:headEnd/>
                <a:tailEnd type="triangle" w="med" len="med"/>
              </a:ln>
            </p:spPr>
            <p:txBody>
              <a:bodyPr wrap="none"/>
              <a:lstStyle/>
              <a:p>
                <a:endParaRPr lang="en-US"/>
              </a:p>
            </p:txBody>
          </p:sp>
          <p:sp>
            <p:nvSpPr>
              <p:cNvPr id="96302" name="Line 17"/>
              <p:cNvSpPr>
                <a:spLocks noChangeShapeType="1"/>
              </p:cNvSpPr>
              <p:nvPr/>
            </p:nvSpPr>
            <p:spPr bwMode="auto">
              <a:xfrm>
                <a:off x="3542" y="3444"/>
                <a:ext cx="856" cy="0"/>
              </a:xfrm>
              <a:prstGeom prst="line">
                <a:avLst/>
              </a:prstGeom>
              <a:noFill/>
              <a:ln w="9525">
                <a:solidFill>
                  <a:schemeClr val="tx1"/>
                </a:solidFill>
                <a:miter lim="800000"/>
                <a:headEnd/>
                <a:tailEnd type="triangle" w="med" len="med"/>
              </a:ln>
            </p:spPr>
            <p:txBody>
              <a:bodyPr wrap="none"/>
              <a:lstStyle/>
              <a:p>
                <a:endParaRPr lang="en-US"/>
              </a:p>
            </p:txBody>
          </p:sp>
          <p:sp>
            <p:nvSpPr>
              <p:cNvPr id="96306" name="Line 21"/>
              <p:cNvSpPr>
                <a:spLocks noChangeShapeType="1"/>
              </p:cNvSpPr>
              <p:nvPr/>
            </p:nvSpPr>
            <p:spPr bwMode="auto">
              <a:xfrm flipV="1">
                <a:off x="3649" y="3351"/>
                <a:ext cx="428" cy="0"/>
              </a:xfrm>
              <a:prstGeom prst="line">
                <a:avLst/>
              </a:prstGeom>
              <a:noFill/>
              <a:ln w="9525">
                <a:solidFill>
                  <a:schemeClr val="tx1"/>
                </a:solidFill>
                <a:miter lim="800000"/>
                <a:headEnd/>
                <a:tailEnd type="triangle" w="med" len="med"/>
              </a:ln>
            </p:spPr>
            <p:txBody>
              <a:bodyPr wrap="none"/>
              <a:lstStyle/>
              <a:p>
                <a:endParaRPr lang="en-US"/>
              </a:p>
            </p:txBody>
          </p:sp>
          <p:sp>
            <p:nvSpPr>
              <p:cNvPr id="96307" name="Line 22"/>
              <p:cNvSpPr>
                <a:spLocks noChangeShapeType="1"/>
              </p:cNvSpPr>
              <p:nvPr/>
            </p:nvSpPr>
            <p:spPr bwMode="auto">
              <a:xfrm flipV="1">
                <a:off x="4184" y="3351"/>
                <a:ext cx="802" cy="0"/>
              </a:xfrm>
              <a:prstGeom prst="line">
                <a:avLst/>
              </a:prstGeom>
              <a:noFill/>
              <a:ln w="9525">
                <a:solidFill>
                  <a:schemeClr val="tx1"/>
                </a:solidFill>
                <a:miter lim="800000"/>
                <a:headEnd/>
                <a:tailEnd type="triangle" w="med" len="med"/>
              </a:ln>
            </p:spPr>
            <p:txBody>
              <a:bodyPr wrap="none"/>
              <a:lstStyle/>
              <a:p>
                <a:endParaRPr lang="en-US"/>
              </a:p>
            </p:txBody>
          </p:sp>
          <p:sp>
            <p:nvSpPr>
              <p:cNvPr id="96309" name="Line 24"/>
              <p:cNvSpPr>
                <a:spLocks noChangeShapeType="1"/>
              </p:cNvSpPr>
              <p:nvPr/>
            </p:nvSpPr>
            <p:spPr bwMode="auto">
              <a:xfrm flipV="1">
                <a:off x="3135" y="3380"/>
                <a:ext cx="321" cy="0"/>
              </a:xfrm>
              <a:prstGeom prst="line">
                <a:avLst/>
              </a:prstGeom>
              <a:noFill/>
              <a:ln w="9525">
                <a:solidFill>
                  <a:schemeClr val="tx1"/>
                </a:solidFill>
                <a:miter lim="800000"/>
                <a:headEnd/>
                <a:tailEnd type="triangle" w="med" len="med"/>
              </a:ln>
            </p:spPr>
            <p:txBody>
              <a:bodyPr wrap="none"/>
              <a:lstStyle/>
              <a:p>
                <a:endParaRPr lang="en-US"/>
              </a:p>
            </p:txBody>
          </p:sp>
          <p:sp>
            <p:nvSpPr>
              <p:cNvPr id="96310" name="Line 25"/>
              <p:cNvSpPr>
                <a:spLocks noChangeShapeType="1"/>
              </p:cNvSpPr>
              <p:nvPr/>
            </p:nvSpPr>
            <p:spPr bwMode="auto">
              <a:xfrm flipV="1">
                <a:off x="4504" y="3257"/>
                <a:ext cx="214" cy="0"/>
              </a:xfrm>
              <a:prstGeom prst="line">
                <a:avLst/>
              </a:prstGeom>
              <a:noFill/>
              <a:ln w="9525">
                <a:solidFill>
                  <a:schemeClr val="tx1"/>
                </a:solidFill>
                <a:miter lim="800000"/>
                <a:headEnd/>
                <a:tailEnd type="triangle" w="med" len="med"/>
              </a:ln>
            </p:spPr>
            <p:txBody>
              <a:bodyPr wrap="none"/>
              <a:lstStyle/>
              <a:p>
                <a:endParaRPr lang="en-US"/>
              </a:p>
            </p:txBody>
          </p:sp>
          <p:sp>
            <p:nvSpPr>
              <p:cNvPr id="96313" name="Line 28"/>
              <p:cNvSpPr>
                <a:spLocks noChangeShapeType="1"/>
              </p:cNvSpPr>
              <p:nvPr/>
            </p:nvSpPr>
            <p:spPr bwMode="auto">
              <a:xfrm>
                <a:off x="4036" y="3702"/>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15" name="Line 30"/>
              <p:cNvSpPr>
                <a:spLocks noChangeShapeType="1"/>
              </p:cNvSpPr>
              <p:nvPr/>
            </p:nvSpPr>
            <p:spPr bwMode="auto">
              <a:xfrm>
                <a:off x="4932" y="344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16" name="Line 31"/>
              <p:cNvSpPr>
                <a:spLocks noChangeShapeType="1"/>
              </p:cNvSpPr>
              <p:nvPr/>
            </p:nvSpPr>
            <p:spPr bwMode="auto">
              <a:xfrm flipV="1">
                <a:off x="2631" y="3716"/>
                <a:ext cx="802" cy="0"/>
              </a:xfrm>
              <a:prstGeom prst="line">
                <a:avLst/>
              </a:prstGeom>
              <a:noFill/>
              <a:ln w="9525">
                <a:solidFill>
                  <a:schemeClr val="tx1"/>
                </a:solidFill>
                <a:miter lim="800000"/>
                <a:headEnd/>
                <a:tailEnd type="triangle" w="med" len="med"/>
              </a:ln>
            </p:spPr>
            <p:txBody>
              <a:bodyPr wrap="none"/>
              <a:lstStyle/>
              <a:p>
                <a:endParaRPr lang="en-US"/>
              </a:p>
            </p:txBody>
          </p:sp>
          <p:sp>
            <p:nvSpPr>
              <p:cNvPr id="96318" name="Line 33"/>
              <p:cNvSpPr>
                <a:spLocks noChangeShapeType="1"/>
              </p:cNvSpPr>
              <p:nvPr/>
            </p:nvSpPr>
            <p:spPr bwMode="auto">
              <a:xfrm>
                <a:off x="2379" y="3609"/>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19" name="Line 34"/>
              <p:cNvSpPr>
                <a:spLocks noChangeShapeType="1"/>
              </p:cNvSpPr>
              <p:nvPr/>
            </p:nvSpPr>
            <p:spPr bwMode="auto">
              <a:xfrm>
                <a:off x="2433" y="351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0" name="Line 35"/>
              <p:cNvSpPr>
                <a:spLocks noChangeShapeType="1"/>
              </p:cNvSpPr>
              <p:nvPr/>
            </p:nvSpPr>
            <p:spPr bwMode="auto">
              <a:xfrm>
                <a:off x="3074" y="3609"/>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21" name="Line 36"/>
              <p:cNvSpPr>
                <a:spLocks noChangeShapeType="1"/>
              </p:cNvSpPr>
              <p:nvPr/>
            </p:nvSpPr>
            <p:spPr bwMode="auto">
              <a:xfrm>
                <a:off x="2634" y="344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2" name="Line 37"/>
              <p:cNvSpPr>
                <a:spLocks noChangeShapeType="1"/>
              </p:cNvSpPr>
              <p:nvPr/>
            </p:nvSpPr>
            <p:spPr bwMode="auto">
              <a:xfrm>
                <a:off x="2794" y="3537"/>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3" name="Line 38"/>
              <p:cNvSpPr>
                <a:spLocks noChangeShapeType="1"/>
              </p:cNvSpPr>
              <p:nvPr/>
            </p:nvSpPr>
            <p:spPr bwMode="auto">
              <a:xfrm>
                <a:off x="2112" y="351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4" name="Line 39"/>
              <p:cNvSpPr>
                <a:spLocks noChangeShapeType="1"/>
              </p:cNvSpPr>
              <p:nvPr/>
            </p:nvSpPr>
            <p:spPr bwMode="auto">
              <a:xfrm>
                <a:off x="2367" y="351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5" name="Line 40"/>
              <p:cNvSpPr>
                <a:spLocks noChangeShapeType="1"/>
              </p:cNvSpPr>
              <p:nvPr/>
            </p:nvSpPr>
            <p:spPr bwMode="auto">
              <a:xfrm flipV="1">
                <a:off x="3329" y="3444"/>
                <a:ext cx="534" cy="0"/>
              </a:xfrm>
              <a:prstGeom prst="line">
                <a:avLst/>
              </a:prstGeom>
              <a:noFill/>
              <a:ln w="9525">
                <a:solidFill>
                  <a:schemeClr val="tx1"/>
                </a:solidFill>
                <a:miter lim="800000"/>
                <a:headEnd/>
                <a:tailEnd type="triangle" w="med" len="med"/>
              </a:ln>
            </p:spPr>
            <p:txBody>
              <a:bodyPr wrap="none"/>
              <a:lstStyle/>
              <a:p>
                <a:endParaRPr lang="en-US"/>
              </a:p>
            </p:txBody>
          </p:sp>
          <p:sp>
            <p:nvSpPr>
              <p:cNvPr id="96327" name="Line 42"/>
              <p:cNvSpPr>
                <a:spLocks noChangeShapeType="1"/>
              </p:cNvSpPr>
              <p:nvPr/>
            </p:nvSpPr>
            <p:spPr bwMode="auto">
              <a:xfrm>
                <a:off x="2593" y="360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8" name="Line 43"/>
              <p:cNvSpPr>
                <a:spLocks noChangeShapeType="1"/>
              </p:cNvSpPr>
              <p:nvPr/>
            </p:nvSpPr>
            <p:spPr bwMode="auto">
              <a:xfrm flipV="1">
                <a:off x="3542" y="3444"/>
                <a:ext cx="535" cy="0"/>
              </a:xfrm>
              <a:prstGeom prst="line">
                <a:avLst/>
              </a:prstGeom>
              <a:noFill/>
              <a:ln w="9525">
                <a:solidFill>
                  <a:schemeClr val="tx1"/>
                </a:solidFill>
                <a:miter lim="800000"/>
                <a:headEnd/>
                <a:tailEnd type="triangle" w="med" len="med"/>
              </a:ln>
            </p:spPr>
            <p:txBody>
              <a:bodyPr wrap="none"/>
              <a:lstStyle/>
              <a:p>
                <a:endParaRPr lang="en-US"/>
              </a:p>
            </p:txBody>
          </p:sp>
          <p:sp>
            <p:nvSpPr>
              <p:cNvPr id="96330" name="Line 45"/>
              <p:cNvSpPr>
                <a:spLocks noChangeShapeType="1"/>
              </p:cNvSpPr>
              <p:nvPr/>
            </p:nvSpPr>
            <p:spPr bwMode="auto">
              <a:xfrm>
                <a:off x="2160" y="328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34" name="Line 49"/>
              <p:cNvSpPr>
                <a:spLocks noChangeShapeType="1"/>
              </p:cNvSpPr>
              <p:nvPr/>
            </p:nvSpPr>
            <p:spPr bwMode="auto">
              <a:xfrm flipV="1">
                <a:off x="2260" y="3351"/>
                <a:ext cx="534" cy="0"/>
              </a:xfrm>
              <a:prstGeom prst="line">
                <a:avLst/>
              </a:prstGeom>
              <a:noFill/>
              <a:ln w="9525">
                <a:solidFill>
                  <a:schemeClr val="tx1"/>
                </a:solidFill>
                <a:miter lim="800000"/>
                <a:headEnd/>
                <a:tailEnd type="triangle" w="med" len="med"/>
              </a:ln>
            </p:spPr>
            <p:txBody>
              <a:bodyPr wrap="none"/>
              <a:lstStyle/>
              <a:p>
                <a:endParaRPr lang="en-US"/>
              </a:p>
            </p:txBody>
          </p:sp>
          <p:sp>
            <p:nvSpPr>
              <p:cNvPr id="96335" name="Line 50"/>
              <p:cNvSpPr>
                <a:spLocks noChangeShapeType="1"/>
              </p:cNvSpPr>
              <p:nvPr/>
            </p:nvSpPr>
            <p:spPr bwMode="auto">
              <a:xfrm flipV="1">
                <a:off x="3649" y="3351"/>
                <a:ext cx="428" cy="0"/>
              </a:xfrm>
              <a:prstGeom prst="line">
                <a:avLst/>
              </a:prstGeom>
              <a:noFill/>
              <a:ln w="9525">
                <a:solidFill>
                  <a:schemeClr val="tx1"/>
                </a:solidFill>
                <a:miter lim="800000"/>
                <a:headEnd/>
                <a:tailEnd type="triangle" w="med" len="med"/>
              </a:ln>
            </p:spPr>
            <p:txBody>
              <a:bodyPr wrap="none"/>
              <a:lstStyle/>
              <a:p>
                <a:endParaRPr lang="en-US"/>
              </a:p>
            </p:txBody>
          </p:sp>
          <p:sp>
            <p:nvSpPr>
              <p:cNvPr id="96336" name="Line 51"/>
              <p:cNvSpPr>
                <a:spLocks noChangeShapeType="1"/>
              </p:cNvSpPr>
              <p:nvPr/>
            </p:nvSpPr>
            <p:spPr bwMode="auto">
              <a:xfrm>
                <a:off x="2367" y="3332"/>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37" name="Line 52"/>
              <p:cNvSpPr>
                <a:spLocks noChangeShapeType="1"/>
              </p:cNvSpPr>
              <p:nvPr/>
            </p:nvSpPr>
            <p:spPr bwMode="auto">
              <a:xfrm flipV="1">
                <a:off x="4799" y="3284"/>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38" name="Line 53"/>
              <p:cNvSpPr>
                <a:spLocks noChangeShapeType="1"/>
              </p:cNvSpPr>
              <p:nvPr/>
            </p:nvSpPr>
            <p:spPr bwMode="auto">
              <a:xfrm flipV="1">
                <a:off x="4451" y="3444"/>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39" name="Line 54"/>
              <p:cNvSpPr>
                <a:spLocks noChangeShapeType="1"/>
              </p:cNvSpPr>
              <p:nvPr/>
            </p:nvSpPr>
            <p:spPr bwMode="auto">
              <a:xfrm flipV="1">
                <a:off x="4617" y="3436"/>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41" name="Line 56"/>
              <p:cNvSpPr>
                <a:spLocks noChangeShapeType="1"/>
              </p:cNvSpPr>
              <p:nvPr/>
            </p:nvSpPr>
            <p:spPr bwMode="auto">
              <a:xfrm flipV="1">
                <a:off x="3762" y="3436"/>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42" name="Line 57"/>
              <p:cNvSpPr>
                <a:spLocks noChangeShapeType="1"/>
              </p:cNvSpPr>
              <p:nvPr/>
            </p:nvSpPr>
            <p:spPr bwMode="auto">
              <a:xfrm>
                <a:off x="4350" y="343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43" name="Line 58"/>
              <p:cNvSpPr>
                <a:spLocks noChangeShapeType="1"/>
              </p:cNvSpPr>
              <p:nvPr/>
            </p:nvSpPr>
            <p:spPr bwMode="auto">
              <a:xfrm>
                <a:off x="4624" y="3516"/>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44" name="Line 59"/>
              <p:cNvSpPr>
                <a:spLocks noChangeShapeType="1"/>
              </p:cNvSpPr>
              <p:nvPr/>
            </p:nvSpPr>
            <p:spPr bwMode="auto">
              <a:xfrm>
                <a:off x="4772" y="3631"/>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45" name="Line 60"/>
              <p:cNvSpPr>
                <a:spLocks noChangeShapeType="1"/>
              </p:cNvSpPr>
              <p:nvPr/>
            </p:nvSpPr>
            <p:spPr bwMode="auto">
              <a:xfrm>
                <a:off x="2901" y="344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46" name="Line 61"/>
              <p:cNvSpPr>
                <a:spLocks noChangeShapeType="1"/>
              </p:cNvSpPr>
              <p:nvPr/>
            </p:nvSpPr>
            <p:spPr bwMode="auto">
              <a:xfrm>
                <a:off x="4718" y="3724"/>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47" name="Line 62"/>
              <p:cNvSpPr>
                <a:spLocks noChangeShapeType="1"/>
              </p:cNvSpPr>
              <p:nvPr/>
            </p:nvSpPr>
            <p:spPr bwMode="auto">
              <a:xfrm>
                <a:off x="2848" y="3537"/>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48" name="Line 63"/>
              <p:cNvSpPr>
                <a:spLocks noChangeShapeType="1"/>
              </p:cNvSpPr>
              <p:nvPr/>
            </p:nvSpPr>
            <p:spPr bwMode="auto">
              <a:xfrm>
                <a:off x="4373" y="3572"/>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49" name="Line 64"/>
              <p:cNvSpPr>
                <a:spLocks noChangeShapeType="1"/>
              </p:cNvSpPr>
              <p:nvPr/>
            </p:nvSpPr>
            <p:spPr bwMode="auto">
              <a:xfrm>
                <a:off x="3168" y="3514"/>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50" name="Line 65"/>
              <p:cNvSpPr>
                <a:spLocks noChangeShapeType="1"/>
              </p:cNvSpPr>
              <p:nvPr/>
            </p:nvSpPr>
            <p:spPr bwMode="auto">
              <a:xfrm>
                <a:off x="3495" y="343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51" name="Line 66"/>
              <p:cNvSpPr>
                <a:spLocks noChangeShapeType="1"/>
              </p:cNvSpPr>
              <p:nvPr/>
            </p:nvSpPr>
            <p:spPr bwMode="auto">
              <a:xfrm flipV="1">
                <a:off x="4510" y="3623"/>
                <a:ext cx="588" cy="0"/>
              </a:xfrm>
              <a:prstGeom prst="line">
                <a:avLst/>
              </a:prstGeom>
              <a:noFill/>
              <a:ln w="9525">
                <a:solidFill>
                  <a:schemeClr val="tx1"/>
                </a:solidFill>
                <a:miter lim="800000"/>
                <a:headEnd/>
                <a:tailEnd type="triangle" w="med" len="med"/>
              </a:ln>
            </p:spPr>
            <p:txBody>
              <a:bodyPr wrap="none"/>
              <a:lstStyle/>
              <a:p>
                <a:endParaRPr lang="en-US"/>
              </a:p>
            </p:txBody>
          </p:sp>
          <p:sp>
            <p:nvSpPr>
              <p:cNvPr id="96354" name="Line 69"/>
              <p:cNvSpPr>
                <a:spLocks noChangeShapeType="1"/>
              </p:cNvSpPr>
              <p:nvPr/>
            </p:nvSpPr>
            <p:spPr bwMode="auto">
              <a:xfrm flipV="1">
                <a:off x="4662" y="3716"/>
                <a:ext cx="588" cy="0"/>
              </a:xfrm>
              <a:prstGeom prst="line">
                <a:avLst/>
              </a:prstGeom>
              <a:noFill/>
              <a:ln w="9525">
                <a:solidFill>
                  <a:schemeClr val="tx1"/>
                </a:solidFill>
                <a:miter lim="800000"/>
                <a:headEnd/>
                <a:tailEnd type="triangle" w="med" len="med"/>
              </a:ln>
            </p:spPr>
            <p:txBody>
              <a:bodyPr wrap="none"/>
              <a:lstStyle/>
              <a:p>
                <a:endParaRPr lang="en-US"/>
              </a:p>
            </p:txBody>
          </p:sp>
          <p:sp>
            <p:nvSpPr>
              <p:cNvPr id="96355" name="Line 70"/>
              <p:cNvSpPr>
                <a:spLocks noChangeShapeType="1"/>
              </p:cNvSpPr>
              <p:nvPr/>
            </p:nvSpPr>
            <p:spPr bwMode="auto">
              <a:xfrm flipV="1">
                <a:off x="2580" y="3284"/>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57" name="Line 72"/>
              <p:cNvSpPr>
                <a:spLocks noChangeShapeType="1"/>
              </p:cNvSpPr>
              <p:nvPr/>
            </p:nvSpPr>
            <p:spPr bwMode="auto">
              <a:xfrm>
                <a:off x="2527" y="3351"/>
                <a:ext cx="534" cy="0"/>
              </a:xfrm>
              <a:prstGeom prst="line">
                <a:avLst/>
              </a:prstGeom>
              <a:noFill/>
              <a:ln w="9525">
                <a:solidFill>
                  <a:schemeClr val="tx1"/>
                </a:solidFill>
                <a:miter lim="800000"/>
                <a:headEnd/>
                <a:tailEnd type="triangle" w="med" len="med"/>
              </a:ln>
            </p:spPr>
            <p:txBody>
              <a:bodyPr wrap="none"/>
              <a:lstStyle/>
              <a:p>
                <a:endParaRPr lang="en-US"/>
              </a:p>
            </p:txBody>
          </p:sp>
          <p:sp>
            <p:nvSpPr>
              <p:cNvPr id="96358" name="Line 73"/>
              <p:cNvSpPr>
                <a:spLocks noChangeShapeType="1"/>
              </p:cNvSpPr>
              <p:nvPr/>
            </p:nvSpPr>
            <p:spPr bwMode="auto">
              <a:xfrm flipV="1">
                <a:off x="2741" y="3332"/>
                <a:ext cx="641" cy="0"/>
              </a:xfrm>
              <a:prstGeom prst="line">
                <a:avLst/>
              </a:prstGeom>
              <a:noFill/>
              <a:ln w="9525">
                <a:solidFill>
                  <a:schemeClr val="tx1"/>
                </a:solidFill>
                <a:miter lim="800000"/>
                <a:headEnd/>
                <a:tailEnd type="triangle" w="med" len="med"/>
              </a:ln>
            </p:spPr>
            <p:txBody>
              <a:bodyPr wrap="none"/>
              <a:lstStyle/>
              <a:p>
                <a:endParaRPr lang="en-US"/>
              </a:p>
            </p:txBody>
          </p:sp>
          <p:sp>
            <p:nvSpPr>
              <p:cNvPr id="96359" name="Line 74"/>
              <p:cNvSpPr>
                <a:spLocks noChangeShapeType="1"/>
              </p:cNvSpPr>
              <p:nvPr/>
            </p:nvSpPr>
            <p:spPr bwMode="auto">
              <a:xfrm flipV="1">
                <a:off x="3115" y="3351"/>
                <a:ext cx="534" cy="0"/>
              </a:xfrm>
              <a:prstGeom prst="line">
                <a:avLst/>
              </a:prstGeom>
              <a:noFill/>
              <a:ln w="9525">
                <a:solidFill>
                  <a:schemeClr val="tx1"/>
                </a:solidFill>
                <a:miter lim="800000"/>
                <a:headEnd/>
                <a:tailEnd type="triangle" w="med" len="med"/>
              </a:ln>
            </p:spPr>
            <p:txBody>
              <a:bodyPr wrap="none"/>
              <a:lstStyle/>
              <a:p>
                <a:endParaRPr lang="en-US"/>
              </a:p>
            </p:txBody>
          </p:sp>
          <p:sp>
            <p:nvSpPr>
              <p:cNvPr id="96360" name="Line 75"/>
              <p:cNvSpPr>
                <a:spLocks noChangeShapeType="1"/>
              </p:cNvSpPr>
              <p:nvPr/>
            </p:nvSpPr>
            <p:spPr bwMode="auto">
              <a:xfrm flipV="1">
                <a:off x="4836" y="3476"/>
                <a:ext cx="588" cy="0"/>
              </a:xfrm>
              <a:prstGeom prst="line">
                <a:avLst/>
              </a:prstGeom>
              <a:noFill/>
              <a:ln w="28575">
                <a:solidFill>
                  <a:schemeClr val="tx1"/>
                </a:solidFill>
                <a:miter lim="800000"/>
                <a:headEnd/>
                <a:tailEnd type="triangle" w="med" len="med"/>
              </a:ln>
            </p:spPr>
            <p:txBody>
              <a:bodyPr wrap="none"/>
              <a:lstStyle/>
              <a:p>
                <a:endParaRPr lang="en-US"/>
              </a:p>
            </p:txBody>
          </p:sp>
          <p:sp>
            <p:nvSpPr>
              <p:cNvPr id="96361" name="Line 76"/>
              <p:cNvSpPr>
                <a:spLocks noChangeShapeType="1"/>
              </p:cNvSpPr>
              <p:nvPr/>
            </p:nvSpPr>
            <p:spPr bwMode="auto">
              <a:xfrm flipV="1">
                <a:off x="4077" y="3351"/>
                <a:ext cx="1039" cy="0"/>
              </a:xfrm>
              <a:prstGeom prst="line">
                <a:avLst/>
              </a:prstGeom>
              <a:noFill/>
              <a:ln w="9525">
                <a:solidFill>
                  <a:schemeClr val="tx1"/>
                </a:solidFill>
                <a:miter lim="800000"/>
                <a:headEnd/>
                <a:tailEnd type="triangle" w="med" len="med"/>
              </a:ln>
            </p:spPr>
            <p:txBody>
              <a:bodyPr wrap="none"/>
              <a:lstStyle/>
              <a:p>
                <a:endParaRPr lang="en-US"/>
              </a:p>
            </p:txBody>
          </p:sp>
          <p:sp>
            <p:nvSpPr>
              <p:cNvPr id="96362" name="Line 77"/>
              <p:cNvSpPr>
                <a:spLocks noChangeShapeType="1"/>
              </p:cNvSpPr>
              <p:nvPr/>
            </p:nvSpPr>
            <p:spPr bwMode="auto">
              <a:xfrm>
                <a:off x="3382" y="3444"/>
                <a:ext cx="855" cy="0"/>
              </a:xfrm>
              <a:prstGeom prst="line">
                <a:avLst/>
              </a:prstGeom>
              <a:noFill/>
              <a:ln w="9525">
                <a:solidFill>
                  <a:schemeClr val="tx1"/>
                </a:solidFill>
                <a:miter lim="800000"/>
                <a:headEnd/>
                <a:tailEnd type="triangle" w="med" len="med"/>
              </a:ln>
            </p:spPr>
            <p:txBody>
              <a:bodyPr wrap="none"/>
              <a:lstStyle/>
              <a:p>
                <a:endParaRPr lang="en-US"/>
              </a:p>
            </p:txBody>
          </p:sp>
          <p:sp>
            <p:nvSpPr>
              <p:cNvPr id="96363" name="Line 78"/>
              <p:cNvSpPr>
                <a:spLocks noChangeShapeType="1"/>
              </p:cNvSpPr>
              <p:nvPr/>
            </p:nvSpPr>
            <p:spPr bwMode="auto">
              <a:xfrm flipV="1">
                <a:off x="3542" y="3514"/>
                <a:ext cx="794" cy="0"/>
              </a:xfrm>
              <a:prstGeom prst="line">
                <a:avLst/>
              </a:prstGeom>
              <a:noFill/>
              <a:ln w="9525">
                <a:solidFill>
                  <a:schemeClr val="tx1"/>
                </a:solidFill>
                <a:miter lim="800000"/>
                <a:headEnd/>
                <a:tailEnd type="triangle" w="med" len="med"/>
              </a:ln>
            </p:spPr>
            <p:txBody>
              <a:bodyPr wrap="none"/>
              <a:lstStyle/>
              <a:p>
                <a:endParaRPr lang="en-US"/>
              </a:p>
            </p:txBody>
          </p:sp>
          <p:sp>
            <p:nvSpPr>
              <p:cNvPr id="96366" name="Line 81"/>
              <p:cNvSpPr>
                <a:spLocks noChangeShapeType="1"/>
              </p:cNvSpPr>
              <p:nvPr/>
            </p:nvSpPr>
            <p:spPr bwMode="auto">
              <a:xfrm flipV="1">
                <a:off x="3489" y="3351"/>
                <a:ext cx="428" cy="0"/>
              </a:xfrm>
              <a:prstGeom prst="line">
                <a:avLst/>
              </a:prstGeom>
              <a:noFill/>
              <a:ln w="9525">
                <a:solidFill>
                  <a:schemeClr val="tx1"/>
                </a:solidFill>
                <a:miter lim="800000"/>
                <a:headEnd/>
                <a:tailEnd type="triangle" w="med" len="med"/>
              </a:ln>
            </p:spPr>
            <p:txBody>
              <a:bodyPr wrap="none"/>
              <a:lstStyle/>
              <a:p>
                <a:endParaRPr lang="en-US"/>
              </a:p>
            </p:txBody>
          </p:sp>
          <p:sp>
            <p:nvSpPr>
              <p:cNvPr id="96367" name="Line 82"/>
              <p:cNvSpPr>
                <a:spLocks noChangeShapeType="1"/>
              </p:cNvSpPr>
              <p:nvPr/>
            </p:nvSpPr>
            <p:spPr bwMode="auto">
              <a:xfrm flipV="1">
                <a:off x="4023" y="3351"/>
                <a:ext cx="802" cy="0"/>
              </a:xfrm>
              <a:prstGeom prst="line">
                <a:avLst/>
              </a:prstGeom>
              <a:noFill/>
              <a:ln w="9525">
                <a:solidFill>
                  <a:schemeClr val="tx1"/>
                </a:solidFill>
                <a:miter lim="800000"/>
                <a:headEnd/>
                <a:tailEnd type="triangle" w="med" len="med"/>
              </a:ln>
            </p:spPr>
            <p:txBody>
              <a:bodyPr wrap="none"/>
              <a:lstStyle/>
              <a:p>
                <a:endParaRPr lang="en-US"/>
              </a:p>
            </p:txBody>
          </p:sp>
          <p:sp>
            <p:nvSpPr>
              <p:cNvPr id="96368" name="Line 83"/>
              <p:cNvSpPr>
                <a:spLocks noChangeShapeType="1"/>
              </p:cNvSpPr>
              <p:nvPr/>
            </p:nvSpPr>
            <p:spPr bwMode="auto">
              <a:xfrm>
                <a:off x="2792" y="371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69" name="Line 84"/>
              <p:cNvSpPr>
                <a:spLocks noChangeShapeType="1"/>
              </p:cNvSpPr>
              <p:nvPr/>
            </p:nvSpPr>
            <p:spPr bwMode="auto">
              <a:xfrm flipV="1">
                <a:off x="2794" y="3332"/>
                <a:ext cx="321" cy="0"/>
              </a:xfrm>
              <a:prstGeom prst="line">
                <a:avLst/>
              </a:prstGeom>
              <a:noFill/>
              <a:ln w="9525">
                <a:solidFill>
                  <a:schemeClr val="tx1"/>
                </a:solidFill>
                <a:miter lim="800000"/>
                <a:headEnd/>
                <a:tailEnd type="triangle" w="med" len="med"/>
              </a:ln>
            </p:spPr>
            <p:txBody>
              <a:bodyPr wrap="none"/>
              <a:lstStyle/>
              <a:p>
                <a:endParaRPr lang="en-US"/>
              </a:p>
            </p:txBody>
          </p:sp>
          <p:sp>
            <p:nvSpPr>
              <p:cNvPr id="96370" name="Line 85"/>
              <p:cNvSpPr>
                <a:spLocks noChangeShapeType="1"/>
              </p:cNvSpPr>
              <p:nvPr/>
            </p:nvSpPr>
            <p:spPr bwMode="auto">
              <a:xfrm flipV="1">
                <a:off x="3744" y="3716"/>
                <a:ext cx="214" cy="0"/>
              </a:xfrm>
              <a:prstGeom prst="line">
                <a:avLst/>
              </a:prstGeom>
              <a:noFill/>
              <a:ln w="9525">
                <a:solidFill>
                  <a:schemeClr val="tx1"/>
                </a:solidFill>
                <a:miter lim="800000"/>
                <a:headEnd/>
                <a:tailEnd type="triangle" w="med" len="med"/>
              </a:ln>
            </p:spPr>
            <p:txBody>
              <a:bodyPr wrap="none"/>
              <a:lstStyle/>
              <a:p>
                <a:endParaRPr lang="en-US"/>
              </a:p>
            </p:txBody>
          </p:sp>
          <p:sp>
            <p:nvSpPr>
              <p:cNvPr id="96371" name="Line 86"/>
              <p:cNvSpPr>
                <a:spLocks noChangeShapeType="1"/>
              </p:cNvSpPr>
              <p:nvPr/>
            </p:nvSpPr>
            <p:spPr bwMode="auto">
              <a:xfrm>
                <a:off x="2845" y="352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73" name="Line 88"/>
              <p:cNvSpPr>
                <a:spLocks noChangeShapeType="1"/>
              </p:cNvSpPr>
              <p:nvPr/>
            </p:nvSpPr>
            <p:spPr bwMode="auto">
              <a:xfrm>
                <a:off x="4083" y="352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74" name="Line 89"/>
              <p:cNvSpPr>
                <a:spLocks noChangeShapeType="1"/>
              </p:cNvSpPr>
              <p:nvPr/>
            </p:nvSpPr>
            <p:spPr bwMode="auto">
              <a:xfrm>
                <a:off x="4577" y="3553"/>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75" name="Line 90"/>
              <p:cNvSpPr>
                <a:spLocks noChangeShapeType="1"/>
              </p:cNvSpPr>
              <p:nvPr/>
            </p:nvSpPr>
            <p:spPr bwMode="auto">
              <a:xfrm>
                <a:off x="4772" y="344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76" name="Line 91"/>
              <p:cNvSpPr>
                <a:spLocks noChangeShapeType="1"/>
              </p:cNvSpPr>
              <p:nvPr/>
            </p:nvSpPr>
            <p:spPr bwMode="auto">
              <a:xfrm flipV="1">
                <a:off x="2471" y="3623"/>
                <a:ext cx="802" cy="0"/>
              </a:xfrm>
              <a:prstGeom prst="line">
                <a:avLst/>
              </a:prstGeom>
              <a:noFill/>
              <a:ln w="9525">
                <a:solidFill>
                  <a:schemeClr val="tx1"/>
                </a:solidFill>
                <a:miter lim="800000"/>
                <a:headEnd/>
                <a:tailEnd type="triangle" w="med" len="med"/>
              </a:ln>
            </p:spPr>
            <p:txBody>
              <a:bodyPr wrap="none"/>
              <a:lstStyle/>
              <a:p>
                <a:endParaRPr lang="en-US"/>
              </a:p>
            </p:txBody>
          </p:sp>
          <p:sp>
            <p:nvSpPr>
              <p:cNvPr id="96378" name="Line 93"/>
              <p:cNvSpPr>
                <a:spLocks noChangeShapeType="1"/>
              </p:cNvSpPr>
              <p:nvPr/>
            </p:nvSpPr>
            <p:spPr bwMode="auto">
              <a:xfrm>
                <a:off x="2219" y="360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79" name="Line 94"/>
              <p:cNvSpPr>
                <a:spLocks noChangeShapeType="1"/>
              </p:cNvSpPr>
              <p:nvPr/>
            </p:nvSpPr>
            <p:spPr bwMode="auto">
              <a:xfrm>
                <a:off x="2807" y="357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80" name="Line 95"/>
              <p:cNvSpPr>
                <a:spLocks noChangeShapeType="1"/>
              </p:cNvSpPr>
              <p:nvPr/>
            </p:nvSpPr>
            <p:spPr bwMode="auto">
              <a:xfrm>
                <a:off x="2473" y="3444"/>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81" name="Line 96"/>
              <p:cNvSpPr>
                <a:spLocks noChangeShapeType="1"/>
              </p:cNvSpPr>
              <p:nvPr/>
            </p:nvSpPr>
            <p:spPr bwMode="auto">
              <a:xfrm flipV="1">
                <a:off x="3168" y="3444"/>
                <a:ext cx="535" cy="0"/>
              </a:xfrm>
              <a:prstGeom prst="line">
                <a:avLst/>
              </a:prstGeom>
              <a:noFill/>
              <a:ln w="9525">
                <a:solidFill>
                  <a:schemeClr val="tx1"/>
                </a:solidFill>
                <a:miter lim="800000"/>
                <a:headEnd/>
                <a:tailEnd type="triangle" w="med" len="med"/>
              </a:ln>
            </p:spPr>
            <p:txBody>
              <a:bodyPr wrap="none"/>
              <a:lstStyle/>
              <a:p>
                <a:endParaRPr lang="en-US"/>
              </a:p>
            </p:txBody>
          </p:sp>
          <p:sp>
            <p:nvSpPr>
              <p:cNvPr id="96382" name="Line 97"/>
              <p:cNvSpPr>
                <a:spLocks noChangeShapeType="1"/>
              </p:cNvSpPr>
              <p:nvPr/>
            </p:nvSpPr>
            <p:spPr bwMode="auto">
              <a:xfrm>
                <a:off x="2524" y="3529"/>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83" name="Line 98"/>
              <p:cNvSpPr>
                <a:spLocks noChangeShapeType="1"/>
              </p:cNvSpPr>
              <p:nvPr/>
            </p:nvSpPr>
            <p:spPr bwMode="auto">
              <a:xfrm>
                <a:off x="2774" y="3632"/>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84" name="Line 99"/>
              <p:cNvSpPr>
                <a:spLocks noChangeShapeType="1"/>
              </p:cNvSpPr>
              <p:nvPr/>
            </p:nvSpPr>
            <p:spPr bwMode="auto">
              <a:xfrm flipV="1">
                <a:off x="3382" y="3444"/>
                <a:ext cx="535" cy="0"/>
              </a:xfrm>
              <a:prstGeom prst="line">
                <a:avLst/>
              </a:prstGeom>
              <a:noFill/>
              <a:ln w="9525">
                <a:solidFill>
                  <a:schemeClr val="tx1"/>
                </a:solidFill>
                <a:miter lim="800000"/>
                <a:headEnd/>
                <a:tailEnd type="triangle" w="med" len="med"/>
              </a:ln>
            </p:spPr>
            <p:txBody>
              <a:bodyPr wrap="none"/>
              <a:lstStyle/>
              <a:p>
                <a:endParaRPr lang="en-US"/>
              </a:p>
            </p:txBody>
          </p:sp>
          <p:sp>
            <p:nvSpPr>
              <p:cNvPr id="96385" name="Line 100"/>
              <p:cNvSpPr>
                <a:spLocks noChangeShapeType="1"/>
              </p:cNvSpPr>
              <p:nvPr/>
            </p:nvSpPr>
            <p:spPr bwMode="auto">
              <a:xfrm>
                <a:off x="2738" y="3529"/>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86" name="Line 101"/>
              <p:cNvSpPr>
                <a:spLocks noChangeShapeType="1"/>
              </p:cNvSpPr>
              <p:nvPr/>
            </p:nvSpPr>
            <p:spPr bwMode="auto">
              <a:xfrm>
                <a:off x="2280" y="3432"/>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87" name="Line 102"/>
              <p:cNvSpPr>
                <a:spLocks noChangeShapeType="1"/>
              </p:cNvSpPr>
              <p:nvPr/>
            </p:nvSpPr>
            <p:spPr bwMode="auto">
              <a:xfrm>
                <a:off x="2304" y="3553"/>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88" name="Line 103"/>
              <p:cNvSpPr>
                <a:spLocks noChangeShapeType="1"/>
              </p:cNvSpPr>
              <p:nvPr/>
            </p:nvSpPr>
            <p:spPr bwMode="auto">
              <a:xfrm flipV="1">
                <a:off x="3059" y="3529"/>
                <a:ext cx="534" cy="0"/>
              </a:xfrm>
              <a:prstGeom prst="line">
                <a:avLst/>
              </a:prstGeom>
              <a:noFill/>
              <a:ln w="9525">
                <a:solidFill>
                  <a:schemeClr val="tx1"/>
                </a:solidFill>
                <a:miter lim="800000"/>
                <a:headEnd/>
                <a:tailEnd type="triangle" w="med" len="med"/>
              </a:ln>
            </p:spPr>
            <p:txBody>
              <a:bodyPr wrap="none"/>
              <a:lstStyle/>
              <a:p>
                <a:endParaRPr lang="en-US"/>
              </a:p>
            </p:txBody>
          </p:sp>
          <p:sp>
            <p:nvSpPr>
              <p:cNvPr id="96389" name="Line 104"/>
              <p:cNvSpPr>
                <a:spLocks noChangeShapeType="1"/>
              </p:cNvSpPr>
              <p:nvPr/>
            </p:nvSpPr>
            <p:spPr bwMode="auto">
              <a:xfrm>
                <a:off x="2311" y="371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90" name="Line 105"/>
              <p:cNvSpPr>
                <a:spLocks noChangeShapeType="1"/>
              </p:cNvSpPr>
              <p:nvPr/>
            </p:nvSpPr>
            <p:spPr bwMode="auto">
              <a:xfrm flipV="1">
                <a:off x="3489" y="3351"/>
                <a:ext cx="428" cy="0"/>
              </a:xfrm>
              <a:prstGeom prst="line">
                <a:avLst/>
              </a:prstGeom>
              <a:noFill/>
              <a:ln w="9525">
                <a:solidFill>
                  <a:schemeClr val="tx1"/>
                </a:solidFill>
                <a:miter lim="800000"/>
                <a:headEnd/>
                <a:tailEnd type="triangle" w="med" len="med"/>
              </a:ln>
            </p:spPr>
            <p:txBody>
              <a:bodyPr wrap="none"/>
              <a:lstStyle/>
              <a:p>
                <a:endParaRPr lang="en-US"/>
              </a:p>
            </p:txBody>
          </p:sp>
          <p:sp>
            <p:nvSpPr>
              <p:cNvPr id="96391" name="Line 106"/>
              <p:cNvSpPr>
                <a:spLocks noChangeShapeType="1"/>
              </p:cNvSpPr>
              <p:nvPr/>
            </p:nvSpPr>
            <p:spPr bwMode="auto">
              <a:xfrm>
                <a:off x="2048" y="3380"/>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92" name="Line 107"/>
              <p:cNvSpPr>
                <a:spLocks noChangeShapeType="1"/>
              </p:cNvSpPr>
              <p:nvPr/>
            </p:nvSpPr>
            <p:spPr bwMode="auto">
              <a:xfrm flipV="1">
                <a:off x="4074" y="3716"/>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93" name="Line 108"/>
              <p:cNvSpPr>
                <a:spLocks noChangeShapeType="1"/>
              </p:cNvSpPr>
              <p:nvPr/>
            </p:nvSpPr>
            <p:spPr bwMode="auto">
              <a:xfrm flipV="1">
                <a:off x="4250" y="3609"/>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94" name="Line 109"/>
              <p:cNvSpPr>
                <a:spLocks noChangeShapeType="1"/>
              </p:cNvSpPr>
              <p:nvPr/>
            </p:nvSpPr>
            <p:spPr bwMode="auto">
              <a:xfrm flipV="1">
                <a:off x="3059" y="3623"/>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95" name="Line 110"/>
              <p:cNvSpPr>
                <a:spLocks noChangeShapeType="1"/>
              </p:cNvSpPr>
              <p:nvPr/>
            </p:nvSpPr>
            <p:spPr bwMode="auto">
              <a:xfrm flipV="1">
                <a:off x="3395" y="3609"/>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96" name="Line 111"/>
              <p:cNvSpPr>
                <a:spLocks noChangeShapeType="1"/>
              </p:cNvSpPr>
              <p:nvPr/>
            </p:nvSpPr>
            <p:spPr bwMode="auto">
              <a:xfrm>
                <a:off x="3983" y="360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97" name="Line 112"/>
              <p:cNvSpPr>
                <a:spLocks noChangeShapeType="1"/>
              </p:cNvSpPr>
              <p:nvPr/>
            </p:nvSpPr>
            <p:spPr bwMode="auto">
              <a:xfrm>
                <a:off x="2741" y="344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98" name="Line 113"/>
              <p:cNvSpPr>
                <a:spLocks noChangeShapeType="1"/>
              </p:cNvSpPr>
              <p:nvPr/>
            </p:nvSpPr>
            <p:spPr bwMode="auto">
              <a:xfrm>
                <a:off x="3128" y="353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99" name="Line 114"/>
              <p:cNvSpPr>
                <a:spLocks noChangeShapeType="1"/>
              </p:cNvSpPr>
              <p:nvPr/>
            </p:nvSpPr>
            <p:spPr bwMode="auto">
              <a:xfrm>
                <a:off x="4426" y="332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400" name="Line 115"/>
              <p:cNvSpPr>
                <a:spLocks noChangeShapeType="1"/>
              </p:cNvSpPr>
              <p:nvPr/>
            </p:nvSpPr>
            <p:spPr bwMode="auto">
              <a:xfrm>
                <a:off x="4879" y="3537"/>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401" name="Line 116"/>
              <p:cNvSpPr>
                <a:spLocks noChangeShapeType="1"/>
              </p:cNvSpPr>
              <p:nvPr/>
            </p:nvSpPr>
            <p:spPr bwMode="auto">
              <a:xfrm>
                <a:off x="4624" y="3422"/>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402" name="Line 117"/>
              <p:cNvSpPr>
                <a:spLocks noChangeShapeType="1"/>
              </p:cNvSpPr>
              <p:nvPr/>
            </p:nvSpPr>
            <p:spPr bwMode="auto">
              <a:xfrm>
                <a:off x="2914" y="353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403" name="Line 118"/>
              <p:cNvSpPr>
                <a:spLocks noChangeShapeType="1"/>
              </p:cNvSpPr>
              <p:nvPr/>
            </p:nvSpPr>
            <p:spPr bwMode="auto">
              <a:xfrm>
                <a:off x="5098" y="3529"/>
                <a:ext cx="161" cy="0"/>
              </a:xfrm>
              <a:prstGeom prst="line">
                <a:avLst/>
              </a:prstGeom>
              <a:noFill/>
              <a:ln w="9525">
                <a:solidFill>
                  <a:schemeClr val="tx1"/>
                </a:solidFill>
                <a:miter lim="800000"/>
                <a:headEnd/>
                <a:tailEnd type="triangle" w="med" len="med"/>
              </a:ln>
            </p:spPr>
            <p:txBody>
              <a:bodyPr wrap="none"/>
              <a:lstStyle/>
              <a:p>
                <a:endParaRPr lang="en-US"/>
              </a:p>
            </p:txBody>
          </p:sp>
        </p:grpSp>
        <p:sp>
          <p:nvSpPr>
            <p:cNvPr id="96289" name="Text Box 119"/>
            <p:cNvSpPr txBox="1">
              <a:spLocks noChangeArrowheads="1"/>
            </p:cNvSpPr>
            <p:nvPr/>
          </p:nvSpPr>
          <p:spPr bwMode="auto">
            <a:xfrm>
              <a:off x="1008" y="3120"/>
              <a:ext cx="2640" cy="288"/>
            </a:xfrm>
            <a:prstGeom prst="rect">
              <a:avLst/>
            </a:prstGeom>
            <a:noFill/>
            <a:ln w="9525">
              <a:noFill/>
              <a:miter lim="800000"/>
              <a:headEnd/>
              <a:tailEnd/>
            </a:ln>
          </p:spPr>
          <p:txBody>
            <a:bodyPr>
              <a:spAutoFit/>
            </a:bodyPr>
            <a:lstStyle/>
            <a:p>
              <a:pPr algn="ctr">
                <a:spcBef>
                  <a:spcPct val="50000"/>
                </a:spcBef>
              </a:pPr>
              <a:r>
                <a:rPr lang="en-US" sz="2400" dirty="0">
                  <a:solidFill>
                    <a:srgbClr val="CC3300"/>
                  </a:solidFill>
                  <a:cs typeface="Times New Roman" charset="0"/>
                </a:rPr>
                <a:t>Aligned Acts of Improvement</a:t>
              </a:r>
            </a:p>
          </p:txBody>
        </p:sp>
      </p:grpSp>
      <p:grpSp>
        <p:nvGrpSpPr>
          <p:cNvPr id="4" name="Group 120"/>
          <p:cNvGrpSpPr>
            <a:grpSpLocks/>
          </p:cNvGrpSpPr>
          <p:nvPr/>
        </p:nvGrpSpPr>
        <p:grpSpPr bwMode="auto">
          <a:xfrm>
            <a:off x="838200" y="1143087"/>
            <a:ext cx="6019800" cy="1426509"/>
            <a:chOff x="768" y="867"/>
            <a:chExt cx="3792" cy="871"/>
          </a:xfrm>
        </p:grpSpPr>
        <p:grpSp>
          <p:nvGrpSpPr>
            <p:cNvPr id="5" name="Group 121"/>
            <p:cNvGrpSpPr>
              <a:grpSpLocks/>
            </p:cNvGrpSpPr>
            <p:nvPr/>
          </p:nvGrpSpPr>
          <p:grpSpPr bwMode="auto">
            <a:xfrm>
              <a:off x="768" y="1192"/>
              <a:ext cx="3792" cy="546"/>
              <a:chOff x="1536" y="1151"/>
              <a:chExt cx="3888" cy="567"/>
            </a:xfrm>
          </p:grpSpPr>
          <p:sp>
            <p:nvSpPr>
              <p:cNvPr id="96265" name="Rectangle 122"/>
              <p:cNvSpPr>
                <a:spLocks noChangeArrowheads="1"/>
              </p:cNvSpPr>
              <p:nvPr/>
            </p:nvSpPr>
            <p:spPr bwMode="auto">
              <a:xfrm>
                <a:off x="1536" y="1151"/>
                <a:ext cx="3888" cy="507"/>
              </a:xfrm>
              <a:prstGeom prst="rect">
                <a:avLst/>
              </a:prstGeom>
              <a:solidFill>
                <a:srgbClr val="FFFF00">
                  <a:alpha val="59999"/>
                </a:srgbClr>
              </a:solidFill>
              <a:ln w="9525">
                <a:solidFill>
                  <a:schemeClr val="tx1"/>
                </a:solidFill>
                <a:miter lim="800000"/>
                <a:headEnd/>
                <a:tailEnd/>
              </a:ln>
            </p:spPr>
            <p:txBody>
              <a:bodyPr wrap="none" anchor="ctr"/>
              <a:lstStyle/>
              <a:p>
                <a:endParaRPr lang="en-US"/>
              </a:p>
            </p:txBody>
          </p:sp>
          <p:sp>
            <p:nvSpPr>
              <p:cNvPr id="96266" name="Line 123"/>
              <p:cNvSpPr>
                <a:spLocks noChangeShapeType="1"/>
              </p:cNvSpPr>
              <p:nvPr/>
            </p:nvSpPr>
            <p:spPr bwMode="auto">
              <a:xfrm flipV="1">
                <a:off x="1684" y="1200"/>
                <a:ext cx="490" cy="303"/>
              </a:xfrm>
              <a:prstGeom prst="line">
                <a:avLst/>
              </a:prstGeom>
              <a:noFill/>
              <a:ln w="9525">
                <a:solidFill>
                  <a:srgbClr val="00CC00"/>
                </a:solidFill>
                <a:miter lim="800000"/>
                <a:headEnd/>
                <a:tailEnd type="triangle" w="med" len="med"/>
              </a:ln>
            </p:spPr>
            <p:txBody>
              <a:bodyPr wrap="none"/>
              <a:lstStyle/>
              <a:p>
                <a:endParaRPr lang="en-US"/>
              </a:p>
            </p:txBody>
          </p:sp>
          <p:sp>
            <p:nvSpPr>
              <p:cNvPr id="96267" name="Line 124"/>
              <p:cNvSpPr>
                <a:spLocks noChangeShapeType="1"/>
              </p:cNvSpPr>
              <p:nvPr/>
            </p:nvSpPr>
            <p:spPr bwMode="auto">
              <a:xfrm flipV="1">
                <a:off x="3290" y="1555"/>
                <a:ext cx="771" cy="0"/>
              </a:xfrm>
              <a:prstGeom prst="line">
                <a:avLst/>
              </a:prstGeom>
              <a:noFill/>
              <a:ln w="9525">
                <a:solidFill>
                  <a:schemeClr val="tx1"/>
                </a:solidFill>
                <a:miter lim="800000"/>
                <a:headEnd/>
                <a:tailEnd type="triangle" w="med" len="med"/>
              </a:ln>
            </p:spPr>
            <p:txBody>
              <a:bodyPr wrap="none"/>
              <a:lstStyle/>
              <a:p>
                <a:endParaRPr lang="en-US"/>
              </a:p>
            </p:txBody>
          </p:sp>
          <p:sp>
            <p:nvSpPr>
              <p:cNvPr id="96268" name="Line 125"/>
              <p:cNvSpPr>
                <a:spLocks noChangeShapeType="1"/>
              </p:cNvSpPr>
              <p:nvPr/>
            </p:nvSpPr>
            <p:spPr bwMode="auto">
              <a:xfrm flipV="1">
                <a:off x="3081" y="1341"/>
                <a:ext cx="280" cy="377"/>
              </a:xfrm>
              <a:prstGeom prst="line">
                <a:avLst/>
              </a:prstGeom>
              <a:noFill/>
              <a:ln w="9525">
                <a:solidFill>
                  <a:srgbClr val="FFFF99"/>
                </a:solidFill>
                <a:miter lim="800000"/>
                <a:headEnd/>
                <a:tailEnd type="triangle" w="med" len="med"/>
              </a:ln>
            </p:spPr>
            <p:txBody>
              <a:bodyPr wrap="none"/>
              <a:lstStyle/>
              <a:p>
                <a:endParaRPr lang="en-US"/>
              </a:p>
            </p:txBody>
          </p:sp>
          <p:sp>
            <p:nvSpPr>
              <p:cNvPr id="96270" name="Line 127"/>
              <p:cNvSpPr>
                <a:spLocks noChangeShapeType="1"/>
              </p:cNvSpPr>
              <p:nvPr/>
            </p:nvSpPr>
            <p:spPr bwMode="auto">
              <a:xfrm flipV="1">
                <a:off x="2730" y="1200"/>
                <a:ext cx="421" cy="377"/>
              </a:xfrm>
              <a:prstGeom prst="line">
                <a:avLst/>
              </a:prstGeom>
              <a:noFill/>
              <a:ln w="38100">
                <a:solidFill>
                  <a:schemeClr val="tx1"/>
                </a:solidFill>
                <a:miter lim="800000"/>
                <a:headEnd/>
                <a:tailEnd type="triangle" w="med" len="med"/>
              </a:ln>
            </p:spPr>
            <p:txBody>
              <a:bodyPr wrap="none"/>
              <a:lstStyle/>
              <a:p>
                <a:endParaRPr lang="en-US"/>
              </a:p>
            </p:txBody>
          </p:sp>
          <p:sp>
            <p:nvSpPr>
              <p:cNvPr id="96272" name="Line 129"/>
              <p:cNvSpPr>
                <a:spLocks noChangeShapeType="1"/>
              </p:cNvSpPr>
              <p:nvPr/>
            </p:nvSpPr>
            <p:spPr bwMode="auto">
              <a:xfrm>
                <a:off x="2730" y="1341"/>
                <a:ext cx="701" cy="151"/>
              </a:xfrm>
              <a:prstGeom prst="line">
                <a:avLst/>
              </a:prstGeom>
              <a:noFill/>
              <a:ln w="9525">
                <a:solidFill>
                  <a:schemeClr val="tx1"/>
                </a:solidFill>
                <a:miter lim="800000"/>
                <a:headEnd/>
                <a:tailEnd type="triangle" w="med" len="med"/>
              </a:ln>
            </p:spPr>
            <p:txBody>
              <a:bodyPr wrap="none"/>
              <a:lstStyle/>
              <a:p>
                <a:endParaRPr lang="en-US"/>
              </a:p>
            </p:txBody>
          </p:sp>
          <p:sp>
            <p:nvSpPr>
              <p:cNvPr id="96273" name="Line 130"/>
              <p:cNvSpPr>
                <a:spLocks noChangeShapeType="1"/>
              </p:cNvSpPr>
              <p:nvPr/>
            </p:nvSpPr>
            <p:spPr bwMode="auto">
              <a:xfrm flipV="1">
                <a:off x="3361" y="1254"/>
                <a:ext cx="700" cy="302"/>
              </a:xfrm>
              <a:prstGeom prst="line">
                <a:avLst/>
              </a:prstGeom>
              <a:noFill/>
              <a:ln w="9525">
                <a:solidFill>
                  <a:schemeClr val="tx1"/>
                </a:solidFill>
                <a:miter lim="800000"/>
                <a:headEnd/>
                <a:tailEnd type="triangle" w="med" len="med"/>
              </a:ln>
            </p:spPr>
            <p:txBody>
              <a:bodyPr wrap="none"/>
              <a:lstStyle/>
              <a:p>
                <a:endParaRPr lang="en-US"/>
              </a:p>
            </p:txBody>
          </p:sp>
          <p:sp>
            <p:nvSpPr>
              <p:cNvPr id="96274" name="Line 131"/>
              <p:cNvSpPr>
                <a:spLocks noChangeShapeType="1"/>
              </p:cNvSpPr>
              <p:nvPr/>
            </p:nvSpPr>
            <p:spPr bwMode="auto">
              <a:xfrm flipV="1">
                <a:off x="3570" y="1254"/>
                <a:ext cx="701" cy="151"/>
              </a:xfrm>
              <a:prstGeom prst="line">
                <a:avLst/>
              </a:prstGeom>
              <a:noFill/>
              <a:ln w="9525">
                <a:solidFill>
                  <a:schemeClr val="tx1"/>
                </a:solidFill>
                <a:miter lim="800000"/>
                <a:headEnd/>
                <a:tailEnd type="triangle" w="med" len="med"/>
              </a:ln>
            </p:spPr>
            <p:txBody>
              <a:bodyPr wrap="none"/>
              <a:lstStyle/>
              <a:p>
                <a:endParaRPr lang="en-US"/>
              </a:p>
            </p:txBody>
          </p:sp>
          <p:sp>
            <p:nvSpPr>
              <p:cNvPr id="96275" name="Line 132"/>
              <p:cNvSpPr>
                <a:spLocks noChangeShapeType="1"/>
              </p:cNvSpPr>
              <p:nvPr/>
            </p:nvSpPr>
            <p:spPr bwMode="auto">
              <a:xfrm>
                <a:off x="4207" y="1345"/>
                <a:ext cx="915" cy="166"/>
              </a:xfrm>
              <a:prstGeom prst="line">
                <a:avLst/>
              </a:prstGeom>
              <a:noFill/>
              <a:ln w="28575">
                <a:solidFill>
                  <a:schemeClr val="tx1"/>
                </a:solidFill>
                <a:miter lim="800000"/>
                <a:headEnd/>
                <a:tailEnd type="triangle" w="med" len="med"/>
              </a:ln>
            </p:spPr>
            <p:txBody>
              <a:bodyPr wrap="none"/>
              <a:lstStyle/>
              <a:p>
                <a:endParaRPr lang="en-US"/>
              </a:p>
            </p:txBody>
          </p:sp>
          <p:sp>
            <p:nvSpPr>
              <p:cNvPr id="96276" name="Line 133"/>
              <p:cNvSpPr>
                <a:spLocks noChangeShapeType="1"/>
              </p:cNvSpPr>
              <p:nvPr/>
            </p:nvSpPr>
            <p:spPr bwMode="auto">
              <a:xfrm flipV="1">
                <a:off x="4784" y="1404"/>
                <a:ext cx="493" cy="45"/>
              </a:xfrm>
              <a:prstGeom prst="line">
                <a:avLst/>
              </a:prstGeom>
              <a:noFill/>
              <a:ln w="57150">
                <a:solidFill>
                  <a:srgbClr val="00CC00"/>
                </a:solidFill>
                <a:miter lim="800000"/>
                <a:headEnd/>
                <a:tailEnd type="triangle" w="med" len="med"/>
              </a:ln>
            </p:spPr>
            <p:txBody>
              <a:bodyPr wrap="none"/>
              <a:lstStyle/>
              <a:p>
                <a:endParaRPr lang="en-US"/>
              </a:p>
            </p:txBody>
          </p:sp>
          <p:sp>
            <p:nvSpPr>
              <p:cNvPr id="96278" name="Line 135"/>
              <p:cNvSpPr>
                <a:spLocks noChangeShapeType="1"/>
              </p:cNvSpPr>
              <p:nvPr/>
            </p:nvSpPr>
            <p:spPr bwMode="auto">
              <a:xfrm flipH="1" flipV="1">
                <a:off x="2310" y="1266"/>
                <a:ext cx="112" cy="337"/>
              </a:xfrm>
              <a:prstGeom prst="line">
                <a:avLst/>
              </a:prstGeom>
              <a:noFill/>
              <a:ln w="76200">
                <a:solidFill>
                  <a:schemeClr val="folHlink"/>
                </a:solidFill>
                <a:miter lim="800000"/>
                <a:headEnd/>
                <a:tailEnd type="triangle" w="med" len="med"/>
              </a:ln>
            </p:spPr>
            <p:txBody>
              <a:bodyPr wrap="none"/>
              <a:lstStyle/>
              <a:p>
                <a:endParaRPr lang="en-US"/>
              </a:p>
            </p:txBody>
          </p:sp>
          <p:sp>
            <p:nvSpPr>
              <p:cNvPr id="96281" name="Line 138"/>
              <p:cNvSpPr>
                <a:spLocks noChangeShapeType="1"/>
              </p:cNvSpPr>
              <p:nvPr/>
            </p:nvSpPr>
            <p:spPr bwMode="auto">
              <a:xfrm flipV="1">
                <a:off x="2380" y="1254"/>
                <a:ext cx="490" cy="302"/>
              </a:xfrm>
              <a:prstGeom prst="line">
                <a:avLst/>
              </a:prstGeom>
              <a:noFill/>
              <a:ln w="9525">
                <a:solidFill>
                  <a:schemeClr val="tx1"/>
                </a:solidFill>
                <a:miter lim="800000"/>
                <a:headEnd/>
                <a:tailEnd type="triangle" w="med" len="med"/>
              </a:ln>
            </p:spPr>
            <p:txBody>
              <a:bodyPr wrap="none"/>
              <a:lstStyle/>
              <a:p>
                <a:endParaRPr lang="en-US"/>
              </a:p>
            </p:txBody>
          </p:sp>
          <p:sp>
            <p:nvSpPr>
              <p:cNvPr id="96282" name="Line 139"/>
              <p:cNvSpPr>
                <a:spLocks noChangeShapeType="1"/>
              </p:cNvSpPr>
              <p:nvPr/>
            </p:nvSpPr>
            <p:spPr bwMode="auto">
              <a:xfrm flipV="1">
                <a:off x="2274" y="1249"/>
                <a:ext cx="394" cy="244"/>
              </a:xfrm>
              <a:prstGeom prst="line">
                <a:avLst/>
              </a:prstGeom>
              <a:noFill/>
              <a:ln w="9525">
                <a:solidFill>
                  <a:schemeClr val="tx1"/>
                </a:solidFill>
                <a:miter lim="800000"/>
                <a:headEnd/>
                <a:tailEnd type="triangle" w="med" len="med"/>
              </a:ln>
            </p:spPr>
            <p:txBody>
              <a:bodyPr wrap="none"/>
              <a:lstStyle/>
              <a:p>
                <a:endParaRPr lang="en-US"/>
              </a:p>
            </p:txBody>
          </p:sp>
          <p:sp>
            <p:nvSpPr>
              <p:cNvPr id="96283" name="Line 140"/>
              <p:cNvSpPr>
                <a:spLocks noChangeShapeType="1"/>
              </p:cNvSpPr>
              <p:nvPr/>
            </p:nvSpPr>
            <p:spPr bwMode="auto">
              <a:xfrm flipV="1">
                <a:off x="3160" y="1282"/>
                <a:ext cx="206" cy="272"/>
              </a:xfrm>
              <a:prstGeom prst="line">
                <a:avLst/>
              </a:prstGeom>
              <a:noFill/>
              <a:ln w="9525">
                <a:solidFill>
                  <a:schemeClr val="tx1"/>
                </a:solidFill>
                <a:miter lim="800000"/>
                <a:headEnd/>
                <a:tailEnd type="triangle" w="med" len="med"/>
              </a:ln>
            </p:spPr>
            <p:txBody>
              <a:bodyPr wrap="none"/>
              <a:lstStyle/>
              <a:p>
                <a:endParaRPr lang="en-US"/>
              </a:p>
            </p:txBody>
          </p:sp>
          <p:sp>
            <p:nvSpPr>
              <p:cNvPr id="96284" name="Line 141"/>
              <p:cNvSpPr>
                <a:spLocks noChangeShapeType="1"/>
              </p:cNvSpPr>
              <p:nvPr/>
            </p:nvSpPr>
            <p:spPr bwMode="auto">
              <a:xfrm>
                <a:off x="1930" y="1442"/>
                <a:ext cx="210" cy="75"/>
              </a:xfrm>
              <a:prstGeom prst="line">
                <a:avLst/>
              </a:prstGeom>
              <a:noFill/>
              <a:ln w="9525">
                <a:solidFill>
                  <a:schemeClr val="tx1"/>
                </a:solidFill>
                <a:miter lim="800000"/>
                <a:headEnd/>
                <a:tailEnd type="triangle" w="med" len="med"/>
              </a:ln>
            </p:spPr>
            <p:txBody>
              <a:bodyPr wrap="none"/>
              <a:lstStyle/>
              <a:p>
                <a:endParaRPr lang="en-US"/>
              </a:p>
            </p:txBody>
          </p:sp>
          <p:sp>
            <p:nvSpPr>
              <p:cNvPr id="96285" name="Line 142"/>
              <p:cNvSpPr>
                <a:spLocks noChangeShapeType="1"/>
              </p:cNvSpPr>
              <p:nvPr/>
            </p:nvSpPr>
            <p:spPr bwMode="auto">
              <a:xfrm>
                <a:off x="3781" y="1329"/>
                <a:ext cx="210" cy="76"/>
              </a:xfrm>
              <a:prstGeom prst="line">
                <a:avLst/>
              </a:prstGeom>
              <a:noFill/>
              <a:ln w="9525">
                <a:solidFill>
                  <a:schemeClr val="tx1"/>
                </a:solidFill>
                <a:miter lim="800000"/>
                <a:headEnd/>
                <a:tailEnd type="triangle" w="med" len="med"/>
              </a:ln>
            </p:spPr>
            <p:txBody>
              <a:bodyPr wrap="none"/>
              <a:lstStyle/>
              <a:p>
                <a:endParaRPr lang="en-US"/>
              </a:p>
            </p:txBody>
          </p:sp>
          <p:sp>
            <p:nvSpPr>
              <p:cNvPr id="96286" name="Line 143"/>
              <p:cNvSpPr>
                <a:spLocks noChangeShapeType="1"/>
              </p:cNvSpPr>
              <p:nvPr/>
            </p:nvSpPr>
            <p:spPr bwMode="auto">
              <a:xfrm>
                <a:off x="4276" y="1496"/>
                <a:ext cx="427" cy="90"/>
              </a:xfrm>
              <a:prstGeom prst="line">
                <a:avLst/>
              </a:prstGeom>
              <a:noFill/>
              <a:ln w="9525">
                <a:solidFill>
                  <a:schemeClr val="tx1"/>
                </a:solidFill>
                <a:miter lim="800000"/>
                <a:headEnd/>
                <a:tailEnd type="triangle" w="med" len="med"/>
              </a:ln>
            </p:spPr>
            <p:txBody>
              <a:bodyPr wrap="none"/>
              <a:lstStyle/>
              <a:p>
                <a:endParaRPr lang="en-US"/>
              </a:p>
            </p:txBody>
          </p:sp>
        </p:grpSp>
        <p:sp>
          <p:nvSpPr>
            <p:cNvPr id="96264" name="Text Box 145"/>
            <p:cNvSpPr txBox="1">
              <a:spLocks noChangeArrowheads="1"/>
            </p:cNvSpPr>
            <p:nvPr/>
          </p:nvSpPr>
          <p:spPr bwMode="auto">
            <a:xfrm>
              <a:off x="816" y="867"/>
              <a:ext cx="2976" cy="288"/>
            </a:xfrm>
            <a:prstGeom prst="rect">
              <a:avLst/>
            </a:prstGeom>
            <a:noFill/>
            <a:ln w="9525">
              <a:noFill/>
              <a:miter lim="800000"/>
              <a:headEnd/>
              <a:tailEnd/>
            </a:ln>
          </p:spPr>
          <p:txBody>
            <a:bodyPr>
              <a:spAutoFit/>
            </a:bodyPr>
            <a:lstStyle/>
            <a:p>
              <a:pPr algn="ctr">
                <a:spcBef>
                  <a:spcPct val="50000"/>
                </a:spcBef>
              </a:pPr>
              <a:r>
                <a:rPr lang="en-US" sz="2400" dirty="0">
                  <a:solidFill>
                    <a:srgbClr val="CC3300"/>
                  </a:solidFill>
                  <a:cs typeface="Times New Roman" charset="0"/>
                </a:rPr>
                <a:t>Random Acts of Improvement</a:t>
              </a:r>
            </a:p>
          </p:txBody>
        </p:sp>
      </p:grpSp>
      <p:sp>
        <p:nvSpPr>
          <p:cNvPr id="263315" name="Oval 147"/>
          <p:cNvSpPr>
            <a:spLocks noChangeArrowheads="1"/>
          </p:cNvSpPr>
          <p:nvPr/>
        </p:nvSpPr>
        <p:spPr bwMode="auto">
          <a:xfrm>
            <a:off x="7010400" y="1447800"/>
            <a:ext cx="1295400" cy="1219200"/>
          </a:xfrm>
          <a:prstGeom prst="ellipse">
            <a:avLst/>
          </a:prstGeom>
          <a:solidFill>
            <a:srgbClr val="CC3300"/>
          </a:solidFill>
          <a:ln w="9525">
            <a:solidFill>
              <a:srgbClr val="000000"/>
            </a:solidFill>
            <a:round/>
            <a:headEnd/>
            <a:tailEnd/>
          </a:ln>
        </p:spPr>
        <p:txBody>
          <a:bodyPr wrap="none" lIns="0" tIns="0" rIns="0" bIns="0" anchor="ctr"/>
          <a:lstStyle/>
          <a:p>
            <a:pPr eaLnBrk="0" hangingPunct="0"/>
            <a:r>
              <a:rPr lang="en-US" sz="2600" b="1" dirty="0">
                <a:solidFill>
                  <a:srgbClr val="FFFFFF"/>
                </a:solidFill>
                <a:cs typeface="Times New Roman" charset="0"/>
              </a:rPr>
              <a:t>GOALS</a:t>
            </a:r>
          </a:p>
        </p:txBody>
      </p:sp>
      <p:sp>
        <p:nvSpPr>
          <p:cNvPr id="337" name="Text Box 119"/>
          <p:cNvSpPr txBox="1">
            <a:spLocks noChangeArrowheads="1"/>
          </p:cNvSpPr>
          <p:nvPr/>
        </p:nvSpPr>
        <p:spPr bwMode="auto">
          <a:xfrm>
            <a:off x="1143000" y="2891135"/>
            <a:ext cx="5029200" cy="461665"/>
          </a:xfrm>
          <a:prstGeom prst="rect">
            <a:avLst/>
          </a:prstGeom>
          <a:noFill/>
          <a:ln w="9525">
            <a:noFill/>
            <a:miter lim="800000"/>
            <a:headEnd/>
            <a:tailEnd/>
          </a:ln>
        </p:spPr>
        <p:txBody>
          <a:bodyPr wrap="square">
            <a:spAutoFit/>
          </a:bodyPr>
          <a:lstStyle/>
          <a:p>
            <a:pPr algn="ctr">
              <a:spcBef>
                <a:spcPct val="50000"/>
              </a:spcBef>
            </a:pPr>
            <a:r>
              <a:rPr lang="en-US" sz="2400" dirty="0">
                <a:solidFill>
                  <a:srgbClr val="CC3300"/>
                </a:solidFill>
                <a:cs typeface="Times New Roman" charset="0"/>
              </a:rPr>
              <a:t>Partially Aligned Acts of Improvement</a:t>
            </a:r>
          </a:p>
        </p:txBody>
      </p:sp>
      <p:cxnSp>
        <p:nvCxnSpPr>
          <p:cNvPr id="341" name="Straight Arrow Connector 340"/>
          <p:cNvCxnSpPr/>
          <p:nvPr/>
        </p:nvCxnSpPr>
        <p:spPr>
          <a:xfrm flipV="1">
            <a:off x="1371600" y="3810000"/>
            <a:ext cx="304800" cy="1524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2" name="Straight Arrow Connector 341"/>
          <p:cNvCxnSpPr/>
          <p:nvPr/>
        </p:nvCxnSpPr>
        <p:spPr>
          <a:xfrm flipV="1">
            <a:off x="1447800" y="3733800"/>
            <a:ext cx="304800" cy="1524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3" name="Straight Arrow Connector 342"/>
          <p:cNvCxnSpPr/>
          <p:nvPr/>
        </p:nvCxnSpPr>
        <p:spPr>
          <a:xfrm flipV="1">
            <a:off x="1295400" y="3962400"/>
            <a:ext cx="304800" cy="1524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4" name="Straight Arrow Connector 343"/>
          <p:cNvCxnSpPr/>
          <p:nvPr/>
        </p:nvCxnSpPr>
        <p:spPr>
          <a:xfrm flipV="1">
            <a:off x="1295400" y="3733800"/>
            <a:ext cx="304800" cy="1524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0" name="Straight Arrow Connector 349"/>
          <p:cNvCxnSpPr/>
          <p:nvPr/>
        </p:nvCxnSpPr>
        <p:spPr>
          <a:xfrm>
            <a:off x="2895600" y="3581400"/>
            <a:ext cx="990600" cy="0"/>
          </a:xfrm>
          <a:prstGeom prst="straightConnector1">
            <a:avLst/>
          </a:prstGeom>
          <a:ln w="2222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52" name="Down Arrow 351"/>
          <p:cNvSpPr/>
          <p:nvPr/>
        </p:nvSpPr>
        <p:spPr>
          <a:xfrm rot="19638407">
            <a:off x="4393940" y="3640280"/>
            <a:ext cx="105287"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Down Arrow 352"/>
          <p:cNvSpPr/>
          <p:nvPr/>
        </p:nvSpPr>
        <p:spPr>
          <a:xfrm rot="19638407">
            <a:off x="4546340" y="3719983"/>
            <a:ext cx="105287"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Down Arrow 353"/>
          <p:cNvSpPr/>
          <p:nvPr/>
        </p:nvSpPr>
        <p:spPr>
          <a:xfrm rot="19638407">
            <a:off x="4631516" y="3643783"/>
            <a:ext cx="105287"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Down Arrow 354"/>
          <p:cNvSpPr/>
          <p:nvPr/>
        </p:nvSpPr>
        <p:spPr>
          <a:xfrm rot="19638407">
            <a:off x="4479116" y="3491383"/>
            <a:ext cx="105287"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7" name="Straight Arrow Connector 356"/>
          <p:cNvCxnSpPr/>
          <p:nvPr/>
        </p:nvCxnSpPr>
        <p:spPr>
          <a:xfrm>
            <a:off x="3276600" y="40386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8" name="Straight Arrow Connector 357"/>
          <p:cNvCxnSpPr/>
          <p:nvPr/>
        </p:nvCxnSpPr>
        <p:spPr>
          <a:xfrm>
            <a:off x="3276600" y="39624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9" name="Straight Arrow Connector 358"/>
          <p:cNvCxnSpPr/>
          <p:nvPr/>
        </p:nvCxnSpPr>
        <p:spPr>
          <a:xfrm>
            <a:off x="3124200" y="39624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0" name="Straight Arrow Connector 359"/>
          <p:cNvCxnSpPr/>
          <p:nvPr/>
        </p:nvCxnSpPr>
        <p:spPr>
          <a:xfrm>
            <a:off x="3124200" y="40386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2" name="Straight Arrow Connector 361"/>
          <p:cNvCxnSpPr/>
          <p:nvPr/>
        </p:nvCxnSpPr>
        <p:spPr>
          <a:xfrm flipV="1">
            <a:off x="5867400" y="35052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3" name="Straight Arrow Connector 362"/>
          <p:cNvCxnSpPr/>
          <p:nvPr/>
        </p:nvCxnSpPr>
        <p:spPr>
          <a:xfrm flipV="1">
            <a:off x="6019800" y="36576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4" name="Straight Arrow Connector 363"/>
          <p:cNvCxnSpPr/>
          <p:nvPr/>
        </p:nvCxnSpPr>
        <p:spPr>
          <a:xfrm flipV="1">
            <a:off x="5943600" y="36576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5" name="Straight Arrow Connector 364"/>
          <p:cNvCxnSpPr/>
          <p:nvPr/>
        </p:nvCxnSpPr>
        <p:spPr>
          <a:xfrm flipV="1">
            <a:off x="5791200" y="37338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6" name="Oval 147"/>
          <p:cNvSpPr>
            <a:spLocks noChangeArrowheads="1"/>
          </p:cNvSpPr>
          <p:nvPr/>
        </p:nvSpPr>
        <p:spPr bwMode="auto">
          <a:xfrm>
            <a:off x="7086600" y="3276600"/>
            <a:ext cx="1295400" cy="1219200"/>
          </a:xfrm>
          <a:prstGeom prst="ellipse">
            <a:avLst/>
          </a:prstGeom>
          <a:solidFill>
            <a:srgbClr val="CC3300"/>
          </a:solidFill>
          <a:ln w="9525">
            <a:solidFill>
              <a:srgbClr val="000000"/>
            </a:solidFill>
            <a:round/>
            <a:headEnd/>
            <a:tailEnd/>
          </a:ln>
        </p:spPr>
        <p:txBody>
          <a:bodyPr wrap="none" lIns="0" tIns="0" rIns="0" bIns="0" anchor="ctr"/>
          <a:lstStyle/>
          <a:p>
            <a:pPr eaLnBrk="0" hangingPunct="0"/>
            <a:r>
              <a:rPr lang="en-US" sz="2600" b="1" dirty="0">
                <a:solidFill>
                  <a:srgbClr val="FFFFFF"/>
                </a:solidFill>
                <a:cs typeface="Times New Roman" charset="0"/>
              </a:rPr>
              <a:t>GOALS</a:t>
            </a:r>
          </a:p>
        </p:txBody>
      </p:sp>
      <p:sp>
        <p:nvSpPr>
          <p:cNvPr id="367" name="Oval 147"/>
          <p:cNvSpPr>
            <a:spLocks noChangeArrowheads="1"/>
          </p:cNvSpPr>
          <p:nvPr/>
        </p:nvSpPr>
        <p:spPr bwMode="auto">
          <a:xfrm>
            <a:off x="7086600" y="5181600"/>
            <a:ext cx="1295400" cy="1219200"/>
          </a:xfrm>
          <a:prstGeom prst="ellipse">
            <a:avLst/>
          </a:prstGeom>
          <a:solidFill>
            <a:srgbClr val="CC3300"/>
          </a:solidFill>
          <a:ln w="9525">
            <a:solidFill>
              <a:srgbClr val="000000"/>
            </a:solidFill>
            <a:round/>
            <a:headEnd/>
            <a:tailEnd/>
          </a:ln>
        </p:spPr>
        <p:txBody>
          <a:bodyPr wrap="none" lIns="0" tIns="0" rIns="0" bIns="0" anchor="ctr"/>
          <a:lstStyle/>
          <a:p>
            <a:pPr eaLnBrk="0" hangingPunct="0"/>
            <a:r>
              <a:rPr lang="en-US" sz="2600" b="1" dirty="0">
                <a:solidFill>
                  <a:srgbClr val="FFFFFF"/>
                </a:solidFill>
                <a:cs typeface="Times New Roman" charset="0"/>
              </a:rPr>
              <a:t>GOALS</a:t>
            </a:r>
          </a:p>
        </p:txBody>
      </p:sp>
    </p:spTree>
    <p:extLst>
      <p:ext uri="{BB962C8B-B14F-4D97-AF65-F5344CB8AC3E}">
        <p14:creationId xmlns:p14="http://schemas.microsoft.com/office/powerpoint/2010/main" val="425174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63315"/>
                                        </p:tgtEl>
                                        <p:attrNameLst>
                                          <p:attrName>style.visibility</p:attrName>
                                        </p:attrNameLst>
                                      </p:cBhvr>
                                      <p:to>
                                        <p:strVal val="visible"/>
                                      </p:to>
                                    </p:set>
                                    <p:anim calcmode="lin" valueType="num">
                                      <p:cBhvr additive="base">
                                        <p:cTn id="13" dur="500" fill="hold"/>
                                        <p:tgtEl>
                                          <p:spTgt spid="263315"/>
                                        </p:tgtEl>
                                        <p:attrNameLst>
                                          <p:attrName>ppt_x</p:attrName>
                                        </p:attrNameLst>
                                      </p:cBhvr>
                                      <p:tavLst>
                                        <p:tav tm="0">
                                          <p:val>
                                            <p:strVal val="1+#ppt_w/2"/>
                                          </p:val>
                                        </p:tav>
                                        <p:tav tm="100000">
                                          <p:val>
                                            <p:strVal val="#ppt_x"/>
                                          </p:val>
                                        </p:tav>
                                      </p:tavLst>
                                    </p:anim>
                                    <p:anim calcmode="lin" valueType="num">
                                      <p:cBhvr additive="base">
                                        <p:cTn id="14" dur="500" fill="hold"/>
                                        <p:tgtEl>
                                          <p:spTgt spid="2633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6"/>
                                        </p:tgtEl>
                                        <p:attrNameLst>
                                          <p:attrName>style.visibility</p:attrName>
                                        </p:attrNameLst>
                                      </p:cBhvr>
                                      <p:to>
                                        <p:strVal val="visible"/>
                                      </p:to>
                                    </p:set>
                                    <p:anim calcmode="lin" valueType="num">
                                      <p:cBhvr additive="base">
                                        <p:cTn id="19" dur="500" fill="hold"/>
                                        <p:tgtEl>
                                          <p:spTgt spid="336"/>
                                        </p:tgtEl>
                                        <p:attrNameLst>
                                          <p:attrName>ppt_x</p:attrName>
                                        </p:attrNameLst>
                                      </p:cBhvr>
                                      <p:tavLst>
                                        <p:tav tm="0">
                                          <p:val>
                                            <p:strVal val="0-#ppt_w/2"/>
                                          </p:val>
                                        </p:tav>
                                        <p:tav tm="100000">
                                          <p:val>
                                            <p:strVal val="#ppt_x"/>
                                          </p:val>
                                        </p:tav>
                                      </p:tavLst>
                                    </p:anim>
                                    <p:anim calcmode="lin" valueType="num">
                                      <p:cBhvr additive="base">
                                        <p:cTn id="20" dur="500" fill="hold"/>
                                        <p:tgtEl>
                                          <p:spTgt spid="33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48"/>
                                        </p:tgtEl>
                                        <p:attrNameLst>
                                          <p:attrName>style.visibility</p:attrName>
                                        </p:attrNameLst>
                                      </p:cBhvr>
                                      <p:to>
                                        <p:strVal val="visible"/>
                                      </p:to>
                                    </p:set>
                                    <p:anim calcmode="lin" valueType="num">
                                      <p:cBhvr additive="base">
                                        <p:cTn id="23" dur="500" fill="hold"/>
                                        <p:tgtEl>
                                          <p:spTgt spid="348"/>
                                        </p:tgtEl>
                                        <p:attrNameLst>
                                          <p:attrName>ppt_x</p:attrName>
                                        </p:attrNameLst>
                                      </p:cBhvr>
                                      <p:tavLst>
                                        <p:tav tm="0">
                                          <p:val>
                                            <p:strVal val="0-#ppt_w/2"/>
                                          </p:val>
                                        </p:tav>
                                        <p:tav tm="100000">
                                          <p:val>
                                            <p:strVal val="#ppt_x"/>
                                          </p:val>
                                        </p:tav>
                                      </p:tavLst>
                                    </p:anim>
                                    <p:anim calcmode="lin" valueType="num">
                                      <p:cBhvr additive="base">
                                        <p:cTn id="24" dur="500" fill="hold"/>
                                        <p:tgtEl>
                                          <p:spTgt spid="348"/>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49"/>
                                        </p:tgtEl>
                                        <p:attrNameLst>
                                          <p:attrName>style.visibility</p:attrName>
                                        </p:attrNameLst>
                                      </p:cBhvr>
                                      <p:to>
                                        <p:strVal val="visible"/>
                                      </p:to>
                                    </p:set>
                                    <p:anim calcmode="lin" valueType="num">
                                      <p:cBhvr additive="base">
                                        <p:cTn id="27" dur="500" fill="hold"/>
                                        <p:tgtEl>
                                          <p:spTgt spid="349"/>
                                        </p:tgtEl>
                                        <p:attrNameLst>
                                          <p:attrName>ppt_x</p:attrName>
                                        </p:attrNameLst>
                                      </p:cBhvr>
                                      <p:tavLst>
                                        <p:tav tm="0">
                                          <p:val>
                                            <p:strVal val="0-#ppt_w/2"/>
                                          </p:val>
                                        </p:tav>
                                        <p:tav tm="100000">
                                          <p:val>
                                            <p:strVal val="#ppt_x"/>
                                          </p:val>
                                        </p:tav>
                                      </p:tavLst>
                                    </p:anim>
                                    <p:anim calcmode="lin" valueType="num">
                                      <p:cBhvr additive="base">
                                        <p:cTn id="28" dur="500" fill="hold"/>
                                        <p:tgtEl>
                                          <p:spTgt spid="349"/>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51"/>
                                        </p:tgtEl>
                                        <p:attrNameLst>
                                          <p:attrName>style.visibility</p:attrName>
                                        </p:attrNameLst>
                                      </p:cBhvr>
                                      <p:to>
                                        <p:strVal val="visible"/>
                                      </p:to>
                                    </p:set>
                                    <p:anim calcmode="lin" valueType="num">
                                      <p:cBhvr additive="base">
                                        <p:cTn id="31" dur="500" fill="hold"/>
                                        <p:tgtEl>
                                          <p:spTgt spid="351"/>
                                        </p:tgtEl>
                                        <p:attrNameLst>
                                          <p:attrName>ppt_x</p:attrName>
                                        </p:attrNameLst>
                                      </p:cBhvr>
                                      <p:tavLst>
                                        <p:tav tm="0">
                                          <p:val>
                                            <p:strVal val="0-#ppt_w/2"/>
                                          </p:val>
                                        </p:tav>
                                        <p:tav tm="100000">
                                          <p:val>
                                            <p:strVal val="#ppt_x"/>
                                          </p:val>
                                        </p:tav>
                                      </p:tavLst>
                                    </p:anim>
                                    <p:anim calcmode="lin" valueType="num">
                                      <p:cBhvr additive="base">
                                        <p:cTn id="32" dur="500" fill="hold"/>
                                        <p:tgtEl>
                                          <p:spTgt spid="351"/>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41"/>
                                        </p:tgtEl>
                                        <p:attrNameLst>
                                          <p:attrName>style.visibility</p:attrName>
                                        </p:attrNameLst>
                                      </p:cBhvr>
                                      <p:to>
                                        <p:strVal val="visible"/>
                                      </p:to>
                                    </p:set>
                                    <p:anim calcmode="lin" valueType="num">
                                      <p:cBhvr additive="base">
                                        <p:cTn id="35" dur="500" fill="hold"/>
                                        <p:tgtEl>
                                          <p:spTgt spid="341"/>
                                        </p:tgtEl>
                                        <p:attrNameLst>
                                          <p:attrName>ppt_x</p:attrName>
                                        </p:attrNameLst>
                                      </p:cBhvr>
                                      <p:tavLst>
                                        <p:tav tm="0">
                                          <p:val>
                                            <p:strVal val="0-#ppt_w/2"/>
                                          </p:val>
                                        </p:tav>
                                        <p:tav tm="100000">
                                          <p:val>
                                            <p:strVal val="#ppt_x"/>
                                          </p:val>
                                        </p:tav>
                                      </p:tavLst>
                                    </p:anim>
                                    <p:anim calcmode="lin" valueType="num">
                                      <p:cBhvr additive="base">
                                        <p:cTn id="36" dur="500" fill="hold"/>
                                        <p:tgtEl>
                                          <p:spTgt spid="341"/>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342"/>
                                        </p:tgtEl>
                                        <p:attrNameLst>
                                          <p:attrName>style.visibility</p:attrName>
                                        </p:attrNameLst>
                                      </p:cBhvr>
                                      <p:to>
                                        <p:strVal val="visible"/>
                                      </p:to>
                                    </p:set>
                                    <p:anim calcmode="lin" valueType="num">
                                      <p:cBhvr additive="base">
                                        <p:cTn id="39" dur="500" fill="hold"/>
                                        <p:tgtEl>
                                          <p:spTgt spid="342"/>
                                        </p:tgtEl>
                                        <p:attrNameLst>
                                          <p:attrName>ppt_x</p:attrName>
                                        </p:attrNameLst>
                                      </p:cBhvr>
                                      <p:tavLst>
                                        <p:tav tm="0">
                                          <p:val>
                                            <p:strVal val="0-#ppt_w/2"/>
                                          </p:val>
                                        </p:tav>
                                        <p:tav tm="100000">
                                          <p:val>
                                            <p:strVal val="#ppt_x"/>
                                          </p:val>
                                        </p:tav>
                                      </p:tavLst>
                                    </p:anim>
                                    <p:anim calcmode="lin" valueType="num">
                                      <p:cBhvr additive="base">
                                        <p:cTn id="40" dur="500" fill="hold"/>
                                        <p:tgtEl>
                                          <p:spTgt spid="342"/>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343"/>
                                        </p:tgtEl>
                                        <p:attrNameLst>
                                          <p:attrName>style.visibility</p:attrName>
                                        </p:attrNameLst>
                                      </p:cBhvr>
                                      <p:to>
                                        <p:strVal val="visible"/>
                                      </p:to>
                                    </p:set>
                                    <p:anim calcmode="lin" valueType="num">
                                      <p:cBhvr additive="base">
                                        <p:cTn id="43" dur="500" fill="hold"/>
                                        <p:tgtEl>
                                          <p:spTgt spid="343"/>
                                        </p:tgtEl>
                                        <p:attrNameLst>
                                          <p:attrName>ppt_x</p:attrName>
                                        </p:attrNameLst>
                                      </p:cBhvr>
                                      <p:tavLst>
                                        <p:tav tm="0">
                                          <p:val>
                                            <p:strVal val="0-#ppt_w/2"/>
                                          </p:val>
                                        </p:tav>
                                        <p:tav tm="100000">
                                          <p:val>
                                            <p:strVal val="#ppt_x"/>
                                          </p:val>
                                        </p:tav>
                                      </p:tavLst>
                                    </p:anim>
                                    <p:anim calcmode="lin" valueType="num">
                                      <p:cBhvr additive="base">
                                        <p:cTn id="44" dur="500" fill="hold"/>
                                        <p:tgtEl>
                                          <p:spTgt spid="343"/>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344"/>
                                        </p:tgtEl>
                                        <p:attrNameLst>
                                          <p:attrName>style.visibility</p:attrName>
                                        </p:attrNameLst>
                                      </p:cBhvr>
                                      <p:to>
                                        <p:strVal val="visible"/>
                                      </p:to>
                                    </p:set>
                                    <p:anim calcmode="lin" valueType="num">
                                      <p:cBhvr additive="base">
                                        <p:cTn id="47" dur="500" fill="hold"/>
                                        <p:tgtEl>
                                          <p:spTgt spid="344"/>
                                        </p:tgtEl>
                                        <p:attrNameLst>
                                          <p:attrName>ppt_x</p:attrName>
                                        </p:attrNameLst>
                                      </p:cBhvr>
                                      <p:tavLst>
                                        <p:tav tm="0">
                                          <p:val>
                                            <p:strVal val="0-#ppt_w/2"/>
                                          </p:val>
                                        </p:tav>
                                        <p:tav tm="100000">
                                          <p:val>
                                            <p:strVal val="#ppt_x"/>
                                          </p:val>
                                        </p:tav>
                                      </p:tavLst>
                                    </p:anim>
                                    <p:anim calcmode="lin" valueType="num">
                                      <p:cBhvr additive="base">
                                        <p:cTn id="48" dur="500" fill="hold"/>
                                        <p:tgtEl>
                                          <p:spTgt spid="344"/>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350"/>
                                        </p:tgtEl>
                                        <p:attrNameLst>
                                          <p:attrName>style.visibility</p:attrName>
                                        </p:attrNameLst>
                                      </p:cBhvr>
                                      <p:to>
                                        <p:strVal val="visible"/>
                                      </p:to>
                                    </p:set>
                                    <p:anim calcmode="lin" valueType="num">
                                      <p:cBhvr additive="base">
                                        <p:cTn id="51" dur="500" fill="hold"/>
                                        <p:tgtEl>
                                          <p:spTgt spid="350"/>
                                        </p:tgtEl>
                                        <p:attrNameLst>
                                          <p:attrName>ppt_x</p:attrName>
                                        </p:attrNameLst>
                                      </p:cBhvr>
                                      <p:tavLst>
                                        <p:tav tm="0">
                                          <p:val>
                                            <p:strVal val="0-#ppt_w/2"/>
                                          </p:val>
                                        </p:tav>
                                        <p:tav tm="100000">
                                          <p:val>
                                            <p:strVal val="#ppt_x"/>
                                          </p:val>
                                        </p:tav>
                                      </p:tavLst>
                                    </p:anim>
                                    <p:anim calcmode="lin" valueType="num">
                                      <p:cBhvr additive="base">
                                        <p:cTn id="52" dur="500" fill="hold"/>
                                        <p:tgtEl>
                                          <p:spTgt spid="350"/>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52"/>
                                        </p:tgtEl>
                                        <p:attrNameLst>
                                          <p:attrName>style.visibility</p:attrName>
                                        </p:attrNameLst>
                                      </p:cBhvr>
                                      <p:to>
                                        <p:strVal val="visible"/>
                                      </p:to>
                                    </p:set>
                                    <p:anim calcmode="lin" valueType="num">
                                      <p:cBhvr additive="base">
                                        <p:cTn id="55" dur="500" fill="hold"/>
                                        <p:tgtEl>
                                          <p:spTgt spid="352"/>
                                        </p:tgtEl>
                                        <p:attrNameLst>
                                          <p:attrName>ppt_x</p:attrName>
                                        </p:attrNameLst>
                                      </p:cBhvr>
                                      <p:tavLst>
                                        <p:tav tm="0">
                                          <p:val>
                                            <p:strVal val="0-#ppt_w/2"/>
                                          </p:val>
                                        </p:tav>
                                        <p:tav tm="100000">
                                          <p:val>
                                            <p:strVal val="#ppt_x"/>
                                          </p:val>
                                        </p:tav>
                                      </p:tavLst>
                                    </p:anim>
                                    <p:anim calcmode="lin" valueType="num">
                                      <p:cBhvr additive="base">
                                        <p:cTn id="56" dur="500" fill="hold"/>
                                        <p:tgtEl>
                                          <p:spTgt spid="35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53"/>
                                        </p:tgtEl>
                                        <p:attrNameLst>
                                          <p:attrName>style.visibility</p:attrName>
                                        </p:attrNameLst>
                                      </p:cBhvr>
                                      <p:to>
                                        <p:strVal val="visible"/>
                                      </p:to>
                                    </p:set>
                                    <p:anim calcmode="lin" valueType="num">
                                      <p:cBhvr additive="base">
                                        <p:cTn id="59" dur="500" fill="hold"/>
                                        <p:tgtEl>
                                          <p:spTgt spid="353"/>
                                        </p:tgtEl>
                                        <p:attrNameLst>
                                          <p:attrName>ppt_x</p:attrName>
                                        </p:attrNameLst>
                                      </p:cBhvr>
                                      <p:tavLst>
                                        <p:tav tm="0">
                                          <p:val>
                                            <p:strVal val="0-#ppt_w/2"/>
                                          </p:val>
                                        </p:tav>
                                        <p:tav tm="100000">
                                          <p:val>
                                            <p:strVal val="#ppt_x"/>
                                          </p:val>
                                        </p:tav>
                                      </p:tavLst>
                                    </p:anim>
                                    <p:anim calcmode="lin" valueType="num">
                                      <p:cBhvr additive="base">
                                        <p:cTn id="60" dur="500" fill="hold"/>
                                        <p:tgtEl>
                                          <p:spTgt spid="353"/>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354"/>
                                        </p:tgtEl>
                                        <p:attrNameLst>
                                          <p:attrName>style.visibility</p:attrName>
                                        </p:attrNameLst>
                                      </p:cBhvr>
                                      <p:to>
                                        <p:strVal val="visible"/>
                                      </p:to>
                                    </p:set>
                                    <p:anim calcmode="lin" valueType="num">
                                      <p:cBhvr additive="base">
                                        <p:cTn id="63" dur="500" fill="hold"/>
                                        <p:tgtEl>
                                          <p:spTgt spid="354"/>
                                        </p:tgtEl>
                                        <p:attrNameLst>
                                          <p:attrName>ppt_x</p:attrName>
                                        </p:attrNameLst>
                                      </p:cBhvr>
                                      <p:tavLst>
                                        <p:tav tm="0">
                                          <p:val>
                                            <p:strVal val="0-#ppt_w/2"/>
                                          </p:val>
                                        </p:tav>
                                        <p:tav tm="100000">
                                          <p:val>
                                            <p:strVal val="#ppt_x"/>
                                          </p:val>
                                        </p:tav>
                                      </p:tavLst>
                                    </p:anim>
                                    <p:anim calcmode="lin" valueType="num">
                                      <p:cBhvr additive="base">
                                        <p:cTn id="64" dur="500" fill="hold"/>
                                        <p:tgtEl>
                                          <p:spTgt spid="354"/>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55"/>
                                        </p:tgtEl>
                                        <p:attrNameLst>
                                          <p:attrName>style.visibility</p:attrName>
                                        </p:attrNameLst>
                                      </p:cBhvr>
                                      <p:to>
                                        <p:strVal val="visible"/>
                                      </p:to>
                                    </p:set>
                                    <p:anim calcmode="lin" valueType="num">
                                      <p:cBhvr additive="base">
                                        <p:cTn id="67" dur="500" fill="hold"/>
                                        <p:tgtEl>
                                          <p:spTgt spid="355"/>
                                        </p:tgtEl>
                                        <p:attrNameLst>
                                          <p:attrName>ppt_x</p:attrName>
                                        </p:attrNameLst>
                                      </p:cBhvr>
                                      <p:tavLst>
                                        <p:tav tm="0">
                                          <p:val>
                                            <p:strVal val="0-#ppt_w/2"/>
                                          </p:val>
                                        </p:tav>
                                        <p:tav tm="100000">
                                          <p:val>
                                            <p:strVal val="#ppt_x"/>
                                          </p:val>
                                        </p:tav>
                                      </p:tavLst>
                                    </p:anim>
                                    <p:anim calcmode="lin" valueType="num">
                                      <p:cBhvr additive="base">
                                        <p:cTn id="68" dur="500" fill="hold"/>
                                        <p:tgtEl>
                                          <p:spTgt spid="355"/>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357"/>
                                        </p:tgtEl>
                                        <p:attrNameLst>
                                          <p:attrName>style.visibility</p:attrName>
                                        </p:attrNameLst>
                                      </p:cBhvr>
                                      <p:to>
                                        <p:strVal val="visible"/>
                                      </p:to>
                                    </p:set>
                                    <p:anim calcmode="lin" valueType="num">
                                      <p:cBhvr additive="base">
                                        <p:cTn id="71" dur="500" fill="hold"/>
                                        <p:tgtEl>
                                          <p:spTgt spid="357"/>
                                        </p:tgtEl>
                                        <p:attrNameLst>
                                          <p:attrName>ppt_x</p:attrName>
                                        </p:attrNameLst>
                                      </p:cBhvr>
                                      <p:tavLst>
                                        <p:tav tm="0">
                                          <p:val>
                                            <p:strVal val="0-#ppt_w/2"/>
                                          </p:val>
                                        </p:tav>
                                        <p:tav tm="100000">
                                          <p:val>
                                            <p:strVal val="#ppt_x"/>
                                          </p:val>
                                        </p:tav>
                                      </p:tavLst>
                                    </p:anim>
                                    <p:anim calcmode="lin" valueType="num">
                                      <p:cBhvr additive="base">
                                        <p:cTn id="72" dur="500" fill="hold"/>
                                        <p:tgtEl>
                                          <p:spTgt spid="357"/>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358"/>
                                        </p:tgtEl>
                                        <p:attrNameLst>
                                          <p:attrName>style.visibility</p:attrName>
                                        </p:attrNameLst>
                                      </p:cBhvr>
                                      <p:to>
                                        <p:strVal val="visible"/>
                                      </p:to>
                                    </p:set>
                                    <p:anim calcmode="lin" valueType="num">
                                      <p:cBhvr additive="base">
                                        <p:cTn id="75" dur="500" fill="hold"/>
                                        <p:tgtEl>
                                          <p:spTgt spid="358"/>
                                        </p:tgtEl>
                                        <p:attrNameLst>
                                          <p:attrName>ppt_x</p:attrName>
                                        </p:attrNameLst>
                                      </p:cBhvr>
                                      <p:tavLst>
                                        <p:tav tm="0">
                                          <p:val>
                                            <p:strVal val="0-#ppt_w/2"/>
                                          </p:val>
                                        </p:tav>
                                        <p:tav tm="100000">
                                          <p:val>
                                            <p:strVal val="#ppt_x"/>
                                          </p:val>
                                        </p:tav>
                                      </p:tavLst>
                                    </p:anim>
                                    <p:anim calcmode="lin" valueType="num">
                                      <p:cBhvr additive="base">
                                        <p:cTn id="76" dur="500" fill="hold"/>
                                        <p:tgtEl>
                                          <p:spTgt spid="358"/>
                                        </p:tgtEl>
                                        <p:attrNameLst>
                                          <p:attrName>ppt_y</p:attrName>
                                        </p:attrNameLst>
                                      </p:cBhvr>
                                      <p:tavLst>
                                        <p:tav tm="0">
                                          <p:val>
                                            <p:strVal val="#ppt_y"/>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59"/>
                                        </p:tgtEl>
                                        <p:attrNameLst>
                                          <p:attrName>style.visibility</p:attrName>
                                        </p:attrNameLst>
                                      </p:cBhvr>
                                      <p:to>
                                        <p:strVal val="visible"/>
                                      </p:to>
                                    </p:set>
                                    <p:anim calcmode="lin" valueType="num">
                                      <p:cBhvr additive="base">
                                        <p:cTn id="79" dur="500" fill="hold"/>
                                        <p:tgtEl>
                                          <p:spTgt spid="359"/>
                                        </p:tgtEl>
                                        <p:attrNameLst>
                                          <p:attrName>ppt_x</p:attrName>
                                        </p:attrNameLst>
                                      </p:cBhvr>
                                      <p:tavLst>
                                        <p:tav tm="0">
                                          <p:val>
                                            <p:strVal val="0-#ppt_w/2"/>
                                          </p:val>
                                        </p:tav>
                                        <p:tav tm="100000">
                                          <p:val>
                                            <p:strVal val="#ppt_x"/>
                                          </p:val>
                                        </p:tav>
                                      </p:tavLst>
                                    </p:anim>
                                    <p:anim calcmode="lin" valueType="num">
                                      <p:cBhvr additive="base">
                                        <p:cTn id="80" dur="500" fill="hold"/>
                                        <p:tgtEl>
                                          <p:spTgt spid="359"/>
                                        </p:tgtEl>
                                        <p:attrNameLst>
                                          <p:attrName>ppt_y</p:attrName>
                                        </p:attrNameLst>
                                      </p:cBhvr>
                                      <p:tavLst>
                                        <p:tav tm="0">
                                          <p:val>
                                            <p:strVal val="#ppt_y"/>
                                          </p:val>
                                        </p:tav>
                                        <p:tav tm="100000">
                                          <p:val>
                                            <p:strVal val="#ppt_y"/>
                                          </p:val>
                                        </p:tav>
                                      </p:tavLst>
                                    </p:anim>
                                  </p:childTnLst>
                                </p:cTn>
                              </p:par>
                              <p:par>
                                <p:cTn id="81" presetID="2" presetClass="entr" presetSubtype="8" fill="hold" nodeType="withEffect">
                                  <p:stCondLst>
                                    <p:cond delay="0"/>
                                  </p:stCondLst>
                                  <p:childTnLst>
                                    <p:set>
                                      <p:cBhvr>
                                        <p:cTn id="82" dur="1" fill="hold">
                                          <p:stCondLst>
                                            <p:cond delay="0"/>
                                          </p:stCondLst>
                                        </p:cTn>
                                        <p:tgtEl>
                                          <p:spTgt spid="360"/>
                                        </p:tgtEl>
                                        <p:attrNameLst>
                                          <p:attrName>style.visibility</p:attrName>
                                        </p:attrNameLst>
                                      </p:cBhvr>
                                      <p:to>
                                        <p:strVal val="visible"/>
                                      </p:to>
                                    </p:set>
                                    <p:anim calcmode="lin" valueType="num">
                                      <p:cBhvr additive="base">
                                        <p:cTn id="83" dur="500" fill="hold"/>
                                        <p:tgtEl>
                                          <p:spTgt spid="360"/>
                                        </p:tgtEl>
                                        <p:attrNameLst>
                                          <p:attrName>ppt_x</p:attrName>
                                        </p:attrNameLst>
                                      </p:cBhvr>
                                      <p:tavLst>
                                        <p:tav tm="0">
                                          <p:val>
                                            <p:strVal val="0-#ppt_w/2"/>
                                          </p:val>
                                        </p:tav>
                                        <p:tav tm="100000">
                                          <p:val>
                                            <p:strVal val="#ppt_x"/>
                                          </p:val>
                                        </p:tav>
                                      </p:tavLst>
                                    </p:anim>
                                    <p:anim calcmode="lin" valueType="num">
                                      <p:cBhvr additive="base">
                                        <p:cTn id="84" dur="500" fill="hold"/>
                                        <p:tgtEl>
                                          <p:spTgt spid="360"/>
                                        </p:tgtEl>
                                        <p:attrNameLst>
                                          <p:attrName>ppt_y</p:attrName>
                                        </p:attrNameLst>
                                      </p:cBhvr>
                                      <p:tavLst>
                                        <p:tav tm="0">
                                          <p:val>
                                            <p:strVal val="#ppt_y"/>
                                          </p:val>
                                        </p:tav>
                                        <p:tav tm="100000">
                                          <p:val>
                                            <p:strVal val="#ppt_y"/>
                                          </p:val>
                                        </p:tav>
                                      </p:tavLst>
                                    </p:anim>
                                  </p:childTnLst>
                                </p:cTn>
                              </p:par>
                              <p:par>
                                <p:cTn id="85" presetID="2" presetClass="entr" presetSubtype="8" fill="hold" nodeType="withEffect">
                                  <p:stCondLst>
                                    <p:cond delay="0"/>
                                  </p:stCondLst>
                                  <p:childTnLst>
                                    <p:set>
                                      <p:cBhvr>
                                        <p:cTn id="86" dur="1" fill="hold">
                                          <p:stCondLst>
                                            <p:cond delay="0"/>
                                          </p:stCondLst>
                                        </p:cTn>
                                        <p:tgtEl>
                                          <p:spTgt spid="362"/>
                                        </p:tgtEl>
                                        <p:attrNameLst>
                                          <p:attrName>style.visibility</p:attrName>
                                        </p:attrNameLst>
                                      </p:cBhvr>
                                      <p:to>
                                        <p:strVal val="visible"/>
                                      </p:to>
                                    </p:set>
                                    <p:anim calcmode="lin" valueType="num">
                                      <p:cBhvr additive="base">
                                        <p:cTn id="87" dur="500" fill="hold"/>
                                        <p:tgtEl>
                                          <p:spTgt spid="362"/>
                                        </p:tgtEl>
                                        <p:attrNameLst>
                                          <p:attrName>ppt_x</p:attrName>
                                        </p:attrNameLst>
                                      </p:cBhvr>
                                      <p:tavLst>
                                        <p:tav tm="0">
                                          <p:val>
                                            <p:strVal val="0-#ppt_w/2"/>
                                          </p:val>
                                        </p:tav>
                                        <p:tav tm="100000">
                                          <p:val>
                                            <p:strVal val="#ppt_x"/>
                                          </p:val>
                                        </p:tav>
                                      </p:tavLst>
                                    </p:anim>
                                    <p:anim calcmode="lin" valueType="num">
                                      <p:cBhvr additive="base">
                                        <p:cTn id="88" dur="500" fill="hold"/>
                                        <p:tgtEl>
                                          <p:spTgt spid="362"/>
                                        </p:tgtEl>
                                        <p:attrNameLst>
                                          <p:attrName>ppt_y</p:attrName>
                                        </p:attrNameLst>
                                      </p:cBhvr>
                                      <p:tavLst>
                                        <p:tav tm="0">
                                          <p:val>
                                            <p:strVal val="#ppt_y"/>
                                          </p:val>
                                        </p:tav>
                                        <p:tav tm="100000">
                                          <p:val>
                                            <p:strVal val="#ppt_y"/>
                                          </p:val>
                                        </p:tav>
                                      </p:tavLst>
                                    </p:anim>
                                  </p:childTnLst>
                                </p:cTn>
                              </p:par>
                              <p:par>
                                <p:cTn id="89" presetID="2" presetClass="entr" presetSubtype="8" fill="hold" nodeType="withEffect">
                                  <p:stCondLst>
                                    <p:cond delay="0"/>
                                  </p:stCondLst>
                                  <p:childTnLst>
                                    <p:set>
                                      <p:cBhvr>
                                        <p:cTn id="90" dur="1" fill="hold">
                                          <p:stCondLst>
                                            <p:cond delay="0"/>
                                          </p:stCondLst>
                                        </p:cTn>
                                        <p:tgtEl>
                                          <p:spTgt spid="363"/>
                                        </p:tgtEl>
                                        <p:attrNameLst>
                                          <p:attrName>style.visibility</p:attrName>
                                        </p:attrNameLst>
                                      </p:cBhvr>
                                      <p:to>
                                        <p:strVal val="visible"/>
                                      </p:to>
                                    </p:set>
                                    <p:anim calcmode="lin" valueType="num">
                                      <p:cBhvr additive="base">
                                        <p:cTn id="91" dur="500" fill="hold"/>
                                        <p:tgtEl>
                                          <p:spTgt spid="363"/>
                                        </p:tgtEl>
                                        <p:attrNameLst>
                                          <p:attrName>ppt_x</p:attrName>
                                        </p:attrNameLst>
                                      </p:cBhvr>
                                      <p:tavLst>
                                        <p:tav tm="0">
                                          <p:val>
                                            <p:strVal val="0-#ppt_w/2"/>
                                          </p:val>
                                        </p:tav>
                                        <p:tav tm="100000">
                                          <p:val>
                                            <p:strVal val="#ppt_x"/>
                                          </p:val>
                                        </p:tav>
                                      </p:tavLst>
                                    </p:anim>
                                    <p:anim calcmode="lin" valueType="num">
                                      <p:cBhvr additive="base">
                                        <p:cTn id="92" dur="500" fill="hold"/>
                                        <p:tgtEl>
                                          <p:spTgt spid="363"/>
                                        </p:tgtEl>
                                        <p:attrNameLst>
                                          <p:attrName>ppt_y</p:attrName>
                                        </p:attrNameLst>
                                      </p:cBhvr>
                                      <p:tavLst>
                                        <p:tav tm="0">
                                          <p:val>
                                            <p:strVal val="#ppt_y"/>
                                          </p:val>
                                        </p:tav>
                                        <p:tav tm="100000">
                                          <p:val>
                                            <p:strVal val="#ppt_y"/>
                                          </p:val>
                                        </p:tav>
                                      </p:tavLst>
                                    </p:anim>
                                  </p:childTnLst>
                                </p:cTn>
                              </p:par>
                              <p:par>
                                <p:cTn id="93" presetID="2" presetClass="entr" presetSubtype="8" fill="hold" nodeType="withEffect">
                                  <p:stCondLst>
                                    <p:cond delay="0"/>
                                  </p:stCondLst>
                                  <p:childTnLst>
                                    <p:set>
                                      <p:cBhvr>
                                        <p:cTn id="94" dur="1" fill="hold">
                                          <p:stCondLst>
                                            <p:cond delay="0"/>
                                          </p:stCondLst>
                                        </p:cTn>
                                        <p:tgtEl>
                                          <p:spTgt spid="364"/>
                                        </p:tgtEl>
                                        <p:attrNameLst>
                                          <p:attrName>style.visibility</p:attrName>
                                        </p:attrNameLst>
                                      </p:cBhvr>
                                      <p:to>
                                        <p:strVal val="visible"/>
                                      </p:to>
                                    </p:set>
                                    <p:anim calcmode="lin" valueType="num">
                                      <p:cBhvr additive="base">
                                        <p:cTn id="95" dur="500" fill="hold"/>
                                        <p:tgtEl>
                                          <p:spTgt spid="364"/>
                                        </p:tgtEl>
                                        <p:attrNameLst>
                                          <p:attrName>ppt_x</p:attrName>
                                        </p:attrNameLst>
                                      </p:cBhvr>
                                      <p:tavLst>
                                        <p:tav tm="0">
                                          <p:val>
                                            <p:strVal val="0-#ppt_w/2"/>
                                          </p:val>
                                        </p:tav>
                                        <p:tav tm="100000">
                                          <p:val>
                                            <p:strVal val="#ppt_x"/>
                                          </p:val>
                                        </p:tav>
                                      </p:tavLst>
                                    </p:anim>
                                    <p:anim calcmode="lin" valueType="num">
                                      <p:cBhvr additive="base">
                                        <p:cTn id="96" dur="500" fill="hold"/>
                                        <p:tgtEl>
                                          <p:spTgt spid="364"/>
                                        </p:tgtEl>
                                        <p:attrNameLst>
                                          <p:attrName>ppt_y</p:attrName>
                                        </p:attrNameLst>
                                      </p:cBhvr>
                                      <p:tavLst>
                                        <p:tav tm="0">
                                          <p:val>
                                            <p:strVal val="#ppt_y"/>
                                          </p:val>
                                        </p:tav>
                                        <p:tav tm="100000">
                                          <p:val>
                                            <p:strVal val="#ppt_y"/>
                                          </p:val>
                                        </p:tav>
                                      </p:tavLst>
                                    </p:anim>
                                  </p:childTnLst>
                                </p:cTn>
                              </p:par>
                              <p:par>
                                <p:cTn id="97" presetID="2" presetClass="entr" presetSubtype="8" fill="hold" nodeType="withEffect">
                                  <p:stCondLst>
                                    <p:cond delay="0"/>
                                  </p:stCondLst>
                                  <p:childTnLst>
                                    <p:set>
                                      <p:cBhvr>
                                        <p:cTn id="98" dur="1" fill="hold">
                                          <p:stCondLst>
                                            <p:cond delay="0"/>
                                          </p:stCondLst>
                                        </p:cTn>
                                        <p:tgtEl>
                                          <p:spTgt spid="365"/>
                                        </p:tgtEl>
                                        <p:attrNameLst>
                                          <p:attrName>style.visibility</p:attrName>
                                        </p:attrNameLst>
                                      </p:cBhvr>
                                      <p:to>
                                        <p:strVal val="visible"/>
                                      </p:to>
                                    </p:set>
                                    <p:anim calcmode="lin" valueType="num">
                                      <p:cBhvr additive="base">
                                        <p:cTn id="99" dur="500" fill="hold"/>
                                        <p:tgtEl>
                                          <p:spTgt spid="365"/>
                                        </p:tgtEl>
                                        <p:attrNameLst>
                                          <p:attrName>ppt_x</p:attrName>
                                        </p:attrNameLst>
                                      </p:cBhvr>
                                      <p:tavLst>
                                        <p:tav tm="0">
                                          <p:val>
                                            <p:strVal val="0-#ppt_w/2"/>
                                          </p:val>
                                        </p:tav>
                                        <p:tav tm="100000">
                                          <p:val>
                                            <p:strVal val="#ppt_x"/>
                                          </p:val>
                                        </p:tav>
                                      </p:tavLst>
                                    </p:anim>
                                    <p:anim calcmode="lin" valueType="num">
                                      <p:cBhvr additive="base">
                                        <p:cTn id="100" dur="500" fill="hold"/>
                                        <p:tgtEl>
                                          <p:spTgt spid="365"/>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0"/>
                                  </p:stCondLst>
                                  <p:childTnLst>
                                    <p:set>
                                      <p:cBhvr>
                                        <p:cTn id="102" dur="1" fill="hold">
                                          <p:stCondLst>
                                            <p:cond delay="0"/>
                                          </p:stCondLst>
                                        </p:cTn>
                                        <p:tgtEl>
                                          <p:spTgt spid="337"/>
                                        </p:tgtEl>
                                        <p:attrNameLst>
                                          <p:attrName>style.visibility</p:attrName>
                                        </p:attrNameLst>
                                      </p:cBhvr>
                                      <p:to>
                                        <p:strVal val="visible"/>
                                      </p:to>
                                    </p:set>
                                    <p:anim calcmode="lin" valueType="num">
                                      <p:cBhvr additive="base">
                                        <p:cTn id="103" dur="500" fill="hold"/>
                                        <p:tgtEl>
                                          <p:spTgt spid="337"/>
                                        </p:tgtEl>
                                        <p:attrNameLst>
                                          <p:attrName>ppt_x</p:attrName>
                                        </p:attrNameLst>
                                      </p:cBhvr>
                                      <p:tavLst>
                                        <p:tav tm="0">
                                          <p:val>
                                            <p:strVal val="0-#ppt_w/2"/>
                                          </p:val>
                                        </p:tav>
                                        <p:tav tm="100000">
                                          <p:val>
                                            <p:strVal val="#ppt_x"/>
                                          </p:val>
                                        </p:tav>
                                      </p:tavLst>
                                    </p:anim>
                                    <p:anim calcmode="lin" valueType="num">
                                      <p:cBhvr additive="base">
                                        <p:cTn id="104" dur="500" fill="hold"/>
                                        <p:tgtEl>
                                          <p:spTgt spid="337"/>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2" fill="hold" grpId="0" nodeType="clickEffect">
                                  <p:stCondLst>
                                    <p:cond delay="0"/>
                                  </p:stCondLst>
                                  <p:childTnLst>
                                    <p:set>
                                      <p:cBhvr>
                                        <p:cTn id="108" dur="1" fill="hold">
                                          <p:stCondLst>
                                            <p:cond delay="0"/>
                                          </p:stCondLst>
                                        </p:cTn>
                                        <p:tgtEl>
                                          <p:spTgt spid="366"/>
                                        </p:tgtEl>
                                        <p:attrNameLst>
                                          <p:attrName>style.visibility</p:attrName>
                                        </p:attrNameLst>
                                      </p:cBhvr>
                                      <p:to>
                                        <p:strVal val="visible"/>
                                      </p:to>
                                    </p:set>
                                    <p:anim calcmode="lin" valueType="num">
                                      <p:cBhvr additive="base">
                                        <p:cTn id="109" dur="500" fill="hold"/>
                                        <p:tgtEl>
                                          <p:spTgt spid="366"/>
                                        </p:tgtEl>
                                        <p:attrNameLst>
                                          <p:attrName>ppt_x</p:attrName>
                                        </p:attrNameLst>
                                      </p:cBhvr>
                                      <p:tavLst>
                                        <p:tav tm="0">
                                          <p:val>
                                            <p:strVal val="1+#ppt_w/2"/>
                                          </p:val>
                                        </p:tav>
                                        <p:tav tm="100000">
                                          <p:val>
                                            <p:strVal val="#ppt_x"/>
                                          </p:val>
                                        </p:tav>
                                      </p:tavLst>
                                    </p:anim>
                                    <p:anim calcmode="lin" valueType="num">
                                      <p:cBhvr additive="base">
                                        <p:cTn id="110" dur="500" fill="hold"/>
                                        <p:tgtEl>
                                          <p:spTgt spid="366"/>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nodeType="clickEffect">
                                  <p:stCondLst>
                                    <p:cond delay="0"/>
                                  </p:stCondLst>
                                  <p:childTnLst>
                                    <p:set>
                                      <p:cBhvr>
                                        <p:cTn id="114" dur="1" fill="hold">
                                          <p:stCondLst>
                                            <p:cond delay="0"/>
                                          </p:stCondLst>
                                        </p:cTn>
                                        <p:tgtEl>
                                          <p:spTgt spid="2"/>
                                        </p:tgtEl>
                                        <p:attrNameLst>
                                          <p:attrName>style.visibility</p:attrName>
                                        </p:attrNameLst>
                                      </p:cBhvr>
                                      <p:to>
                                        <p:strVal val="visible"/>
                                      </p:to>
                                    </p:set>
                                    <p:anim calcmode="lin" valueType="num">
                                      <p:cBhvr additive="base">
                                        <p:cTn id="115" dur="500" fill="hold"/>
                                        <p:tgtEl>
                                          <p:spTgt spid="2"/>
                                        </p:tgtEl>
                                        <p:attrNameLst>
                                          <p:attrName>ppt_x</p:attrName>
                                        </p:attrNameLst>
                                      </p:cBhvr>
                                      <p:tavLst>
                                        <p:tav tm="0">
                                          <p:val>
                                            <p:strVal val="0-#ppt_w/2"/>
                                          </p:val>
                                        </p:tav>
                                        <p:tav tm="100000">
                                          <p:val>
                                            <p:strVal val="#ppt_x"/>
                                          </p:val>
                                        </p:tav>
                                      </p:tavLst>
                                    </p:anim>
                                    <p:anim calcmode="lin" valueType="num">
                                      <p:cBhvr additive="base">
                                        <p:cTn id="11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2" fill="hold" grpId="0" nodeType="clickEffect">
                                  <p:stCondLst>
                                    <p:cond delay="0"/>
                                  </p:stCondLst>
                                  <p:childTnLst>
                                    <p:set>
                                      <p:cBhvr>
                                        <p:cTn id="120" dur="1" fill="hold">
                                          <p:stCondLst>
                                            <p:cond delay="0"/>
                                          </p:stCondLst>
                                        </p:cTn>
                                        <p:tgtEl>
                                          <p:spTgt spid="367"/>
                                        </p:tgtEl>
                                        <p:attrNameLst>
                                          <p:attrName>style.visibility</p:attrName>
                                        </p:attrNameLst>
                                      </p:cBhvr>
                                      <p:to>
                                        <p:strVal val="visible"/>
                                      </p:to>
                                    </p:set>
                                    <p:anim calcmode="lin" valueType="num">
                                      <p:cBhvr additive="base">
                                        <p:cTn id="121" dur="500" fill="hold"/>
                                        <p:tgtEl>
                                          <p:spTgt spid="367"/>
                                        </p:tgtEl>
                                        <p:attrNameLst>
                                          <p:attrName>ppt_x</p:attrName>
                                        </p:attrNameLst>
                                      </p:cBhvr>
                                      <p:tavLst>
                                        <p:tav tm="0">
                                          <p:val>
                                            <p:strVal val="1+#ppt_w/2"/>
                                          </p:val>
                                        </p:tav>
                                        <p:tav tm="100000">
                                          <p:val>
                                            <p:strVal val="#ppt_x"/>
                                          </p:val>
                                        </p:tav>
                                      </p:tavLst>
                                    </p:anim>
                                    <p:anim calcmode="lin" valueType="num">
                                      <p:cBhvr additive="base">
                                        <p:cTn id="122" dur="500" fill="hold"/>
                                        <p:tgtEl>
                                          <p:spTgt spid="3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animBg="1"/>
      <p:bldP spid="263315" grpId="0" animBg="1"/>
      <p:bldP spid="337" grpId="0"/>
      <p:bldP spid="352" grpId="0" animBg="1"/>
      <p:bldP spid="353" grpId="0" animBg="1"/>
      <p:bldP spid="354" grpId="0" animBg="1"/>
      <p:bldP spid="355" grpId="0" animBg="1"/>
      <p:bldP spid="366" grpId="0" animBg="1"/>
      <p:bldP spid="36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PEE Logo Final_Vertical.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03483" y="4582194"/>
            <a:ext cx="1898409" cy="2056062"/>
          </a:xfrm>
          <a:prstGeom prst="rect">
            <a:avLst/>
          </a:prstGeom>
        </p:spPr>
      </p:pic>
      <p:sp>
        <p:nvSpPr>
          <p:cNvPr id="6" name="TextBox 5">
            <a:extLst>
              <a:ext uri="{FF2B5EF4-FFF2-40B4-BE49-F238E27FC236}">
                <a16:creationId xmlns:a16="http://schemas.microsoft.com/office/drawing/2014/main" id="{1C4DC835-9FA9-414E-8714-A1EE2407466B}"/>
              </a:ext>
            </a:extLst>
          </p:cNvPr>
          <p:cNvSpPr txBox="1"/>
          <p:nvPr/>
        </p:nvSpPr>
        <p:spPr>
          <a:xfrm>
            <a:off x="304800" y="263723"/>
            <a:ext cx="4876800" cy="5232202"/>
          </a:xfrm>
          <a:prstGeom prst="rect">
            <a:avLst/>
          </a:prstGeom>
          <a:noFill/>
        </p:spPr>
        <p:txBody>
          <a:bodyPr wrap="square" rtlCol="0">
            <a:spAutoFit/>
          </a:bodyPr>
          <a:lstStyle/>
          <a:p>
            <a:r>
              <a:rPr lang="en-US" sz="2800" b="1" dirty="0">
                <a:solidFill>
                  <a:srgbClr val="D70002"/>
                </a:solidFill>
              </a:rPr>
              <a:t>Connect with us</a:t>
            </a:r>
          </a:p>
          <a:p>
            <a:pPr algn="ctr"/>
            <a:endParaRPr lang="en-US" sz="2400" b="1" dirty="0">
              <a:solidFill>
                <a:srgbClr val="8E0000"/>
              </a:solidFill>
            </a:endParaRPr>
          </a:p>
          <a:p>
            <a:r>
              <a:rPr lang="en-US" sz="2400" dirty="0">
                <a:solidFill>
                  <a:srgbClr val="D70002"/>
                </a:solidFill>
              </a:rPr>
              <a:t>Twitter: </a:t>
            </a:r>
            <a:r>
              <a:rPr lang="en-US" sz="2400" dirty="0"/>
              <a:t>@</a:t>
            </a:r>
            <a:r>
              <a:rPr lang="en-US" sz="2400" dirty="0" err="1"/>
              <a:t>GAPartnership</a:t>
            </a:r>
            <a:endParaRPr lang="en-US" sz="2400" dirty="0"/>
          </a:p>
          <a:p>
            <a:r>
              <a:rPr lang="en-US" sz="2400" dirty="0"/>
              <a:t> </a:t>
            </a:r>
          </a:p>
          <a:p>
            <a:r>
              <a:rPr lang="en-US" sz="2400" dirty="0" err="1">
                <a:solidFill>
                  <a:srgbClr val="D70002"/>
                </a:solidFill>
              </a:rPr>
              <a:t>Facebook</a:t>
            </a:r>
            <a:r>
              <a:rPr lang="en-US" sz="2400" dirty="0">
                <a:solidFill>
                  <a:srgbClr val="D70002"/>
                </a:solidFill>
              </a:rPr>
              <a:t>: </a:t>
            </a:r>
            <a:r>
              <a:rPr lang="en-US" sz="2400" dirty="0"/>
              <a:t>Georgia Partnership for Excellence in Education</a:t>
            </a:r>
          </a:p>
          <a:p>
            <a:r>
              <a:rPr lang="en-US" sz="2400" dirty="0"/>
              <a:t> </a:t>
            </a:r>
          </a:p>
          <a:p>
            <a:r>
              <a:rPr lang="en-US" sz="2400" dirty="0" err="1">
                <a:solidFill>
                  <a:srgbClr val="D70002"/>
                </a:solidFill>
              </a:rPr>
              <a:t>Instagram</a:t>
            </a:r>
            <a:r>
              <a:rPr lang="en-US" sz="2400" dirty="0">
                <a:solidFill>
                  <a:srgbClr val="D70002"/>
                </a:solidFill>
              </a:rPr>
              <a:t>: </a:t>
            </a:r>
            <a:r>
              <a:rPr lang="en-US" sz="2400" dirty="0"/>
              <a:t>@GAPARTNERSHIP</a:t>
            </a:r>
          </a:p>
          <a:p>
            <a:endParaRPr lang="en-US" sz="2400" dirty="0"/>
          </a:p>
          <a:p>
            <a:r>
              <a:rPr lang="en-US" sz="2400" dirty="0">
                <a:solidFill>
                  <a:srgbClr val="D70002"/>
                </a:solidFill>
              </a:rPr>
              <a:t>LinkedIn: </a:t>
            </a:r>
            <a:r>
              <a:rPr lang="en-US" sz="2400" dirty="0"/>
              <a:t>Georgia Partnership for Excellence in Education</a:t>
            </a:r>
          </a:p>
          <a:p>
            <a:endParaRPr lang="en-US" sz="2400" b="1" dirty="0">
              <a:solidFill>
                <a:srgbClr val="8E0000"/>
              </a:solidFill>
            </a:endParaRPr>
          </a:p>
          <a:p>
            <a:r>
              <a:rPr lang="en-US" sz="2400" dirty="0">
                <a:solidFill>
                  <a:srgbClr val="D70002"/>
                </a:solidFill>
              </a:rPr>
              <a:t>Website: </a:t>
            </a:r>
            <a:r>
              <a:rPr lang="en-US" sz="2400" b="1" dirty="0">
                <a:solidFill>
                  <a:srgbClr val="002060"/>
                </a:solidFill>
                <a:hlinkClick r:id="rId4"/>
              </a:rPr>
              <a:t>www.gpee.org</a:t>
            </a:r>
            <a:endParaRPr lang="en-US" sz="2400" b="1" dirty="0">
              <a:solidFill>
                <a:srgbClr val="002060"/>
              </a:solidFill>
            </a:endParaRPr>
          </a:p>
          <a:p>
            <a:pPr algn="ctr"/>
            <a:endParaRPr lang="en-US" dirty="0">
              <a:solidFill>
                <a:srgbClr val="002060"/>
              </a:solidFill>
            </a:endParaRPr>
          </a:p>
        </p:txBody>
      </p:sp>
    </p:spTree>
    <p:extLst>
      <p:ext uri="{BB962C8B-B14F-4D97-AF65-F5344CB8AC3E}">
        <p14:creationId xmlns:p14="http://schemas.microsoft.com/office/powerpoint/2010/main" val="1241498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9775" y="1055529"/>
            <a:ext cx="3587626" cy="344537"/>
          </a:xfrm>
          <a:solidFill>
            <a:schemeClr val="bg1"/>
          </a:solidFill>
        </p:spPr>
        <p:txBody>
          <a:bodyPr>
            <a:noAutofit/>
          </a:bodyPr>
          <a:lstStyle/>
          <a:p>
            <a:r>
              <a:rPr lang="en-US" sz="1800">
                <a:solidFill>
                  <a:srgbClr val="B5A369"/>
                </a:solidFill>
                <a:latin typeface="Helvetica" panose="020B0604020202020204" pitchFamily="34" charset="0"/>
                <a:cs typeface="Helvetica" panose="020B0604020202020204" pitchFamily="34" charset="0"/>
              </a:rPr>
              <a:t>JOB GROWTH</a:t>
            </a:r>
          </a:p>
        </p:txBody>
      </p:sp>
      <p:sp>
        <p:nvSpPr>
          <p:cNvPr id="7" name="TextBox 6"/>
          <p:cNvSpPr txBox="1"/>
          <p:nvPr/>
        </p:nvSpPr>
        <p:spPr>
          <a:xfrm>
            <a:off x="4223837" y="6310505"/>
            <a:ext cx="4598902" cy="207749"/>
          </a:xfrm>
          <a:prstGeom prst="rect">
            <a:avLst/>
          </a:prstGeom>
          <a:noFill/>
        </p:spPr>
        <p:txBody>
          <a:bodyPr wrap="square" rtlCol="0">
            <a:spAutoFit/>
          </a:bodyPr>
          <a:lstStyle/>
          <a:p>
            <a:r>
              <a:rPr lang="en-US" sz="750" dirty="0">
                <a:solidFill>
                  <a:schemeClr val="tx1">
                    <a:lumMod val="50000"/>
                    <a:lumOff val="50000"/>
                  </a:schemeClr>
                </a:solidFill>
                <a:latin typeface="Helvetica" panose="020B0604020202020204" pitchFamily="34" charset="0"/>
                <a:cs typeface="Helvetica" panose="020B0604020202020204" pitchFamily="34" charset="0"/>
              </a:rPr>
              <a:t>Source: </a:t>
            </a:r>
            <a:r>
              <a:rPr lang="en-US" sz="750" dirty="0" err="1">
                <a:solidFill>
                  <a:schemeClr val="tx1">
                    <a:lumMod val="50000"/>
                    <a:lumOff val="50000"/>
                  </a:schemeClr>
                </a:solidFill>
                <a:latin typeface="Helvetica" panose="020B0604020202020204" pitchFamily="34" charset="0"/>
                <a:cs typeface="Helvetica" panose="020B0604020202020204" pitchFamily="34" charset="0"/>
              </a:rPr>
              <a:t>JobsEQ</a:t>
            </a:r>
            <a:r>
              <a:rPr lang="en-US" sz="750" dirty="0">
                <a:solidFill>
                  <a:schemeClr val="tx1">
                    <a:lumMod val="50000"/>
                    <a:lumOff val="50000"/>
                  </a:schemeClr>
                </a:solidFill>
                <a:latin typeface="Helvetica" panose="020B0604020202020204" pitchFamily="34" charset="0"/>
                <a:cs typeface="Helvetica" panose="020B0604020202020204" pitchFamily="34" charset="0"/>
              </a:rPr>
              <a:t>, Georgia Chamber of  Commerce 2030 2.0 </a:t>
            </a:r>
          </a:p>
        </p:txBody>
      </p:sp>
      <p:sp>
        <p:nvSpPr>
          <p:cNvPr id="12" name="TextBox 11"/>
          <p:cNvSpPr txBox="1"/>
          <p:nvPr/>
        </p:nvSpPr>
        <p:spPr>
          <a:xfrm>
            <a:off x="1124322" y="5531634"/>
            <a:ext cx="1318774" cy="338554"/>
          </a:xfrm>
          <a:prstGeom prst="rect">
            <a:avLst/>
          </a:prstGeom>
          <a:noFill/>
        </p:spPr>
        <p:txBody>
          <a:bodyPr wrap="square" rtlCol="0">
            <a:spAutoFit/>
          </a:bodyPr>
          <a:lstStyle/>
          <a:p>
            <a:pPr algn="ctr"/>
            <a:r>
              <a:rPr lang="en-US" sz="1600" dirty="0">
                <a:solidFill>
                  <a:srgbClr val="A69054"/>
                </a:solidFill>
                <a:cs typeface="Helvetica" panose="020B0604020202020204" pitchFamily="34" charset="0"/>
              </a:rPr>
              <a:t>2010-2015</a:t>
            </a:r>
          </a:p>
        </p:txBody>
      </p:sp>
      <p:sp>
        <p:nvSpPr>
          <p:cNvPr id="11" name="TextBox 10"/>
          <p:cNvSpPr txBox="1"/>
          <p:nvPr/>
        </p:nvSpPr>
        <p:spPr>
          <a:xfrm>
            <a:off x="4539826" y="5538708"/>
            <a:ext cx="1318774" cy="338554"/>
          </a:xfrm>
          <a:prstGeom prst="rect">
            <a:avLst/>
          </a:prstGeom>
          <a:noFill/>
        </p:spPr>
        <p:txBody>
          <a:bodyPr wrap="square" rtlCol="0">
            <a:spAutoFit/>
          </a:bodyPr>
          <a:lstStyle/>
          <a:p>
            <a:pPr algn="ctr"/>
            <a:r>
              <a:rPr lang="en-US" sz="1600" dirty="0">
                <a:solidFill>
                  <a:srgbClr val="A69054"/>
                </a:solidFill>
                <a:cs typeface="Helvetica" panose="020B0604020202020204" pitchFamily="34" charset="0"/>
              </a:rPr>
              <a:t>2017-2027</a:t>
            </a:r>
          </a:p>
        </p:txBody>
      </p:sp>
      <p:pic>
        <p:nvPicPr>
          <p:cNvPr id="15" name="Picture 14"/>
          <p:cNvPicPr>
            <a:picLocks noChangeAspect="1"/>
          </p:cNvPicPr>
          <p:nvPr/>
        </p:nvPicPr>
        <p:blipFill>
          <a:blip r:embed="rId3"/>
          <a:stretch>
            <a:fillRect/>
          </a:stretch>
        </p:blipFill>
        <p:spPr>
          <a:xfrm>
            <a:off x="2660457" y="5448198"/>
            <a:ext cx="1365932" cy="655647"/>
          </a:xfrm>
          <a:prstGeom prst="rect">
            <a:avLst/>
          </a:prstGeom>
        </p:spPr>
      </p:pic>
      <p:pic>
        <p:nvPicPr>
          <p:cNvPr id="4" name="Picture 3"/>
          <p:cNvPicPr>
            <a:picLocks noChangeAspect="1"/>
          </p:cNvPicPr>
          <p:nvPr/>
        </p:nvPicPr>
        <p:blipFill>
          <a:blip r:embed="rId4"/>
          <a:stretch>
            <a:fillRect/>
          </a:stretch>
        </p:blipFill>
        <p:spPr>
          <a:xfrm>
            <a:off x="290028" y="1784823"/>
            <a:ext cx="3265119" cy="3531191"/>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2416044996"/>
              </p:ext>
            </p:extLst>
          </p:nvPr>
        </p:nvGraphicFramePr>
        <p:xfrm>
          <a:off x="2660457" y="1565805"/>
          <a:ext cx="1234440" cy="1257300"/>
        </p:xfrm>
        <a:graphic>
          <a:graphicData uri="http://schemas.openxmlformats.org/drawingml/2006/table">
            <a:tbl>
              <a:tblPr firstRow="1" bandRow="1">
                <a:tableStyleId>{5C22544A-7EE6-4342-B048-85BDC9FD1C3A}</a:tableStyleId>
              </a:tblPr>
              <a:tblGrid>
                <a:gridCol w="617220">
                  <a:extLst>
                    <a:ext uri="{9D8B030D-6E8A-4147-A177-3AD203B41FA5}">
                      <a16:colId xmlns:a16="http://schemas.microsoft.com/office/drawing/2014/main" val="2748606333"/>
                    </a:ext>
                  </a:extLst>
                </a:gridCol>
                <a:gridCol w="617220">
                  <a:extLst>
                    <a:ext uri="{9D8B030D-6E8A-4147-A177-3AD203B41FA5}">
                      <a16:colId xmlns:a16="http://schemas.microsoft.com/office/drawing/2014/main" val="3987140945"/>
                    </a:ext>
                  </a:extLst>
                </a:gridCol>
              </a:tblGrid>
              <a:tr h="251460">
                <a:tc>
                  <a:txBody>
                    <a:bodyPr/>
                    <a:lstStyle/>
                    <a:p>
                      <a:pPr marL="0" algn="l" defTabSz="914400" rtl="0" eaLnBrk="1" latinLnBrk="0" hangingPunct="1"/>
                      <a:r>
                        <a:rPr lang="en-US" sz="1200" b="0" kern="1200">
                          <a:solidFill>
                            <a:schemeClr val="bg2">
                              <a:lumMod val="50000"/>
                            </a:schemeClr>
                          </a:solidFill>
                          <a:latin typeface="+mn-lt"/>
                          <a:ea typeface="+mn-ea"/>
                          <a:cs typeface="Helvetica" panose="020B0604020202020204" pitchFamily="34" charset="0"/>
                        </a:rPr>
                        <a:t>U.S. </a:t>
                      </a:r>
                    </a:p>
                  </a:txBody>
                  <a:tcPr marL="68580" marR="68580" marT="34290" marB="34290">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l" defTabSz="914400" rtl="0" eaLnBrk="1" latinLnBrk="0" hangingPunct="1"/>
                      <a:r>
                        <a:rPr lang="en-US" sz="1200" b="0" kern="1200">
                          <a:solidFill>
                            <a:schemeClr val="bg2">
                              <a:lumMod val="50000"/>
                            </a:schemeClr>
                          </a:solidFill>
                          <a:latin typeface="+mn-lt"/>
                          <a:ea typeface="+mn-ea"/>
                          <a:cs typeface="Helvetica" panose="020B0604020202020204" pitchFamily="34" charset="0"/>
                        </a:rPr>
                        <a:t>8.3%</a:t>
                      </a:r>
                    </a:p>
                  </a:txBody>
                  <a:tcPr marL="68580" marR="68580" marT="34290" marB="34290">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778653717"/>
                  </a:ext>
                </a:extLst>
              </a:tr>
              <a:tr h="251460">
                <a:tc>
                  <a:txBody>
                    <a:bodyPr/>
                    <a:lstStyle/>
                    <a:p>
                      <a:pPr marL="0" algn="l" defTabSz="914400" rtl="0" eaLnBrk="1" latinLnBrk="0" hangingPunct="1"/>
                      <a:r>
                        <a:rPr lang="en-US" sz="1200" b="0" kern="1200">
                          <a:solidFill>
                            <a:schemeClr val="bg2">
                              <a:lumMod val="50000"/>
                            </a:schemeClr>
                          </a:solidFill>
                          <a:latin typeface="+mn-lt"/>
                          <a:ea typeface="+mn-ea"/>
                          <a:cs typeface="Helvetica" panose="020B0604020202020204" pitchFamily="34" charset="0"/>
                        </a:rPr>
                        <a:t>GA</a:t>
                      </a:r>
                    </a:p>
                  </a:txBody>
                  <a:tcPr marL="68580" marR="68580" marT="34290" marB="34290">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l" defTabSz="914400" rtl="0" eaLnBrk="1" latinLnBrk="0" hangingPunct="1"/>
                      <a:r>
                        <a:rPr lang="en-US" sz="1200" b="0" kern="1200">
                          <a:solidFill>
                            <a:schemeClr val="bg2">
                              <a:lumMod val="50000"/>
                            </a:schemeClr>
                          </a:solidFill>
                          <a:latin typeface="+mn-lt"/>
                          <a:ea typeface="+mn-ea"/>
                          <a:cs typeface="Helvetica" panose="020B0604020202020204" pitchFamily="34" charset="0"/>
                        </a:rPr>
                        <a:t>9.6%</a:t>
                      </a:r>
                    </a:p>
                  </a:txBody>
                  <a:tcPr marL="68580" marR="68580" marT="34290" marB="34290">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092859782"/>
                  </a:ext>
                </a:extLst>
              </a:tr>
              <a:tr h="251460">
                <a:tc>
                  <a:txBody>
                    <a:bodyPr/>
                    <a:lstStyle/>
                    <a:p>
                      <a:pPr marL="0" algn="l" defTabSz="914400" rtl="0" eaLnBrk="1" latinLnBrk="0" hangingPunct="1"/>
                      <a:r>
                        <a:rPr lang="en-US" sz="1200" b="0" kern="1200" dirty="0">
                          <a:solidFill>
                            <a:schemeClr val="bg2">
                              <a:lumMod val="50000"/>
                            </a:schemeClr>
                          </a:solidFill>
                          <a:latin typeface="+mn-lt"/>
                          <a:ea typeface="+mn-ea"/>
                          <a:cs typeface="Helvetica" panose="020B0604020202020204" pitchFamily="34" charset="0"/>
                        </a:rPr>
                        <a:t>Atlanta</a:t>
                      </a:r>
                    </a:p>
                  </a:txBody>
                  <a:tcPr marL="68580" marR="68580" marT="34290" marB="34290">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l" defTabSz="914400" rtl="0" eaLnBrk="1" latinLnBrk="0" hangingPunct="1"/>
                      <a:r>
                        <a:rPr lang="en-US" sz="1200" b="0" kern="1200">
                          <a:solidFill>
                            <a:schemeClr val="bg2">
                              <a:lumMod val="50000"/>
                            </a:schemeClr>
                          </a:solidFill>
                          <a:latin typeface="+mn-lt"/>
                          <a:ea typeface="+mn-ea"/>
                          <a:cs typeface="Helvetica" panose="020B0604020202020204" pitchFamily="34" charset="0"/>
                        </a:rPr>
                        <a:t>10.4%</a:t>
                      </a:r>
                    </a:p>
                  </a:txBody>
                  <a:tcPr marL="68580" marR="68580" marT="34290" marB="34290">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633352709"/>
                  </a:ext>
                </a:extLst>
              </a:tr>
              <a:tr h="251460">
                <a:tc>
                  <a:txBody>
                    <a:bodyPr/>
                    <a:lstStyle/>
                    <a:p>
                      <a:r>
                        <a:rPr lang="en-US" sz="1200" b="0">
                          <a:solidFill>
                            <a:schemeClr val="bg2">
                              <a:lumMod val="50000"/>
                            </a:schemeClr>
                          </a:solidFill>
                          <a:latin typeface="+mn-lt"/>
                          <a:cs typeface="Helvetica" panose="020B0604020202020204" pitchFamily="34" charset="0"/>
                        </a:rPr>
                        <a:t>Hub</a:t>
                      </a:r>
                    </a:p>
                  </a:txBody>
                  <a:tcPr marL="68580" marR="68580" marT="34290" marB="34290">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1200" b="0">
                          <a:solidFill>
                            <a:schemeClr val="bg2">
                              <a:lumMod val="50000"/>
                            </a:schemeClr>
                          </a:solidFill>
                          <a:latin typeface="+mn-lt"/>
                          <a:cs typeface="Helvetica" panose="020B0604020202020204" pitchFamily="34" charset="0"/>
                        </a:rPr>
                        <a:t>5.2%</a:t>
                      </a:r>
                    </a:p>
                  </a:txBody>
                  <a:tcPr marL="68580" marR="68580" marT="34290" marB="34290">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990011626"/>
                  </a:ext>
                </a:extLst>
              </a:tr>
              <a:tr h="251460">
                <a:tc>
                  <a:txBody>
                    <a:bodyPr/>
                    <a:lstStyle/>
                    <a:p>
                      <a:r>
                        <a:rPr lang="en-US" sz="1200" b="0" dirty="0">
                          <a:solidFill>
                            <a:schemeClr val="bg2">
                              <a:lumMod val="50000"/>
                            </a:schemeClr>
                          </a:solidFill>
                          <a:latin typeface="+mn-lt"/>
                          <a:cs typeface="Helvetica" panose="020B0604020202020204" pitchFamily="34" charset="0"/>
                        </a:rPr>
                        <a:t>Rural</a:t>
                      </a:r>
                    </a:p>
                  </a:txBody>
                  <a:tcPr marL="68580" marR="68580" marT="34290" marB="34290">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1200" b="0" dirty="0">
                          <a:solidFill>
                            <a:schemeClr val="bg2">
                              <a:lumMod val="50000"/>
                            </a:schemeClr>
                          </a:solidFill>
                          <a:latin typeface="+mn-lt"/>
                          <a:cs typeface="Helvetica" panose="020B0604020202020204" pitchFamily="34" charset="0"/>
                        </a:rPr>
                        <a:t>3.1%</a:t>
                      </a:r>
                    </a:p>
                  </a:txBody>
                  <a:tcPr marL="68580" marR="68580" marT="34290" marB="34290">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726976872"/>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684939576"/>
              </p:ext>
            </p:extLst>
          </p:nvPr>
        </p:nvGraphicFramePr>
        <p:xfrm>
          <a:off x="6967805" y="1565072"/>
          <a:ext cx="1234440" cy="1257300"/>
        </p:xfrm>
        <a:graphic>
          <a:graphicData uri="http://schemas.openxmlformats.org/drawingml/2006/table">
            <a:tbl>
              <a:tblPr firstRow="1" bandRow="1">
                <a:tableStyleId>{5C22544A-7EE6-4342-B048-85BDC9FD1C3A}</a:tableStyleId>
              </a:tblPr>
              <a:tblGrid>
                <a:gridCol w="617220">
                  <a:extLst>
                    <a:ext uri="{9D8B030D-6E8A-4147-A177-3AD203B41FA5}">
                      <a16:colId xmlns:a16="http://schemas.microsoft.com/office/drawing/2014/main" val="2748606333"/>
                    </a:ext>
                  </a:extLst>
                </a:gridCol>
                <a:gridCol w="617220">
                  <a:extLst>
                    <a:ext uri="{9D8B030D-6E8A-4147-A177-3AD203B41FA5}">
                      <a16:colId xmlns:a16="http://schemas.microsoft.com/office/drawing/2014/main" val="3987140945"/>
                    </a:ext>
                  </a:extLst>
                </a:gridCol>
              </a:tblGrid>
              <a:tr h="251460">
                <a:tc>
                  <a:txBody>
                    <a:bodyPr/>
                    <a:lstStyle/>
                    <a:p>
                      <a:pPr marL="0" algn="l" defTabSz="914400" rtl="0" eaLnBrk="1" latinLnBrk="0" hangingPunct="1"/>
                      <a:r>
                        <a:rPr lang="en-US" sz="1200" b="0" kern="1200">
                          <a:solidFill>
                            <a:srgbClr val="767171"/>
                          </a:solidFill>
                          <a:latin typeface="+mn-lt"/>
                          <a:ea typeface="+mn-ea"/>
                          <a:cs typeface="Helvetica"/>
                        </a:rPr>
                        <a:t>U.S. </a:t>
                      </a:r>
                      <a:endParaRPr lang="en-US" sz="1200" b="0" kern="1200">
                        <a:solidFill>
                          <a:schemeClr val="bg2">
                            <a:lumMod val="50000"/>
                          </a:schemeClr>
                        </a:solidFill>
                        <a:latin typeface="+mn-lt"/>
                        <a:ea typeface="+mn-ea"/>
                        <a:cs typeface="Helvetica" panose="020B0604020202020204" pitchFamily="34" charset="0"/>
                      </a:endParaRPr>
                    </a:p>
                  </a:txBody>
                  <a:tcPr marL="68580" marR="68580" marT="34290" marB="34290">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l" defTabSz="914400" rtl="0" eaLnBrk="1" latinLnBrk="0" hangingPunct="1"/>
                      <a:r>
                        <a:rPr lang="en-US" sz="1200" b="0" kern="1200">
                          <a:solidFill>
                            <a:srgbClr val="767171"/>
                          </a:solidFill>
                          <a:latin typeface="+mn-lt"/>
                          <a:ea typeface="+mn-ea"/>
                          <a:cs typeface="Helvetica"/>
                        </a:rPr>
                        <a:t>7.3%</a:t>
                      </a:r>
                    </a:p>
                  </a:txBody>
                  <a:tcPr marL="68580" marR="68580" marT="34290" marB="34290">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778653717"/>
                  </a:ext>
                </a:extLst>
              </a:tr>
              <a:tr h="251460">
                <a:tc>
                  <a:txBody>
                    <a:bodyPr/>
                    <a:lstStyle/>
                    <a:p>
                      <a:pPr marL="0" algn="l" defTabSz="914400" rtl="0" eaLnBrk="1" latinLnBrk="0" hangingPunct="1"/>
                      <a:r>
                        <a:rPr lang="en-US" sz="1200" b="0" kern="1200">
                          <a:solidFill>
                            <a:srgbClr val="767171"/>
                          </a:solidFill>
                          <a:latin typeface="+mn-lt"/>
                          <a:ea typeface="+mn-ea"/>
                          <a:cs typeface="Helvetica"/>
                        </a:rPr>
                        <a:t>GA</a:t>
                      </a:r>
                    </a:p>
                  </a:txBody>
                  <a:tcPr marL="68580" marR="68580" marT="34290" marB="34290">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l" defTabSz="914400" rtl="0" eaLnBrk="1" latinLnBrk="0" hangingPunct="1"/>
                      <a:r>
                        <a:rPr lang="en-US" sz="1200" b="0" kern="1200">
                          <a:solidFill>
                            <a:srgbClr val="767171"/>
                          </a:solidFill>
                          <a:latin typeface="+mn-lt"/>
                          <a:ea typeface="+mn-ea"/>
                          <a:cs typeface="Helvetica"/>
                        </a:rPr>
                        <a:t>9.6%</a:t>
                      </a:r>
                    </a:p>
                  </a:txBody>
                  <a:tcPr marL="68580" marR="68580" marT="34290" marB="34290">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092859782"/>
                  </a:ext>
                </a:extLst>
              </a:tr>
              <a:tr h="251460">
                <a:tc>
                  <a:txBody>
                    <a:bodyPr/>
                    <a:lstStyle/>
                    <a:p>
                      <a:pPr marL="0" algn="l" defTabSz="914400" rtl="0" eaLnBrk="1" latinLnBrk="0" hangingPunct="1"/>
                      <a:r>
                        <a:rPr lang="en-US" sz="1200" b="0" kern="1200">
                          <a:solidFill>
                            <a:srgbClr val="767171"/>
                          </a:solidFill>
                          <a:latin typeface="+mn-lt"/>
                          <a:ea typeface="+mn-ea"/>
                          <a:cs typeface="Helvetica"/>
                        </a:rPr>
                        <a:t>Atlanta</a:t>
                      </a:r>
                    </a:p>
                  </a:txBody>
                  <a:tcPr marL="68580" marR="68580" marT="34290" marB="34290">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l" defTabSz="914400" rtl="0" eaLnBrk="1" latinLnBrk="0" hangingPunct="1"/>
                      <a:r>
                        <a:rPr lang="en-US" sz="1200" b="0" kern="1200">
                          <a:solidFill>
                            <a:schemeClr val="bg2">
                              <a:lumMod val="50000"/>
                            </a:schemeClr>
                          </a:solidFill>
                          <a:latin typeface="+mn-lt"/>
                          <a:ea typeface="+mn-ea"/>
                          <a:cs typeface="Helvetica" panose="020B0604020202020204" pitchFamily="34" charset="0"/>
                        </a:rPr>
                        <a:t>12.5%</a:t>
                      </a:r>
                    </a:p>
                  </a:txBody>
                  <a:tcPr marL="68580" marR="68580" marT="34290" marB="34290">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633352709"/>
                  </a:ext>
                </a:extLst>
              </a:tr>
              <a:tr h="251460">
                <a:tc>
                  <a:txBody>
                    <a:bodyPr/>
                    <a:lstStyle/>
                    <a:p>
                      <a:pPr>
                        <a:buNone/>
                      </a:pPr>
                      <a:r>
                        <a:rPr lang="en-US" sz="1200" b="0">
                          <a:solidFill>
                            <a:srgbClr val="767171"/>
                          </a:solidFill>
                          <a:latin typeface="+mn-lt"/>
                          <a:cs typeface="Helvetica"/>
                        </a:rPr>
                        <a:t>Hub</a:t>
                      </a:r>
                    </a:p>
                  </a:txBody>
                  <a:tcPr marL="68580" marR="68580" marT="34290" marB="34290">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1200" b="0">
                          <a:solidFill>
                            <a:schemeClr val="bg2">
                              <a:lumMod val="50000"/>
                            </a:schemeClr>
                          </a:solidFill>
                          <a:latin typeface="+mn-lt"/>
                          <a:cs typeface="Helvetica" panose="020B0604020202020204" pitchFamily="34" charset="0"/>
                        </a:rPr>
                        <a:t>8.8%</a:t>
                      </a:r>
                    </a:p>
                  </a:txBody>
                  <a:tcPr marL="68580" marR="68580" marT="34290" marB="34290">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990011626"/>
                  </a:ext>
                </a:extLst>
              </a:tr>
              <a:tr h="251460">
                <a:tc>
                  <a:txBody>
                    <a:bodyPr/>
                    <a:lstStyle/>
                    <a:p>
                      <a:pPr>
                        <a:buNone/>
                      </a:pPr>
                      <a:r>
                        <a:rPr lang="en-US" sz="1200" b="0">
                          <a:solidFill>
                            <a:srgbClr val="767171"/>
                          </a:solidFill>
                          <a:latin typeface="+mn-lt"/>
                          <a:cs typeface="Helvetica"/>
                        </a:rPr>
                        <a:t>Rural</a:t>
                      </a:r>
                    </a:p>
                  </a:txBody>
                  <a:tcPr marL="68580" marR="68580" marT="34290" marB="34290">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1200" b="0" dirty="0">
                          <a:solidFill>
                            <a:schemeClr val="bg2">
                              <a:lumMod val="50000"/>
                            </a:schemeClr>
                          </a:solidFill>
                          <a:latin typeface="+mn-lt"/>
                          <a:cs typeface="Helvetica" panose="020B0604020202020204" pitchFamily="34" charset="0"/>
                        </a:rPr>
                        <a:t>3.3%</a:t>
                      </a:r>
                    </a:p>
                  </a:txBody>
                  <a:tcPr marL="68580" marR="68580" marT="34290" marB="34290">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726976872"/>
                  </a:ext>
                </a:extLst>
              </a:tr>
            </a:tbl>
          </a:graphicData>
        </a:graphic>
      </p:graphicFrame>
      <p:pic>
        <p:nvPicPr>
          <p:cNvPr id="20" name="Picture 19">
            <a:extLst>
              <a:ext uri="{FF2B5EF4-FFF2-40B4-BE49-F238E27FC236}">
                <a16:creationId xmlns:a16="http://schemas.microsoft.com/office/drawing/2014/main" id="{74B36BAD-ECAF-49DB-966A-BC2F5CB5C128}"/>
              </a:ext>
            </a:extLst>
          </p:cNvPr>
          <p:cNvPicPr>
            <a:picLocks noChangeAspect="1"/>
          </p:cNvPicPr>
          <p:nvPr/>
        </p:nvPicPr>
        <p:blipFill rotWithShape="1">
          <a:blip r:embed="rId5"/>
          <a:srcRect l="2527" t="2979" r="2230" b="6528"/>
          <a:stretch/>
        </p:blipFill>
        <p:spPr>
          <a:xfrm>
            <a:off x="4043766" y="1771271"/>
            <a:ext cx="3015856" cy="3328011"/>
          </a:xfrm>
          <a:prstGeom prst="rect">
            <a:avLst/>
          </a:prstGeom>
        </p:spPr>
      </p:pic>
      <p:pic>
        <p:nvPicPr>
          <p:cNvPr id="22" name="Picture 21">
            <a:extLst>
              <a:ext uri="{FF2B5EF4-FFF2-40B4-BE49-F238E27FC236}">
                <a16:creationId xmlns:a16="http://schemas.microsoft.com/office/drawing/2014/main" id="{7FEFFCC7-59AC-4EE2-95EB-E00F9A8D7FDA}"/>
              </a:ext>
            </a:extLst>
          </p:cNvPr>
          <p:cNvPicPr>
            <a:picLocks noChangeAspect="1"/>
          </p:cNvPicPr>
          <p:nvPr/>
        </p:nvPicPr>
        <p:blipFill rotWithShape="1">
          <a:blip r:embed="rId6"/>
          <a:srcRect t="40006"/>
          <a:stretch/>
        </p:blipFill>
        <p:spPr>
          <a:xfrm>
            <a:off x="6206566" y="5145281"/>
            <a:ext cx="1619068" cy="1111259"/>
          </a:xfrm>
          <a:prstGeom prst="rect">
            <a:avLst/>
          </a:prstGeom>
        </p:spPr>
      </p:pic>
      <p:sp>
        <p:nvSpPr>
          <p:cNvPr id="16" name="Title 1">
            <a:extLst>
              <a:ext uri="{FF2B5EF4-FFF2-40B4-BE49-F238E27FC236}">
                <a16:creationId xmlns:a16="http://schemas.microsoft.com/office/drawing/2014/main" id="{58A0E30D-ED8B-4272-B9F0-F5ABFF29CAA3}"/>
              </a:ext>
            </a:extLst>
          </p:cNvPr>
          <p:cNvSpPr txBox="1">
            <a:spLocks/>
          </p:cNvSpPr>
          <p:nvPr/>
        </p:nvSpPr>
        <p:spPr>
          <a:xfrm>
            <a:off x="1298482" y="897340"/>
            <a:ext cx="2026920" cy="668465"/>
          </a:xfrm>
          <a:prstGeom prst="rect">
            <a:avLst/>
          </a:prstGeom>
          <a:solidFill>
            <a:schemeClr val="bg1"/>
          </a:solidFill>
        </p:spPr>
        <p:txBody>
          <a:bodyPr>
            <a:norm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000" b="1" dirty="0">
                <a:solidFill>
                  <a:srgbClr val="002060"/>
                </a:solidFill>
                <a:latin typeface="+mn-lt"/>
              </a:rPr>
              <a:t>Job Growth</a:t>
            </a:r>
          </a:p>
        </p:txBody>
      </p:sp>
    </p:spTree>
    <p:extLst>
      <p:ext uri="{BB962C8B-B14F-4D97-AF65-F5344CB8AC3E}">
        <p14:creationId xmlns:p14="http://schemas.microsoft.com/office/powerpoint/2010/main" val="3303479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972" y="1018866"/>
            <a:ext cx="5048273" cy="378428"/>
          </a:xfrm>
        </p:spPr>
        <p:txBody>
          <a:bodyPr>
            <a:noAutofit/>
          </a:bodyPr>
          <a:lstStyle/>
          <a:p>
            <a:r>
              <a:rPr lang="en-US" sz="1800">
                <a:solidFill>
                  <a:srgbClr val="B5A369"/>
                </a:solidFill>
                <a:latin typeface="Helvetica" panose="020B0604020202020204" pitchFamily="34" charset="0"/>
                <a:cs typeface="Helvetica" panose="020B0604020202020204" pitchFamily="34" charset="0"/>
              </a:rPr>
              <a:t>POPULATION GROWTH 2016 TO 2030</a:t>
            </a:r>
            <a:br>
              <a:rPr lang="en-US" sz="1800">
                <a:solidFill>
                  <a:srgbClr val="B5A369"/>
                </a:solidFill>
                <a:latin typeface="Helvetica" panose="020B0604020202020204" pitchFamily="34" charset="0"/>
                <a:cs typeface="Helvetica" panose="020B0604020202020204" pitchFamily="34" charset="0"/>
              </a:rPr>
            </a:br>
            <a:endParaRPr lang="en-US" sz="1800">
              <a:solidFill>
                <a:srgbClr val="B5A369"/>
              </a:solidFill>
              <a:latin typeface="Helvetica" panose="020B0604020202020204" pitchFamily="34" charset="0"/>
              <a:cs typeface="Helvetica" panose="020B0604020202020204" pitchFamily="34" charset="0"/>
            </a:endParaRPr>
          </a:p>
        </p:txBody>
      </p:sp>
      <p:pic>
        <p:nvPicPr>
          <p:cNvPr id="10" name="Picture 9"/>
          <p:cNvPicPr>
            <a:picLocks noChangeAspect="1"/>
          </p:cNvPicPr>
          <p:nvPr/>
        </p:nvPicPr>
        <p:blipFill rotWithShape="1">
          <a:blip r:embed="rId3"/>
          <a:srcRect l="5391" t="12992" r="6800" b="18421"/>
          <a:stretch/>
        </p:blipFill>
        <p:spPr>
          <a:xfrm>
            <a:off x="4223837" y="1719440"/>
            <a:ext cx="4019908" cy="3017511"/>
          </a:xfrm>
          <a:prstGeom prst="rect">
            <a:avLst/>
          </a:prstGeom>
        </p:spPr>
      </p:pic>
      <p:pic>
        <p:nvPicPr>
          <p:cNvPr id="3" name="Picture 2">
            <a:extLst>
              <a:ext uri="{FF2B5EF4-FFF2-40B4-BE49-F238E27FC236}">
                <a16:creationId xmlns:a16="http://schemas.microsoft.com/office/drawing/2014/main" id="{CBF6E8C8-43F3-4C5A-8D72-64404F095F23}"/>
              </a:ext>
            </a:extLst>
          </p:cNvPr>
          <p:cNvPicPr>
            <a:picLocks noChangeAspect="1"/>
          </p:cNvPicPr>
          <p:nvPr/>
        </p:nvPicPr>
        <p:blipFill rotWithShape="1">
          <a:blip r:embed="rId4"/>
          <a:srcRect l="5752" t="9246" r="6673" b="9756"/>
          <a:stretch/>
        </p:blipFill>
        <p:spPr>
          <a:xfrm>
            <a:off x="2895" y="1534124"/>
            <a:ext cx="3901678" cy="3715580"/>
          </a:xfrm>
          <a:prstGeom prst="rect">
            <a:avLst/>
          </a:prstGeom>
        </p:spPr>
      </p:pic>
      <p:pic>
        <p:nvPicPr>
          <p:cNvPr id="6" name="Picture 5">
            <a:extLst>
              <a:ext uri="{FF2B5EF4-FFF2-40B4-BE49-F238E27FC236}">
                <a16:creationId xmlns:a16="http://schemas.microsoft.com/office/drawing/2014/main" id="{CE856CB0-392B-4991-B0E4-E812292A6543}"/>
              </a:ext>
            </a:extLst>
          </p:cNvPr>
          <p:cNvPicPr>
            <a:picLocks noChangeAspect="1"/>
          </p:cNvPicPr>
          <p:nvPr/>
        </p:nvPicPr>
        <p:blipFill>
          <a:blip r:embed="rId5"/>
          <a:stretch>
            <a:fillRect/>
          </a:stretch>
        </p:blipFill>
        <p:spPr>
          <a:xfrm>
            <a:off x="2890854" y="1719440"/>
            <a:ext cx="1319368" cy="765519"/>
          </a:xfrm>
          <a:prstGeom prst="rect">
            <a:avLst/>
          </a:prstGeom>
        </p:spPr>
      </p:pic>
      <p:sp>
        <p:nvSpPr>
          <p:cNvPr id="11" name="Rectangle 10">
            <a:extLst>
              <a:ext uri="{FF2B5EF4-FFF2-40B4-BE49-F238E27FC236}">
                <a16:creationId xmlns:a16="http://schemas.microsoft.com/office/drawing/2014/main" id="{7EE8B0B8-C25E-4C36-BCCA-DD2410F42641}"/>
              </a:ext>
            </a:extLst>
          </p:cNvPr>
          <p:cNvSpPr/>
          <p:nvPr/>
        </p:nvSpPr>
        <p:spPr>
          <a:xfrm>
            <a:off x="4572000" y="1801077"/>
            <a:ext cx="1055416" cy="2128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extBox 15">
            <a:extLst>
              <a:ext uri="{FF2B5EF4-FFF2-40B4-BE49-F238E27FC236}">
                <a16:creationId xmlns:a16="http://schemas.microsoft.com/office/drawing/2014/main" id="{D5BB06FF-AADC-4305-9473-94610E42B560}"/>
              </a:ext>
            </a:extLst>
          </p:cNvPr>
          <p:cNvSpPr txBox="1"/>
          <p:nvPr/>
        </p:nvSpPr>
        <p:spPr>
          <a:xfrm>
            <a:off x="4306751" y="1801076"/>
            <a:ext cx="1585913" cy="300082"/>
          </a:xfrm>
          <a:prstGeom prst="rect">
            <a:avLst/>
          </a:prstGeom>
          <a:noFill/>
        </p:spPr>
        <p:txBody>
          <a:bodyPr wrap="square" rtlCol="0">
            <a:spAutoFit/>
          </a:bodyPr>
          <a:lstStyle/>
          <a:p>
            <a:pPr algn="ctr"/>
            <a:r>
              <a:rPr lang="en-US" sz="1350" dirty="0">
                <a:solidFill>
                  <a:schemeClr val="bg1">
                    <a:lumMod val="50000"/>
                  </a:schemeClr>
                </a:solidFill>
                <a:latin typeface="Helvetica" panose="020B0604020202020204" pitchFamily="34" charset="0"/>
                <a:cs typeface="Helvetica" panose="020B0604020202020204" pitchFamily="34" charset="0"/>
              </a:rPr>
              <a:t>10,319,696</a:t>
            </a:r>
          </a:p>
        </p:txBody>
      </p:sp>
      <p:sp>
        <p:nvSpPr>
          <p:cNvPr id="17" name="TextBox 16">
            <a:extLst>
              <a:ext uri="{FF2B5EF4-FFF2-40B4-BE49-F238E27FC236}">
                <a16:creationId xmlns:a16="http://schemas.microsoft.com/office/drawing/2014/main" id="{5B92DB77-7F7C-4CF5-B7F7-5696A909AE83}"/>
              </a:ext>
            </a:extLst>
          </p:cNvPr>
          <p:cNvSpPr txBox="1"/>
          <p:nvPr/>
        </p:nvSpPr>
        <p:spPr>
          <a:xfrm>
            <a:off x="6322343" y="1442440"/>
            <a:ext cx="1551676" cy="300082"/>
          </a:xfrm>
          <a:prstGeom prst="rect">
            <a:avLst/>
          </a:prstGeom>
          <a:noFill/>
        </p:spPr>
        <p:txBody>
          <a:bodyPr wrap="square" rtlCol="0">
            <a:spAutoFit/>
          </a:bodyPr>
          <a:lstStyle/>
          <a:p>
            <a:pPr algn="ctr"/>
            <a:r>
              <a:rPr lang="en-US" sz="1350" dirty="0">
                <a:solidFill>
                  <a:schemeClr val="bg1">
                    <a:lumMod val="50000"/>
                  </a:schemeClr>
                </a:solidFill>
                <a:latin typeface="Helvetica" panose="020B0604020202020204" pitchFamily="34" charset="0"/>
                <a:cs typeface="Helvetica" panose="020B0604020202020204" pitchFamily="34" charset="0"/>
              </a:rPr>
              <a:t>11,780,382</a:t>
            </a:r>
          </a:p>
        </p:txBody>
      </p:sp>
      <p:sp>
        <p:nvSpPr>
          <p:cNvPr id="18" name="TextBox 17">
            <a:extLst>
              <a:ext uri="{FF2B5EF4-FFF2-40B4-BE49-F238E27FC236}">
                <a16:creationId xmlns:a16="http://schemas.microsoft.com/office/drawing/2014/main" id="{E9E1BBFA-BFD0-4EA9-91AE-2F5D5E6F42E5}"/>
              </a:ext>
            </a:extLst>
          </p:cNvPr>
          <p:cNvSpPr txBox="1"/>
          <p:nvPr/>
        </p:nvSpPr>
        <p:spPr>
          <a:xfrm>
            <a:off x="4950619" y="4429520"/>
            <a:ext cx="812528" cy="300082"/>
          </a:xfrm>
          <a:prstGeom prst="rect">
            <a:avLst/>
          </a:prstGeom>
          <a:noFill/>
        </p:spPr>
        <p:txBody>
          <a:bodyPr wrap="square" rtlCol="0">
            <a:spAutoFit/>
          </a:bodyPr>
          <a:lstStyle/>
          <a:p>
            <a:r>
              <a:rPr lang="en-US" sz="1350">
                <a:solidFill>
                  <a:schemeClr val="bg1">
                    <a:lumMod val="50000"/>
                  </a:schemeClr>
                </a:solidFill>
                <a:latin typeface="Helvetica" panose="020B0604020202020204" pitchFamily="34" charset="0"/>
                <a:cs typeface="Helvetica" panose="020B0604020202020204" pitchFamily="34" charset="0"/>
              </a:rPr>
              <a:t>2016</a:t>
            </a:r>
          </a:p>
        </p:txBody>
      </p:sp>
      <p:sp>
        <p:nvSpPr>
          <p:cNvPr id="19" name="TextBox 18">
            <a:extLst>
              <a:ext uri="{FF2B5EF4-FFF2-40B4-BE49-F238E27FC236}">
                <a16:creationId xmlns:a16="http://schemas.microsoft.com/office/drawing/2014/main" id="{828D2092-4FF3-4805-8491-7436F1F3300C}"/>
              </a:ext>
            </a:extLst>
          </p:cNvPr>
          <p:cNvSpPr txBox="1"/>
          <p:nvPr/>
        </p:nvSpPr>
        <p:spPr>
          <a:xfrm>
            <a:off x="6567029" y="4450852"/>
            <a:ext cx="850106" cy="300082"/>
          </a:xfrm>
          <a:prstGeom prst="rect">
            <a:avLst/>
          </a:prstGeom>
          <a:noFill/>
        </p:spPr>
        <p:txBody>
          <a:bodyPr wrap="square" rtlCol="0">
            <a:spAutoFit/>
          </a:bodyPr>
          <a:lstStyle/>
          <a:p>
            <a:pPr algn="ctr"/>
            <a:r>
              <a:rPr lang="en-US" sz="1350">
                <a:solidFill>
                  <a:schemeClr val="bg1">
                    <a:lumMod val="50000"/>
                  </a:schemeClr>
                </a:solidFill>
                <a:latin typeface="Helvetica" panose="020B0604020202020204" pitchFamily="34" charset="0"/>
                <a:cs typeface="Helvetica" panose="020B0604020202020204" pitchFamily="34" charset="0"/>
              </a:rPr>
              <a:t>2030</a:t>
            </a:r>
          </a:p>
        </p:txBody>
      </p:sp>
      <p:sp>
        <p:nvSpPr>
          <p:cNvPr id="15" name="TextBox 14">
            <a:extLst>
              <a:ext uri="{FF2B5EF4-FFF2-40B4-BE49-F238E27FC236}">
                <a16:creationId xmlns:a16="http://schemas.microsoft.com/office/drawing/2014/main" id="{D122F6A2-17E5-43C4-B370-0112ACEE7B2F}"/>
              </a:ext>
            </a:extLst>
          </p:cNvPr>
          <p:cNvSpPr txBox="1"/>
          <p:nvPr/>
        </p:nvSpPr>
        <p:spPr>
          <a:xfrm>
            <a:off x="4223837" y="6310505"/>
            <a:ext cx="4598902" cy="207749"/>
          </a:xfrm>
          <a:prstGeom prst="rect">
            <a:avLst/>
          </a:prstGeom>
          <a:noFill/>
        </p:spPr>
        <p:txBody>
          <a:bodyPr wrap="square" rtlCol="0">
            <a:spAutoFit/>
          </a:bodyPr>
          <a:lstStyle/>
          <a:p>
            <a:r>
              <a:rPr lang="en-US" sz="750" dirty="0">
                <a:solidFill>
                  <a:schemeClr val="tx1">
                    <a:lumMod val="50000"/>
                    <a:lumOff val="50000"/>
                  </a:schemeClr>
                </a:solidFill>
                <a:latin typeface="Helvetica" panose="020B0604020202020204" pitchFamily="34" charset="0"/>
                <a:cs typeface="Helvetica" panose="020B0604020202020204" pitchFamily="34" charset="0"/>
              </a:rPr>
              <a:t>Source: </a:t>
            </a:r>
            <a:r>
              <a:rPr lang="en-US" sz="750" dirty="0" err="1">
                <a:solidFill>
                  <a:schemeClr val="tx1">
                    <a:lumMod val="50000"/>
                    <a:lumOff val="50000"/>
                  </a:schemeClr>
                </a:solidFill>
                <a:latin typeface="Helvetica" panose="020B0604020202020204" pitchFamily="34" charset="0"/>
                <a:cs typeface="Helvetica" panose="020B0604020202020204" pitchFamily="34" charset="0"/>
              </a:rPr>
              <a:t>JobsEQ</a:t>
            </a:r>
            <a:r>
              <a:rPr lang="en-US" sz="750" dirty="0">
                <a:solidFill>
                  <a:schemeClr val="tx1">
                    <a:lumMod val="50000"/>
                    <a:lumOff val="50000"/>
                  </a:schemeClr>
                </a:solidFill>
                <a:latin typeface="Helvetica" panose="020B0604020202020204" pitchFamily="34" charset="0"/>
                <a:cs typeface="Helvetica" panose="020B0604020202020204" pitchFamily="34" charset="0"/>
              </a:rPr>
              <a:t>, Georgia Chamber of  Commerce 2030 2.0 </a:t>
            </a:r>
          </a:p>
        </p:txBody>
      </p:sp>
      <p:sp>
        <p:nvSpPr>
          <p:cNvPr id="13" name="Title 1">
            <a:extLst>
              <a:ext uri="{FF2B5EF4-FFF2-40B4-BE49-F238E27FC236}">
                <a16:creationId xmlns:a16="http://schemas.microsoft.com/office/drawing/2014/main" id="{5DBFB0FD-E54F-4740-93B7-B656C5CAD55F}"/>
              </a:ext>
            </a:extLst>
          </p:cNvPr>
          <p:cNvSpPr txBox="1">
            <a:spLocks/>
          </p:cNvSpPr>
          <p:nvPr/>
        </p:nvSpPr>
        <p:spPr>
          <a:xfrm>
            <a:off x="906489" y="804314"/>
            <a:ext cx="6266805" cy="527444"/>
          </a:xfrm>
          <a:prstGeom prst="rect">
            <a:avLst/>
          </a:prstGeom>
          <a:solidFill>
            <a:schemeClr val="bg1"/>
          </a:solidFill>
        </p:spPr>
        <p:txBody>
          <a:bodyPr>
            <a:normAutofit fontScale="92500" lnSpcReduction="1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200" b="1" dirty="0">
                <a:solidFill>
                  <a:srgbClr val="002060"/>
                </a:solidFill>
                <a:latin typeface="+mn-lt"/>
              </a:rPr>
              <a:t>Population  Growth 2016 to 2030</a:t>
            </a:r>
          </a:p>
        </p:txBody>
      </p:sp>
    </p:spTree>
    <p:extLst>
      <p:ext uri="{BB962C8B-B14F-4D97-AF65-F5344CB8AC3E}">
        <p14:creationId xmlns:p14="http://schemas.microsoft.com/office/powerpoint/2010/main" val="4188597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55" y="1086043"/>
            <a:ext cx="6596063" cy="294059"/>
          </a:xfrm>
        </p:spPr>
        <p:txBody>
          <a:bodyPr>
            <a:noAutofit/>
          </a:bodyPr>
          <a:lstStyle/>
          <a:p>
            <a:r>
              <a:rPr lang="en-US" sz="1800" dirty="0">
                <a:solidFill>
                  <a:srgbClr val="B5A369"/>
                </a:solidFill>
                <a:latin typeface="Helvetica" panose="020B0604020202020204" pitchFamily="34" charset="0"/>
                <a:cs typeface="Helvetica" panose="020B0604020202020204" pitchFamily="34" charset="0"/>
              </a:rPr>
              <a:t>DEMOGRAPHIC PATTERNS: MAJORITY NON-WHITE</a:t>
            </a:r>
          </a:p>
        </p:txBody>
      </p:sp>
      <p:pic>
        <p:nvPicPr>
          <p:cNvPr id="3" name="Picture 2"/>
          <p:cNvPicPr>
            <a:picLocks noChangeAspect="1"/>
          </p:cNvPicPr>
          <p:nvPr/>
        </p:nvPicPr>
        <p:blipFill rotWithShape="1">
          <a:blip r:embed="rId3"/>
          <a:srcRect t="1" b="1984"/>
          <a:stretch/>
        </p:blipFill>
        <p:spPr>
          <a:xfrm>
            <a:off x="267318" y="1835899"/>
            <a:ext cx="2563454" cy="2866103"/>
          </a:xfrm>
          <a:prstGeom prst="rect">
            <a:avLst/>
          </a:prstGeom>
        </p:spPr>
      </p:pic>
      <p:sp>
        <p:nvSpPr>
          <p:cNvPr id="19" name="TextBox 18"/>
          <p:cNvSpPr txBox="1"/>
          <p:nvPr/>
        </p:nvSpPr>
        <p:spPr>
          <a:xfrm>
            <a:off x="1742984" y="4684347"/>
            <a:ext cx="622361" cy="300082"/>
          </a:xfrm>
          <a:prstGeom prst="rect">
            <a:avLst/>
          </a:prstGeom>
          <a:noFill/>
        </p:spPr>
        <p:txBody>
          <a:bodyPr wrap="square" rtlCol="0">
            <a:spAutoFit/>
          </a:bodyPr>
          <a:lstStyle/>
          <a:p>
            <a:pPr algn="ctr"/>
            <a:r>
              <a:rPr lang="en-US" sz="1350" dirty="0">
                <a:solidFill>
                  <a:srgbClr val="A69054"/>
                </a:solidFill>
                <a:latin typeface="Helvetica" panose="020B0604020202020204" pitchFamily="34" charset="0"/>
                <a:cs typeface="Helvetica" panose="020B0604020202020204" pitchFamily="34" charset="0"/>
              </a:rPr>
              <a:t>2010</a:t>
            </a:r>
          </a:p>
        </p:txBody>
      </p:sp>
      <p:pic>
        <p:nvPicPr>
          <p:cNvPr id="8" name="Picture 7"/>
          <p:cNvPicPr>
            <a:picLocks noChangeAspect="1"/>
          </p:cNvPicPr>
          <p:nvPr/>
        </p:nvPicPr>
        <p:blipFill>
          <a:blip r:embed="rId4"/>
          <a:stretch>
            <a:fillRect/>
          </a:stretch>
        </p:blipFill>
        <p:spPr>
          <a:xfrm>
            <a:off x="3078447" y="1835899"/>
            <a:ext cx="2563453" cy="2875753"/>
          </a:xfrm>
          <a:prstGeom prst="rect">
            <a:avLst/>
          </a:prstGeom>
        </p:spPr>
      </p:pic>
      <p:sp>
        <p:nvSpPr>
          <p:cNvPr id="20" name="TextBox 19"/>
          <p:cNvSpPr txBox="1"/>
          <p:nvPr/>
        </p:nvSpPr>
        <p:spPr>
          <a:xfrm>
            <a:off x="4549442" y="4679421"/>
            <a:ext cx="573553" cy="300082"/>
          </a:xfrm>
          <a:prstGeom prst="rect">
            <a:avLst/>
          </a:prstGeom>
          <a:noFill/>
        </p:spPr>
        <p:txBody>
          <a:bodyPr wrap="square" rtlCol="0">
            <a:spAutoFit/>
          </a:bodyPr>
          <a:lstStyle/>
          <a:p>
            <a:pPr algn="ctr"/>
            <a:r>
              <a:rPr lang="en-US" sz="1350" dirty="0">
                <a:solidFill>
                  <a:srgbClr val="A69054"/>
                </a:solidFill>
                <a:latin typeface="Helvetica" panose="020B0604020202020204" pitchFamily="34" charset="0"/>
                <a:cs typeface="Helvetica" panose="020B0604020202020204" pitchFamily="34" charset="0"/>
              </a:rPr>
              <a:t>2030</a:t>
            </a:r>
          </a:p>
        </p:txBody>
      </p:sp>
      <p:pic>
        <p:nvPicPr>
          <p:cNvPr id="10" name="Picture 9"/>
          <p:cNvPicPr>
            <a:picLocks noChangeAspect="1"/>
          </p:cNvPicPr>
          <p:nvPr/>
        </p:nvPicPr>
        <p:blipFill>
          <a:blip r:embed="rId5">
            <a:clrChange>
              <a:clrFrom>
                <a:srgbClr val="FEFFFF"/>
              </a:clrFrom>
              <a:clrTo>
                <a:srgbClr val="FEFFFF">
                  <a:alpha val="0"/>
                </a:srgbClr>
              </a:clrTo>
            </a:clrChange>
          </a:blip>
          <a:stretch>
            <a:fillRect/>
          </a:stretch>
        </p:blipFill>
        <p:spPr>
          <a:xfrm>
            <a:off x="5829038" y="1835900"/>
            <a:ext cx="2583349" cy="2866102"/>
          </a:xfrm>
          <a:prstGeom prst="rect">
            <a:avLst/>
          </a:prstGeom>
        </p:spPr>
      </p:pic>
      <p:sp>
        <p:nvSpPr>
          <p:cNvPr id="21" name="TextBox 20"/>
          <p:cNvSpPr txBox="1"/>
          <p:nvPr/>
        </p:nvSpPr>
        <p:spPr>
          <a:xfrm>
            <a:off x="7161486" y="4702002"/>
            <a:ext cx="573553" cy="300082"/>
          </a:xfrm>
          <a:prstGeom prst="rect">
            <a:avLst/>
          </a:prstGeom>
          <a:noFill/>
        </p:spPr>
        <p:txBody>
          <a:bodyPr wrap="square" rtlCol="0">
            <a:spAutoFit/>
          </a:bodyPr>
          <a:lstStyle/>
          <a:p>
            <a:pPr algn="ctr"/>
            <a:r>
              <a:rPr lang="en-US" sz="1350" dirty="0">
                <a:solidFill>
                  <a:srgbClr val="A69054"/>
                </a:solidFill>
                <a:latin typeface="Helvetica" panose="020B0604020202020204" pitchFamily="34" charset="0"/>
                <a:cs typeface="Helvetica" panose="020B0604020202020204" pitchFamily="34" charset="0"/>
              </a:rPr>
              <a:t>2050</a:t>
            </a:r>
          </a:p>
        </p:txBody>
      </p:sp>
      <p:pic>
        <p:nvPicPr>
          <p:cNvPr id="4" name="Picture 3"/>
          <p:cNvPicPr>
            <a:picLocks noChangeAspect="1"/>
          </p:cNvPicPr>
          <p:nvPr/>
        </p:nvPicPr>
        <p:blipFill>
          <a:blip r:embed="rId6"/>
          <a:stretch>
            <a:fillRect/>
          </a:stretch>
        </p:blipFill>
        <p:spPr>
          <a:xfrm>
            <a:off x="3203291" y="5270579"/>
            <a:ext cx="2778485" cy="827433"/>
          </a:xfrm>
          <a:prstGeom prst="rect">
            <a:avLst/>
          </a:prstGeom>
        </p:spPr>
      </p:pic>
      <p:sp>
        <p:nvSpPr>
          <p:cNvPr id="13" name="TextBox 12">
            <a:extLst>
              <a:ext uri="{FF2B5EF4-FFF2-40B4-BE49-F238E27FC236}">
                <a16:creationId xmlns:a16="http://schemas.microsoft.com/office/drawing/2014/main" id="{AA7AECDC-9361-4C59-A830-268D89AA3824}"/>
              </a:ext>
            </a:extLst>
          </p:cNvPr>
          <p:cNvSpPr txBox="1"/>
          <p:nvPr/>
        </p:nvSpPr>
        <p:spPr>
          <a:xfrm>
            <a:off x="4223837" y="6310505"/>
            <a:ext cx="4598902" cy="207749"/>
          </a:xfrm>
          <a:prstGeom prst="rect">
            <a:avLst/>
          </a:prstGeom>
          <a:noFill/>
        </p:spPr>
        <p:txBody>
          <a:bodyPr wrap="square" rtlCol="0">
            <a:spAutoFit/>
          </a:bodyPr>
          <a:lstStyle/>
          <a:p>
            <a:r>
              <a:rPr lang="en-US" sz="750" dirty="0">
                <a:solidFill>
                  <a:schemeClr val="tx1">
                    <a:lumMod val="50000"/>
                    <a:lumOff val="50000"/>
                  </a:schemeClr>
                </a:solidFill>
                <a:latin typeface="Helvetica" panose="020B0604020202020204" pitchFamily="34" charset="0"/>
                <a:cs typeface="Helvetica" panose="020B0604020202020204" pitchFamily="34" charset="0"/>
              </a:rPr>
              <a:t>Source: Woods &amp; Poole, Georgia Chamber of  Commerce 2030 2.0 </a:t>
            </a:r>
          </a:p>
        </p:txBody>
      </p:sp>
      <p:sp>
        <p:nvSpPr>
          <p:cNvPr id="11" name="Title 1">
            <a:extLst>
              <a:ext uri="{FF2B5EF4-FFF2-40B4-BE49-F238E27FC236}">
                <a16:creationId xmlns:a16="http://schemas.microsoft.com/office/drawing/2014/main" id="{1F5F7C82-8D35-4F38-A62A-09613526E09E}"/>
              </a:ext>
            </a:extLst>
          </p:cNvPr>
          <p:cNvSpPr txBox="1">
            <a:spLocks/>
          </p:cNvSpPr>
          <p:nvPr/>
        </p:nvSpPr>
        <p:spPr>
          <a:xfrm>
            <a:off x="1115893" y="910996"/>
            <a:ext cx="6708125" cy="583130"/>
          </a:xfrm>
          <a:prstGeom prst="rect">
            <a:avLst/>
          </a:prstGeom>
          <a:solidFill>
            <a:schemeClr val="bg1"/>
          </a:solidFill>
        </p:spPr>
        <p:txBody>
          <a:bodyPr>
            <a:normAutofit fontScale="925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200" b="1" dirty="0">
                <a:solidFill>
                  <a:srgbClr val="002060"/>
                </a:solidFill>
                <a:latin typeface="+mn-lt"/>
              </a:rPr>
              <a:t>Demographic Patterns: Majority Non-white</a:t>
            </a:r>
          </a:p>
        </p:txBody>
      </p:sp>
    </p:spTree>
    <p:extLst>
      <p:ext uri="{BB962C8B-B14F-4D97-AF65-F5344CB8AC3E}">
        <p14:creationId xmlns:p14="http://schemas.microsoft.com/office/powerpoint/2010/main" val="2332443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clrChange>
              <a:clrFrom>
                <a:srgbClr val="FEFFFF"/>
              </a:clrFrom>
              <a:clrTo>
                <a:srgbClr val="FEFFFF">
                  <a:alpha val="0"/>
                </a:srgbClr>
              </a:clrTo>
            </a:clrChange>
          </a:blip>
          <a:stretch>
            <a:fillRect/>
          </a:stretch>
        </p:blipFill>
        <p:spPr>
          <a:xfrm>
            <a:off x="441960" y="1214217"/>
            <a:ext cx="3525759" cy="4109573"/>
          </a:xfrm>
          <a:prstGeom prst="rect">
            <a:avLst/>
          </a:prstGeom>
        </p:spPr>
      </p:pic>
      <p:sp>
        <p:nvSpPr>
          <p:cNvPr id="8" name="TextBox 7"/>
          <p:cNvSpPr txBox="1"/>
          <p:nvPr/>
        </p:nvSpPr>
        <p:spPr>
          <a:xfrm>
            <a:off x="1838230" y="5639224"/>
            <a:ext cx="733218" cy="300082"/>
          </a:xfrm>
          <a:prstGeom prst="rect">
            <a:avLst/>
          </a:prstGeom>
          <a:noFill/>
        </p:spPr>
        <p:txBody>
          <a:bodyPr wrap="square" rtlCol="0">
            <a:spAutoFit/>
          </a:bodyPr>
          <a:lstStyle/>
          <a:p>
            <a:pPr algn="ctr"/>
            <a:r>
              <a:rPr lang="en-US" sz="1350" dirty="0">
                <a:solidFill>
                  <a:srgbClr val="A69054"/>
                </a:solidFill>
                <a:latin typeface="Helvetica" panose="020B0604020202020204" pitchFamily="34" charset="0"/>
                <a:cs typeface="Helvetica" panose="020B0604020202020204" pitchFamily="34" charset="0"/>
              </a:rPr>
              <a:t>2017</a:t>
            </a:r>
          </a:p>
        </p:txBody>
      </p:sp>
      <p:pic>
        <p:nvPicPr>
          <p:cNvPr id="10" name="Picture 9"/>
          <p:cNvPicPr>
            <a:picLocks noChangeAspect="1"/>
          </p:cNvPicPr>
          <p:nvPr/>
        </p:nvPicPr>
        <p:blipFill>
          <a:blip r:embed="rId4"/>
          <a:stretch>
            <a:fillRect/>
          </a:stretch>
        </p:blipFill>
        <p:spPr>
          <a:xfrm>
            <a:off x="3219432" y="5319487"/>
            <a:ext cx="2404319" cy="1001800"/>
          </a:xfrm>
          <a:prstGeom prst="rect">
            <a:avLst/>
          </a:prstGeom>
        </p:spPr>
      </p:pic>
      <p:sp>
        <p:nvSpPr>
          <p:cNvPr id="17" name="TextBox 16"/>
          <p:cNvSpPr txBox="1"/>
          <p:nvPr/>
        </p:nvSpPr>
        <p:spPr>
          <a:xfrm>
            <a:off x="5928551" y="5615493"/>
            <a:ext cx="733218" cy="300082"/>
          </a:xfrm>
          <a:prstGeom prst="rect">
            <a:avLst/>
          </a:prstGeom>
          <a:noFill/>
        </p:spPr>
        <p:txBody>
          <a:bodyPr wrap="square" rtlCol="0">
            <a:spAutoFit/>
          </a:bodyPr>
          <a:lstStyle/>
          <a:p>
            <a:pPr algn="ctr"/>
            <a:r>
              <a:rPr lang="en-US" sz="1350" dirty="0">
                <a:solidFill>
                  <a:srgbClr val="A69054"/>
                </a:solidFill>
                <a:latin typeface="Helvetica" panose="020B0604020202020204" pitchFamily="34" charset="0"/>
                <a:cs typeface="Helvetica" panose="020B0604020202020204" pitchFamily="34" charset="0"/>
              </a:rPr>
              <a:t>2023</a:t>
            </a:r>
          </a:p>
        </p:txBody>
      </p:sp>
      <p:pic>
        <p:nvPicPr>
          <p:cNvPr id="3" name="Picture 2"/>
          <p:cNvPicPr>
            <a:picLocks noChangeAspect="1"/>
          </p:cNvPicPr>
          <p:nvPr/>
        </p:nvPicPr>
        <p:blipFill>
          <a:blip r:embed="rId5">
            <a:clrChange>
              <a:clrFrom>
                <a:srgbClr val="FEFFFF"/>
              </a:clrFrom>
              <a:clrTo>
                <a:srgbClr val="FEFFFF">
                  <a:alpha val="0"/>
                </a:srgbClr>
              </a:clrTo>
            </a:clrChange>
          </a:blip>
          <a:stretch>
            <a:fillRect/>
          </a:stretch>
        </p:blipFill>
        <p:spPr>
          <a:xfrm>
            <a:off x="4607720" y="1237934"/>
            <a:ext cx="3393280" cy="4015458"/>
          </a:xfrm>
          <a:prstGeom prst="rect">
            <a:avLst/>
          </a:prstGeom>
        </p:spPr>
      </p:pic>
      <p:pic>
        <p:nvPicPr>
          <p:cNvPr id="5" name="Picture 4"/>
          <p:cNvPicPr>
            <a:picLocks noChangeAspect="1"/>
          </p:cNvPicPr>
          <p:nvPr/>
        </p:nvPicPr>
        <p:blipFill>
          <a:blip r:embed="rId6"/>
          <a:stretch>
            <a:fillRect/>
          </a:stretch>
        </p:blipFill>
        <p:spPr>
          <a:xfrm>
            <a:off x="6295160" y="5244024"/>
            <a:ext cx="1561235" cy="678799"/>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1707200810"/>
              </p:ext>
            </p:extLst>
          </p:nvPr>
        </p:nvGraphicFramePr>
        <p:xfrm>
          <a:off x="2885679" y="1141884"/>
          <a:ext cx="1234440" cy="1257300"/>
        </p:xfrm>
        <a:graphic>
          <a:graphicData uri="http://schemas.openxmlformats.org/drawingml/2006/table">
            <a:tbl>
              <a:tblPr firstRow="1" bandRow="1">
                <a:tableStyleId>{5C22544A-7EE6-4342-B048-85BDC9FD1C3A}</a:tableStyleId>
              </a:tblPr>
              <a:tblGrid>
                <a:gridCol w="617220">
                  <a:extLst>
                    <a:ext uri="{9D8B030D-6E8A-4147-A177-3AD203B41FA5}">
                      <a16:colId xmlns:a16="http://schemas.microsoft.com/office/drawing/2014/main" val="2748606333"/>
                    </a:ext>
                  </a:extLst>
                </a:gridCol>
                <a:gridCol w="617220">
                  <a:extLst>
                    <a:ext uri="{9D8B030D-6E8A-4147-A177-3AD203B41FA5}">
                      <a16:colId xmlns:a16="http://schemas.microsoft.com/office/drawing/2014/main" val="3987140945"/>
                    </a:ext>
                  </a:extLst>
                </a:gridCol>
              </a:tblGrid>
              <a:tr h="251460">
                <a:tc>
                  <a:txBody>
                    <a:bodyPr/>
                    <a:lstStyle/>
                    <a:p>
                      <a:pPr marL="0" algn="l" defTabSz="914400" rtl="0" eaLnBrk="1" latinLnBrk="0" hangingPunct="1"/>
                      <a:r>
                        <a:rPr lang="en-US" sz="1200" b="0" kern="1200">
                          <a:solidFill>
                            <a:schemeClr val="bg2">
                              <a:lumMod val="50000"/>
                            </a:schemeClr>
                          </a:solidFill>
                          <a:latin typeface="+mn-lt"/>
                          <a:ea typeface="+mn-ea"/>
                          <a:cs typeface="Helvetica" panose="020B0604020202020204" pitchFamily="34" charset="0"/>
                        </a:rPr>
                        <a:t>U.S. </a:t>
                      </a:r>
                    </a:p>
                  </a:txBody>
                  <a:tcPr marL="68580" marR="68580" marT="34290" marB="34290">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l" defTabSz="914400" rtl="0" eaLnBrk="1" latinLnBrk="0" hangingPunct="1"/>
                      <a:r>
                        <a:rPr lang="en-US" sz="1200" b="0" kern="1200">
                          <a:solidFill>
                            <a:schemeClr val="bg2">
                              <a:lumMod val="50000"/>
                            </a:schemeClr>
                          </a:solidFill>
                          <a:latin typeface="+mn-lt"/>
                          <a:ea typeface="+mn-ea"/>
                          <a:cs typeface="Helvetica" panose="020B0604020202020204" pitchFamily="34" charset="0"/>
                        </a:rPr>
                        <a:t>11.0%</a:t>
                      </a:r>
                    </a:p>
                  </a:txBody>
                  <a:tcPr marL="68580" marR="68580" marT="34290" marB="34290">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778653717"/>
                  </a:ext>
                </a:extLst>
              </a:tr>
              <a:tr h="251460">
                <a:tc>
                  <a:txBody>
                    <a:bodyPr/>
                    <a:lstStyle/>
                    <a:p>
                      <a:pPr marL="0" algn="l" defTabSz="914400" rtl="0" eaLnBrk="1" latinLnBrk="0" hangingPunct="1"/>
                      <a:r>
                        <a:rPr lang="en-US" sz="1200" b="0" kern="1200">
                          <a:solidFill>
                            <a:schemeClr val="bg2">
                              <a:lumMod val="50000"/>
                            </a:schemeClr>
                          </a:solidFill>
                          <a:latin typeface="+mn-lt"/>
                          <a:ea typeface="+mn-ea"/>
                          <a:cs typeface="Helvetica" panose="020B0604020202020204" pitchFamily="34" charset="0"/>
                        </a:rPr>
                        <a:t>GA</a:t>
                      </a:r>
                    </a:p>
                  </a:txBody>
                  <a:tcPr marL="68580" marR="68580" marT="34290" marB="34290">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l" defTabSz="914400" rtl="0" eaLnBrk="1" latinLnBrk="0" hangingPunct="1"/>
                      <a:r>
                        <a:rPr lang="en-US" sz="1200" b="0" kern="1200">
                          <a:solidFill>
                            <a:schemeClr val="bg2">
                              <a:lumMod val="50000"/>
                            </a:schemeClr>
                          </a:solidFill>
                          <a:latin typeface="+mn-lt"/>
                          <a:ea typeface="+mn-ea"/>
                          <a:cs typeface="Helvetica" panose="020B0604020202020204" pitchFamily="34" charset="0"/>
                        </a:rPr>
                        <a:t>18.9%</a:t>
                      </a:r>
                    </a:p>
                  </a:txBody>
                  <a:tcPr marL="68580" marR="68580" marT="34290" marB="34290">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092859782"/>
                  </a:ext>
                </a:extLst>
              </a:tr>
              <a:tr h="251460">
                <a:tc>
                  <a:txBody>
                    <a:bodyPr/>
                    <a:lstStyle/>
                    <a:p>
                      <a:pPr marL="0" algn="l" defTabSz="914400" rtl="0" eaLnBrk="1" latinLnBrk="0" hangingPunct="1"/>
                      <a:r>
                        <a:rPr lang="en-US" sz="1200" b="0" kern="1200">
                          <a:solidFill>
                            <a:schemeClr val="bg2">
                              <a:lumMod val="50000"/>
                            </a:schemeClr>
                          </a:solidFill>
                          <a:latin typeface="+mn-lt"/>
                          <a:ea typeface="+mn-ea"/>
                          <a:cs typeface="Helvetica" panose="020B0604020202020204" pitchFamily="34" charset="0"/>
                        </a:rPr>
                        <a:t>Atlanta</a:t>
                      </a:r>
                    </a:p>
                  </a:txBody>
                  <a:tcPr marL="68580" marR="68580" marT="34290" marB="34290">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l" defTabSz="914400" rtl="0" eaLnBrk="1" latinLnBrk="0" hangingPunct="1"/>
                      <a:r>
                        <a:rPr lang="en-US" sz="1200" b="0" kern="1200">
                          <a:solidFill>
                            <a:schemeClr val="bg2">
                              <a:lumMod val="50000"/>
                            </a:schemeClr>
                          </a:solidFill>
                          <a:latin typeface="+mn-lt"/>
                          <a:ea typeface="+mn-ea"/>
                          <a:cs typeface="Helvetica" panose="020B0604020202020204" pitchFamily="34" charset="0"/>
                        </a:rPr>
                        <a:t>19.2%</a:t>
                      </a:r>
                    </a:p>
                  </a:txBody>
                  <a:tcPr marL="68580" marR="68580" marT="34290" marB="34290">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633352709"/>
                  </a:ext>
                </a:extLst>
              </a:tr>
              <a:tr h="251460">
                <a:tc>
                  <a:txBody>
                    <a:bodyPr/>
                    <a:lstStyle/>
                    <a:p>
                      <a:r>
                        <a:rPr lang="en-US" sz="1200" b="0">
                          <a:solidFill>
                            <a:schemeClr val="bg2">
                              <a:lumMod val="50000"/>
                            </a:schemeClr>
                          </a:solidFill>
                          <a:latin typeface="+mn-lt"/>
                          <a:cs typeface="Helvetica" panose="020B0604020202020204" pitchFamily="34" charset="0"/>
                        </a:rPr>
                        <a:t>Hub</a:t>
                      </a:r>
                    </a:p>
                  </a:txBody>
                  <a:tcPr marL="68580" marR="68580" marT="34290" marB="34290">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1200" b="0" dirty="0">
                          <a:solidFill>
                            <a:schemeClr val="bg2">
                              <a:lumMod val="50000"/>
                            </a:schemeClr>
                          </a:solidFill>
                          <a:latin typeface="+mn-lt"/>
                          <a:cs typeface="Helvetica" panose="020B0604020202020204" pitchFamily="34" charset="0"/>
                        </a:rPr>
                        <a:t>17.4%</a:t>
                      </a:r>
                    </a:p>
                  </a:txBody>
                  <a:tcPr marL="68580" marR="68580" marT="34290" marB="34290">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990011626"/>
                  </a:ext>
                </a:extLst>
              </a:tr>
              <a:tr h="251460">
                <a:tc>
                  <a:txBody>
                    <a:bodyPr/>
                    <a:lstStyle/>
                    <a:p>
                      <a:r>
                        <a:rPr lang="en-US" sz="1200" b="0">
                          <a:solidFill>
                            <a:schemeClr val="bg2">
                              <a:lumMod val="50000"/>
                            </a:schemeClr>
                          </a:solidFill>
                          <a:latin typeface="+mn-lt"/>
                          <a:cs typeface="Helvetica" panose="020B0604020202020204" pitchFamily="34" charset="0"/>
                        </a:rPr>
                        <a:t>Rural</a:t>
                      </a:r>
                    </a:p>
                  </a:txBody>
                  <a:tcPr marL="68580" marR="68580" marT="34290" marB="34290">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1200" b="0" dirty="0">
                          <a:solidFill>
                            <a:schemeClr val="bg2">
                              <a:lumMod val="50000"/>
                            </a:schemeClr>
                          </a:solidFill>
                          <a:latin typeface="+mn-lt"/>
                          <a:cs typeface="Helvetica" panose="020B0604020202020204" pitchFamily="34" charset="0"/>
                        </a:rPr>
                        <a:t>19.1%</a:t>
                      </a:r>
                    </a:p>
                  </a:txBody>
                  <a:tcPr marL="68580" marR="68580" marT="34290" marB="34290">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726976872"/>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4150552759"/>
              </p:ext>
            </p:extLst>
          </p:nvPr>
        </p:nvGraphicFramePr>
        <p:xfrm>
          <a:off x="7071360" y="1175459"/>
          <a:ext cx="1234440" cy="1005840"/>
        </p:xfrm>
        <a:graphic>
          <a:graphicData uri="http://schemas.openxmlformats.org/drawingml/2006/table">
            <a:tbl>
              <a:tblPr firstRow="1" bandRow="1">
                <a:tableStyleId>{5C22544A-7EE6-4342-B048-85BDC9FD1C3A}</a:tableStyleId>
              </a:tblPr>
              <a:tblGrid>
                <a:gridCol w="617220">
                  <a:extLst>
                    <a:ext uri="{9D8B030D-6E8A-4147-A177-3AD203B41FA5}">
                      <a16:colId xmlns:a16="http://schemas.microsoft.com/office/drawing/2014/main" val="2748606333"/>
                    </a:ext>
                  </a:extLst>
                </a:gridCol>
                <a:gridCol w="617220">
                  <a:extLst>
                    <a:ext uri="{9D8B030D-6E8A-4147-A177-3AD203B41FA5}">
                      <a16:colId xmlns:a16="http://schemas.microsoft.com/office/drawing/2014/main" val="3987140945"/>
                    </a:ext>
                  </a:extLst>
                </a:gridCol>
              </a:tblGrid>
              <a:tr h="251460">
                <a:tc>
                  <a:txBody>
                    <a:bodyPr/>
                    <a:lstStyle/>
                    <a:p>
                      <a:pPr marL="0" algn="l" defTabSz="914400" rtl="0" eaLnBrk="1" latinLnBrk="0" hangingPunct="1"/>
                      <a:r>
                        <a:rPr lang="en-US" sz="1200" b="0" kern="1200" dirty="0">
                          <a:solidFill>
                            <a:schemeClr val="bg2">
                              <a:lumMod val="50000"/>
                            </a:schemeClr>
                          </a:solidFill>
                          <a:latin typeface="+mn-lt"/>
                          <a:ea typeface="+mn-ea"/>
                          <a:cs typeface="Helvetica" panose="020B0604020202020204" pitchFamily="34" charset="0"/>
                        </a:rPr>
                        <a:t>GA</a:t>
                      </a:r>
                    </a:p>
                  </a:txBody>
                  <a:tcPr marL="68580" marR="68580" marT="34290" marB="34290">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l" defTabSz="914400" rtl="0" eaLnBrk="1" latinLnBrk="0" hangingPunct="1"/>
                      <a:r>
                        <a:rPr lang="en-US" sz="1200" b="0" kern="1200">
                          <a:solidFill>
                            <a:schemeClr val="bg2">
                              <a:lumMod val="50000"/>
                            </a:schemeClr>
                          </a:solidFill>
                          <a:latin typeface="+mn-lt"/>
                          <a:ea typeface="+mn-ea"/>
                          <a:cs typeface="Helvetica" panose="020B0604020202020204" pitchFamily="34" charset="0"/>
                        </a:rPr>
                        <a:t>27.2%</a:t>
                      </a:r>
                    </a:p>
                  </a:txBody>
                  <a:tcPr marL="68580" marR="68580" marT="34290" marB="34290">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092859782"/>
                  </a:ext>
                </a:extLst>
              </a:tr>
              <a:tr h="251460">
                <a:tc>
                  <a:txBody>
                    <a:bodyPr/>
                    <a:lstStyle/>
                    <a:p>
                      <a:pPr marL="0" algn="l" defTabSz="914400" rtl="0" eaLnBrk="1" latinLnBrk="0" hangingPunct="1"/>
                      <a:r>
                        <a:rPr lang="en-US" sz="1200" b="0" kern="1200" dirty="0">
                          <a:solidFill>
                            <a:schemeClr val="bg2">
                              <a:lumMod val="50000"/>
                            </a:schemeClr>
                          </a:solidFill>
                          <a:latin typeface="+mn-lt"/>
                          <a:ea typeface="+mn-ea"/>
                          <a:cs typeface="Helvetica" panose="020B0604020202020204" pitchFamily="34" charset="0"/>
                        </a:rPr>
                        <a:t>Atlanta</a:t>
                      </a:r>
                    </a:p>
                  </a:txBody>
                  <a:tcPr marL="68580" marR="68580" marT="34290" marB="34290">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algn="l" defTabSz="914400" rtl="0" eaLnBrk="1" latinLnBrk="0" hangingPunct="1"/>
                      <a:r>
                        <a:rPr lang="en-US" sz="1200" b="0" kern="1200" dirty="0">
                          <a:solidFill>
                            <a:schemeClr val="bg2">
                              <a:lumMod val="50000"/>
                            </a:schemeClr>
                          </a:solidFill>
                          <a:latin typeface="+mn-lt"/>
                          <a:ea typeface="+mn-ea"/>
                          <a:cs typeface="Helvetica" panose="020B0604020202020204" pitchFamily="34" charset="0"/>
                        </a:rPr>
                        <a:t>26.0%</a:t>
                      </a:r>
                    </a:p>
                  </a:txBody>
                  <a:tcPr marL="68580" marR="68580" marT="34290" marB="34290">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633352709"/>
                  </a:ext>
                </a:extLst>
              </a:tr>
              <a:tr h="251460">
                <a:tc>
                  <a:txBody>
                    <a:bodyPr/>
                    <a:lstStyle/>
                    <a:p>
                      <a:r>
                        <a:rPr lang="en-US" sz="1200" b="0">
                          <a:solidFill>
                            <a:schemeClr val="bg2">
                              <a:lumMod val="50000"/>
                            </a:schemeClr>
                          </a:solidFill>
                          <a:latin typeface="+mn-lt"/>
                          <a:cs typeface="Helvetica" panose="020B0604020202020204" pitchFamily="34" charset="0"/>
                        </a:rPr>
                        <a:t>Hub</a:t>
                      </a:r>
                    </a:p>
                  </a:txBody>
                  <a:tcPr marL="68580" marR="68580" marT="34290" marB="34290">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1200" b="0">
                          <a:solidFill>
                            <a:schemeClr val="bg2">
                              <a:lumMod val="50000"/>
                            </a:schemeClr>
                          </a:solidFill>
                          <a:latin typeface="+mn-lt"/>
                          <a:cs typeface="Helvetica" panose="020B0604020202020204" pitchFamily="34" charset="0"/>
                        </a:rPr>
                        <a:t>26.8%</a:t>
                      </a:r>
                    </a:p>
                  </a:txBody>
                  <a:tcPr marL="68580" marR="68580" marT="34290" marB="34290">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990011626"/>
                  </a:ext>
                </a:extLst>
              </a:tr>
              <a:tr h="251460">
                <a:tc>
                  <a:txBody>
                    <a:bodyPr/>
                    <a:lstStyle/>
                    <a:p>
                      <a:r>
                        <a:rPr lang="en-US" sz="1200" b="0">
                          <a:solidFill>
                            <a:schemeClr val="bg2">
                              <a:lumMod val="50000"/>
                            </a:schemeClr>
                          </a:solidFill>
                          <a:latin typeface="+mn-lt"/>
                          <a:cs typeface="Helvetica" panose="020B0604020202020204" pitchFamily="34" charset="0"/>
                        </a:rPr>
                        <a:t>Rural</a:t>
                      </a:r>
                    </a:p>
                  </a:txBody>
                  <a:tcPr marL="68580" marR="68580" marT="34290" marB="34290">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US" sz="1200" b="0" dirty="0">
                          <a:solidFill>
                            <a:schemeClr val="bg2">
                              <a:lumMod val="50000"/>
                            </a:schemeClr>
                          </a:solidFill>
                          <a:latin typeface="+mn-lt"/>
                          <a:cs typeface="Helvetica" panose="020B0604020202020204" pitchFamily="34" charset="0"/>
                        </a:rPr>
                        <a:t>28.3%</a:t>
                      </a:r>
                    </a:p>
                  </a:txBody>
                  <a:tcPr marL="68580" marR="68580" marT="34290" marB="34290">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726976872"/>
                  </a:ext>
                </a:extLst>
              </a:tr>
            </a:tbl>
          </a:graphicData>
        </a:graphic>
      </p:graphicFrame>
      <p:sp>
        <p:nvSpPr>
          <p:cNvPr id="7" name="TextBox 6"/>
          <p:cNvSpPr txBox="1"/>
          <p:nvPr/>
        </p:nvSpPr>
        <p:spPr>
          <a:xfrm>
            <a:off x="4170066" y="6041480"/>
            <a:ext cx="4873449" cy="207749"/>
          </a:xfrm>
          <a:prstGeom prst="rect">
            <a:avLst/>
          </a:prstGeom>
          <a:noFill/>
        </p:spPr>
        <p:txBody>
          <a:bodyPr wrap="square" rtlCol="0">
            <a:spAutoFit/>
          </a:bodyPr>
          <a:lstStyle/>
          <a:p>
            <a:r>
              <a:rPr lang="en-US" sz="750" dirty="0">
                <a:solidFill>
                  <a:schemeClr val="tx1">
                    <a:lumMod val="50000"/>
                    <a:lumOff val="50000"/>
                  </a:schemeClr>
                </a:solidFill>
                <a:latin typeface="Helvetica" panose="020B0604020202020204" pitchFamily="34" charset="0"/>
                <a:cs typeface="Helvetica" panose="020B0604020202020204" pitchFamily="34" charset="0"/>
              </a:rPr>
              <a:t>Source: Georgia Chamber Quality Healthcare Access Study, Georgia Chamber of Commerce 2030, 2.0</a:t>
            </a:r>
          </a:p>
        </p:txBody>
      </p:sp>
      <p:sp>
        <p:nvSpPr>
          <p:cNvPr id="12" name="Title 1">
            <a:extLst>
              <a:ext uri="{FF2B5EF4-FFF2-40B4-BE49-F238E27FC236}">
                <a16:creationId xmlns:a16="http://schemas.microsoft.com/office/drawing/2014/main" id="{9FBEE0B6-8D95-4E0C-AAE9-8EC60F3C9E47}"/>
              </a:ext>
            </a:extLst>
          </p:cNvPr>
          <p:cNvSpPr txBox="1">
            <a:spLocks/>
          </p:cNvSpPr>
          <p:nvPr/>
        </p:nvSpPr>
        <p:spPr>
          <a:xfrm>
            <a:off x="1298482" y="391371"/>
            <a:ext cx="5772878" cy="684418"/>
          </a:xfrm>
          <a:prstGeom prst="rect">
            <a:avLst/>
          </a:prstGeom>
          <a:solidFill>
            <a:schemeClr val="bg1"/>
          </a:solidFill>
        </p:spPr>
        <p:txBody>
          <a:bodyPr>
            <a:norm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000" b="1" dirty="0">
                <a:solidFill>
                  <a:srgbClr val="002060"/>
                </a:solidFill>
                <a:latin typeface="+mn-lt"/>
              </a:rPr>
              <a:t>Uninsured Population</a:t>
            </a:r>
          </a:p>
        </p:txBody>
      </p:sp>
    </p:spTree>
    <p:extLst>
      <p:ext uri="{BB962C8B-B14F-4D97-AF65-F5344CB8AC3E}">
        <p14:creationId xmlns:p14="http://schemas.microsoft.com/office/powerpoint/2010/main" val="732751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0" y="2431473"/>
            <a:ext cx="9144000" cy="1676400"/>
          </a:xfrm>
          <a:prstGeom prst="rect">
            <a:avLst/>
          </a:prstGeom>
          <a:solidFill>
            <a:schemeClr val="accent2">
              <a:lumMod val="60000"/>
              <a:lumOff val="40000"/>
            </a:schemeClr>
          </a:solidFill>
          <a:ln w="57150" cmpd="thinThick">
            <a:noFill/>
          </a:ln>
          <a:effectLst/>
        </p:spPr>
        <p:txBody>
          <a:bodyPr vert="horz" lIns="91440" tIns="45720" rIns="91440" bIns="45720" rtlCol="0" anchor="ctr" anchorCtr="1">
            <a:normAutofit/>
          </a:bodyPr>
          <a:lstStyle/>
          <a:p>
            <a:r>
              <a:rPr lang="en-US" sz="3200" b="1" dirty="0">
                <a:solidFill>
                  <a:schemeClr val="bg1"/>
                </a:solidFill>
              </a:rPr>
              <a:t>Birth to Age 5 - </a:t>
            </a:r>
          </a:p>
          <a:p>
            <a:r>
              <a:rPr lang="en-US" sz="3200" b="1" dirty="0">
                <a:solidFill>
                  <a:schemeClr val="bg1"/>
                </a:solidFill>
              </a:rPr>
              <a:t>Influences on the Future</a:t>
            </a:r>
          </a:p>
        </p:txBody>
      </p:sp>
      <p:sp>
        <p:nvSpPr>
          <p:cNvPr id="3" name="Rectangle 3">
            <a:extLst>
              <a:ext uri="{FF2B5EF4-FFF2-40B4-BE49-F238E27FC236}">
                <a16:creationId xmlns:a16="http://schemas.microsoft.com/office/drawing/2014/main" id="{947D2E4C-6C11-4F36-99D4-F3863D1BC003}"/>
              </a:ext>
            </a:extLst>
          </p:cNvPr>
          <p:cNvSpPr txBox="1">
            <a:spLocks noChangeArrowheads="1"/>
          </p:cNvSpPr>
          <p:nvPr/>
        </p:nvSpPr>
        <p:spPr>
          <a:xfrm>
            <a:off x="0" y="4103370"/>
            <a:ext cx="9144000" cy="295910"/>
          </a:xfrm>
          <a:prstGeom prst="rect">
            <a:avLst/>
          </a:prstGeom>
          <a:solidFill>
            <a:srgbClr val="8E0000"/>
          </a:solidFill>
          <a:ln w="57150" cmpd="thinThick">
            <a:noFill/>
          </a:ln>
          <a:effectLst/>
        </p:spPr>
        <p:txBody>
          <a:bodyPr vert="horz" lIns="91440" tIns="45720" rIns="91440" bIns="45720" rtlCol="0" anchor="ctr" anchorCtr="1">
            <a:normAutofit fontScale="47500" lnSpcReduction="20000"/>
          </a:bodyPr>
          <a:lstStyle/>
          <a:p>
            <a:endParaRPr lang="en-US" sz="3200" b="1" dirty="0">
              <a:solidFill>
                <a:schemeClr val="bg1"/>
              </a:solidFill>
            </a:endParaRPr>
          </a:p>
        </p:txBody>
      </p:sp>
    </p:spTree>
    <p:extLst>
      <p:ext uri="{BB962C8B-B14F-4D97-AF65-F5344CB8AC3E}">
        <p14:creationId xmlns:p14="http://schemas.microsoft.com/office/powerpoint/2010/main" val="267737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a:extLst>
              <a:ext uri="{FF2B5EF4-FFF2-40B4-BE49-F238E27FC236}">
                <a16:creationId xmlns:a16="http://schemas.microsoft.com/office/drawing/2014/main" id="{05267814-DD16-4433-A06C-AB198110CFCE}"/>
              </a:ext>
            </a:extLst>
          </p:cNvPr>
          <p:cNvSpPr txBox="1">
            <a:spLocks/>
          </p:cNvSpPr>
          <p:nvPr/>
        </p:nvSpPr>
        <p:spPr>
          <a:xfrm>
            <a:off x="0" y="0"/>
            <a:ext cx="9144000" cy="914400"/>
          </a:xfrm>
          <a:prstGeom prst="rect">
            <a:avLst/>
          </a:prstGeom>
          <a:solidFill>
            <a:schemeClr val="bg1"/>
          </a:solidFill>
        </p:spPr>
        <p:txBody>
          <a:bodyPr>
            <a:norm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lnSpc>
                <a:spcPct val="150000"/>
              </a:lnSpc>
            </a:pPr>
            <a:r>
              <a:rPr lang="en-US" sz="3200" b="1" dirty="0">
                <a:solidFill>
                  <a:srgbClr val="002060"/>
                </a:solidFill>
                <a:latin typeface="+mn-lt"/>
              </a:rPr>
              <a:t>Determinants that Affect Children’s Ability to Read</a:t>
            </a:r>
          </a:p>
        </p:txBody>
      </p:sp>
      <p:sp>
        <p:nvSpPr>
          <p:cNvPr id="4" name="Rectangle 3">
            <a:extLst>
              <a:ext uri="{FF2B5EF4-FFF2-40B4-BE49-F238E27FC236}">
                <a16:creationId xmlns:a16="http://schemas.microsoft.com/office/drawing/2014/main" id="{1041FFE3-4AA9-4D0E-A907-7E82EC2786D0}"/>
              </a:ext>
            </a:extLst>
          </p:cNvPr>
          <p:cNvSpPr/>
          <p:nvPr/>
        </p:nvSpPr>
        <p:spPr>
          <a:xfrm>
            <a:off x="2184400" y="924560"/>
            <a:ext cx="152400" cy="620776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51CCC10-93F4-473C-A457-BEDD084B6367}"/>
              </a:ext>
            </a:extLst>
          </p:cNvPr>
          <p:cNvSpPr/>
          <p:nvPr/>
        </p:nvSpPr>
        <p:spPr>
          <a:xfrm>
            <a:off x="4541520" y="924560"/>
            <a:ext cx="101600" cy="620776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F148B23-5D7A-4CEB-841E-6ADB2C7F722E}"/>
              </a:ext>
            </a:extLst>
          </p:cNvPr>
          <p:cNvSpPr/>
          <p:nvPr/>
        </p:nvSpPr>
        <p:spPr>
          <a:xfrm>
            <a:off x="6858000" y="924560"/>
            <a:ext cx="101600" cy="620776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24718DA-8409-4D42-BCA8-4BEC57E30CB5}"/>
              </a:ext>
            </a:extLst>
          </p:cNvPr>
          <p:cNvSpPr/>
          <p:nvPr/>
        </p:nvSpPr>
        <p:spPr>
          <a:xfrm>
            <a:off x="-101600" y="2783840"/>
            <a:ext cx="9377680" cy="12192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E1291CB-D7F3-41A7-B553-E0242F3125DE}"/>
              </a:ext>
            </a:extLst>
          </p:cNvPr>
          <p:cNvSpPr/>
          <p:nvPr/>
        </p:nvSpPr>
        <p:spPr>
          <a:xfrm>
            <a:off x="-101600" y="4815840"/>
            <a:ext cx="9377680" cy="12192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92974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1206</TotalTime>
  <Words>1664</Words>
  <Application>Microsoft Office PowerPoint</Application>
  <PresentationFormat>On-screen Show (4:3)</PresentationFormat>
  <Paragraphs>390</Paragraphs>
  <Slides>32</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Cambria</vt:lpstr>
      <vt:lpstr>Century Gothic</vt:lpstr>
      <vt:lpstr>Helvetica</vt:lpstr>
      <vt:lpstr>Times New Roman</vt:lpstr>
      <vt:lpstr>Adjacency</vt:lpstr>
      <vt:lpstr>The Good, The Bad, The Ugly: Our Region by the Numbers</vt:lpstr>
      <vt:lpstr>PowerPoint Presentation</vt:lpstr>
      <vt:lpstr>PowerPoint Presentation</vt:lpstr>
      <vt:lpstr>JOB GROWTH</vt:lpstr>
      <vt:lpstr>POPULATION GROWTH 2016 TO 2030 </vt:lpstr>
      <vt:lpstr>DEMOGRAPHIC PATTERNS: MAJORITY NON-WHITE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Achievement Gaps</vt:lpstr>
      <vt:lpstr>The Great Equalizer</vt:lpstr>
      <vt:lpstr>PowerPoint Presentation</vt:lpstr>
      <vt:lpstr>PowerPoint Presentation</vt:lpstr>
      <vt:lpstr>PowerPoint Presentation</vt:lpstr>
      <vt:lpstr>PowerPoint Presentation</vt:lpstr>
      <vt:lpstr>PowerPoint Presentation</vt:lpstr>
      <vt:lpstr>PowerPoint Presentation</vt:lpstr>
      <vt:lpstr>The Missing 57%</vt:lpstr>
      <vt:lpstr>HS Graduation Enrollment Trends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Achieve’s Coalition Support Network Presentation Day</dc:title>
  <dc:creator>Clifford Carrubba</dc:creator>
  <cp:lastModifiedBy>Dana Rickman</cp:lastModifiedBy>
  <cp:revision>54</cp:revision>
  <cp:lastPrinted>2016-04-18T17:19:41Z</cp:lastPrinted>
  <dcterms:created xsi:type="dcterms:W3CDTF">2016-04-15T19:05:16Z</dcterms:created>
  <dcterms:modified xsi:type="dcterms:W3CDTF">2019-07-17T22:59:32Z</dcterms:modified>
</cp:coreProperties>
</file>