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7" r:id="rId5"/>
    <p:sldId id="285" r:id="rId6"/>
    <p:sldId id="287" r:id="rId7"/>
    <p:sldId id="283" r:id="rId8"/>
    <p:sldId id="288" r:id="rId9"/>
    <p:sldId id="289" r:id="rId10"/>
    <p:sldId id="290" r:id="rId11"/>
    <p:sldId id="284" r:id="rId12"/>
    <p:sldId id="271" r:id="rId13"/>
    <p:sldId id="273" r:id="rId14"/>
    <p:sldId id="274" r:id="rId15"/>
    <p:sldId id="275" r:id="rId16"/>
    <p:sldId id="265" r:id="rId1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35CE2-B7D8-427E-A927-C6D5335B6897}" v="1422" dt="2019-07-17T23:42:47.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5308" autoAdjust="0"/>
  </p:normalViewPr>
  <p:slideViewPr>
    <p:cSldViewPr>
      <p:cViewPr varScale="1">
        <p:scale>
          <a:sx n="59" d="100"/>
          <a:sy n="59" d="100"/>
        </p:scale>
        <p:origin x="1887" y="33"/>
      </p:cViewPr>
      <p:guideLst>
        <p:guide orient="horz" pos="62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Rickman" userId="S::drickman@gpee.org::bf85bfea-652c-446d-8bba-1cf69feb3da2" providerId="AD" clId="Web-{901330BF-83F1-D1DB-4391-A027E1C24F85}"/>
    <pc:docChg chg="modSld">
      <pc:chgData name="Dana Rickman" userId="S::drickman@gpee.org::bf85bfea-652c-446d-8bba-1cf69feb3da2" providerId="AD" clId="Web-{901330BF-83F1-D1DB-4391-A027E1C24F85}" dt="2019-07-17T23:23:13.455" v="56"/>
      <pc:docMkLst>
        <pc:docMk/>
      </pc:docMkLst>
      <pc:sldChg chg="modNotes">
        <pc:chgData name="Dana Rickman" userId="S::drickman@gpee.org::bf85bfea-652c-446d-8bba-1cf69feb3da2" providerId="AD" clId="Web-{901330BF-83F1-D1DB-4391-A027E1C24F85}" dt="2019-07-17T23:23:13.455" v="56"/>
        <pc:sldMkLst>
          <pc:docMk/>
          <pc:sldMk cId="0" sldId="257"/>
        </pc:sldMkLst>
      </pc:sldChg>
      <pc:sldChg chg="modSp modNotes">
        <pc:chgData name="Dana Rickman" userId="S::drickman@gpee.org::bf85bfea-652c-446d-8bba-1cf69feb3da2" providerId="AD" clId="Web-{901330BF-83F1-D1DB-4391-A027E1C24F85}" dt="2019-07-17T23:14:53.402" v="35" actId="20577"/>
        <pc:sldMkLst>
          <pc:docMk/>
          <pc:sldMk cId="1270360654" sldId="287"/>
        </pc:sldMkLst>
        <pc:spChg chg="mod">
          <ac:chgData name="Dana Rickman" userId="S::drickman@gpee.org::bf85bfea-652c-446d-8bba-1cf69feb3da2" providerId="AD" clId="Web-{901330BF-83F1-D1DB-4391-A027E1C24F85}" dt="2019-07-17T23:14:53.402" v="35" actId="20577"/>
          <ac:spMkLst>
            <pc:docMk/>
            <pc:sldMk cId="1270360654" sldId="287"/>
            <ac:spMk id="5" creationId="{4FFA28A9-046D-4481-AF9E-A56AD932AD42}"/>
          </ac:spMkLst>
        </pc:spChg>
      </pc:sldChg>
    </pc:docChg>
  </pc:docChgLst>
  <pc:docChgLst>
    <pc:chgData name="Dana Rickman" userId="bf85bfea-652c-446d-8bba-1cf69feb3da2" providerId="ADAL" clId="{EE335CE2-B7D8-427E-A927-C6D5335B6897}"/>
    <pc:docChg chg="custSel modSld modNotesMaster">
      <pc:chgData name="Dana Rickman" userId="bf85bfea-652c-446d-8bba-1cf69feb3da2" providerId="ADAL" clId="{EE335CE2-B7D8-427E-A927-C6D5335B6897}" dt="2019-07-17T23:37:29.682" v="15"/>
      <pc:docMkLst>
        <pc:docMk/>
      </pc:docMkLst>
      <pc:sldChg chg="modNotes">
        <pc:chgData name="Dana Rickman" userId="bf85bfea-652c-446d-8bba-1cf69feb3da2" providerId="ADAL" clId="{EE335CE2-B7D8-427E-A927-C6D5335B6897}" dt="2019-07-17T23:36:32.995" v="14" actId="27636"/>
        <pc:sldMkLst>
          <pc:docMk/>
          <pc:sldMk cId="703891711" sldId="275"/>
        </pc:sldMkLst>
      </pc:sldChg>
      <pc:sldChg chg="modNotes">
        <pc:chgData name="Dana Rickman" userId="bf85bfea-652c-446d-8bba-1cf69feb3da2" providerId="ADAL" clId="{EE335CE2-B7D8-427E-A927-C6D5335B6897}" dt="2019-07-17T23:36:32.916" v="12" actId="27636"/>
        <pc:sldMkLst>
          <pc:docMk/>
          <pc:sldMk cId="3637624285" sldId="283"/>
        </pc:sldMkLst>
      </pc:sldChg>
      <pc:sldChg chg="modNotes">
        <pc:chgData name="Dana Rickman" userId="bf85bfea-652c-446d-8bba-1cf69feb3da2" providerId="ADAL" clId="{EE335CE2-B7D8-427E-A927-C6D5335B6897}" dt="2019-07-17T23:36:32.942" v="13" actId="27636"/>
        <pc:sldMkLst>
          <pc:docMk/>
          <pc:sldMk cId="3235915712" sldId="284"/>
        </pc:sldMkLst>
      </pc:sldChg>
      <pc:sldChg chg="modNotes">
        <pc:chgData name="Dana Rickman" userId="bf85bfea-652c-446d-8bba-1cf69feb3da2" providerId="ADAL" clId="{EE335CE2-B7D8-427E-A927-C6D5335B6897}" dt="2019-07-17T23:36:32.817" v="11" actId="27636"/>
        <pc:sldMkLst>
          <pc:docMk/>
          <pc:sldMk cId="3038402951" sldId="285"/>
        </pc:sldMkLst>
      </pc:sldChg>
    </pc:docChg>
  </pc:docChgLst>
  <pc:docChgLst>
    <pc:chgData name="Dana Rickman" userId="bf85bfea-652c-446d-8bba-1cf69feb3da2" providerId="ADAL" clId="{4EB352EA-4573-4AE6-9896-C901C1CBD501}"/>
    <pc:docChg chg="undo custSel delSld modSld sldOrd">
      <pc:chgData name="Dana Rickman" userId="bf85bfea-652c-446d-8bba-1cf69feb3da2" providerId="ADAL" clId="{4EB352EA-4573-4AE6-9896-C901C1CBD501}" dt="2019-07-12T13:57:30.036" v="1361" actId="1076"/>
      <pc:docMkLst>
        <pc:docMk/>
      </pc:docMkLst>
      <pc:sldChg chg="del">
        <pc:chgData name="Dana Rickman" userId="bf85bfea-652c-446d-8bba-1cf69feb3da2" providerId="ADAL" clId="{4EB352EA-4573-4AE6-9896-C901C1CBD501}" dt="2019-07-11T18:52:35.112" v="5" actId="2696"/>
        <pc:sldMkLst>
          <pc:docMk/>
          <pc:sldMk cId="0" sldId="261"/>
        </pc:sldMkLst>
      </pc:sldChg>
      <pc:sldChg chg="del">
        <pc:chgData name="Dana Rickman" userId="bf85bfea-652c-446d-8bba-1cf69feb3da2" providerId="ADAL" clId="{4EB352EA-4573-4AE6-9896-C901C1CBD501}" dt="2019-07-11T18:50:55.119" v="0" actId="2696"/>
        <pc:sldMkLst>
          <pc:docMk/>
          <pc:sldMk cId="2552688893" sldId="267"/>
        </pc:sldMkLst>
      </pc:sldChg>
      <pc:sldChg chg="del">
        <pc:chgData name="Dana Rickman" userId="bf85bfea-652c-446d-8bba-1cf69feb3da2" providerId="ADAL" clId="{4EB352EA-4573-4AE6-9896-C901C1CBD501}" dt="2019-07-11T18:52:35.127" v="6" actId="2696"/>
        <pc:sldMkLst>
          <pc:docMk/>
          <pc:sldMk cId="4188171464" sldId="268"/>
        </pc:sldMkLst>
      </pc:sldChg>
      <pc:sldChg chg="del">
        <pc:chgData name="Dana Rickman" userId="bf85bfea-652c-446d-8bba-1cf69feb3da2" providerId="ADAL" clId="{4EB352EA-4573-4AE6-9896-C901C1CBD501}" dt="2019-07-11T18:52:35.224" v="10" actId="2696"/>
        <pc:sldMkLst>
          <pc:docMk/>
          <pc:sldMk cId="2891345578" sldId="269"/>
        </pc:sldMkLst>
      </pc:sldChg>
      <pc:sldChg chg="del">
        <pc:chgData name="Dana Rickman" userId="bf85bfea-652c-446d-8bba-1cf69feb3da2" providerId="ADAL" clId="{4EB352EA-4573-4AE6-9896-C901C1CBD501}" dt="2019-07-11T18:52:35.241" v="11" actId="2696"/>
        <pc:sldMkLst>
          <pc:docMk/>
          <pc:sldMk cId="4068948811" sldId="270"/>
        </pc:sldMkLst>
      </pc:sldChg>
      <pc:sldChg chg="modSp">
        <pc:chgData name="Dana Rickman" userId="bf85bfea-652c-446d-8bba-1cf69feb3da2" providerId="ADAL" clId="{4EB352EA-4573-4AE6-9896-C901C1CBD501}" dt="2019-07-12T13:57:30.036" v="1361" actId="1076"/>
        <pc:sldMkLst>
          <pc:docMk/>
          <pc:sldMk cId="3260204700" sldId="274"/>
        </pc:sldMkLst>
        <pc:spChg chg="mod">
          <ac:chgData name="Dana Rickman" userId="bf85bfea-652c-446d-8bba-1cf69feb3da2" providerId="ADAL" clId="{4EB352EA-4573-4AE6-9896-C901C1CBD501}" dt="2019-07-12T13:57:30.036" v="1361" actId="1076"/>
          <ac:spMkLst>
            <pc:docMk/>
            <pc:sldMk cId="3260204700" sldId="274"/>
            <ac:spMk id="6" creationId="{3A23E525-A4C7-425D-A5D2-B8F0086B3897}"/>
          </ac:spMkLst>
        </pc:spChg>
        <pc:picChg chg="mod">
          <ac:chgData name="Dana Rickman" userId="bf85bfea-652c-446d-8bba-1cf69feb3da2" providerId="ADAL" clId="{4EB352EA-4573-4AE6-9896-C901C1CBD501}" dt="2019-07-12T13:57:24.923" v="1360" actId="1035"/>
          <ac:picMkLst>
            <pc:docMk/>
            <pc:sldMk cId="3260204700" sldId="274"/>
            <ac:picMk id="5" creationId="{22DA5213-1E77-4F95-A5D0-43C1F5424FE2}"/>
          </ac:picMkLst>
        </pc:picChg>
      </pc:sldChg>
      <pc:sldChg chg="del">
        <pc:chgData name="Dana Rickman" userId="bf85bfea-652c-446d-8bba-1cf69feb3da2" providerId="ADAL" clId="{4EB352EA-4573-4AE6-9896-C901C1CBD501}" dt="2019-07-12T13:45:33.555" v="1145" actId="2696"/>
        <pc:sldMkLst>
          <pc:docMk/>
          <pc:sldMk cId="2872721130" sldId="276"/>
        </pc:sldMkLst>
      </pc:sldChg>
      <pc:sldChg chg="del">
        <pc:chgData name="Dana Rickman" userId="bf85bfea-652c-446d-8bba-1cf69feb3da2" providerId="ADAL" clId="{4EB352EA-4573-4AE6-9896-C901C1CBD501}" dt="2019-07-12T13:45:34.784" v="1146" actId="2696"/>
        <pc:sldMkLst>
          <pc:docMk/>
          <pc:sldMk cId="1111228820" sldId="277"/>
        </pc:sldMkLst>
      </pc:sldChg>
      <pc:sldChg chg="del modNotes modNotesTx">
        <pc:chgData name="Dana Rickman" userId="bf85bfea-652c-446d-8bba-1cf69feb3da2" providerId="ADAL" clId="{4EB352EA-4573-4AE6-9896-C901C1CBD501}" dt="2019-07-12T13:45:36.584" v="1147" actId="2696"/>
        <pc:sldMkLst>
          <pc:docMk/>
          <pc:sldMk cId="2333189219" sldId="278"/>
        </pc:sldMkLst>
      </pc:sldChg>
      <pc:sldChg chg="del">
        <pc:chgData name="Dana Rickman" userId="bf85bfea-652c-446d-8bba-1cf69feb3da2" providerId="ADAL" clId="{4EB352EA-4573-4AE6-9896-C901C1CBD501}" dt="2019-07-11T18:52:35.253" v="12" actId="2696"/>
        <pc:sldMkLst>
          <pc:docMk/>
          <pc:sldMk cId="3304255143" sldId="279"/>
        </pc:sldMkLst>
      </pc:sldChg>
      <pc:sldChg chg="del">
        <pc:chgData name="Dana Rickman" userId="bf85bfea-652c-446d-8bba-1cf69feb3da2" providerId="ADAL" clId="{4EB352EA-4573-4AE6-9896-C901C1CBD501}" dt="2019-07-11T18:52:35.148" v="7" actId="2696"/>
        <pc:sldMkLst>
          <pc:docMk/>
          <pc:sldMk cId="2772558968" sldId="280"/>
        </pc:sldMkLst>
      </pc:sldChg>
      <pc:sldChg chg="del">
        <pc:chgData name="Dana Rickman" userId="bf85bfea-652c-446d-8bba-1cf69feb3da2" providerId="ADAL" clId="{4EB352EA-4573-4AE6-9896-C901C1CBD501}" dt="2019-07-11T18:52:35.182" v="8" actId="2696"/>
        <pc:sldMkLst>
          <pc:docMk/>
          <pc:sldMk cId="2943342564" sldId="281"/>
        </pc:sldMkLst>
      </pc:sldChg>
      <pc:sldChg chg="del">
        <pc:chgData name="Dana Rickman" userId="bf85bfea-652c-446d-8bba-1cf69feb3da2" providerId="ADAL" clId="{4EB352EA-4573-4AE6-9896-C901C1CBD501}" dt="2019-07-11T18:52:35.193" v="9" actId="2696"/>
        <pc:sldMkLst>
          <pc:docMk/>
          <pc:sldMk cId="2977841674" sldId="282"/>
        </pc:sldMkLst>
      </pc:sldChg>
      <pc:sldChg chg="modSp modNotes modNotesTx">
        <pc:chgData name="Dana Rickman" userId="bf85bfea-652c-446d-8bba-1cf69feb3da2" providerId="ADAL" clId="{4EB352EA-4573-4AE6-9896-C901C1CBD501}" dt="2019-07-11T20:17:34.392" v="448" actId="20577"/>
        <pc:sldMkLst>
          <pc:docMk/>
          <pc:sldMk cId="3637624285" sldId="283"/>
        </pc:sldMkLst>
        <pc:picChg chg="mod">
          <ac:chgData name="Dana Rickman" userId="bf85bfea-652c-446d-8bba-1cf69feb3da2" providerId="ADAL" clId="{4EB352EA-4573-4AE6-9896-C901C1CBD501}" dt="2019-07-11T19:19:14.762" v="233" actId="14100"/>
          <ac:picMkLst>
            <pc:docMk/>
            <pc:sldMk cId="3637624285" sldId="283"/>
            <ac:picMk id="13" creationId="{0E9153FB-5D78-8347-BE2E-6B74712FBAE1}"/>
          </ac:picMkLst>
        </pc:picChg>
      </pc:sldChg>
      <pc:sldChg chg="ord">
        <pc:chgData name="Dana Rickman" userId="bf85bfea-652c-446d-8bba-1cf69feb3da2" providerId="ADAL" clId="{4EB352EA-4573-4AE6-9896-C901C1CBD501}" dt="2019-07-12T13:20:45.178" v="468"/>
        <pc:sldMkLst>
          <pc:docMk/>
          <pc:sldMk cId="3235915712" sldId="284"/>
        </pc:sldMkLst>
      </pc:sldChg>
      <pc:sldChg chg="modSp modNotesTx">
        <pc:chgData name="Dana Rickman" userId="bf85bfea-652c-446d-8bba-1cf69feb3da2" providerId="ADAL" clId="{4EB352EA-4573-4AE6-9896-C901C1CBD501}" dt="2019-07-12T13:45:46.375" v="1148" actId="113"/>
        <pc:sldMkLst>
          <pc:docMk/>
          <pc:sldMk cId="3038402951" sldId="285"/>
        </pc:sldMkLst>
        <pc:spChg chg="mod">
          <ac:chgData name="Dana Rickman" userId="bf85bfea-652c-446d-8bba-1cf69feb3da2" providerId="ADAL" clId="{4EB352EA-4573-4AE6-9896-C901C1CBD501}" dt="2019-07-12T13:45:46.375" v="1148" actId="113"/>
          <ac:spMkLst>
            <pc:docMk/>
            <pc:sldMk cId="3038402951" sldId="285"/>
            <ac:spMk id="18" creationId="{00000000-0000-0000-0000-000000000000}"/>
          </ac:spMkLst>
        </pc:spChg>
      </pc:sldChg>
      <pc:sldChg chg="del">
        <pc:chgData name="Dana Rickman" userId="bf85bfea-652c-446d-8bba-1cf69feb3da2" providerId="ADAL" clId="{4EB352EA-4573-4AE6-9896-C901C1CBD501}" dt="2019-07-12T13:20:42.091" v="467" actId="2696"/>
        <pc:sldMkLst>
          <pc:docMk/>
          <pc:sldMk cId="170752906" sldId="286"/>
        </pc:sldMkLst>
      </pc:sldChg>
      <pc:sldChg chg="del">
        <pc:chgData name="Dana Rickman" userId="bf85bfea-652c-446d-8bba-1cf69feb3da2" providerId="ADAL" clId="{4EB352EA-4573-4AE6-9896-C901C1CBD501}" dt="2019-07-12T13:20:06.341" v="466" actId="2696"/>
        <pc:sldMkLst>
          <pc:docMk/>
          <pc:sldMk cId="2423644456" sldId="286"/>
        </pc:sldMkLst>
      </pc:sldChg>
      <pc:sldChg chg="addSp delSp modSp ord modNotesTx">
        <pc:chgData name="Dana Rickman" userId="bf85bfea-652c-446d-8bba-1cf69feb3da2" providerId="ADAL" clId="{4EB352EA-4573-4AE6-9896-C901C1CBD501}" dt="2019-07-11T19:21:55.876" v="264" actId="6549"/>
        <pc:sldMkLst>
          <pc:docMk/>
          <pc:sldMk cId="1270360654" sldId="287"/>
        </pc:sldMkLst>
        <pc:spChg chg="add mod">
          <ac:chgData name="Dana Rickman" userId="bf85bfea-652c-446d-8bba-1cf69feb3da2" providerId="ADAL" clId="{4EB352EA-4573-4AE6-9896-C901C1CBD501}" dt="2019-07-11T19:18:53.179" v="232" actId="207"/>
          <ac:spMkLst>
            <pc:docMk/>
            <pc:sldMk cId="1270360654" sldId="287"/>
            <ac:spMk id="5" creationId="{4FFA28A9-046D-4481-AF9E-A56AD932AD42}"/>
          </ac:spMkLst>
        </pc:spChg>
        <pc:spChg chg="del">
          <ac:chgData name="Dana Rickman" userId="bf85bfea-652c-446d-8bba-1cf69feb3da2" providerId="ADAL" clId="{4EB352EA-4573-4AE6-9896-C901C1CBD501}" dt="2019-07-11T18:56:35.007" v="14" actId="478"/>
          <ac:spMkLst>
            <pc:docMk/>
            <pc:sldMk cId="1270360654" sldId="287"/>
            <ac:spMk id="14" creationId="{F5FBC8C7-FED5-504C-86F0-A8A1CBCB4361}"/>
          </ac:spMkLst>
        </pc:spChg>
        <pc:picChg chg="add mod">
          <ac:chgData name="Dana Rickman" userId="bf85bfea-652c-446d-8bba-1cf69feb3da2" providerId="ADAL" clId="{4EB352EA-4573-4AE6-9896-C901C1CBD501}" dt="2019-07-11T19:12:47.058" v="18" actId="14100"/>
          <ac:picMkLst>
            <pc:docMk/>
            <pc:sldMk cId="1270360654" sldId="287"/>
            <ac:picMk id="4" creationId="{89AE2FDB-AF15-4185-8F6A-B1F076E95369}"/>
          </ac:picMkLst>
        </pc:picChg>
        <pc:picChg chg="del">
          <ac:chgData name="Dana Rickman" userId="bf85bfea-652c-446d-8bba-1cf69feb3da2" providerId="ADAL" clId="{4EB352EA-4573-4AE6-9896-C901C1CBD501}" dt="2019-07-11T18:56:36.478" v="15" actId="478"/>
          <ac:picMkLst>
            <pc:docMk/>
            <pc:sldMk cId="1270360654" sldId="287"/>
            <ac:picMk id="13" creationId="{0E9153FB-5D78-8347-BE2E-6B74712FBAE1}"/>
          </ac:picMkLst>
        </pc:picChg>
      </pc:sldChg>
      <pc:sldChg chg="addSp delSp modSp modNotes modNotesTx">
        <pc:chgData name="Dana Rickman" userId="bf85bfea-652c-446d-8bba-1cf69feb3da2" providerId="ADAL" clId="{4EB352EA-4573-4AE6-9896-C901C1CBD501}" dt="2019-07-12T13:54:54.299" v="1243" actId="1076"/>
        <pc:sldMkLst>
          <pc:docMk/>
          <pc:sldMk cId="540426121" sldId="288"/>
        </pc:sldMkLst>
        <pc:spChg chg="add mod">
          <ac:chgData name="Dana Rickman" userId="bf85bfea-652c-446d-8bba-1cf69feb3da2" providerId="ADAL" clId="{4EB352EA-4573-4AE6-9896-C901C1CBD501}" dt="2019-07-12T13:53:52.580" v="1163" actId="1076"/>
          <ac:spMkLst>
            <pc:docMk/>
            <pc:sldMk cId="540426121" sldId="288"/>
            <ac:spMk id="5" creationId="{8DEA84C1-93C7-4CEF-A9A6-41C630994B9B}"/>
          </ac:spMkLst>
        </pc:spChg>
        <pc:spChg chg="add mod">
          <ac:chgData name="Dana Rickman" userId="bf85bfea-652c-446d-8bba-1cf69feb3da2" providerId="ADAL" clId="{4EB352EA-4573-4AE6-9896-C901C1CBD501}" dt="2019-07-12T13:54:54.299" v="1243" actId="1076"/>
          <ac:spMkLst>
            <pc:docMk/>
            <pc:sldMk cId="540426121" sldId="288"/>
            <ac:spMk id="6" creationId="{A848087F-942F-4083-A88D-9B4E8FF9BF6C}"/>
          </ac:spMkLst>
        </pc:spChg>
        <pc:spChg chg="del">
          <ac:chgData name="Dana Rickman" userId="bf85bfea-652c-446d-8bba-1cf69feb3da2" providerId="ADAL" clId="{4EB352EA-4573-4AE6-9896-C901C1CBD501}" dt="2019-07-11T20:18:12.072" v="449" actId="478"/>
          <ac:spMkLst>
            <pc:docMk/>
            <pc:sldMk cId="540426121" sldId="288"/>
            <ac:spMk id="14" creationId="{F5FBC8C7-FED5-504C-86F0-A8A1CBCB4361}"/>
          </ac:spMkLst>
        </pc:spChg>
        <pc:picChg chg="del">
          <ac:chgData name="Dana Rickman" userId="bf85bfea-652c-446d-8bba-1cf69feb3da2" providerId="ADAL" clId="{4EB352EA-4573-4AE6-9896-C901C1CBD501}" dt="2019-07-11T20:18:37.631" v="457" actId="478"/>
          <ac:picMkLst>
            <pc:docMk/>
            <pc:sldMk cId="540426121" sldId="288"/>
            <ac:picMk id="3" creationId="{06CD7362-E130-E84F-84F4-9BC0DE9C58FD}"/>
          </ac:picMkLst>
        </pc:picChg>
        <pc:picChg chg="add mod">
          <ac:chgData name="Dana Rickman" userId="bf85bfea-652c-446d-8bba-1cf69feb3da2" providerId="ADAL" clId="{4EB352EA-4573-4AE6-9896-C901C1CBD501}" dt="2019-07-12T13:53:49.122" v="1162" actId="1037"/>
          <ac:picMkLst>
            <pc:docMk/>
            <pc:sldMk cId="540426121" sldId="288"/>
            <ac:picMk id="4" creationId="{3A1589B7-CF03-46DE-BE44-AD520BE7D7C8}"/>
          </ac:picMkLst>
        </pc:picChg>
      </pc:sldChg>
      <pc:sldChg chg="addSp delSp modSp mod delAnim">
        <pc:chgData name="Dana Rickman" userId="bf85bfea-652c-446d-8bba-1cf69feb3da2" providerId="ADAL" clId="{4EB352EA-4573-4AE6-9896-C901C1CBD501}" dt="2019-07-12T13:55:02.670" v="1244"/>
        <pc:sldMkLst>
          <pc:docMk/>
          <pc:sldMk cId="3902872200" sldId="289"/>
        </pc:sldMkLst>
        <pc:spChg chg="del">
          <ac:chgData name="Dana Rickman" userId="bf85bfea-652c-446d-8bba-1cf69feb3da2" providerId="ADAL" clId="{4EB352EA-4573-4AE6-9896-C901C1CBD501}" dt="2019-07-12T13:19:25.147" v="464" actId="478"/>
          <ac:spMkLst>
            <pc:docMk/>
            <pc:sldMk cId="3902872200" sldId="289"/>
            <ac:spMk id="5" creationId="{8DEA84C1-93C7-4CEF-A9A6-41C630994B9B}"/>
          </ac:spMkLst>
        </pc:spChg>
        <pc:spChg chg="add">
          <ac:chgData name="Dana Rickman" userId="bf85bfea-652c-446d-8bba-1cf69feb3da2" providerId="ADAL" clId="{4EB352EA-4573-4AE6-9896-C901C1CBD501}" dt="2019-07-12T13:55:02.670" v="1244"/>
          <ac:spMkLst>
            <pc:docMk/>
            <pc:sldMk cId="3902872200" sldId="289"/>
            <ac:spMk id="12" creationId="{6E44D412-1C55-490C-97D6-D48DC5CE52F8}"/>
          </ac:spMkLst>
        </pc:spChg>
        <pc:graphicFrameChg chg="add del mod">
          <ac:chgData name="Dana Rickman" userId="bf85bfea-652c-446d-8bba-1cf69feb3da2" providerId="ADAL" clId="{4EB352EA-4573-4AE6-9896-C901C1CBD501}" dt="2019-07-12T13:25:30.751" v="471" actId="478"/>
          <ac:graphicFrameMkLst>
            <pc:docMk/>
            <pc:sldMk cId="3902872200" sldId="289"/>
            <ac:graphicFrameMk id="7" creationId="{930B15B2-392C-4F5D-85B8-16239C8CDA6D}"/>
          </ac:graphicFrameMkLst>
        </pc:graphicFrameChg>
        <pc:graphicFrameChg chg="add del mod">
          <ac:chgData name="Dana Rickman" userId="bf85bfea-652c-446d-8bba-1cf69feb3da2" providerId="ADAL" clId="{4EB352EA-4573-4AE6-9896-C901C1CBD501}" dt="2019-07-12T13:34:54.855" v="511" actId="478"/>
          <ac:graphicFrameMkLst>
            <pc:docMk/>
            <pc:sldMk cId="3902872200" sldId="289"/>
            <ac:graphicFrameMk id="10" creationId="{09621CCB-938C-4075-B001-712E4124582C}"/>
          </ac:graphicFrameMkLst>
        </pc:graphicFrameChg>
        <pc:graphicFrameChg chg="add mod modGraphic">
          <ac:chgData name="Dana Rickman" userId="bf85bfea-652c-446d-8bba-1cf69feb3da2" providerId="ADAL" clId="{4EB352EA-4573-4AE6-9896-C901C1CBD501}" dt="2019-07-12T13:43:38.366" v="1144" actId="113"/>
          <ac:graphicFrameMkLst>
            <pc:docMk/>
            <pc:sldMk cId="3902872200" sldId="289"/>
            <ac:graphicFrameMk id="11" creationId="{97EAD5FA-B5C9-4B49-AEE8-B7C71E364910}"/>
          </ac:graphicFrameMkLst>
        </pc:graphicFrameChg>
        <pc:picChg chg="del">
          <ac:chgData name="Dana Rickman" userId="bf85bfea-652c-446d-8bba-1cf69feb3da2" providerId="ADAL" clId="{4EB352EA-4573-4AE6-9896-C901C1CBD501}" dt="2019-07-12T13:19:22.867" v="463" actId="478"/>
          <ac:picMkLst>
            <pc:docMk/>
            <pc:sldMk cId="3902872200" sldId="289"/>
            <ac:picMk id="4" creationId="{3A1589B7-CF03-46DE-BE44-AD520BE7D7C8}"/>
          </ac:picMkLst>
        </pc:picChg>
        <pc:picChg chg="add del mod">
          <ac:chgData name="Dana Rickman" userId="bf85bfea-652c-446d-8bba-1cf69feb3da2" providerId="ADAL" clId="{4EB352EA-4573-4AE6-9896-C901C1CBD501}" dt="2019-07-12T13:37:12.790" v="645" actId="478"/>
          <ac:picMkLst>
            <pc:docMk/>
            <pc:sldMk cId="3902872200" sldId="289"/>
            <ac:picMk id="6" creationId="{B19F7CCC-3588-4D1A-B0B3-E97943767897}"/>
          </ac:picMkLst>
        </pc:picChg>
      </pc:sldChg>
      <pc:sldChg chg="addSp delSp modSp modNotes modNotesTx">
        <pc:chgData name="Dana Rickman" userId="bf85bfea-652c-446d-8bba-1cf69feb3da2" providerId="ADAL" clId="{4EB352EA-4573-4AE6-9896-C901C1CBD501}" dt="2019-07-12T13:53:21.347" v="1156" actId="1076"/>
        <pc:sldMkLst>
          <pc:docMk/>
          <pc:sldMk cId="443839713" sldId="290"/>
        </pc:sldMkLst>
        <pc:spChg chg="del">
          <ac:chgData name="Dana Rickman" userId="bf85bfea-652c-446d-8bba-1cf69feb3da2" providerId="ADAL" clId="{4EB352EA-4573-4AE6-9896-C901C1CBD501}" dt="2019-07-12T13:49:52.554" v="1149" actId="478"/>
          <ac:spMkLst>
            <pc:docMk/>
            <pc:sldMk cId="443839713" sldId="290"/>
            <ac:spMk id="14" creationId="{F5FBC8C7-FED5-504C-86F0-A8A1CBCB4361}"/>
          </ac:spMkLst>
        </pc:spChg>
        <pc:picChg chg="add mod">
          <ac:chgData name="Dana Rickman" userId="bf85bfea-652c-446d-8bba-1cf69feb3da2" providerId="ADAL" clId="{4EB352EA-4573-4AE6-9896-C901C1CBD501}" dt="2019-07-12T13:53:21.347" v="1156" actId="1076"/>
          <ac:picMkLst>
            <pc:docMk/>
            <pc:sldMk cId="443839713" sldId="290"/>
            <ac:picMk id="2" creationId="{ECD0C253-0CE3-4AB3-8503-A50E134353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117964" cy="1668817"/>
          </a:xfrm>
          <a:prstGeom prst="rect">
            <a:avLst/>
          </a:prstGeom>
        </p:spPr>
        <p:txBody>
          <a:bodyPr vert="horz" lIns="172452" tIns="86227" rIns="172452" bIns="86227" rtlCol="0"/>
          <a:lstStyle>
            <a:lvl1pPr algn="l">
              <a:defRPr sz="2200"/>
            </a:lvl1pPr>
          </a:lstStyle>
          <a:p>
            <a:endParaRPr lang="en-US"/>
          </a:p>
        </p:txBody>
      </p:sp>
      <p:sp>
        <p:nvSpPr>
          <p:cNvPr id="3" name="Date Placeholder 2"/>
          <p:cNvSpPr>
            <a:spLocks noGrp="1"/>
          </p:cNvSpPr>
          <p:nvPr>
            <p:ph type="dt" idx="1"/>
          </p:nvPr>
        </p:nvSpPr>
        <p:spPr>
          <a:xfrm>
            <a:off x="5382828" y="1"/>
            <a:ext cx="4117964" cy="1668817"/>
          </a:xfrm>
          <a:prstGeom prst="rect">
            <a:avLst/>
          </a:prstGeom>
        </p:spPr>
        <p:txBody>
          <a:bodyPr vert="horz" lIns="172452" tIns="86227" rIns="172452" bIns="86227" rtlCol="0"/>
          <a:lstStyle>
            <a:lvl1pPr algn="r">
              <a:defRPr sz="2200"/>
            </a:lvl1pPr>
          </a:lstStyle>
          <a:p>
            <a:fld id="{F5606186-D2D3-4C1A-8ACE-FB3E238FAD37}" type="datetimeFigureOut">
              <a:rPr lang="en-US" smtClean="0"/>
              <a:pPr/>
              <a:t>7/17/2019</a:t>
            </a:fld>
            <a:endParaRPr lang="en-US"/>
          </a:p>
        </p:txBody>
      </p:sp>
      <p:sp>
        <p:nvSpPr>
          <p:cNvPr id="4" name="Slide Image Placeholder 3"/>
          <p:cNvSpPr>
            <a:spLocks noGrp="1" noRot="1" noChangeAspect="1"/>
          </p:cNvSpPr>
          <p:nvPr>
            <p:ph type="sldImg" idx="2"/>
          </p:nvPr>
        </p:nvSpPr>
        <p:spPr>
          <a:xfrm>
            <a:off x="-3595688" y="2501900"/>
            <a:ext cx="16689388" cy="12515850"/>
          </a:xfrm>
          <a:prstGeom prst="rect">
            <a:avLst/>
          </a:prstGeom>
          <a:noFill/>
          <a:ln w="12700">
            <a:solidFill>
              <a:prstClr val="black"/>
            </a:solidFill>
          </a:ln>
        </p:spPr>
        <p:txBody>
          <a:bodyPr vert="horz" lIns="172452" tIns="86227" rIns="172452" bIns="86227" rtlCol="0" anchor="ctr"/>
          <a:lstStyle/>
          <a:p>
            <a:endParaRPr lang="en-US"/>
          </a:p>
        </p:txBody>
      </p:sp>
      <p:sp>
        <p:nvSpPr>
          <p:cNvPr id="5" name="Notes Placeholder 4"/>
          <p:cNvSpPr>
            <a:spLocks noGrp="1"/>
          </p:cNvSpPr>
          <p:nvPr>
            <p:ph type="body" sz="quarter" idx="3"/>
          </p:nvPr>
        </p:nvSpPr>
        <p:spPr>
          <a:xfrm>
            <a:off x="950303" y="15853764"/>
            <a:ext cx="7602388" cy="15019355"/>
          </a:xfrm>
          <a:prstGeom prst="rect">
            <a:avLst/>
          </a:prstGeom>
        </p:spPr>
        <p:txBody>
          <a:bodyPr vert="horz" lIns="172452" tIns="86227" rIns="172452" bIns="862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31701735"/>
            <a:ext cx="4117964" cy="1668817"/>
          </a:xfrm>
          <a:prstGeom prst="rect">
            <a:avLst/>
          </a:prstGeom>
        </p:spPr>
        <p:txBody>
          <a:bodyPr vert="horz" lIns="172452" tIns="86227" rIns="172452" bIns="86227" rtlCol="0" anchor="b"/>
          <a:lstStyle>
            <a:lvl1pPr algn="l">
              <a:defRPr sz="2200"/>
            </a:lvl1pPr>
          </a:lstStyle>
          <a:p>
            <a:endParaRPr lang="en-US"/>
          </a:p>
        </p:txBody>
      </p:sp>
      <p:sp>
        <p:nvSpPr>
          <p:cNvPr id="7" name="Slide Number Placeholder 6"/>
          <p:cNvSpPr>
            <a:spLocks noGrp="1"/>
          </p:cNvSpPr>
          <p:nvPr>
            <p:ph type="sldNum" sz="quarter" idx="5"/>
          </p:nvPr>
        </p:nvSpPr>
        <p:spPr>
          <a:xfrm>
            <a:off x="5382828" y="31701735"/>
            <a:ext cx="4117964" cy="1668817"/>
          </a:xfrm>
          <a:prstGeom prst="rect">
            <a:avLst/>
          </a:prstGeom>
        </p:spPr>
        <p:txBody>
          <a:bodyPr vert="horz" lIns="172452" tIns="86227" rIns="172452" bIns="86227" rtlCol="0" anchor="b"/>
          <a:lstStyle>
            <a:lvl1pPr algn="r">
              <a:defRPr sz="2200"/>
            </a:lvl1pPr>
          </a:lstStyle>
          <a:p>
            <a:fld id="{372BED22-9416-48E6-A85C-8E37E8F2BA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cs typeface="Calibri"/>
              </a:rPr>
              <a:t>Intro to Ga Partnership</a:t>
            </a:r>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692279">
              <a:defRPr/>
            </a:pPr>
            <a:r>
              <a:rPr lang="en-US" sz="2200" dirty="0"/>
              <a:t>Figure 10.6 – page 71</a:t>
            </a:r>
          </a:p>
          <a:p>
            <a:pPr defTabSz="1692279">
              <a:defRPr/>
            </a:pPr>
            <a:endParaRPr lang="en-US" sz="2200" dirty="0"/>
          </a:p>
          <a:p>
            <a:pPr defTabSz="1692279">
              <a:defRPr/>
            </a:pPr>
            <a:r>
              <a:rPr lang="en-US" sz="2200" dirty="0"/>
              <a:t>A 2017 survey found that in Georgia, about</a:t>
            </a:r>
          </a:p>
          <a:p>
            <a:pPr marL="317320" indent="-317320" defTabSz="1692279">
              <a:buFontTx/>
              <a:buChar char="-"/>
              <a:defRPr/>
            </a:pPr>
            <a:r>
              <a:rPr lang="en-US" sz="2200" dirty="0"/>
              <a:t>8.7% of post-secondary students experienced some form of homelessness, </a:t>
            </a:r>
          </a:p>
          <a:p>
            <a:pPr marL="317320" indent="-317320" defTabSz="1692279">
              <a:buFontTx/>
              <a:buChar char="-"/>
              <a:defRPr/>
            </a:pPr>
            <a:r>
              <a:rPr lang="en-US" sz="2200" dirty="0"/>
              <a:t>39% were housing insecure</a:t>
            </a:r>
          </a:p>
          <a:p>
            <a:pPr marL="317320" indent="-317320" defTabSz="1692279">
              <a:buFontTx/>
              <a:buChar char="-"/>
              <a:defRPr/>
            </a:pPr>
            <a:endParaRPr lang="en-US" sz="2200" dirty="0"/>
          </a:p>
          <a:p>
            <a:pPr defTabSz="1692279">
              <a:defRPr/>
            </a:pPr>
            <a:r>
              <a:rPr lang="en-US" sz="2200" dirty="0"/>
              <a:t>These numbers are slightly higher than national averages</a:t>
            </a:r>
          </a:p>
        </p:txBody>
      </p:sp>
      <p:sp>
        <p:nvSpPr>
          <p:cNvPr id="4" name="Slide Number Placeholder 3"/>
          <p:cNvSpPr>
            <a:spLocks noGrp="1"/>
          </p:cNvSpPr>
          <p:nvPr>
            <p:ph type="sldNum" sz="quarter" idx="10"/>
          </p:nvPr>
        </p:nvSpPr>
        <p:spPr/>
        <p:txBody>
          <a:bodyPr/>
          <a:lstStyle/>
          <a:p>
            <a:fld id="{69174E36-D45F-4263-99B9-510025E2062B}" type="slidenum">
              <a:rPr lang="en-US" smtClean="0"/>
              <a:pPr/>
              <a:t>10</a:t>
            </a:fld>
            <a:endParaRPr lang="en-US"/>
          </a:p>
        </p:txBody>
      </p:sp>
    </p:spTree>
    <p:extLst>
      <p:ext uri="{BB962C8B-B14F-4D97-AF65-F5344CB8AC3E}">
        <p14:creationId xmlns:p14="http://schemas.microsoft.com/office/powerpoint/2010/main" val="140669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692279">
              <a:defRPr/>
            </a:pPr>
            <a:r>
              <a:rPr lang="en-US" baseline="0" dirty="0"/>
              <a:t>787 - which authorized a needs-based aid program for low-income students.  Bill targets students “whose families are considered economically disadvantaged,” the definition if disadvantage is yet to be determined. More significantly, no funding source has been identified, for which the Georgia Student Finance Commission has estimated an initial cost of between $25 and $40 million. </a:t>
            </a:r>
          </a:p>
        </p:txBody>
      </p:sp>
      <p:sp>
        <p:nvSpPr>
          <p:cNvPr id="4" name="Slide Number Placeholder 3"/>
          <p:cNvSpPr>
            <a:spLocks noGrp="1"/>
          </p:cNvSpPr>
          <p:nvPr>
            <p:ph type="sldNum" sz="quarter" idx="10"/>
          </p:nvPr>
        </p:nvSpPr>
        <p:spPr/>
        <p:txBody>
          <a:bodyPr/>
          <a:lstStyle/>
          <a:p>
            <a:fld id="{69174E36-D45F-4263-99B9-510025E2062B}" type="slidenum">
              <a:rPr lang="en-US" smtClean="0"/>
              <a:pPr/>
              <a:t>11</a:t>
            </a:fld>
            <a:endParaRPr lang="en-US"/>
          </a:p>
        </p:txBody>
      </p:sp>
    </p:spTree>
    <p:extLst>
      <p:ext uri="{BB962C8B-B14F-4D97-AF65-F5344CB8AC3E}">
        <p14:creationId xmlns:p14="http://schemas.microsoft.com/office/powerpoint/2010/main" val="178132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31131" indent="-431131" defTabSz="1692372">
              <a:spcBef>
                <a:spcPct val="0"/>
              </a:spcBef>
              <a:buFontTx/>
              <a:buAutoNum type="arabicPeriod"/>
              <a:defRPr/>
            </a:pPr>
            <a:r>
              <a:rPr lang="en-US" b="1" baseline="0" dirty="0"/>
              <a:t>Leadership - </a:t>
            </a:r>
            <a:r>
              <a:rPr lang="en-US" b="0" baseline="0" dirty="0"/>
              <a:t> New governor, new house and potentially senate education leadership.  New </a:t>
            </a:r>
            <a:r>
              <a:rPr lang="en-US" b="0" baseline="0" dirty="0" err="1"/>
              <a:t>gov</a:t>
            </a:r>
            <a:r>
              <a:rPr lang="en-US" b="0" baseline="0" dirty="0"/>
              <a:t> new appointments to education state agency boards and leadership.  What will that mean for education policy moving forward?  </a:t>
            </a:r>
          </a:p>
          <a:p>
            <a:pPr defTabSz="1692372">
              <a:spcBef>
                <a:spcPct val="0"/>
              </a:spcBef>
              <a:defRPr/>
            </a:pPr>
            <a:r>
              <a:rPr lang="en-US" b="0" baseline="0" dirty="0" err="1"/>
              <a:t>Gov</a:t>
            </a:r>
            <a:r>
              <a:rPr lang="en-US" b="0" baseline="0" dirty="0"/>
              <a:t> elect has indicated his support for Gov. Deal’s work on prioritizing early learning, Richard Woods still at DOE, not heard much of anything about higher ed.   Leadership is a recurring theme throughout all of our subsequent 9 issues.</a:t>
            </a:r>
          </a:p>
          <a:p>
            <a:pPr defTabSz="1692372">
              <a:spcBef>
                <a:spcPct val="0"/>
              </a:spcBef>
              <a:defRPr/>
            </a:pPr>
            <a:r>
              <a:rPr lang="en-US" b="1" baseline="0" dirty="0"/>
              <a:t>2. Early learning </a:t>
            </a:r>
            <a:r>
              <a:rPr lang="en-US" b="0" baseline="0" dirty="0"/>
              <a:t>- The Georgia Early Education Alliance for Ready Students (GEEARS) and the Metro Atlanta Chamber of Commerce conducted a survey of parents with young children. The poll found that over the previous year</a:t>
            </a:r>
            <a:r>
              <a:rPr lang="en-US" b="1" baseline="0" dirty="0"/>
              <a:t>, 25% reported that they or someone in their family had to quit a job, not accept a job, or greatly change their job because of problems with child care.</a:t>
            </a:r>
            <a:r>
              <a:rPr lang="en-US" b="0" baseline="0" dirty="0"/>
              <a:t> Further estimated an annual loss to the state </a:t>
            </a:r>
            <a:r>
              <a:rPr lang="en-US" b="1" baseline="0" dirty="0"/>
              <a:t>economy $1.75 billion</a:t>
            </a:r>
            <a:r>
              <a:rPr lang="en-US" b="0" baseline="0" dirty="0"/>
              <a:t>, with subsequent lost tax revenue of $105 million. More about this issue in our closing panel this afternoon.</a:t>
            </a:r>
          </a:p>
          <a:p>
            <a:pPr defTabSz="1692372">
              <a:spcBef>
                <a:spcPct val="0"/>
              </a:spcBef>
              <a:defRPr/>
            </a:pPr>
            <a:r>
              <a:rPr lang="en-US" b="1" baseline="0" dirty="0"/>
              <a:t>3. Teaching – </a:t>
            </a:r>
            <a:r>
              <a:rPr lang="en-US" b="0" baseline="0" dirty="0"/>
              <a:t>talking about this forever.  More about this in a minute…</a:t>
            </a:r>
          </a:p>
          <a:p>
            <a:pPr defTabSz="1692372">
              <a:spcBef>
                <a:spcPct val="0"/>
              </a:spcBef>
              <a:defRPr/>
            </a:pPr>
            <a:r>
              <a:rPr lang="en-US" b="1" baseline="0" dirty="0"/>
              <a:t>4. School Safety </a:t>
            </a:r>
            <a:r>
              <a:rPr lang="en-US" b="0" baseline="0" dirty="0"/>
              <a:t>- A comprehensive framework for school safety includes the physical safety of the building and also addresses issues of school climate, discipline, and the behavioral health of students and faculty</a:t>
            </a:r>
            <a:r>
              <a:rPr lang="en-US" sz="2200" b="1" dirty="0"/>
              <a:t>5. Funding </a:t>
            </a:r>
            <a:r>
              <a:rPr lang="en-US" sz="2200" dirty="0"/>
              <a:t>– Still don’t know how much it costs.</a:t>
            </a:r>
          </a:p>
          <a:p>
            <a:pPr defTabSz="1692372">
              <a:spcBef>
                <a:spcPct val="0"/>
              </a:spcBef>
              <a:defRPr/>
            </a:pPr>
            <a:r>
              <a:rPr lang="en-US" sz="2200" b="1" dirty="0"/>
              <a:t>6. Assessments </a:t>
            </a:r>
            <a:r>
              <a:rPr lang="en-US" sz="2200" dirty="0"/>
              <a:t>-  Yep. Still a thing.  District waivers, applied for federal waivers.  How do we assess better? Allison Timberlake is going to talk with us later today to talk about this in detail.</a:t>
            </a:r>
          </a:p>
          <a:p>
            <a:pPr defTabSz="1692372">
              <a:spcBef>
                <a:spcPct val="0"/>
              </a:spcBef>
              <a:defRPr/>
            </a:pPr>
            <a:r>
              <a:rPr lang="en-US" sz="2200" dirty="0"/>
              <a:t>7. </a:t>
            </a:r>
            <a:r>
              <a:rPr lang="en-US" sz="2200" b="1" dirty="0"/>
              <a:t>ESAs/ Vouchers -  </a:t>
            </a:r>
            <a:r>
              <a:rPr lang="en-US" sz="2200" dirty="0"/>
              <a:t>Charter schools are a settled discussion in Ga, new frontiers of ‘choice’ are now around vouchers, SSOs, and discussions are gaining around the idea of Education Savings Accounts.  We expect to see more legislation around these areas in 2019.</a:t>
            </a:r>
          </a:p>
          <a:p>
            <a:pPr defTabSz="1692372">
              <a:spcBef>
                <a:spcPct val="0"/>
              </a:spcBef>
              <a:defRPr/>
            </a:pPr>
            <a:r>
              <a:rPr lang="en-US" sz="2200" dirty="0"/>
              <a:t>8</a:t>
            </a:r>
            <a:r>
              <a:rPr lang="en-US" sz="2200" b="1" dirty="0"/>
              <a:t>. Summer Start date </a:t>
            </a:r>
            <a:r>
              <a:rPr lang="en-US" sz="2200" dirty="0"/>
              <a:t>-  IT’s really hot in early August.  Talk about this one in detail in a sec.</a:t>
            </a:r>
          </a:p>
          <a:p>
            <a:pPr defTabSz="1692372">
              <a:spcBef>
                <a:spcPct val="0"/>
              </a:spcBef>
              <a:defRPr/>
            </a:pPr>
            <a:r>
              <a:rPr lang="en-US" sz="2200" dirty="0"/>
              <a:t>9. </a:t>
            </a:r>
            <a:r>
              <a:rPr lang="en-US" sz="2200" b="1" dirty="0"/>
              <a:t>Dual Enrollment </a:t>
            </a:r>
            <a:r>
              <a:rPr lang="en-US" sz="2200" dirty="0"/>
              <a:t>– over past 5 years </a:t>
            </a:r>
            <a:r>
              <a:rPr lang="en-US" sz="2200" b="1" dirty="0"/>
              <a:t>- 49% participation increase over the past 5 years,  133% increase in state spending.  </a:t>
            </a:r>
            <a:r>
              <a:rPr lang="en-US" sz="2200" dirty="0"/>
              <a:t>Looks at questions related to growth and sustainability.  Also, equity of access – low engagement low income students, though beginning to narrow, and program overly proscribed by white students.</a:t>
            </a:r>
          </a:p>
          <a:p>
            <a:pPr defTabSz="1692279">
              <a:defRPr/>
            </a:pPr>
            <a:r>
              <a:rPr lang="en-US" sz="2200" dirty="0"/>
              <a:t>10.  </a:t>
            </a:r>
            <a:r>
              <a:rPr lang="en-US" sz="2200" b="1" dirty="0"/>
              <a:t>Post-Sec Barriers </a:t>
            </a:r>
            <a:r>
              <a:rPr lang="en-US" sz="2200" dirty="0"/>
              <a:t>–A 2017 survey found that in Georgia, about</a:t>
            </a:r>
          </a:p>
          <a:p>
            <a:pPr marL="317320" indent="-317320" defTabSz="1692279">
              <a:buFontTx/>
              <a:buChar char="-"/>
              <a:defRPr/>
            </a:pPr>
            <a:r>
              <a:rPr lang="en-US" sz="2200" dirty="0"/>
              <a:t>8.7% of post-secondary students experienced some form of homelessness, </a:t>
            </a:r>
          </a:p>
          <a:p>
            <a:pPr marL="317320" indent="-317320" defTabSz="1692279">
              <a:buFontTx/>
              <a:buChar char="-"/>
              <a:defRPr/>
            </a:pPr>
            <a:r>
              <a:rPr lang="en-US" sz="2200" dirty="0"/>
              <a:t>39% were housing insecure</a:t>
            </a:r>
          </a:p>
          <a:p>
            <a:pPr marL="431131" indent="-431131" defTabSz="1692372">
              <a:spcBef>
                <a:spcPct val="0"/>
              </a:spcBef>
              <a:defRPr/>
            </a:pPr>
            <a:endParaRPr lang="en-US" b="0" baseline="0"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12</a:t>
            </a:fld>
            <a:endParaRPr lang="en-US"/>
          </a:p>
        </p:txBody>
      </p:sp>
    </p:spTree>
    <p:extLst>
      <p:ext uri="{BB962C8B-B14F-4D97-AF65-F5344CB8AC3E}">
        <p14:creationId xmlns:p14="http://schemas.microsoft.com/office/powerpoint/2010/main" val="82455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9DF742-6FA4-4D2E-BEDC-FC8CFC508758}" type="slidenum">
              <a:rPr lang="en-US" smtClean="0"/>
              <a:pPr/>
              <a:t>13</a:t>
            </a:fld>
            <a:endParaRPr lang="en-US"/>
          </a:p>
        </p:txBody>
      </p:sp>
    </p:spTree>
    <p:extLst>
      <p:ext uri="{BB962C8B-B14F-4D97-AF65-F5344CB8AC3E}">
        <p14:creationId xmlns:p14="http://schemas.microsoft.com/office/powerpoint/2010/main" val="299412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31131" indent="-431131" defTabSz="1692372">
              <a:spcBef>
                <a:spcPct val="0"/>
              </a:spcBef>
              <a:buFontTx/>
              <a:buAutoNum type="arabicPeriod"/>
              <a:defRPr/>
            </a:pPr>
            <a:r>
              <a:rPr lang="en-US" b="1" baseline="0" dirty="0"/>
              <a:t>Leadership - </a:t>
            </a:r>
            <a:r>
              <a:rPr lang="en-US" b="0" baseline="0" dirty="0"/>
              <a:t> New governor, new house and potentially senate education leadership.  New </a:t>
            </a:r>
            <a:r>
              <a:rPr lang="en-US" b="0" baseline="0" dirty="0" err="1"/>
              <a:t>gov</a:t>
            </a:r>
            <a:r>
              <a:rPr lang="en-US" b="0" baseline="0" dirty="0"/>
              <a:t> new appointments to education state agency boards and leadership.  What will that mean for education policy moving forward?  </a:t>
            </a:r>
          </a:p>
          <a:p>
            <a:pPr defTabSz="1692372">
              <a:spcBef>
                <a:spcPct val="0"/>
              </a:spcBef>
              <a:defRPr/>
            </a:pPr>
            <a:r>
              <a:rPr lang="en-US" b="0" baseline="0" dirty="0" err="1"/>
              <a:t>Gov</a:t>
            </a:r>
            <a:r>
              <a:rPr lang="en-US" b="0" baseline="0" dirty="0"/>
              <a:t> elect has indicated his support for Gov. Deal’s work on prioritizing early learning, Richard Woods still at DOE, not heard much of anything about higher ed.   Leadership is a recurring theme throughout all of our subsequent 9 issues.</a:t>
            </a:r>
          </a:p>
          <a:p>
            <a:pPr defTabSz="1692372">
              <a:spcBef>
                <a:spcPct val="0"/>
              </a:spcBef>
              <a:defRPr/>
            </a:pPr>
            <a:r>
              <a:rPr lang="en-US" b="1" baseline="0" dirty="0"/>
              <a:t>2. Early learning </a:t>
            </a:r>
            <a:r>
              <a:rPr lang="en-US" b="0" baseline="0" dirty="0"/>
              <a:t>- The Georgia Early Education Alliance for Ready Students (GEEARS) and the Metro Atlanta Chamber of Commerce conducted a survey of parents with young children. The poll found that over the previous year</a:t>
            </a:r>
            <a:r>
              <a:rPr lang="en-US" b="1" baseline="0" dirty="0"/>
              <a:t>, 25% reported that they or someone in their family had to quit a job, not accept a job, or greatly change their job because of problems with child care.</a:t>
            </a:r>
            <a:r>
              <a:rPr lang="en-US" b="0" baseline="0" dirty="0"/>
              <a:t> Further estimated an annual loss to the state </a:t>
            </a:r>
            <a:r>
              <a:rPr lang="en-US" b="1" baseline="0" dirty="0"/>
              <a:t>economy $1.75 billion</a:t>
            </a:r>
            <a:r>
              <a:rPr lang="en-US" b="0" baseline="0" dirty="0"/>
              <a:t>, with subsequent lost tax revenue of $105 million. More about this issue in our closing panel this afternoon.</a:t>
            </a:r>
          </a:p>
          <a:p>
            <a:pPr defTabSz="1692372">
              <a:spcBef>
                <a:spcPct val="0"/>
              </a:spcBef>
              <a:defRPr/>
            </a:pPr>
            <a:r>
              <a:rPr lang="en-US" b="1" baseline="0" dirty="0"/>
              <a:t>3. Teaching – </a:t>
            </a:r>
            <a:r>
              <a:rPr lang="en-US" b="0" baseline="0" dirty="0"/>
              <a:t>talking about this forever.  More about this in a minute…</a:t>
            </a:r>
          </a:p>
          <a:p>
            <a:pPr defTabSz="1692372">
              <a:spcBef>
                <a:spcPct val="0"/>
              </a:spcBef>
              <a:defRPr/>
            </a:pPr>
            <a:r>
              <a:rPr lang="en-US" b="1" baseline="0" dirty="0"/>
              <a:t>4. School Safety </a:t>
            </a:r>
            <a:r>
              <a:rPr lang="en-US" b="0" baseline="0" dirty="0"/>
              <a:t>- A comprehensive framework for school safety includes the physical safety of the building and also addresses issues of school climate, discipline, and the behavioral health of students and faculty</a:t>
            </a:r>
            <a:r>
              <a:rPr lang="en-US" sz="2200" b="1" dirty="0"/>
              <a:t>5. Funding </a:t>
            </a:r>
            <a:r>
              <a:rPr lang="en-US" sz="2200" dirty="0"/>
              <a:t>– Still don’t know how much it costs.</a:t>
            </a:r>
          </a:p>
          <a:p>
            <a:pPr defTabSz="1692372">
              <a:spcBef>
                <a:spcPct val="0"/>
              </a:spcBef>
              <a:defRPr/>
            </a:pPr>
            <a:r>
              <a:rPr lang="en-US" sz="2200" b="1" dirty="0"/>
              <a:t>6. Assessments </a:t>
            </a:r>
            <a:r>
              <a:rPr lang="en-US" sz="2200" dirty="0"/>
              <a:t>-  Yep. Still a thing.  District waivers, applied for federal waivers.  How do we assess better? Allison Timberlake is going to talk with us later today to talk about this in detail.</a:t>
            </a:r>
          </a:p>
          <a:p>
            <a:pPr defTabSz="1692372">
              <a:spcBef>
                <a:spcPct val="0"/>
              </a:spcBef>
              <a:defRPr/>
            </a:pPr>
            <a:r>
              <a:rPr lang="en-US" sz="2200" dirty="0"/>
              <a:t>7. </a:t>
            </a:r>
            <a:r>
              <a:rPr lang="en-US" sz="2200" b="1" dirty="0"/>
              <a:t>ESAs/ Vouchers -  </a:t>
            </a:r>
            <a:r>
              <a:rPr lang="en-US" sz="2200" dirty="0"/>
              <a:t>Charter schools are a settled discussion in Ga, new frontiers of ‘choice’ are now around vouchers, SSOs, and discussions are gaining around the idea of Education Savings Accounts.  We expect to see more legislation around these areas in 2019.</a:t>
            </a:r>
          </a:p>
          <a:p>
            <a:pPr defTabSz="1692372">
              <a:spcBef>
                <a:spcPct val="0"/>
              </a:spcBef>
              <a:defRPr/>
            </a:pPr>
            <a:r>
              <a:rPr lang="en-US" sz="2200" dirty="0"/>
              <a:t>8</a:t>
            </a:r>
            <a:r>
              <a:rPr lang="en-US" sz="2200" b="1" dirty="0"/>
              <a:t>. Summer Start date </a:t>
            </a:r>
            <a:r>
              <a:rPr lang="en-US" sz="2200" dirty="0"/>
              <a:t>-  IT’s really hot in early August.  Talk about this one in detail in a sec.</a:t>
            </a:r>
          </a:p>
          <a:p>
            <a:pPr defTabSz="1692372">
              <a:spcBef>
                <a:spcPct val="0"/>
              </a:spcBef>
              <a:defRPr/>
            </a:pPr>
            <a:r>
              <a:rPr lang="en-US" sz="2200" b="1" dirty="0"/>
              <a:t>9. Dual Enrollment – over past 5 years - 49% participation increase over the past 5 years,  133% increase in state spending.  Looks at questions related to growth and sustainability.  Also, equity of access – low engagement low income students, though beginning to narrow, and program overly proscribed by white students.</a:t>
            </a:r>
          </a:p>
          <a:p>
            <a:pPr defTabSz="1692279">
              <a:defRPr/>
            </a:pPr>
            <a:r>
              <a:rPr lang="en-US" sz="2200" b="1" dirty="0"/>
              <a:t>10.  Post-Sec Barriers –A 2017 survey found that in Georgia, about</a:t>
            </a:r>
          </a:p>
          <a:p>
            <a:pPr marL="317320" indent="-317320" defTabSz="1692279">
              <a:buFontTx/>
              <a:buChar char="-"/>
              <a:defRPr/>
            </a:pPr>
            <a:r>
              <a:rPr lang="en-US" sz="2200" b="1" dirty="0"/>
              <a:t>8.7% of post-secondary students experienced some form of homelessness, </a:t>
            </a:r>
          </a:p>
          <a:p>
            <a:pPr marL="317320" indent="-317320" defTabSz="1692279">
              <a:buFontTx/>
              <a:buChar char="-"/>
              <a:defRPr/>
            </a:pPr>
            <a:r>
              <a:rPr lang="en-US" sz="2200" b="1" dirty="0"/>
              <a:t>39% were housing insecure</a:t>
            </a:r>
          </a:p>
          <a:p>
            <a:pPr marL="431131" indent="-431131" defTabSz="1692372">
              <a:spcBef>
                <a:spcPct val="0"/>
              </a:spcBef>
              <a:defRPr/>
            </a:pPr>
            <a:endParaRPr lang="en-US" b="0" baseline="0"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2</a:t>
            </a:fld>
            <a:endParaRPr lang="en-US"/>
          </a:p>
        </p:txBody>
      </p:sp>
    </p:spTree>
    <p:extLst>
      <p:ext uri="{BB962C8B-B14F-4D97-AF65-F5344CB8AC3E}">
        <p14:creationId xmlns:p14="http://schemas.microsoft.com/office/powerpoint/2010/main" val="92579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692279">
              <a:defRPr/>
            </a:pPr>
            <a:r>
              <a:rPr lang="en-US" sz="2200" dirty="0"/>
              <a:t>Georgia’s Dual Enrollment program is open to all high school students.</a:t>
            </a:r>
            <a:r>
              <a:rPr lang="en-US" sz="2200" baseline="30000" dirty="0"/>
              <a:t> </a:t>
            </a:r>
            <a:r>
              <a:rPr lang="en-US" sz="2200" dirty="0"/>
              <a:t>Through the program, students can complete an unlimited number of courses at postsecondary institutions prior to high school graduation. Students become eligible for the coursework by meeting specific admissions requirements which vary by institution and course</a:t>
            </a:r>
            <a:r>
              <a:rPr lang="en-US" dirty="0"/>
              <a:t>.</a:t>
            </a:r>
            <a:endParaRPr lang="en-US" baseline="0" dirty="0"/>
          </a:p>
          <a:p>
            <a:pPr defTabSz="1692279">
              <a:defRPr/>
            </a:pPr>
            <a:r>
              <a:rPr lang="en-US" dirty="0"/>
              <a:t>Requirements vary by TCSG course and institution, but in some cases minimum criteria provides the opportunity to become eligible through either traditional entry criteria (such as GPA or ACT/SAT scores), or non-traditional measures (such as PSAT scores, Georgia Milestones results, or other approved placement test scores). </a:t>
            </a:r>
            <a:endParaRPr lang="en-US" dirty="0">
              <a:cs typeface="Calibri"/>
            </a:endParaRPr>
          </a:p>
          <a:p>
            <a:pPr defTabSz="1692279">
              <a:defRPr/>
            </a:pPr>
            <a:endParaRPr lang="en-US" sz="2200" dirty="0"/>
          </a:p>
          <a:p>
            <a:pPr defTabSz="1692279">
              <a:defRPr/>
            </a:pPr>
            <a:endParaRPr lang="en-US" dirty="0"/>
          </a:p>
          <a:p>
            <a:pPr defTabSz="1692279">
              <a:defRPr/>
            </a:pPr>
            <a:r>
              <a:rPr lang="en-US" sz="2200" dirty="0"/>
              <a:t>Most classes are delivered at postsecondary institutions (74%), while less are delivered at high school campuses (17%) or online (9%).</a:t>
            </a:r>
            <a:r>
              <a:rPr lang="en-US" dirty="0">
                <a:effectLst/>
              </a:rPr>
              <a:t> </a:t>
            </a:r>
            <a:r>
              <a:rPr lang="en-US" sz="2200" dirty="0"/>
              <a:t>Ibid.</a:t>
            </a:r>
          </a:p>
          <a:p>
            <a:pPr defTabSz="1692279">
              <a:defRPr/>
            </a:pPr>
            <a:endParaRPr lang="en-US" baseline="0" dirty="0"/>
          </a:p>
          <a:p>
            <a:pPr defTabSz="1692279">
              <a:defRPr/>
            </a:pPr>
            <a:r>
              <a:rPr lang="en-US" sz="2200" dirty="0"/>
              <a:t>TCSG institutions provided nearly 50%</a:t>
            </a:r>
            <a:r>
              <a:rPr lang="en-US" dirty="0"/>
              <a:t> </a:t>
            </a:r>
            <a:r>
              <a:rPr lang="en-US" sz="2200" dirty="0"/>
              <a:t> (TCSG institutions also deliver the most dual enrollment courses to students at high school campuses.</a:t>
            </a:r>
            <a:r>
              <a:rPr lang="en-US" sz="2200" baseline="30000" dirty="0"/>
              <a:t>)</a:t>
            </a:r>
            <a:endParaRPr lang="en-US" sz="2200" dirty="0">
              <a:cs typeface="Calibri"/>
            </a:endParaRPr>
          </a:p>
          <a:p>
            <a:pPr defTabSz="1692279">
              <a:defRPr/>
            </a:pPr>
            <a:r>
              <a:rPr lang="en-US" baseline="30000" dirty="0">
                <a:cs typeface="Calibri"/>
              </a:rPr>
              <a:t>Overall – general ed (78%) CTAE 22%</a:t>
            </a:r>
          </a:p>
          <a:p>
            <a:pPr defTabSz="1692279">
              <a:defRPr/>
            </a:pPr>
            <a:endParaRPr lang="en-US" baseline="30000" dirty="0">
              <a:cs typeface="Calibri"/>
            </a:endParaRPr>
          </a:p>
        </p:txBody>
      </p:sp>
      <p:sp>
        <p:nvSpPr>
          <p:cNvPr id="4" name="Slide Number Placeholder 3"/>
          <p:cNvSpPr>
            <a:spLocks noGrp="1"/>
          </p:cNvSpPr>
          <p:nvPr>
            <p:ph type="sldNum" sz="quarter" idx="10"/>
          </p:nvPr>
        </p:nvSpPr>
        <p:spPr/>
        <p:txBody>
          <a:bodyPr/>
          <a:lstStyle/>
          <a:p>
            <a:fld id="{69174E36-D45F-4263-99B9-510025E2062B}" type="slidenum">
              <a:rPr lang="en-US" smtClean="0"/>
              <a:pPr/>
              <a:t>3</a:t>
            </a:fld>
            <a:endParaRPr lang="en-US"/>
          </a:p>
        </p:txBody>
      </p:sp>
    </p:spTree>
    <p:extLst>
      <p:ext uri="{BB962C8B-B14F-4D97-AF65-F5344CB8AC3E}">
        <p14:creationId xmlns:p14="http://schemas.microsoft.com/office/powerpoint/2010/main" val="389123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692279">
              <a:defRPr/>
            </a:pPr>
            <a:r>
              <a:rPr lang="en-US" baseline="0" dirty="0"/>
              <a:t>What’s driving the increase?</a:t>
            </a:r>
          </a:p>
          <a:p>
            <a:pPr defTabSz="1692279">
              <a:defRPr/>
            </a:pPr>
            <a:endParaRPr lang="en-US" baseline="0" dirty="0"/>
          </a:p>
          <a:p>
            <a:pPr defTabSz="1692279">
              <a:defRPr/>
            </a:pPr>
            <a:r>
              <a:rPr lang="en-US" sz="2200" dirty="0"/>
              <a:t>Stream lined under “Move on When Ready Act” (2015)</a:t>
            </a:r>
          </a:p>
          <a:p>
            <a:pPr defTabSz="1692279">
              <a:defRPr/>
            </a:pPr>
            <a:r>
              <a:rPr lang="en-US" sz="2200" dirty="0"/>
              <a:t>A. The program consolidates three prior state funded programs into one named Dual Enrollment. </a:t>
            </a:r>
          </a:p>
          <a:p>
            <a:pPr marL="423093" indent="-423093" defTabSz="1692279">
              <a:buFontTx/>
              <a:buAutoNum type="arabicParenR"/>
              <a:defRPr/>
            </a:pPr>
            <a:r>
              <a:rPr lang="en-US" sz="2200" dirty="0"/>
              <a:t>opening enrollment to all Georgia high school students, </a:t>
            </a:r>
          </a:p>
          <a:p>
            <a:pPr marL="423093" indent="-423093" defTabSz="1692279">
              <a:buFontTx/>
              <a:buAutoNum type="arabicParenR"/>
              <a:defRPr/>
            </a:pPr>
            <a:r>
              <a:rPr lang="en-US" sz="2200" dirty="0"/>
              <a:t>removes financial disincentives experienced by local school systems, which lost Quality Basic Education (QBE)</a:t>
            </a:r>
            <a:r>
              <a:rPr lang="en-US" sz="2200" baseline="30000" dirty="0"/>
              <a:t>   </a:t>
            </a:r>
            <a:r>
              <a:rPr lang="en-US" sz="2200" dirty="0"/>
              <a:t>funding for dual enrolled students under previous programs. </a:t>
            </a:r>
          </a:p>
          <a:p>
            <a:pPr defTabSz="1692279">
              <a:defRPr/>
            </a:pPr>
            <a:endParaRPr lang="en-US" sz="2200" dirty="0"/>
          </a:p>
          <a:p>
            <a:pPr defTabSz="1692279">
              <a:defRPr/>
            </a:pPr>
            <a:r>
              <a:rPr lang="en-US" sz="2200" dirty="0"/>
              <a:t>B. expanding admissions criteria TCSG is developing to promote access for more students to become eligible. Requirements vary by TCSG course and institution, but in some cases minimum criteria provides the opportunity to become eligible through either traditional entry criteria (such as GPA or ACT/SAT scores), or non-traditional measures (such as PSAT scores, Georgia Milestones results, or other approved placement test scores).</a:t>
            </a:r>
            <a:r>
              <a:rPr lang="en-US" sz="2200" baseline="30000" dirty="0"/>
              <a:t> </a:t>
            </a:r>
          </a:p>
          <a:p>
            <a:pPr defTabSz="1692279">
              <a:defRPr/>
            </a:pPr>
            <a:endParaRPr lang="en-US" sz="2200" baseline="30000" dirty="0"/>
          </a:p>
          <a:p>
            <a:pPr defTabSz="1692279">
              <a:defRPr/>
            </a:pPr>
            <a:endParaRPr lang="en-US" sz="2200" baseline="30000" dirty="0"/>
          </a:p>
          <a:p>
            <a:pPr defTabSz="1692279">
              <a:defRPr/>
            </a:pPr>
            <a:r>
              <a:rPr lang="en-US" baseline="0" dirty="0"/>
              <a:t>Funding:</a:t>
            </a:r>
          </a:p>
          <a:p>
            <a:pPr defTabSz="1692279">
              <a:defRPr/>
            </a:pPr>
            <a:r>
              <a:rPr lang="en-US" sz="2200" dirty="0"/>
              <a:t>Georgia is one of five states where the state is responsible for paying a student's dual enrollment tuition -  (NM, NC, Tn, Utah – state/ student)</a:t>
            </a:r>
          </a:p>
          <a:p>
            <a:pPr defTabSz="1692279">
              <a:defRPr/>
            </a:pPr>
            <a:r>
              <a:rPr lang="en-US" sz="2200" dirty="0"/>
              <a:t>Georgia Student Finance Commission (GSFC) via an annual appropriation from the General Assembly, which is then distributed to postsecondary institutions. Postsecondary institutions waive all mandatory and </a:t>
            </a:r>
            <a:r>
              <a:rPr lang="en-US" sz="2200" dirty="0" err="1"/>
              <a:t>noncourse</a:t>
            </a:r>
            <a:r>
              <a:rPr lang="en-US" sz="2200" dirty="0"/>
              <a:t> related student fees; provide course books at no charge to the student; and accept the amount paid by the commission as full payment for high school students’ tuition, fees, and course books. The state also provides enrollment-based formula funding to USG and TCSG institutions and provides QBE funding to local K-12 school districts for the portion of the day students take dual enrollment courses. </a:t>
            </a:r>
          </a:p>
          <a:p>
            <a:pPr defTabSz="1692279">
              <a:defRPr/>
            </a:pPr>
            <a:endParaRPr lang="en-US" sz="2200" dirty="0"/>
          </a:p>
          <a:p>
            <a:pPr defTabSz="1692279">
              <a:defRPr/>
            </a:pPr>
            <a:r>
              <a:rPr lang="en-US" sz="2200" dirty="0"/>
              <a:t>Georgia is making a decisive public investment in the program -- a recent Brookings analysis shows that state costs for a dual enrollment course were 60% higher than if the student took the community college course via direct enrollment after completing high school.</a:t>
            </a:r>
            <a:endParaRPr lang="en-US" baseline="0"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4</a:t>
            </a:fld>
            <a:endParaRPr lang="en-US"/>
          </a:p>
        </p:txBody>
      </p:sp>
    </p:spTree>
    <p:extLst>
      <p:ext uri="{BB962C8B-B14F-4D97-AF65-F5344CB8AC3E}">
        <p14:creationId xmlns:p14="http://schemas.microsoft.com/office/powerpoint/2010/main" val="26444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692279">
              <a:defRPr/>
            </a:pPr>
            <a:endParaRPr lang="en-US" baseline="0"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5</a:t>
            </a:fld>
            <a:endParaRPr lang="en-US"/>
          </a:p>
        </p:txBody>
      </p:sp>
    </p:spTree>
    <p:extLst>
      <p:ext uri="{BB962C8B-B14F-4D97-AF65-F5344CB8AC3E}">
        <p14:creationId xmlns:p14="http://schemas.microsoft.com/office/powerpoint/2010/main" val="267836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692279">
              <a:defRPr/>
            </a:pPr>
            <a:endParaRPr lang="en-US" baseline="0"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6</a:t>
            </a:fld>
            <a:endParaRPr lang="en-US"/>
          </a:p>
        </p:txBody>
      </p:sp>
    </p:spTree>
    <p:extLst>
      <p:ext uri="{BB962C8B-B14F-4D97-AF65-F5344CB8AC3E}">
        <p14:creationId xmlns:p14="http://schemas.microsoft.com/office/powerpoint/2010/main" val="279752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2200" dirty="0"/>
              <a:t>In the development of these goals, the legislature must answer a question about the role the program should play in addressing the state’s workforce and equity needs. Is the purpose of the program to extend higher education access to all students throughout the state? Increase the percentage of students enrolling in college? Shorten time to postsecondary degree completion? Increase high school and postsecondary degree attainment? </a:t>
            </a:r>
          </a:p>
          <a:p>
            <a:pPr fontAlgn="base"/>
            <a:r>
              <a:rPr lang="en-US" sz="2200" dirty="0"/>
              <a:t> </a:t>
            </a:r>
          </a:p>
          <a:p>
            <a:pPr fontAlgn="base"/>
            <a:r>
              <a:rPr lang="en-US" sz="2200" dirty="0"/>
              <a:t>Note, GSFC and USG have issued statements of support for creating goals and objectives for the program, and USG suggests aligning them with the Complete College Georgia initiative. </a:t>
            </a:r>
          </a:p>
          <a:p>
            <a:pPr fontAlgn="base"/>
            <a:r>
              <a:rPr lang="en-US" sz="2200" dirty="0"/>
              <a:t> </a:t>
            </a:r>
          </a:p>
          <a:p>
            <a:pPr defTabSz="1692279">
              <a:defRPr/>
            </a:pPr>
            <a:endParaRPr lang="en-US" baseline="0"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7</a:t>
            </a:fld>
            <a:endParaRPr lang="en-US"/>
          </a:p>
        </p:txBody>
      </p:sp>
    </p:spTree>
    <p:extLst>
      <p:ext uri="{BB962C8B-B14F-4D97-AF65-F5344CB8AC3E}">
        <p14:creationId xmlns:p14="http://schemas.microsoft.com/office/powerpoint/2010/main" val="289576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692279">
              <a:defRPr/>
            </a:pPr>
            <a:r>
              <a:rPr lang="en-US" baseline="0" dirty="0"/>
              <a:t>New amendments in Senate – cover up to 32 hours academic course work, 63 hours of technical ed.</a:t>
            </a:r>
          </a:p>
          <a:p>
            <a:pPr defTabSz="1692279">
              <a:defRPr/>
            </a:pPr>
            <a:r>
              <a:rPr lang="en-US" baseline="0" dirty="0"/>
              <a:t>Allows 9</a:t>
            </a:r>
            <a:r>
              <a:rPr lang="en-US" baseline="30000" dirty="0"/>
              <a:t>th</a:t>
            </a:r>
            <a:r>
              <a:rPr lang="en-US" baseline="0" dirty="0"/>
              <a:t> and 10</a:t>
            </a:r>
            <a:r>
              <a:rPr lang="en-US" baseline="30000" dirty="0"/>
              <a:t>th</a:t>
            </a:r>
            <a:r>
              <a:rPr lang="en-US" baseline="0" dirty="0"/>
              <a:t> graders</a:t>
            </a:r>
          </a:p>
          <a:p>
            <a:pPr defTabSz="1692279">
              <a:defRPr/>
            </a:pPr>
            <a:r>
              <a:rPr lang="en-US" baseline="0" dirty="0"/>
              <a:t>Legislated HS GPA re</a:t>
            </a:r>
          </a:p>
          <a:p>
            <a:pPr defTabSz="1692279">
              <a:defRPr/>
            </a:pPr>
            <a:r>
              <a:rPr lang="en-US" baseline="0" dirty="0"/>
              <a:t>requirements – 3.0 university system, 2.6 TCSG, 2.0 technical ed courses in high-demand careers.</a:t>
            </a:r>
          </a:p>
          <a:p>
            <a:pPr defTabSz="1692279">
              <a:defRPr/>
            </a:pPr>
            <a:endParaRPr lang="en-US" baseline="0" dirty="0"/>
          </a:p>
          <a:p>
            <a:pPr defTabSz="1692279">
              <a:defRPr/>
            </a:pPr>
            <a:r>
              <a:rPr lang="en-US" dirty="0"/>
              <a:t>House:</a:t>
            </a:r>
          </a:p>
          <a:p>
            <a:pPr defTabSz="1692279">
              <a:defRPr/>
            </a:pPr>
            <a:r>
              <a:rPr lang="en-US" dirty="0"/>
              <a:t>Increase secondary and postsecondary success rates and degree attainment by 20 students</a:t>
            </a:r>
          </a:p>
          <a:p>
            <a:pPr defTabSz="1692279">
              <a:defRPr/>
            </a:pPr>
            <a:r>
              <a:rPr lang="en-US" dirty="0"/>
              <a:t>Expose students who are at risk of dropping out of high school or who are not planning to pursue postsecondary education to dual credit courses so that such dual credit courses can set them on a path toward obtaining a postsecondary credential;</a:t>
            </a:r>
          </a:p>
          <a:p>
            <a:pPr defTabSz="1692279">
              <a:defRPr/>
            </a:pPr>
            <a:r>
              <a:rPr lang="en-US" dirty="0"/>
              <a:t>Decrease the amount of time it takes for students to complete their degrees at 28 postsecondary institutions. </a:t>
            </a:r>
          </a:p>
          <a:p>
            <a:pPr defTabSz="1692279">
              <a:defRPr/>
            </a:pPr>
            <a:r>
              <a:rPr lang="en-US" dirty="0"/>
              <a:t>Increase the percentage of students enrolling in postsecondary institutions after high 32 school graduation.</a:t>
            </a:r>
          </a:p>
          <a:p>
            <a:pPr defTabSz="1692279">
              <a:defRPr/>
            </a:pPr>
            <a:endParaRPr lang="en-US" dirty="0"/>
          </a:p>
          <a:p>
            <a:pPr defTabSz="1692279">
              <a:defRPr/>
            </a:pPr>
            <a:r>
              <a:rPr lang="en-US" dirty="0"/>
              <a:t>Senate version:</a:t>
            </a:r>
          </a:p>
          <a:p>
            <a:pPr defTabSz="1692279">
              <a:defRPr/>
            </a:pPr>
            <a:r>
              <a:rPr lang="en-US" dirty="0"/>
              <a:t>The purpose of the dual enrollment program shall be to provide qualified high school 20 students with access to rigorous career and academic courses at higher education 21 institutions in order to increase high school graduation rates, prepare a skilled workforce, 22 and to decrease postsecondary students' time to degree completion</a:t>
            </a:r>
            <a:endParaRPr lang="en-US" baseline="0"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8</a:t>
            </a:fld>
            <a:endParaRPr lang="en-US"/>
          </a:p>
        </p:txBody>
      </p:sp>
    </p:spTree>
    <p:extLst>
      <p:ext uri="{BB962C8B-B14F-4D97-AF65-F5344CB8AC3E}">
        <p14:creationId xmlns:p14="http://schemas.microsoft.com/office/powerpoint/2010/main" val="162627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692279">
              <a:defRPr/>
            </a:pPr>
            <a:r>
              <a:rPr lang="en-US" sz="2200" dirty="0"/>
              <a:t>p. 67</a:t>
            </a:r>
          </a:p>
          <a:p>
            <a:pPr defTabSz="1692279">
              <a:defRPr/>
            </a:pPr>
            <a:endParaRPr lang="en-US" sz="2200"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9</a:t>
            </a:fld>
            <a:endParaRPr lang="en-US"/>
          </a:p>
        </p:txBody>
      </p:sp>
    </p:spTree>
    <p:extLst>
      <p:ext uri="{BB962C8B-B14F-4D97-AF65-F5344CB8AC3E}">
        <p14:creationId xmlns:p14="http://schemas.microsoft.com/office/powerpoint/2010/main" val="323040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2E98C-0B8F-4D15-9293-7130DEC7DBEC}"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2E98C-0B8F-4D15-9293-7130DEC7DBEC}"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2E98C-0B8F-4D15-9293-7130DEC7DBEC}" type="datetimeFigureOut">
              <a:rPr lang="en-US" smtClean="0"/>
              <a:pPr/>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2E98C-0B8F-4D15-9293-7130DEC7DBEC}" type="datetimeFigureOut">
              <a:rPr lang="en-US" smtClean="0"/>
              <a:pPr/>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2E98C-0B8F-4D15-9293-7130DEC7DBEC}" type="datetimeFigureOut">
              <a:rPr lang="en-US" smtClean="0"/>
              <a:pPr/>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E98C-0B8F-4D15-9293-7130DEC7DBEC}" type="datetimeFigureOut">
              <a:rPr lang="en-US" smtClean="0"/>
              <a:pPr/>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E98C-0B8F-4D15-9293-7130DEC7DBEC}" type="datetimeFigureOut">
              <a:rPr lang="en-US" smtClean="0"/>
              <a:pPr/>
              <a:t>7/17/2019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C7B3-E4A9-4BCB-8041-60CD6551E3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2.jpeg"/><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hyperlink" Target="mailto:drickman@gpee.org" TargetMode="External"/><Relationship Id="rId9" Type="http://schemas.openxmlformats.org/officeDocument/2006/relationships/image" Target="../media/image16.emf"/><Relationship Id="rId1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F39C838B-70EB-4A6E-BED3-C85106A0F7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13"/>
          <a:stretch/>
        </p:blipFill>
        <p:spPr>
          <a:xfrm>
            <a:off x="20" y="10"/>
            <a:ext cx="9143980" cy="68579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bject&#10;&#10;Description generated with very high confidence">
            <a:extLst>
              <a:ext uri="{FF2B5EF4-FFF2-40B4-BE49-F238E27FC236}">
                <a16:creationId xmlns:a16="http://schemas.microsoft.com/office/drawing/2014/main" id="{B5B9E502-7D94-4604-83B2-3F72ABBFD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619" y="0"/>
            <a:ext cx="5455581" cy="1930908"/>
          </a:xfrm>
          <a:prstGeom prst="rect">
            <a:avLst/>
          </a:prstGeom>
        </p:spPr>
      </p:pic>
      <p:pic>
        <p:nvPicPr>
          <p:cNvPr id="3" name="Picture 2" descr="A screenshot of a cell phone&#10;&#10;Description generated with high confidence">
            <a:extLst>
              <a:ext uri="{FF2B5EF4-FFF2-40B4-BE49-F238E27FC236}">
                <a16:creationId xmlns:a16="http://schemas.microsoft.com/office/drawing/2014/main" id="{8B90BAD9-9C51-4FF5-8AD2-81CF90D6A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959864"/>
            <a:ext cx="7543800" cy="4812112"/>
          </a:xfrm>
          <a:prstGeom prst="rect">
            <a:avLst/>
          </a:prstGeom>
        </p:spPr>
      </p:pic>
    </p:spTree>
    <p:extLst>
      <p:ext uri="{BB962C8B-B14F-4D97-AF65-F5344CB8AC3E}">
        <p14:creationId xmlns:p14="http://schemas.microsoft.com/office/powerpoint/2010/main" val="205913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23E525-A4C7-425D-A5D2-B8F0086B3897}"/>
              </a:ext>
            </a:extLst>
          </p:cNvPr>
          <p:cNvSpPr txBox="1"/>
          <p:nvPr/>
        </p:nvSpPr>
        <p:spPr>
          <a:xfrm>
            <a:off x="76200" y="1905000"/>
            <a:ext cx="8991600" cy="5078313"/>
          </a:xfrm>
          <a:prstGeom prst="rect">
            <a:avLst/>
          </a:prstGeom>
          <a:noFill/>
        </p:spPr>
        <p:txBody>
          <a:bodyPr wrap="square" rtlCol="0">
            <a:spAutoFit/>
          </a:bodyPr>
          <a:lstStyle/>
          <a:p>
            <a:pPr marL="457200" indent="-457200">
              <a:buClr>
                <a:srgbClr val="C00000"/>
              </a:buClr>
              <a:buFont typeface="Wingdings" panose="05000000000000000000" pitchFamily="2" charset="2"/>
              <a:buChar char="§"/>
            </a:pPr>
            <a:r>
              <a:rPr lang="en-US" sz="2400" dirty="0">
                <a:solidFill>
                  <a:srgbClr val="C00000"/>
                </a:solidFill>
              </a:rPr>
              <a:t>HB 787 – statewide needs-based aid program</a:t>
            </a:r>
          </a:p>
          <a:p>
            <a:pPr marL="914400" lvl="1" indent="-457200">
              <a:buClr>
                <a:srgbClr val="C00000"/>
              </a:buClr>
              <a:buFont typeface="Wingdings" panose="05000000000000000000" pitchFamily="2" charset="2"/>
              <a:buChar char="§"/>
            </a:pPr>
            <a:r>
              <a:rPr lang="en-US" sz="2000" dirty="0">
                <a:solidFill>
                  <a:schemeClr val="tx1">
                    <a:lumMod val="95000"/>
                    <a:lumOff val="5000"/>
                  </a:schemeClr>
                </a:solidFill>
              </a:rPr>
              <a:t>Unlikely</a:t>
            </a:r>
          </a:p>
          <a:p>
            <a:pPr marL="914400" lvl="1" indent="-457200">
              <a:buClr>
                <a:srgbClr val="C00000"/>
              </a:buClr>
              <a:buFont typeface="Wingdings" panose="05000000000000000000" pitchFamily="2" charset="2"/>
              <a:buChar char="§"/>
            </a:pPr>
            <a:r>
              <a:rPr lang="en-US" sz="2000" dirty="0">
                <a:solidFill>
                  <a:schemeClr val="tx1">
                    <a:lumMod val="95000"/>
                    <a:lumOff val="5000"/>
                  </a:schemeClr>
                </a:solidFill>
              </a:rPr>
              <a:t>Shifting toward Completion Grant model similar to GSU’s Panther Grants</a:t>
            </a:r>
          </a:p>
          <a:p>
            <a:pPr marL="457200" indent="-457200">
              <a:buClr>
                <a:srgbClr val="C00000"/>
              </a:buClr>
              <a:buFont typeface="Wingdings" panose="05000000000000000000" pitchFamily="2" charset="2"/>
              <a:buChar char="§"/>
            </a:pPr>
            <a:r>
              <a:rPr lang="en-US" sz="2400" dirty="0">
                <a:solidFill>
                  <a:srgbClr val="C00000"/>
                </a:solidFill>
              </a:rPr>
              <a:t>Complete College Georgia Initiative</a:t>
            </a:r>
          </a:p>
          <a:p>
            <a:pPr marL="800100" lvl="1" indent="-342900">
              <a:buClr>
                <a:srgbClr val="C00000"/>
              </a:buClr>
              <a:buFont typeface="Wingdings" panose="05000000000000000000" pitchFamily="2" charset="2"/>
              <a:buChar char="§"/>
            </a:pPr>
            <a:r>
              <a:rPr lang="en-US" sz="2000" dirty="0">
                <a:solidFill>
                  <a:srgbClr val="C00000"/>
                </a:solidFill>
              </a:rPr>
              <a:t>College Readiness: </a:t>
            </a:r>
            <a:r>
              <a:rPr lang="en-US" sz="2000" dirty="0">
                <a:solidFill>
                  <a:schemeClr val="tx1">
                    <a:lumMod val="95000"/>
                    <a:lumOff val="5000"/>
                  </a:schemeClr>
                </a:solidFill>
              </a:rPr>
              <a:t>Mending the P-12 pipeline to increase the number of high school students who graduate and are ready to begin higher education work </a:t>
            </a:r>
          </a:p>
          <a:p>
            <a:pPr marL="800100" lvl="1" indent="-342900">
              <a:buClr>
                <a:srgbClr val="C00000"/>
              </a:buClr>
              <a:buFont typeface="Wingdings" panose="05000000000000000000" pitchFamily="2" charset="2"/>
              <a:buChar char="§"/>
            </a:pPr>
            <a:r>
              <a:rPr lang="en-US" sz="2000" dirty="0">
                <a:solidFill>
                  <a:srgbClr val="C00000"/>
                </a:solidFill>
              </a:rPr>
              <a:t>Improving Access and Completion among Underserved Students</a:t>
            </a:r>
            <a:r>
              <a:rPr lang="en-US" sz="2000" dirty="0">
                <a:solidFill>
                  <a:schemeClr val="tx1">
                    <a:lumMod val="95000"/>
                    <a:lumOff val="5000"/>
                  </a:schemeClr>
                </a:solidFill>
              </a:rPr>
              <a:t>: Identifying and removing common barriers for minority, part-time, adult, military, disabled, low-income, and first-generation students </a:t>
            </a:r>
          </a:p>
          <a:p>
            <a:pPr marL="800100" lvl="1" indent="-342900">
              <a:buClr>
                <a:srgbClr val="C00000"/>
              </a:buClr>
              <a:buFont typeface="Wingdings" panose="05000000000000000000" pitchFamily="2" charset="2"/>
              <a:buChar char="§"/>
            </a:pPr>
            <a:r>
              <a:rPr lang="en-US" sz="2000" dirty="0">
                <a:solidFill>
                  <a:srgbClr val="C00000"/>
                </a:solidFill>
              </a:rPr>
              <a:t>Shortening the Time to Degree:</a:t>
            </a:r>
            <a:r>
              <a:rPr lang="en-US" sz="2000" dirty="0">
                <a:solidFill>
                  <a:schemeClr val="tx1">
                    <a:lumMod val="95000"/>
                    <a:lumOff val="5000"/>
                  </a:schemeClr>
                </a:solidFill>
              </a:rPr>
              <a:t> Improving current paths and developing new paths for students to earn a high-quality degree in a timely manner </a:t>
            </a:r>
          </a:p>
          <a:p>
            <a:pPr marL="800100" lvl="1" indent="-342900">
              <a:buClr>
                <a:srgbClr val="C00000"/>
              </a:buClr>
              <a:buFont typeface="Wingdings" panose="05000000000000000000" pitchFamily="2" charset="2"/>
              <a:buChar char="§"/>
            </a:pPr>
            <a:r>
              <a:rPr lang="en-US" sz="2000" dirty="0">
                <a:solidFill>
                  <a:srgbClr val="C00000"/>
                </a:solidFill>
              </a:rPr>
              <a:t>Restructuring Instructional Delivery</a:t>
            </a:r>
            <a:r>
              <a:rPr lang="en-US" sz="2000" dirty="0">
                <a:solidFill>
                  <a:schemeClr val="tx1">
                    <a:lumMod val="95000"/>
                    <a:lumOff val="5000"/>
                  </a:schemeClr>
                </a:solidFill>
              </a:rPr>
              <a:t>: Improving the quality of student learning through effective teaching, facilitation, and innovative modes of learning </a:t>
            </a:r>
          </a:p>
          <a:p>
            <a:pPr marL="800100" lvl="1" indent="-342900">
              <a:buClr>
                <a:srgbClr val="C00000"/>
              </a:buClr>
              <a:buFont typeface="Wingdings" panose="05000000000000000000" pitchFamily="2" charset="2"/>
              <a:buChar char="§"/>
            </a:pPr>
            <a:r>
              <a:rPr lang="en-US" sz="2000" dirty="0">
                <a:solidFill>
                  <a:srgbClr val="C00000"/>
                </a:solidFill>
              </a:rPr>
              <a:t>Transforming Remediation:</a:t>
            </a:r>
            <a:r>
              <a:rPr lang="en-US" sz="2000" dirty="0">
                <a:solidFill>
                  <a:schemeClr val="tx1">
                    <a:lumMod val="95000"/>
                    <a:lumOff val="5000"/>
                  </a:schemeClr>
                </a:solidFill>
              </a:rPr>
              <a:t> Improving remedial education practices to remove barriers and increase success. </a:t>
            </a:r>
          </a:p>
          <a:p>
            <a:endParaRPr lang="en-US" sz="1600" dirty="0">
              <a:solidFill>
                <a:srgbClr val="002060"/>
              </a:solidFill>
            </a:endParaRPr>
          </a:p>
        </p:txBody>
      </p:sp>
      <p:pic>
        <p:nvPicPr>
          <p:cNvPr id="5" name="Picture 4" descr="A picture containing object&#10;&#10;Description generated with very high confidence">
            <a:extLst>
              <a:ext uri="{FF2B5EF4-FFF2-40B4-BE49-F238E27FC236}">
                <a16:creationId xmlns:a16="http://schemas.microsoft.com/office/drawing/2014/main" id="{22DA5213-1E77-4F95-A5D0-43C1F5424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4419" y="76200"/>
            <a:ext cx="4922181" cy="1742120"/>
          </a:xfrm>
          <a:prstGeom prst="rect">
            <a:avLst/>
          </a:prstGeom>
        </p:spPr>
      </p:pic>
    </p:spTree>
    <p:extLst>
      <p:ext uri="{BB962C8B-B14F-4D97-AF65-F5344CB8AC3E}">
        <p14:creationId xmlns:p14="http://schemas.microsoft.com/office/powerpoint/2010/main" val="326020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89544B93-C4B3-4D5E-8D4D-898001745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Text Box 22"/>
          <p:cNvSpPr txBox="1">
            <a:spLocks noChangeArrowheads="1"/>
          </p:cNvSpPr>
          <p:nvPr/>
        </p:nvSpPr>
        <p:spPr bwMode="auto">
          <a:xfrm>
            <a:off x="429039" y="3962400"/>
            <a:ext cx="3581400" cy="646331"/>
          </a:xfrm>
          <a:prstGeom prst="rect">
            <a:avLst/>
          </a:prstGeom>
          <a:noFill/>
          <a:ln w="9525">
            <a:noFill/>
            <a:miter lim="800000"/>
            <a:headEnd/>
            <a:tailEnd/>
          </a:ln>
        </p:spPr>
        <p:txBody>
          <a:bodyPr wrap="square">
            <a:spAutoFit/>
          </a:bodyPr>
          <a:lstStyle/>
          <a:p>
            <a:pPr>
              <a:spcBef>
                <a:spcPct val="50000"/>
              </a:spcBef>
            </a:pPr>
            <a:r>
              <a:rPr lang="en-US" dirty="0">
                <a:solidFill>
                  <a:schemeClr val="tx2">
                    <a:lumMod val="75000"/>
                  </a:schemeClr>
                </a:solidFill>
                <a:latin typeface="Trebuchet MS" pitchFamily="34" charset="0"/>
                <a:cs typeface="Arial" charset="0"/>
              </a:rPr>
              <a:t>(4) School Safety – Much More than Metal Detectors</a:t>
            </a:r>
          </a:p>
        </p:txBody>
      </p:sp>
      <p:sp>
        <p:nvSpPr>
          <p:cNvPr id="27" name="Text Box 22"/>
          <p:cNvSpPr txBox="1">
            <a:spLocks noChangeArrowheads="1"/>
          </p:cNvSpPr>
          <p:nvPr/>
        </p:nvSpPr>
        <p:spPr bwMode="auto">
          <a:xfrm>
            <a:off x="4543839" y="3962400"/>
            <a:ext cx="3657600" cy="646331"/>
          </a:xfrm>
          <a:prstGeom prst="rect">
            <a:avLst/>
          </a:prstGeom>
          <a:noFill/>
          <a:ln w="9525">
            <a:noFill/>
            <a:miter lim="800000"/>
            <a:headEnd/>
            <a:tailEnd/>
          </a:ln>
        </p:spPr>
        <p:txBody>
          <a:bodyPr wrap="square">
            <a:spAutoFit/>
          </a:bodyPr>
          <a:lstStyle/>
          <a:p>
            <a:pPr>
              <a:spcBef>
                <a:spcPct val="50000"/>
              </a:spcBef>
            </a:pPr>
            <a:r>
              <a:rPr lang="en-US" dirty="0">
                <a:solidFill>
                  <a:schemeClr val="accent1">
                    <a:lumMod val="50000"/>
                  </a:schemeClr>
                </a:solidFill>
                <a:latin typeface="Trebuchet MS" pitchFamily="34" charset="0"/>
                <a:cs typeface="Arial" charset="0"/>
              </a:rPr>
              <a:t>(9) Dual Enrollment – Growth and Sustainability</a:t>
            </a:r>
          </a:p>
        </p:txBody>
      </p:sp>
      <p:sp>
        <p:nvSpPr>
          <p:cNvPr id="18" name="Text Box 22"/>
          <p:cNvSpPr txBox="1">
            <a:spLocks noChangeArrowheads="1"/>
          </p:cNvSpPr>
          <p:nvPr/>
        </p:nvSpPr>
        <p:spPr bwMode="auto">
          <a:xfrm>
            <a:off x="457200" y="1295400"/>
            <a:ext cx="3962400" cy="646331"/>
          </a:xfrm>
          <a:prstGeom prst="rect">
            <a:avLst/>
          </a:prstGeom>
          <a:noFill/>
          <a:ln w="9525">
            <a:noFill/>
            <a:miter lim="800000"/>
            <a:headEnd/>
            <a:tailEnd/>
          </a:ln>
        </p:spPr>
        <p:txBody>
          <a:bodyPr wrap="square">
            <a:spAutoFit/>
          </a:bodyPr>
          <a:lstStyle/>
          <a:p>
            <a:pPr>
              <a:spcBef>
                <a:spcPct val="50000"/>
              </a:spcBef>
            </a:pPr>
            <a:r>
              <a:rPr lang="en-US" dirty="0">
                <a:solidFill>
                  <a:schemeClr val="tx2">
                    <a:lumMod val="75000"/>
                  </a:schemeClr>
                </a:solidFill>
                <a:latin typeface="Trebuchet MS" pitchFamily="34" charset="0"/>
                <a:cs typeface="Arial" charset="0"/>
              </a:rPr>
              <a:t>(1) New Leadership – Changes at the Capitol</a:t>
            </a:r>
          </a:p>
        </p:txBody>
      </p:sp>
      <p:sp>
        <p:nvSpPr>
          <p:cNvPr id="19" name="Text Box 22"/>
          <p:cNvSpPr txBox="1">
            <a:spLocks noChangeArrowheads="1"/>
          </p:cNvSpPr>
          <p:nvPr/>
        </p:nvSpPr>
        <p:spPr bwMode="auto">
          <a:xfrm>
            <a:off x="429038" y="2173069"/>
            <a:ext cx="4419599" cy="646331"/>
          </a:xfrm>
          <a:prstGeom prst="rect">
            <a:avLst/>
          </a:prstGeom>
          <a:noFill/>
          <a:ln w="9525">
            <a:noFill/>
            <a:miter lim="800000"/>
            <a:headEnd/>
            <a:tailEnd/>
          </a:ln>
        </p:spPr>
        <p:txBody>
          <a:bodyPr wrap="square">
            <a:spAutoFit/>
          </a:bodyPr>
          <a:lstStyle/>
          <a:p>
            <a:pPr>
              <a:spcBef>
                <a:spcPct val="50000"/>
              </a:spcBef>
            </a:pPr>
            <a:r>
              <a:rPr lang="en-US" dirty="0">
                <a:solidFill>
                  <a:schemeClr val="tx2">
                    <a:lumMod val="75000"/>
                  </a:schemeClr>
                </a:solidFill>
                <a:latin typeface="Trebuchet MS" pitchFamily="34" charset="0"/>
                <a:cs typeface="Arial" charset="0"/>
              </a:rPr>
              <a:t>(2) Early Learning – Quality Early Care and Its Economic Impact</a:t>
            </a:r>
          </a:p>
        </p:txBody>
      </p:sp>
      <p:sp>
        <p:nvSpPr>
          <p:cNvPr id="20" name="Text Box 22"/>
          <p:cNvSpPr txBox="1">
            <a:spLocks noChangeArrowheads="1"/>
          </p:cNvSpPr>
          <p:nvPr/>
        </p:nvSpPr>
        <p:spPr bwMode="auto">
          <a:xfrm>
            <a:off x="429039" y="3096399"/>
            <a:ext cx="3657600" cy="646331"/>
          </a:xfrm>
          <a:prstGeom prst="rect">
            <a:avLst/>
          </a:prstGeom>
          <a:noFill/>
          <a:ln w="9525">
            <a:noFill/>
            <a:miter lim="800000"/>
            <a:headEnd/>
            <a:tailEnd/>
          </a:ln>
        </p:spPr>
        <p:txBody>
          <a:bodyPr wrap="square">
            <a:spAutoFit/>
          </a:bodyPr>
          <a:lstStyle/>
          <a:p>
            <a:pPr>
              <a:spcBef>
                <a:spcPct val="50000"/>
              </a:spcBef>
            </a:pPr>
            <a:r>
              <a:rPr lang="en-US" dirty="0">
                <a:solidFill>
                  <a:schemeClr val="tx2">
                    <a:lumMod val="75000"/>
                  </a:schemeClr>
                </a:solidFill>
                <a:latin typeface="Trebuchet MS" pitchFamily="34" charset="0"/>
                <a:cs typeface="Arial" charset="0"/>
              </a:rPr>
              <a:t>(3) Teaching – Elevating the Profession…Now!</a:t>
            </a:r>
          </a:p>
        </p:txBody>
      </p:sp>
      <p:sp>
        <p:nvSpPr>
          <p:cNvPr id="28" name="Text Box 22"/>
          <p:cNvSpPr txBox="1">
            <a:spLocks noChangeArrowheads="1"/>
          </p:cNvSpPr>
          <p:nvPr/>
        </p:nvSpPr>
        <p:spPr bwMode="auto">
          <a:xfrm>
            <a:off x="429039" y="4916269"/>
            <a:ext cx="4267200" cy="646331"/>
          </a:xfrm>
          <a:prstGeom prst="rect">
            <a:avLst/>
          </a:prstGeom>
          <a:noFill/>
          <a:ln w="9525">
            <a:noFill/>
            <a:miter lim="800000"/>
            <a:headEnd/>
            <a:tailEnd/>
          </a:ln>
        </p:spPr>
        <p:txBody>
          <a:bodyPr wrap="square">
            <a:spAutoFit/>
          </a:bodyPr>
          <a:lstStyle/>
          <a:p>
            <a:pPr>
              <a:spcBef>
                <a:spcPct val="50000"/>
              </a:spcBef>
            </a:pPr>
            <a:r>
              <a:rPr lang="en-US" dirty="0">
                <a:solidFill>
                  <a:schemeClr val="tx2">
                    <a:lumMod val="75000"/>
                  </a:schemeClr>
                </a:solidFill>
                <a:latin typeface="Trebuchet MS" pitchFamily="34" charset="0"/>
                <a:cs typeface="Arial" charset="0"/>
              </a:rPr>
              <a:t>(5) Funding:  Is Fully Funding QBE Enough?</a:t>
            </a:r>
          </a:p>
        </p:txBody>
      </p:sp>
      <p:sp>
        <p:nvSpPr>
          <p:cNvPr id="29" name="Text Box 22"/>
          <p:cNvSpPr txBox="1">
            <a:spLocks noChangeArrowheads="1"/>
          </p:cNvSpPr>
          <p:nvPr/>
        </p:nvSpPr>
        <p:spPr bwMode="auto">
          <a:xfrm>
            <a:off x="4543839" y="1295400"/>
            <a:ext cx="3505199" cy="646331"/>
          </a:xfrm>
          <a:prstGeom prst="rect">
            <a:avLst/>
          </a:prstGeom>
          <a:noFill/>
          <a:ln w="9525">
            <a:noFill/>
            <a:miter lim="800000"/>
            <a:headEnd/>
            <a:tailEnd/>
          </a:ln>
        </p:spPr>
        <p:txBody>
          <a:bodyPr wrap="square">
            <a:spAutoFit/>
          </a:bodyPr>
          <a:lstStyle/>
          <a:p>
            <a:pPr>
              <a:spcBef>
                <a:spcPct val="50000"/>
              </a:spcBef>
            </a:pPr>
            <a:r>
              <a:rPr lang="en-US" dirty="0">
                <a:solidFill>
                  <a:schemeClr val="accent1">
                    <a:lumMod val="50000"/>
                  </a:schemeClr>
                </a:solidFill>
                <a:latin typeface="Trebuchet MS" pitchFamily="34" charset="0"/>
                <a:cs typeface="Arial" charset="0"/>
              </a:rPr>
              <a:t>(6) Assessments – Testing the Waters</a:t>
            </a:r>
          </a:p>
        </p:txBody>
      </p:sp>
      <p:sp>
        <p:nvSpPr>
          <p:cNvPr id="30" name="Text Box 22"/>
          <p:cNvSpPr txBox="1">
            <a:spLocks noChangeArrowheads="1"/>
          </p:cNvSpPr>
          <p:nvPr/>
        </p:nvSpPr>
        <p:spPr bwMode="auto">
          <a:xfrm>
            <a:off x="4543839" y="2209800"/>
            <a:ext cx="3657600" cy="646331"/>
          </a:xfrm>
          <a:prstGeom prst="rect">
            <a:avLst/>
          </a:prstGeom>
          <a:noFill/>
          <a:ln w="9525">
            <a:noFill/>
            <a:miter lim="800000"/>
            <a:headEnd/>
            <a:tailEnd/>
          </a:ln>
        </p:spPr>
        <p:txBody>
          <a:bodyPr wrap="square">
            <a:spAutoFit/>
          </a:bodyPr>
          <a:lstStyle/>
          <a:p>
            <a:pPr>
              <a:spcBef>
                <a:spcPct val="50000"/>
              </a:spcBef>
            </a:pPr>
            <a:r>
              <a:rPr lang="en-US" dirty="0">
                <a:solidFill>
                  <a:schemeClr val="accent1">
                    <a:lumMod val="50000"/>
                  </a:schemeClr>
                </a:solidFill>
                <a:latin typeface="Trebuchet MS" pitchFamily="34" charset="0"/>
                <a:cs typeface="Arial" charset="0"/>
              </a:rPr>
              <a:t>(7) ESAs/ Vouchers – Taking a Hard Look at What’s Next</a:t>
            </a:r>
          </a:p>
        </p:txBody>
      </p:sp>
      <p:sp>
        <p:nvSpPr>
          <p:cNvPr id="31" name="Text Box 22"/>
          <p:cNvSpPr txBox="1">
            <a:spLocks noChangeArrowheads="1"/>
          </p:cNvSpPr>
          <p:nvPr/>
        </p:nvSpPr>
        <p:spPr bwMode="auto">
          <a:xfrm>
            <a:off x="4543839" y="3087469"/>
            <a:ext cx="3657600" cy="646331"/>
          </a:xfrm>
          <a:prstGeom prst="rect">
            <a:avLst/>
          </a:prstGeom>
          <a:noFill/>
          <a:ln w="9525">
            <a:noFill/>
            <a:miter lim="800000"/>
            <a:headEnd/>
            <a:tailEnd/>
          </a:ln>
        </p:spPr>
        <p:txBody>
          <a:bodyPr wrap="square">
            <a:spAutoFit/>
          </a:bodyPr>
          <a:lstStyle/>
          <a:p>
            <a:pPr>
              <a:spcBef>
                <a:spcPct val="50000"/>
              </a:spcBef>
            </a:pPr>
            <a:r>
              <a:rPr lang="en-US" dirty="0">
                <a:solidFill>
                  <a:schemeClr val="accent1">
                    <a:lumMod val="50000"/>
                  </a:schemeClr>
                </a:solidFill>
                <a:latin typeface="Trebuchet MS" pitchFamily="34" charset="0"/>
                <a:cs typeface="Arial" charset="0"/>
              </a:rPr>
              <a:t>(8) Summer Start Date – More than Meets the Eye</a:t>
            </a:r>
          </a:p>
        </p:txBody>
      </p:sp>
      <p:sp>
        <p:nvSpPr>
          <p:cNvPr id="32" name="Text Box 22"/>
          <p:cNvSpPr txBox="1">
            <a:spLocks noChangeArrowheads="1"/>
          </p:cNvSpPr>
          <p:nvPr/>
        </p:nvSpPr>
        <p:spPr bwMode="auto">
          <a:xfrm>
            <a:off x="4543839" y="4912668"/>
            <a:ext cx="4267200" cy="646331"/>
          </a:xfrm>
          <a:prstGeom prst="rect">
            <a:avLst/>
          </a:prstGeom>
          <a:noFill/>
          <a:ln w="9525">
            <a:noFill/>
            <a:miter lim="800000"/>
            <a:headEnd/>
            <a:tailEnd/>
          </a:ln>
        </p:spPr>
        <p:txBody>
          <a:bodyPr wrap="square">
            <a:spAutoFit/>
          </a:bodyPr>
          <a:lstStyle/>
          <a:p>
            <a:pPr>
              <a:spcBef>
                <a:spcPct val="50000"/>
              </a:spcBef>
            </a:pPr>
            <a:r>
              <a:rPr lang="en-US" dirty="0">
                <a:solidFill>
                  <a:schemeClr val="accent1">
                    <a:lumMod val="50000"/>
                  </a:schemeClr>
                </a:solidFill>
                <a:latin typeface="Trebuchet MS" pitchFamily="34" charset="0"/>
                <a:cs typeface="Arial" charset="0"/>
              </a:rPr>
              <a:t>(10) Post-Secondary – Costs, Other Barriers Impede Success</a:t>
            </a:r>
          </a:p>
        </p:txBody>
      </p:sp>
      <p:sp>
        <p:nvSpPr>
          <p:cNvPr id="16" name="Title 1">
            <a:extLst>
              <a:ext uri="{FF2B5EF4-FFF2-40B4-BE49-F238E27FC236}">
                <a16:creationId xmlns:a16="http://schemas.microsoft.com/office/drawing/2014/main" id="{8B302929-60DC-4518-BE6D-9CF1A219A319}"/>
              </a:ext>
            </a:extLst>
          </p:cNvPr>
          <p:cNvSpPr>
            <a:spLocks noGrp="1"/>
          </p:cNvSpPr>
          <p:nvPr>
            <p:ph type="title"/>
          </p:nvPr>
        </p:nvSpPr>
        <p:spPr>
          <a:xfrm>
            <a:off x="457199" y="0"/>
            <a:ext cx="8229600" cy="1143000"/>
          </a:xfrm>
        </p:spPr>
        <p:txBody>
          <a:bodyPr>
            <a:normAutofit/>
          </a:bodyPr>
          <a:lstStyle/>
          <a:p>
            <a:pPr fontAlgn="auto">
              <a:spcBef>
                <a:spcPts val="0"/>
              </a:spcBef>
              <a:spcAft>
                <a:spcPts val="0"/>
              </a:spcAft>
              <a:defRPr/>
            </a:pPr>
            <a:r>
              <a:rPr lang="en-US" sz="3600" b="1" dirty="0">
                <a:solidFill>
                  <a:schemeClr val="tx2"/>
                </a:solidFill>
              </a:rPr>
              <a:t>Top Ten Issues - 2019</a:t>
            </a:r>
          </a:p>
        </p:txBody>
      </p:sp>
    </p:spTree>
    <p:extLst>
      <p:ext uri="{BB962C8B-B14F-4D97-AF65-F5344CB8AC3E}">
        <p14:creationId xmlns:p14="http://schemas.microsoft.com/office/powerpoint/2010/main" val="70389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E48BF7D4-F5DA-4E54-8082-B405A0B8C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noChangeArrowheads="1"/>
          </p:cNvSpPr>
          <p:nvPr/>
        </p:nvSpPr>
        <p:spPr bwMode="auto">
          <a:xfrm>
            <a:off x="1066800" y="2864343"/>
            <a:ext cx="6934200" cy="2677656"/>
          </a:xfrm>
          <a:prstGeom prst="rect">
            <a:avLst/>
          </a:prstGeom>
          <a:noFill/>
          <a:ln w="9525">
            <a:noFill/>
            <a:miter lim="800000"/>
            <a:headEnd/>
            <a:tailEnd/>
          </a:ln>
        </p:spPr>
        <p:txBody>
          <a:bodyPr wrap="square">
            <a:spAutoFit/>
          </a:bodyPr>
          <a:lstStyle/>
          <a:p>
            <a:pPr algn="ctr"/>
            <a:r>
              <a:rPr lang="en-US" sz="2800" b="1" dirty="0">
                <a:latin typeface="Calibri" pitchFamily="34" charset="0"/>
                <a:cs typeface="Arial" charset="0"/>
              </a:rPr>
              <a:t>Questions Welcome Now &amp; Anytime!</a:t>
            </a:r>
          </a:p>
          <a:p>
            <a:pPr algn="ctr"/>
            <a:endParaRPr lang="en-US" sz="2800" b="1" dirty="0">
              <a:latin typeface="Calibri" pitchFamily="34" charset="0"/>
              <a:cs typeface="Arial" charset="0"/>
            </a:endParaRPr>
          </a:p>
          <a:p>
            <a:pPr algn="ctr"/>
            <a:r>
              <a:rPr lang="en-US" sz="2800" b="1" dirty="0">
                <a:latin typeface="Calibri" pitchFamily="34" charset="0"/>
                <a:cs typeface="Arial" charset="0"/>
              </a:rPr>
              <a:t>Dana Rickman</a:t>
            </a:r>
          </a:p>
          <a:p>
            <a:pPr algn="ctr"/>
            <a:r>
              <a:rPr lang="en-US" sz="2800" b="1" dirty="0">
                <a:latin typeface="Calibri" pitchFamily="34" charset="0"/>
                <a:cs typeface="Arial" charset="0"/>
              </a:rPr>
              <a:t>Vice President</a:t>
            </a:r>
          </a:p>
          <a:p>
            <a:pPr algn="ctr"/>
            <a:r>
              <a:rPr lang="en-US" sz="2800" b="1" dirty="0">
                <a:latin typeface="Calibri" pitchFamily="34" charset="0"/>
                <a:cs typeface="Arial" charset="0"/>
                <a:hlinkClick r:id="rId4"/>
              </a:rPr>
              <a:t>drickman@gpee.org</a:t>
            </a:r>
            <a:endParaRPr lang="en-US" sz="2800" b="1" dirty="0">
              <a:latin typeface="Calibri" pitchFamily="34" charset="0"/>
              <a:cs typeface="Arial" charset="0"/>
            </a:endParaRPr>
          </a:p>
          <a:p>
            <a:pPr algn="ctr"/>
            <a:r>
              <a:rPr lang="en-US" sz="2800" b="1" dirty="0">
                <a:latin typeface="Calibri" pitchFamily="34" charset="0"/>
                <a:cs typeface="Arial" charset="0"/>
              </a:rPr>
              <a:t>404.223.2462</a:t>
            </a:r>
          </a:p>
        </p:txBody>
      </p:sp>
      <p:pic>
        <p:nvPicPr>
          <p:cNvPr id="16" name="Picture 15">
            <a:extLst>
              <a:ext uri="{FF2B5EF4-FFF2-40B4-BE49-F238E27FC236}">
                <a16:creationId xmlns:a16="http://schemas.microsoft.com/office/drawing/2014/main" id="{2A1258DC-67F7-4C6F-9F1C-B70EFE98E2F1}"/>
              </a:ext>
            </a:extLst>
          </p:cNvPr>
          <p:cNvPicPr>
            <a:picLocks noChangeAspect="1"/>
          </p:cNvPicPr>
          <p:nvPr/>
        </p:nvPicPr>
        <p:blipFill>
          <a:blip r:embed="rId5"/>
          <a:stretch>
            <a:fillRect/>
          </a:stretch>
        </p:blipFill>
        <p:spPr>
          <a:xfrm>
            <a:off x="7772400" y="1002364"/>
            <a:ext cx="1183649" cy="978836"/>
          </a:xfrm>
          <a:prstGeom prst="rect">
            <a:avLst/>
          </a:prstGeom>
        </p:spPr>
      </p:pic>
      <p:pic>
        <p:nvPicPr>
          <p:cNvPr id="15" name="Picture 14">
            <a:extLst>
              <a:ext uri="{FF2B5EF4-FFF2-40B4-BE49-F238E27FC236}">
                <a16:creationId xmlns:a16="http://schemas.microsoft.com/office/drawing/2014/main" id="{DE813BC8-5E02-4CE5-8A91-E1DD006E6744}"/>
              </a:ext>
            </a:extLst>
          </p:cNvPr>
          <p:cNvPicPr>
            <a:picLocks noChangeAspect="1"/>
          </p:cNvPicPr>
          <p:nvPr/>
        </p:nvPicPr>
        <p:blipFill>
          <a:blip r:embed="rId6"/>
          <a:stretch>
            <a:fillRect/>
          </a:stretch>
        </p:blipFill>
        <p:spPr>
          <a:xfrm>
            <a:off x="6781800" y="19834"/>
            <a:ext cx="1171560" cy="920877"/>
          </a:xfrm>
          <a:prstGeom prst="rect">
            <a:avLst/>
          </a:prstGeom>
        </p:spPr>
      </p:pic>
      <p:pic>
        <p:nvPicPr>
          <p:cNvPr id="14" name="Picture 13">
            <a:extLst>
              <a:ext uri="{FF2B5EF4-FFF2-40B4-BE49-F238E27FC236}">
                <a16:creationId xmlns:a16="http://schemas.microsoft.com/office/drawing/2014/main" id="{BD725517-A209-4EB8-BBD6-EB1096247B5C}"/>
              </a:ext>
            </a:extLst>
          </p:cNvPr>
          <p:cNvPicPr>
            <a:picLocks noChangeAspect="1"/>
          </p:cNvPicPr>
          <p:nvPr/>
        </p:nvPicPr>
        <p:blipFill>
          <a:blip r:embed="rId7"/>
          <a:stretch>
            <a:fillRect/>
          </a:stretch>
        </p:blipFill>
        <p:spPr>
          <a:xfrm>
            <a:off x="6208027" y="990600"/>
            <a:ext cx="1259573" cy="953795"/>
          </a:xfrm>
          <a:prstGeom prst="rect">
            <a:avLst/>
          </a:prstGeom>
        </p:spPr>
      </p:pic>
      <p:pic>
        <p:nvPicPr>
          <p:cNvPr id="13" name="Picture 12">
            <a:extLst>
              <a:ext uri="{FF2B5EF4-FFF2-40B4-BE49-F238E27FC236}">
                <a16:creationId xmlns:a16="http://schemas.microsoft.com/office/drawing/2014/main" id="{245BF142-5E35-45B5-857F-8A81D6B11978}"/>
              </a:ext>
            </a:extLst>
          </p:cNvPr>
          <p:cNvPicPr>
            <a:picLocks noChangeAspect="1"/>
          </p:cNvPicPr>
          <p:nvPr/>
        </p:nvPicPr>
        <p:blipFill>
          <a:blip r:embed="rId8"/>
          <a:stretch>
            <a:fillRect/>
          </a:stretch>
        </p:blipFill>
        <p:spPr>
          <a:xfrm>
            <a:off x="5146111" y="19835"/>
            <a:ext cx="1305360" cy="970766"/>
          </a:xfrm>
          <a:prstGeom prst="rect">
            <a:avLst/>
          </a:prstGeom>
        </p:spPr>
      </p:pic>
      <p:pic>
        <p:nvPicPr>
          <p:cNvPr id="12" name="Picture 11">
            <a:extLst>
              <a:ext uri="{FF2B5EF4-FFF2-40B4-BE49-F238E27FC236}">
                <a16:creationId xmlns:a16="http://schemas.microsoft.com/office/drawing/2014/main" id="{7EA68CE6-2F66-45EB-B1DF-926C47BE7693}"/>
              </a:ext>
            </a:extLst>
          </p:cNvPr>
          <p:cNvPicPr>
            <a:picLocks noChangeAspect="1"/>
          </p:cNvPicPr>
          <p:nvPr/>
        </p:nvPicPr>
        <p:blipFill>
          <a:blip r:embed="rId9"/>
          <a:stretch>
            <a:fillRect/>
          </a:stretch>
        </p:blipFill>
        <p:spPr>
          <a:xfrm>
            <a:off x="4567054" y="990600"/>
            <a:ext cx="1376546" cy="1036828"/>
          </a:xfrm>
          <a:prstGeom prst="rect">
            <a:avLst/>
          </a:prstGeom>
        </p:spPr>
      </p:pic>
      <p:pic>
        <p:nvPicPr>
          <p:cNvPr id="11" name="Picture 10">
            <a:extLst>
              <a:ext uri="{FF2B5EF4-FFF2-40B4-BE49-F238E27FC236}">
                <a16:creationId xmlns:a16="http://schemas.microsoft.com/office/drawing/2014/main" id="{32821704-34FE-469A-AEA7-3FB7E9BF3E84}"/>
              </a:ext>
            </a:extLst>
          </p:cNvPr>
          <p:cNvPicPr>
            <a:picLocks noChangeAspect="1"/>
          </p:cNvPicPr>
          <p:nvPr/>
        </p:nvPicPr>
        <p:blipFill>
          <a:blip r:embed="rId10"/>
          <a:stretch>
            <a:fillRect/>
          </a:stretch>
        </p:blipFill>
        <p:spPr>
          <a:xfrm>
            <a:off x="3497375" y="0"/>
            <a:ext cx="1329276" cy="990599"/>
          </a:xfrm>
          <a:prstGeom prst="rect">
            <a:avLst/>
          </a:prstGeom>
        </p:spPr>
      </p:pic>
      <p:pic>
        <p:nvPicPr>
          <p:cNvPr id="10" name="Picture 9">
            <a:extLst>
              <a:ext uri="{FF2B5EF4-FFF2-40B4-BE49-F238E27FC236}">
                <a16:creationId xmlns:a16="http://schemas.microsoft.com/office/drawing/2014/main" id="{77663375-FB92-4C79-88DE-C5F2F58E5F5E}"/>
              </a:ext>
            </a:extLst>
          </p:cNvPr>
          <p:cNvPicPr>
            <a:picLocks noChangeAspect="1"/>
          </p:cNvPicPr>
          <p:nvPr/>
        </p:nvPicPr>
        <p:blipFill>
          <a:blip r:embed="rId11"/>
          <a:stretch>
            <a:fillRect/>
          </a:stretch>
        </p:blipFill>
        <p:spPr>
          <a:xfrm>
            <a:off x="2743200" y="990600"/>
            <a:ext cx="1378402" cy="985010"/>
          </a:xfrm>
          <a:prstGeom prst="rect">
            <a:avLst/>
          </a:prstGeom>
        </p:spPr>
      </p:pic>
      <p:pic>
        <p:nvPicPr>
          <p:cNvPr id="4" name="Picture 3">
            <a:extLst>
              <a:ext uri="{FF2B5EF4-FFF2-40B4-BE49-F238E27FC236}">
                <a16:creationId xmlns:a16="http://schemas.microsoft.com/office/drawing/2014/main" id="{79ABC397-907A-4395-9945-5C26C399B4D8}"/>
              </a:ext>
            </a:extLst>
          </p:cNvPr>
          <p:cNvPicPr>
            <a:picLocks noChangeAspect="1"/>
          </p:cNvPicPr>
          <p:nvPr/>
        </p:nvPicPr>
        <p:blipFill>
          <a:blip r:embed="rId12"/>
          <a:stretch>
            <a:fillRect/>
          </a:stretch>
        </p:blipFill>
        <p:spPr>
          <a:xfrm>
            <a:off x="914400" y="990599"/>
            <a:ext cx="1378402" cy="1022378"/>
          </a:xfrm>
          <a:prstGeom prst="rect">
            <a:avLst/>
          </a:prstGeom>
        </p:spPr>
      </p:pic>
      <p:pic>
        <p:nvPicPr>
          <p:cNvPr id="17" name="Picture 16">
            <a:extLst>
              <a:ext uri="{FF2B5EF4-FFF2-40B4-BE49-F238E27FC236}">
                <a16:creationId xmlns:a16="http://schemas.microsoft.com/office/drawing/2014/main" id="{293D2593-8698-495F-BF29-7EDAF1A63621}"/>
              </a:ext>
            </a:extLst>
          </p:cNvPr>
          <p:cNvPicPr>
            <a:picLocks noChangeAspect="1"/>
          </p:cNvPicPr>
          <p:nvPr/>
        </p:nvPicPr>
        <p:blipFill>
          <a:blip r:embed="rId13"/>
          <a:stretch>
            <a:fillRect/>
          </a:stretch>
        </p:blipFill>
        <p:spPr>
          <a:xfrm>
            <a:off x="64452" y="1"/>
            <a:ext cx="1324151" cy="1002363"/>
          </a:xfrm>
          <a:prstGeom prst="rect">
            <a:avLst/>
          </a:prstGeom>
        </p:spPr>
      </p:pic>
      <p:pic>
        <p:nvPicPr>
          <p:cNvPr id="19" name="Picture 18">
            <a:extLst>
              <a:ext uri="{FF2B5EF4-FFF2-40B4-BE49-F238E27FC236}">
                <a16:creationId xmlns:a16="http://schemas.microsoft.com/office/drawing/2014/main" id="{D5AFAE96-6746-485B-AC5F-C46085201EEC}"/>
              </a:ext>
            </a:extLst>
          </p:cNvPr>
          <p:cNvPicPr>
            <a:picLocks noChangeAspect="1"/>
          </p:cNvPicPr>
          <p:nvPr/>
        </p:nvPicPr>
        <p:blipFill>
          <a:blip r:embed="rId14"/>
          <a:stretch>
            <a:fillRect/>
          </a:stretch>
        </p:blipFill>
        <p:spPr>
          <a:xfrm>
            <a:off x="1895040" y="-6931"/>
            <a:ext cx="1305360" cy="1035787"/>
          </a:xfrm>
          <a:prstGeom prst="rect">
            <a:avLst/>
          </a:prstGeom>
        </p:spPr>
      </p:pic>
    </p:spTree>
    <p:extLst>
      <p:ext uri="{BB962C8B-B14F-4D97-AF65-F5344CB8AC3E}">
        <p14:creationId xmlns:p14="http://schemas.microsoft.com/office/powerpoint/2010/main" val="6307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89544B93-C4B3-4D5E-8D4D-898001745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Text Box 22"/>
          <p:cNvSpPr txBox="1">
            <a:spLocks noChangeArrowheads="1"/>
          </p:cNvSpPr>
          <p:nvPr/>
        </p:nvSpPr>
        <p:spPr bwMode="auto">
          <a:xfrm>
            <a:off x="429039" y="3962400"/>
            <a:ext cx="3581400" cy="646331"/>
          </a:xfrm>
          <a:prstGeom prst="rect">
            <a:avLst/>
          </a:prstGeom>
          <a:noFill/>
          <a:ln w="9525">
            <a:noFill/>
            <a:miter lim="800000"/>
            <a:headEnd/>
            <a:tailEnd/>
          </a:ln>
        </p:spPr>
        <p:txBody>
          <a:bodyPr wrap="square">
            <a:spAutoFit/>
          </a:bodyPr>
          <a:lstStyle/>
          <a:p>
            <a:pPr>
              <a:spcBef>
                <a:spcPct val="50000"/>
              </a:spcBef>
            </a:pPr>
            <a:r>
              <a:rPr lang="en-US" dirty="0">
                <a:solidFill>
                  <a:schemeClr val="tx2">
                    <a:lumMod val="75000"/>
                  </a:schemeClr>
                </a:solidFill>
                <a:latin typeface="Trebuchet MS" pitchFamily="34" charset="0"/>
                <a:cs typeface="Arial" charset="0"/>
              </a:rPr>
              <a:t>(4) School Safety – Much More than Metal Detectors</a:t>
            </a:r>
          </a:p>
        </p:txBody>
      </p:sp>
      <p:sp>
        <p:nvSpPr>
          <p:cNvPr id="27" name="Text Box 22"/>
          <p:cNvSpPr txBox="1">
            <a:spLocks noChangeArrowheads="1"/>
          </p:cNvSpPr>
          <p:nvPr/>
        </p:nvSpPr>
        <p:spPr bwMode="auto">
          <a:xfrm>
            <a:off x="4543839" y="3962400"/>
            <a:ext cx="3657600" cy="646331"/>
          </a:xfrm>
          <a:prstGeom prst="rect">
            <a:avLst/>
          </a:prstGeom>
          <a:noFill/>
          <a:ln w="9525">
            <a:noFill/>
            <a:miter lim="800000"/>
            <a:headEnd/>
            <a:tailEnd/>
          </a:ln>
        </p:spPr>
        <p:txBody>
          <a:bodyPr wrap="square">
            <a:spAutoFit/>
          </a:bodyPr>
          <a:lstStyle/>
          <a:p>
            <a:pPr>
              <a:spcBef>
                <a:spcPct val="50000"/>
              </a:spcBef>
            </a:pPr>
            <a:r>
              <a:rPr lang="en-US" b="1" dirty="0">
                <a:solidFill>
                  <a:schemeClr val="accent1">
                    <a:lumMod val="50000"/>
                  </a:schemeClr>
                </a:solidFill>
                <a:latin typeface="Trebuchet MS" pitchFamily="34" charset="0"/>
                <a:cs typeface="Arial" charset="0"/>
              </a:rPr>
              <a:t>(9) Dual Enrollment – Growth and Sustainability</a:t>
            </a:r>
          </a:p>
        </p:txBody>
      </p:sp>
      <p:sp>
        <p:nvSpPr>
          <p:cNvPr id="18" name="Text Box 22"/>
          <p:cNvSpPr txBox="1">
            <a:spLocks noChangeArrowheads="1"/>
          </p:cNvSpPr>
          <p:nvPr/>
        </p:nvSpPr>
        <p:spPr bwMode="auto">
          <a:xfrm>
            <a:off x="457200" y="1295400"/>
            <a:ext cx="3962400" cy="646331"/>
          </a:xfrm>
          <a:prstGeom prst="rect">
            <a:avLst/>
          </a:prstGeom>
          <a:noFill/>
          <a:ln w="9525">
            <a:noFill/>
            <a:miter lim="800000"/>
            <a:headEnd/>
            <a:tailEnd/>
          </a:ln>
        </p:spPr>
        <p:txBody>
          <a:bodyPr wrap="square">
            <a:spAutoFit/>
          </a:bodyPr>
          <a:lstStyle/>
          <a:p>
            <a:pPr>
              <a:spcBef>
                <a:spcPct val="50000"/>
              </a:spcBef>
            </a:pPr>
            <a:r>
              <a:rPr lang="en-US" dirty="0">
                <a:solidFill>
                  <a:schemeClr val="tx2">
                    <a:lumMod val="75000"/>
                  </a:schemeClr>
                </a:solidFill>
                <a:latin typeface="Trebuchet MS" pitchFamily="34" charset="0"/>
                <a:cs typeface="Arial" charset="0"/>
              </a:rPr>
              <a:t>(1) New Leadership – Changes at the Capitol</a:t>
            </a:r>
          </a:p>
        </p:txBody>
      </p:sp>
      <p:sp>
        <p:nvSpPr>
          <p:cNvPr id="19" name="Text Box 22"/>
          <p:cNvSpPr txBox="1">
            <a:spLocks noChangeArrowheads="1"/>
          </p:cNvSpPr>
          <p:nvPr/>
        </p:nvSpPr>
        <p:spPr bwMode="auto">
          <a:xfrm>
            <a:off x="429038" y="2173069"/>
            <a:ext cx="4419599" cy="646331"/>
          </a:xfrm>
          <a:prstGeom prst="rect">
            <a:avLst/>
          </a:prstGeom>
          <a:noFill/>
          <a:ln w="9525">
            <a:noFill/>
            <a:miter lim="800000"/>
            <a:headEnd/>
            <a:tailEnd/>
          </a:ln>
        </p:spPr>
        <p:txBody>
          <a:bodyPr wrap="square">
            <a:spAutoFit/>
          </a:bodyPr>
          <a:lstStyle/>
          <a:p>
            <a:pPr>
              <a:spcBef>
                <a:spcPct val="50000"/>
              </a:spcBef>
            </a:pPr>
            <a:r>
              <a:rPr lang="en-US" dirty="0">
                <a:solidFill>
                  <a:schemeClr val="tx2">
                    <a:lumMod val="75000"/>
                  </a:schemeClr>
                </a:solidFill>
                <a:latin typeface="Trebuchet MS" pitchFamily="34" charset="0"/>
                <a:cs typeface="Arial" charset="0"/>
              </a:rPr>
              <a:t>(2) Early Learning – Quality Early Care and Its Economic Impact</a:t>
            </a:r>
          </a:p>
        </p:txBody>
      </p:sp>
      <p:sp>
        <p:nvSpPr>
          <p:cNvPr id="20" name="Text Box 22"/>
          <p:cNvSpPr txBox="1">
            <a:spLocks noChangeArrowheads="1"/>
          </p:cNvSpPr>
          <p:nvPr/>
        </p:nvSpPr>
        <p:spPr bwMode="auto">
          <a:xfrm>
            <a:off x="429039" y="3096399"/>
            <a:ext cx="3657600" cy="646331"/>
          </a:xfrm>
          <a:prstGeom prst="rect">
            <a:avLst/>
          </a:prstGeom>
          <a:noFill/>
          <a:ln w="9525">
            <a:noFill/>
            <a:miter lim="800000"/>
            <a:headEnd/>
            <a:tailEnd/>
          </a:ln>
        </p:spPr>
        <p:txBody>
          <a:bodyPr wrap="square">
            <a:spAutoFit/>
          </a:bodyPr>
          <a:lstStyle/>
          <a:p>
            <a:pPr>
              <a:spcBef>
                <a:spcPct val="50000"/>
              </a:spcBef>
            </a:pPr>
            <a:r>
              <a:rPr lang="en-US" dirty="0">
                <a:solidFill>
                  <a:schemeClr val="tx2">
                    <a:lumMod val="75000"/>
                  </a:schemeClr>
                </a:solidFill>
                <a:latin typeface="Trebuchet MS" pitchFamily="34" charset="0"/>
                <a:cs typeface="Arial" charset="0"/>
              </a:rPr>
              <a:t>(3) Teaching – Elevating the Profession…Now!</a:t>
            </a:r>
          </a:p>
        </p:txBody>
      </p:sp>
      <p:sp>
        <p:nvSpPr>
          <p:cNvPr id="28" name="Text Box 22"/>
          <p:cNvSpPr txBox="1">
            <a:spLocks noChangeArrowheads="1"/>
          </p:cNvSpPr>
          <p:nvPr/>
        </p:nvSpPr>
        <p:spPr bwMode="auto">
          <a:xfrm>
            <a:off x="429039" y="4916269"/>
            <a:ext cx="4267200" cy="646331"/>
          </a:xfrm>
          <a:prstGeom prst="rect">
            <a:avLst/>
          </a:prstGeom>
          <a:noFill/>
          <a:ln w="9525">
            <a:noFill/>
            <a:miter lim="800000"/>
            <a:headEnd/>
            <a:tailEnd/>
          </a:ln>
        </p:spPr>
        <p:txBody>
          <a:bodyPr wrap="square">
            <a:spAutoFit/>
          </a:bodyPr>
          <a:lstStyle/>
          <a:p>
            <a:pPr>
              <a:spcBef>
                <a:spcPct val="50000"/>
              </a:spcBef>
            </a:pPr>
            <a:r>
              <a:rPr lang="en-US" dirty="0">
                <a:solidFill>
                  <a:schemeClr val="tx2">
                    <a:lumMod val="75000"/>
                  </a:schemeClr>
                </a:solidFill>
                <a:latin typeface="Trebuchet MS" pitchFamily="34" charset="0"/>
                <a:cs typeface="Arial" charset="0"/>
              </a:rPr>
              <a:t>(5) Funding:  Is Fully Funding QBE Enough?</a:t>
            </a:r>
          </a:p>
        </p:txBody>
      </p:sp>
      <p:sp>
        <p:nvSpPr>
          <p:cNvPr id="29" name="Text Box 22"/>
          <p:cNvSpPr txBox="1">
            <a:spLocks noChangeArrowheads="1"/>
          </p:cNvSpPr>
          <p:nvPr/>
        </p:nvSpPr>
        <p:spPr bwMode="auto">
          <a:xfrm>
            <a:off x="4543839" y="1295400"/>
            <a:ext cx="3505199" cy="646331"/>
          </a:xfrm>
          <a:prstGeom prst="rect">
            <a:avLst/>
          </a:prstGeom>
          <a:noFill/>
          <a:ln w="9525">
            <a:noFill/>
            <a:miter lim="800000"/>
            <a:headEnd/>
            <a:tailEnd/>
          </a:ln>
        </p:spPr>
        <p:txBody>
          <a:bodyPr wrap="square">
            <a:spAutoFit/>
          </a:bodyPr>
          <a:lstStyle/>
          <a:p>
            <a:pPr>
              <a:spcBef>
                <a:spcPct val="50000"/>
              </a:spcBef>
            </a:pPr>
            <a:r>
              <a:rPr lang="en-US" dirty="0">
                <a:solidFill>
                  <a:schemeClr val="accent1">
                    <a:lumMod val="50000"/>
                  </a:schemeClr>
                </a:solidFill>
                <a:latin typeface="Trebuchet MS" pitchFamily="34" charset="0"/>
                <a:cs typeface="Arial" charset="0"/>
              </a:rPr>
              <a:t>(6) Assessments – Testing the Waters</a:t>
            </a:r>
          </a:p>
        </p:txBody>
      </p:sp>
      <p:sp>
        <p:nvSpPr>
          <p:cNvPr id="30" name="Text Box 22"/>
          <p:cNvSpPr txBox="1">
            <a:spLocks noChangeArrowheads="1"/>
          </p:cNvSpPr>
          <p:nvPr/>
        </p:nvSpPr>
        <p:spPr bwMode="auto">
          <a:xfrm>
            <a:off x="4543839" y="2209800"/>
            <a:ext cx="3657600" cy="646331"/>
          </a:xfrm>
          <a:prstGeom prst="rect">
            <a:avLst/>
          </a:prstGeom>
          <a:noFill/>
          <a:ln w="9525">
            <a:noFill/>
            <a:miter lim="800000"/>
            <a:headEnd/>
            <a:tailEnd/>
          </a:ln>
        </p:spPr>
        <p:txBody>
          <a:bodyPr wrap="square">
            <a:spAutoFit/>
          </a:bodyPr>
          <a:lstStyle/>
          <a:p>
            <a:pPr>
              <a:spcBef>
                <a:spcPct val="50000"/>
              </a:spcBef>
            </a:pPr>
            <a:r>
              <a:rPr lang="en-US" dirty="0">
                <a:solidFill>
                  <a:schemeClr val="accent1">
                    <a:lumMod val="50000"/>
                  </a:schemeClr>
                </a:solidFill>
                <a:latin typeface="Trebuchet MS" pitchFamily="34" charset="0"/>
                <a:cs typeface="Arial" charset="0"/>
              </a:rPr>
              <a:t>(7) ESAs/ Vouchers – Taking a Hard Look at What’s Next</a:t>
            </a:r>
          </a:p>
        </p:txBody>
      </p:sp>
      <p:sp>
        <p:nvSpPr>
          <p:cNvPr id="31" name="Text Box 22"/>
          <p:cNvSpPr txBox="1">
            <a:spLocks noChangeArrowheads="1"/>
          </p:cNvSpPr>
          <p:nvPr/>
        </p:nvSpPr>
        <p:spPr bwMode="auto">
          <a:xfrm>
            <a:off x="4543839" y="3087469"/>
            <a:ext cx="3657600" cy="646331"/>
          </a:xfrm>
          <a:prstGeom prst="rect">
            <a:avLst/>
          </a:prstGeom>
          <a:noFill/>
          <a:ln w="9525">
            <a:noFill/>
            <a:miter lim="800000"/>
            <a:headEnd/>
            <a:tailEnd/>
          </a:ln>
        </p:spPr>
        <p:txBody>
          <a:bodyPr wrap="square">
            <a:spAutoFit/>
          </a:bodyPr>
          <a:lstStyle/>
          <a:p>
            <a:pPr>
              <a:spcBef>
                <a:spcPct val="50000"/>
              </a:spcBef>
            </a:pPr>
            <a:r>
              <a:rPr lang="en-US" dirty="0">
                <a:solidFill>
                  <a:schemeClr val="accent1">
                    <a:lumMod val="50000"/>
                  </a:schemeClr>
                </a:solidFill>
                <a:latin typeface="Trebuchet MS" pitchFamily="34" charset="0"/>
                <a:cs typeface="Arial" charset="0"/>
              </a:rPr>
              <a:t>(8) Summer Start Date – More than Meets the Eye</a:t>
            </a:r>
          </a:p>
        </p:txBody>
      </p:sp>
      <p:sp>
        <p:nvSpPr>
          <p:cNvPr id="32" name="Text Box 22"/>
          <p:cNvSpPr txBox="1">
            <a:spLocks noChangeArrowheads="1"/>
          </p:cNvSpPr>
          <p:nvPr/>
        </p:nvSpPr>
        <p:spPr bwMode="auto">
          <a:xfrm>
            <a:off x="4543839" y="4912668"/>
            <a:ext cx="4267200" cy="646331"/>
          </a:xfrm>
          <a:prstGeom prst="rect">
            <a:avLst/>
          </a:prstGeom>
          <a:noFill/>
          <a:ln w="9525">
            <a:noFill/>
            <a:miter lim="800000"/>
            <a:headEnd/>
            <a:tailEnd/>
          </a:ln>
        </p:spPr>
        <p:txBody>
          <a:bodyPr wrap="square">
            <a:spAutoFit/>
          </a:bodyPr>
          <a:lstStyle/>
          <a:p>
            <a:pPr>
              <a:spcBef>
                <a:spcPct val="50000"/>
              </a:spcBef>
            </a:pPr>
            <a:r>
              <a:rPr lang="en-US" b="1" dirty="0">
                <a:solidFill>
                  <a:schemeClr val="accent1">
                    <a:lumMod val="50000"/>
                  </a:schemeClr>
                </a:solidFill>
                <a:latin typeface="Trebuchet MS" pitchFamily="34" charset="0"/>
                <a:cs typeface="Arial" charset="0"/>
              </a:rPr>
              <a:t>(10) Post-Secondary – Costs, Other Barriers Impede Success</a:t>
            </a:r>
          </a:p>
        </p:txBody>
      </p:sp>
      <p:sp>
        <p:nvSpPr>
          <p:cNvPr id="16" name="Title 1">
            <a:extLst>
              <a:ext uri="{FF2B5EF4-FFF2-40B4-BE49-F238E27FC236}">
                <a16:creationId xmlns:a16="http://schemas.microsoft.com/office/drawing/2014/main" id="{8B302929-60DC-4518-BE6D-9CF1A219A319}"/>
              </a:ext>
            </a:extLst>
          </p:cNvPr>
          <p:cNvSpPr>
            <a:spLocks noGrp="1"/>
          </p:cNvSpPr>
          <p:nvPr>
            <p:ph type="title"/>
          </p:nvPr>
        </p:nvSpPr>
        <p:spPr>
          <a:xfrm>
            <a:off x="457199" y="0"/>
            <a:ext cx="8229600" cy="1143000"/>
          </a:xfrm>
        </p:spPr>
        <p:txBody>
          <a:bodyPr>
            <a:normAutofit/>
          </a:bodyPr>
          <a:lstStyle/>
          <a:p>
            <a:pPr fontAlgn="auto">
              <a:spcBef>
                <a:spcPts val="0"/>
              </a:spcBef>
              <a:spcAft>
                <a:spcPts val="0"/>
              </a:spcAft>
              <a:defRPr/>
            </a:pPr>
            <a:r>
              <a:rPr lang="en-US" sz="3600" b="1" dirty="0">
                <a:solidFill>
                  <a:schemeClr val="tx2"/>
                </a:solidFill>
              </a:rPr>
              <a:t>Top Ten Issues - 2019</a:t>
            </a:r>
          </a:p>
        </p:txBody>
      </p:sp>
    </p:spTree>
    <p:extLst>
      <p:ext uri="{BB962C8B-B14F-4D97-AF65-F5344CB8AC3E}">
        <p14:creationId xmlns:p14="http://schemas.microsoft.com/office/powerpoint/2010/main" val="303840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CD7362-E130-E84F-84F4-9BC0DE9C5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3649198" cy="1529943"/>
          </a:xfrm>
          <a:prstGeom prst="rect">
            <a:avLst/>
          </a:prstGeom>
        </p:spPr>
      </p:pic>
      <p:pic>
        <p:nvPicPr>
          <p:cNvPr id="4" name="Picture 3">
            <a:extLst>
              <a:ext uri="{FF2B5EF4-FFF2-40B4-BE49-F238E27FC236}">
                <a16:creationId xmlns:a16="http://schemas.microsoft.com/office/drawing/2014/main" id="{89AE2FDB-AF15-4185-8F6A-B1F076E95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133600"/>
            <a:ext cx="3427308" cy="4038600"/>
          </a:xfrm>
          <a:prstGeom prst="rect">
            <a:avLst/>
          </a:prstGeom>
        </p:spPr>
      </p:pic>
      <p:sp>
        <p:nvSpPr>
          <p:cNvPr id="5" name="TextBox 4">
            <a:extLst>
              <a:ext uri="{FF2B5EF4-FFF2-40B4-BE49-F238E27FC236}">
                <a16:creationId xmlns:a16="http://schemas.microsoft.com/office/drawing/2014/main" id="{4FFA28A9-046D-4481-AF9E-A56AD932AD42}"/>
              </a:ext>
            </a:extLst>
          </p:cNvPr>
          <p:cNvSpPr txBox="1"/>
          <p:nvPr/>
        </p:nvSpPr>
        <p:spPr>
          <a:xfrm>
            <a:off x="4491599" y="2133600"/>
            <a:ext cx="4114800" cy="3416320"/>
          </a:xfrm>
          <a:prstGeom prst="rect">
            <a:avLst/>
          </a:prstGeom>
          <a:noFill/>
        </p:spPr>
        <p:txBody>
          <a:bodyPr wrap="square" rtlCol="0" anchor="t">
            <a:spAutoFit/>
          </a:bodyPr>
          <a:lstStyle/>
          <a:p>
            <a:r>
              <a:rPr lang="en-US" dirty="0"/>
              <a:t>Dual Enrollment Student Outcomes</a:t>
            </a:r>
          </a:p>
          <a:p>
            <a:pPr marL="285750" indent="-285750">
              <a:buClr>
                <a:srgbClr val="002060"/>
              </a:buClr>
              <a:buFont typeface="Wingdings" panose="05000000000000000000" pitchFamily="2" charset="2"/>
              <a:buChar char="Ø"/>
            </a:pPr>
            <a:r>
              <a:rPr lang="en-US" dirty="0"/>
              <a:t>Dual enrollment credit hours attempted: </a:t>
            </a:r>
            <a:r>
              <a:rPr lang="en-US" dirty="0">
                <a:solidFill>
                  <a:srgbClr val="C00000"/>
                </a:solidFill>
              </a:rPr>
              <a:t>94%</a:t>
            </a:r>
            <a:r>
              <a:rPr lang="en-US" dirty="0"/>
              <a:t> </a:t>
            </a:r>
            <a:r>
              <a:rPr lang="en-US" dirty="0">
                <a:solidFill>
                  <a:srgbClr val="C00000"/>
                </a:solidFill>
              </a:rPr>
              <a:t>passed</a:t>
            </a:r>
          </a:p>
          <a:p>
            <a:pPr marL="285750" indent="-285750">
              <a:buClr>
                <a:srgbClr val="002060"/>
              </a:buClr>
              <a:buFont typeface="Wingdings" panose="05000000000000000000" pitchFamily="2" charset="2"/>
              <a:buChar char="Ø"/>
            </a:pPr>
            <a:r>
              <a:rPr lang="en-US" dirty="0"/>
              <a:t>Graduated from high school within 4 years in 2017: </a:t>
            </a:r>
            <a:r>
              <a:rPr lang="en-US" dirty="0">
                <a:solidFill>
                  <a:srgbClr val="C00000"/>
                </a:solidFill>
              </a:rPr>
              <a:t>94% (GA 74%) </a:t>
            </a:r>
            <a:endParaRPr lang="en-US" dirty="0">
              <a:solidFill>
                <a:srgbClr val="C00000"/>
              </a:solidFill>
              <a:cs typeface="Calibri"/>
            </a:endParaRPr>
          </a:p>
          <a:p>
            <a:pPr marL="285750" indent="-285750">
              <a:buClr>
                <a:srgbClr val="002060"/>
              </a:buClr>
              <a:buFont typeface="Wingdings" panose="05000000000000000000" pitchFamily="2" charset="2"/>
              <a:buChar char="Ø"/>
            </a:pPr>
            <a:r>
              <a:rPr lang="en-US" dirty="0"/>
              <a:t>Enrolled in a postsecondary institution within a year of graduating</a:t>
            </a:r>
            <a:r>
              <a:rPr lang="en-US" dirty="0">
                <a:solidFill>
                  <a:srgbClr val="C00000"/>
                </a:solidFill>
              </a:rPr>
              <a:t>: 83% (GA 64%)</a:t>
            </a:r>
          </a:p>
          <a:p>
            <a:pPr marL="285750" indent="-285750">
              <a:buClr>
                <a:srgbClr val="002060"/>
              </a:buClr>
              <a:buFont typeface="Wingdings" panose="05000000000000000000" pitchFamily="2" charset="2"/>
              <a:buChar char="Ø"/>
            </a:pPr>
            <a:r>
              <a:rPr lang="en-US" dirty="0"/>
              <a:t>Earned a postsecondary credential four years after high school graduation: </a:t>
            </a:r>
            <a:r>
              <a:rPr lang="en-US" dirty="0">
                <a:solidFill>
                  <a:srgbClr val="C00000"/>
                </a:solidFill>
              </a:rPr>
              <a:t>29% (GA 17%)</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70360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CD7362-E130-E84F-84F4-9BC0DE9C5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3649198" cy="1529943"/>
          </a:xfrm>
          <a:prstGeom prst="rect">
            <a:avLst/>
          </a:prstGeom>
        </p:spPr>
      </p:pic>
      <p:pic>
        <p:nvPicPr>
          <p:cNvPr id="13" name="Picture 12">
            <a:extLst>
              <a:ext uri="{FF2B5EF4-FFF2-40B4-BE49-F238E27FC236}">
                <a16:creationId xmlns:a16="http://schemas.microsoft.com/office/drawing/2014/main" id="{0E9153FB-5D78-8347-BE2E-6B74712FBAE1}"/>
              </a:ext>
            </a:extLst>
          </p:cNvPr>
          <p:cNvPicPr>
            <a:picLocks noChangeAspect="1"/>
          </p:cNvPicPr>
          <p:nvPr/>
        </p:nvPicPr>
        <p:blipFill>
          <a:blip r:embed="rId4"/>
          <a:stretch>
            <a:fillRect/>
          </a:stretch>
        </p:blipFill>
        <p:spPr>
          <a:xfrm>
            <a:off x="988608" y="3124200"/>
            <a:ext cx="6927055" cy="3452246"/>
          </a:xfrm>
          <a:prstGeom prst="rect">
            <a:avLst/>
          </a:prstGeom>
        </p:spPr>
      </p:pic>
      <p:sp>
        <p:nvSpPr>
          <p:cNvPr id="14" name="TextBox 13">
            <a:extLst>
              <a:ext uri="{FF2B5EF4-FFF2-40B4-BE49-F238E27FC236}">
                <a16:creationId xmlns:a16="http://schemas.microsoft.com/office/drawing/2014/main" id="{F5FBC8C7-FED5-504C-86F0-A8A1CBCB4361}"/>
              </a:ext>
            </a:extLst>
          </p:cNvPr>
          <p:cNvSpPr txBox="1"/>
          <p:nvPr/>
        </p:nvSpPr>
        <p:spPr>
          <a:xfrm>
            <a:off x="304800" y="1752600"/>
            <a:ext cx="8610600" cy="1600438"/>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dirty="0">
                <a:solidFill>
                  <a:srgbClr val="C00000"/>
                </a:solidFill>
              </a:rPr>
              <a:t>Over the past 5 years (FY 13-FY 17) increases in:</a:t>
            </a:r>
          </a:p>
          <a:p>
            <a:pPr marL="800100" lvl="1" indent="-342900">
              <a:buClr>
                <a:srgbClr val="C00000"/>
              </a:buClr>
              <a:buFont typeface="Wingdings" panose="05000000000000000000" pitchFamily="2" charset="2"/>
              <a:buChar char="§"/>
            </a:pPr>
            <a:r>
              <a:rPr lang="en-US" sz="1600" dirty="0"/>
              <a:t>Total attempted credit hours – 258%</a:t>
            </a:r>
          </a:p>
          <a:p>
            <a:pPr marL="1257300" lvl="2" indent="-342900">
              <a:buClr>
                <a:srgbClr val="C00000"/>
              </a:buClr>
              <a:buFont typeface="Wingdings" panose="05000000000000000000" pitchFamily="2" charset="2"/>
              <a:buChar char="§"/>
            </a:pPr>
            <a:r>
              <a:rPr lang="en-US" sz="1600" dirty="0"/>
              <a:t>Students participating in the program – 212%</a:t>
            </a:r>
          </a:p>
          <a:p>
            <a:pPr marL="1257300" lvl="2" indent="-342900">
              <a:buClr>
                <a:srgbClr val="C00000"/>
              </a:buClr>
              <a:buFont typeface="Wingdings" panose="05000000000000000000" pitchFamily="2" charset="2"/>
              <a:buChar char="§"/>
            </a:pPr>
            <a:r>
              <a:rPr lang="en-US" sz="1600" dirty="0"/>
              <a:t>Number of credit hour attempted – 15%</a:t>
            </a:r>
          </a:p>
          <a:p>
            <a:pPr marL="800100" lvl="1" indent="-342900">
              <a:buClr>
                <a:srgbClr val="C00000"/>
              </a:buClr>
              <a:buFont typeface="Wingdings" panose="05000000000000000000" pitchFamily="2" charset="2"/>
              <a:buChar char="§"/>
            </a:pPr>
            <a:r>
              <a:rPr lang="en-US" sz="1600" dirty="0"/>
              <a:t>Appropriations – 325% ($18.5M to $78.8M)</a:t>
            </a:r>
          </a:p>
          <a:p>
            <a:pPr marL="800100" lvl="1" indent="-342900">
              <a:buClr>
                <a:srgbClr val="C00000"/>
              </a:buClr>
              <a:buFont typeface="Wingdings" panose="05000000000000000000" pitchFamily="2" charset="2"/>
              <a:buChar char="§"/>
            </a:pPr>
            <a:endParaRPr lang="en-US" sz="1600" dirty="0"/>
          </a:p>
        </p:txBody>
      </p:sp>
    </p:spTree>
    <p:extLst>
      <p:ext uri="{BB962C8B-B14F-4D97-AF65-F5344CB8AC3E}">
        <p14:creationId xmlns:p14="http://schemas.microsoft.com/office/powerpoint/2010/main" val="363762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3A1589B7-CF03-46DE-BE44-AD520BE7D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77765"/>
            <a:ext cx="4876800" cy="6205509"/>
          </a:xfrm>
          <a:prstGeom prst="rect">
            <a:avLst/>
          </a:prstGeom>
        </p:spPr>
      </p:pic>
      <p:sp>
        <p:nvSpPr>
          <p:cNvPr id="5" name="Arrow: Right 4">
            <a:extLst>
              <a:ext uri="{FF2B5EF4-FFF2-40B4-BE49-F238E27FC236}">
                <a16:creationId xmlns:a16="http://schemas.microsoft.com/office/drawing/2014/main" id="{8DEA84C1-93C7-4CEF-A9A6-41C630994B9B}"/>
              </a:ext>
            </a:extLst>
          </p:cNvPr>
          <p:cNvSpPr/>
          <p:nvPr/>
        </p:nvSpPr>
        <p:spPr>
          <a:xfrm rot="20869288">
            <a:off x="908606" y="2597756"/>
            <a:ext cx="1600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48087F-942F-4083-A88D-9B4E8FF9BF6C}"/>
              </a:ext>
            </a:extLst>
          </p:cNvPr>
          <p:cNvSpPr txBox="1"/>
          <p:nvPr/>
        </p:nvSpPr>
        <p:spPr>
          <a:xfrm>
            <a:off x="152400" y="6483274"/>
            <a:ext cx="5715000" cy="307777"/>
          </a:xfrm>
          <a:prstGeom prst="rect">
            <a:avLst/>
          </a:prstGeom>
          <a:noFill/>
        </p:spPr>
        <p:txBody>
          <a:bodyPr wrap="square" rtlCol="0">
            <a:spAutoFit/>
          </a:bodyPr>
          <a:lstStyle/>
          <a:p>
            <a:r>
              <a:rPr lang="en-US" sz="1400" dirty="0"/>
              <a:t>Source: Ga Department of Audits, Dual Enrollment  Report No. 17-09</a:t>
            </a:r>
          </a:p>
        </p:txBody>
      </p:sp>
    </p:spTree>
    <p:extLst>
      <p:ext uri="{BB962C8B-B14F-4D97-AF65-F5344CB8AC3E}">
        <p14:creationId xmlns:p14="http://schemas.microsoft.com/office/powerpoint/2010/main" val="5404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7EAD5FA-B5C9-4B49-AEE8-B7C71E364910}"/>
              </a:ext>
            </a:extLst>
          </p:cNvPr>
          <p:cNvGraphicFramePr>
            <a:graphicFrameLocks noGrp="1"/>
          </p:cNvGraphicFramePr>
          <p:nvPr>
            <p:extLst>
              <p:ext uri="{D42A27DB-BD31-4B8C-83A1-F6EECF244321}">
                <p14:modId xmlns:p14="http://schemas.microsoft.com/office/powerpoint/2010/main" val="2421670579"/>
              </p:ext>
            </p:extLst>
          </p:nvPr>
        </p:nvGraphicFramePr>
        <p:xfrm>
          <a:off x="457200" y="609600"/>
          <a:ext cx="8229600" cy="5325690"/>
        </p:xfrm>
        <a:graphic>
          <a:graphicData uri="http://schemas.openxmlformats.org/drawingml/2006/table">
            <a:tbl>
              <a:tblPr firstRow="1" bandRow="1">
                <a:tableStyleId>{5FD0F851-EC5A-4D38-B0AD-8093EC10F338}</a:tableStyleId>
              </a:tblPr>
              <a:tblGrid>
                <a:gridCol w="2438400">
                  <a:extLst>
                    <a:ext uri="{9D8B030D-6E8A-4147-A177-3AD203B41FA5}">
                      <a16:colId xmlns:a16="http://schemas.microsoft.com/office/drawing/2014/main" val="1998396963"/>
                    </a:ext>
                  </a:extLst>
                </a:gridCol>
                <a:gridCol w="2057400">
                  <a:extLst>
                    <a:ext uri="{9D8B030D-6E8A-4147-A177-3AD203B41FA5}">
                      <a16:colId xmlns:a16="http://schemas.microsoft.com/office/drawing/2014/main" val="1429981558"/>
                    </a:ext>
                  </a:extLst>
                </a:gridCol>
                <a:gridCol w="1371600">
                  <a:extLst>
                    <a:ext uri="{9D8B030D-6E8A-4147-A177-3AD203B41FA5}">
                      <a16:colId xmlns:a16="http://schemas.microsoft.com/office/drawing/2014/main" val="302991711"/>
                    </a:ext>
                  </a:extLst>
                </a:gridCol>
                <a:gridCol w="1219200">
                  <a:extLst>
                    <a:ext uri="{9D8B030D-6E8A-4147-A177-3AD203B41FA5}">
                      <a16:colId xmlns:a16="http://schemas.microsoft.com/office/drawing/2014/main" val="3716402717"/>
                    </a:ext>
                  </a:extLst>
                </a:gridCol>
                <a:gridCol w="1143000">
                  <a:extLst>
                    <a:ext uri="{9D8B030D-6E8A-4147-A177-3AD203B41FA5}">
                      <a16:colId xmlns:a16="http://schemas.microsoft.com/office/drawing/2014/main" val="3828465526"/>
                    </a:ext>
                  </a:extLst>
                </a:gridCol>
              </a:tblGrid>
              <a:tr h="450273">
                <a:tc>
                  <a:txBody>
                    <a:bodyPr/>
                    <a:lstStyle/>
                    <a:p>
                      <a:pPr algn="l"/>
                      <a:r>
                        <a:rPr lang="en-US" sz="1600" dirty="0"/>
                        <a:t>Post-Secondary Institution</a:t>
                      </a:r>
                    </a:p>
                  </a:txBody>
                  <a:tcPr/>
                </a:tc>
                <a:tc>
                  <a:txBody>
                    <a:bodyPr/>
                    <a:lstStyle/>
                    <a:p>
                      <a:pPr algn="ctr"/>
                      <a:r>
                        <a:rPr lang="en-US" sz="1600" dirty="0"/>
                        <a:t>Enrollment Rank by Total Credit Hours</a:t>
                      </a:r>
                    </a:p>
                  </a:txBody>
                  <a:tcPr/>
                </a:tc>
                <a:tc>
                  <a:txBody>
                    <a:bodyPr/>
                    <a:lstStyle/>
                    <a:p>
                      <a:pPr algn="ctr"/>
                      <a:r>
                        <a:rPr lang="en-US" sz="1600" dirty="0"/>
                        <a:t>Total Enrollment (Fall ‘16)</a:t>
                      </a:r>
                    </a:p>
                  </a:txBody>
                  <a:tcPr/>
                </a:tc>
                <a:tc>
                  <a:txBody>
                    <a:bodyPr/>
                    <a:lstStyle/>
                    <a:p>
                      <a:pPr algn="ctr"/>
                      <a:r>
                        <a:rPr lang="en-US" sz="1600" dirty="0"/>
                        <a:t>Dual Enrollment (Fall ‘16)</a:t>
                      </a:r>
                    </a:p>
                  </a:txBody>
                  <a:tcPr/>
                </a:tc>
                <a:tc>
                  <a:txBody>
                    <a:bodyPr/>
                    <a:lstStyle/>
                    <a:p>
                      <a:pPr algn="ctr"/>
                      <a:r>
                        <a:rPr lang="en-US" sz="1600" dirty="0"/>
                        <a:t>% of Total Enrollment</a:t>
                      </a:r>
                    </a:p>
                  </a:txBody>
                  <a:tcPr/>
                </a:tc>
                <a:extLst>
                  <a:ext uri="{0D108BD9-81ED-4DB2-BD59-A6C34878D82A}">
                    <a16:rowId xmlns:a16="http://schemas.microsoft.com/office/drawing/2014/main" val="1834714728"/>
                  </a:ext>
                </a:extLst>
              </a:tr>
              <a:tr h="450273">
                <a:tc>
                  <a:txBody>
                    <a:bodyPr/>
                    <a:lstStyle/>
                    <a:p>
                      <a:pPr algn="l"/>
                      <a:r>
                        <a:rPr lang="en-US" dirty="0"/>
                        <a:t>Ga Military College</a:t>
                      </a:r>
                    </a:p>
                  </a:txBody>
                  <a:tcPr/>
                </a:tc>
                <a:tc>
                  <a:txBody>
                    <a:bodyPr/>
                    <a:lstStyle/>
                    <a:p>
                      <a:pPr algn="ctr"/>
                      <a:r>
                        <a:rPr lang="en-US" dirty="0"/>
                        <a:t>1</a:t>
                      </a:r>
                    </a:p>
                  </a:txBody>
                  <a:tcPr/>
                </a:tc>
                <a:tc>
                  <a:txBody>
                    <a:bodyPr/>
                    <a:lstStyle/>
                    <a:p>
                      <a:pPr algn="ctr"/>
                      <a:r>
                        <a:rPr lang="en-US" dirty="0"/>
                        <a:t>8,234</a:t>
                      </a:r>
                    </a:p>
                  </a:txBody>
                  <a:tcPr/>
                </a:tc>
                <a:tc>
                  <a:txBody>
                    <a:bodyPr/>
                    <a:lstStyle/>
                    <a:p>
                      <a:pPr algn="ctr"/>
                      <a:r>
                        <a:rPr lang="en-US" dirty="0"/>
                        <a:t>1,332</a:t>
                      </a:r>
                    </a:p>
                  </a:txBody>
                  <a:tcPr/>
                </a:tc>
                <a:tc>
                  <a:txBody>
                    <a:bodyPr/>
                    <a:lstStyle/>
                    <a:p>
                      <a:pPr algn="ctr"/>
                      <a:r>
                        <a:rPr lang="en-US" dirty="0"/>
                        <a:t>16%</a:t>
                      </a:r>
                    </a:p>
                  </a:txBody>
                  <a:tcPr/>
                </a:tc>
                <a:extLst>
                  <a:ext uri="{0D108BD9-81ED-4DB2-BD59-A6C34878D82A}">
                    <a16:rowId xmlns:a16="http://schemas.microsoft.com/office/drawing/2014/main" val="848883823"/>
                  </a:ext>
                </a:extLst>
              </a:tr>
              <a:tr h="450273">
                <a:tc>
                  <a:txBody>
                    <a:bodyPr/>
                    <a:lstStyle/>
                    <a:p>
                      <a:pPr algn="l"/>
                      <a:r>
                        <a:rPr lang="en-US" dirty="0"/>
                        <a:t>Ga State University</a:t>
                      </a:r>
                    </a:p>
                  </a:txBody>
                  <a:tcPr/>
                </a:tc>
                <a:tc>
                  <a:txBody>
                    <a:bodyPr/>
                    <a:lstStyle/>
                    <a:p>
                      <a:pPr algn="ctr"/>
                      <a:r>
                        <a:rPr lang="en-US" dirty="0"/>
                        <a:t>2</a:t>
                      </a:r>
                    </a:p>
                  </a:txBody>
                  <a:tcPr/>
                </a:tc>
                <a:tc>
                  <a:txBody>
                    <a:bodyPr/>
                    <a:lstStyle/>
                    <a:p>
                      <a:pPr algn="ctr"/>
                      <a:r>
                        <a:rPr lang="en-US" dirty="0"/>
                        <a:t>50,969</a:t>
                      </a:r>
                    </a:p>
                  </a:txBody>
                  <a:tcPr/>
                </a:tc>
                <a:tc>
                  <a:txBody>
                    <a:bodyPr/>
                    <a:lstStyle/>
                    <a:p>
                      <a:pPr algn="ctr"/>
                      <a:r>
                        <a:rPr lang="en-US" dirty="0"/>
                        <a:t>1,863</a:t>
                      </a:r>
                    </a:p>
                  </a:txBody>
                  <a:tcPr/>
                </a:tc>
                <a:tc>
                  <a:txBody>
                    <a:bodyPr/>
                    <a:lstStyle/>
                    <a:p>
                      <a:pPr algn="ctr"/>
                      <a:r>
                        <a:rPr lang="en-US" dirty="0"/>
                        <a:t>3.7%</a:t>
                      </a:r>
                    </a:p>
                  </a:txBody>
                  <a:tcPr/>
                </a:tc>
                <a:extLst>
                  <a:ext uri="{0D108BD9-81ED-4DB2-BD59-A6C34878D82A}">
                    <a16:rowId xmlns:a16="http://schemas.microsoft.com/office/drawing/2014/main" val="268919034"/>
                  </a:ext>
                </a:extLst>
              </a:tr>
              <a:tr h="450273">
                <a:tc>
                  <a:txBody>
                    <a:bodyPr/>
                    <a:lstStyle/>
                    <a:p>
                      <a:pPr algn="l"/>
                      <a:r>
                        <a:rPr lang="en-US" dirty="0"/>
                        <a:t>Ga Northwestern Tech.</a:t>
                      </a:r>
                    </a:p>
                  </a:txBody>
                  <a:tcPr/>
                </a:tc>
                <a:tc>
                  <a:txBody>
                    <a:bodyPr/>
                    <a:lstStyle/>
                    <a:p>
                      <a:pPr algn="ctr"/>
                      <a:r>
                        <a:rPr lang="en-US" dirty="0"/>
                        <a:t>3</a:t>
                      </a:r>
                    </a:p>
                  </a:txBody>
                  <a:tcPr/>
                </a:tc>
                <a:tc>
                  <a:txBody>
                    <a:bodyPr/>
                    <a:lstStyle/>
                    <a:p>
                      <a:pPr algn="ctr"/>
                      <a:r>
                        <a:rPr lang="en-US" dirty="0"/>
                        <a:t>6,018</a:t>
                      </a:r>
                    </a:p>
                  </a:txBody>
                  <a:tcPr/>
                </a:tc>
                <a:tc>
                  <a:txBody>
                    <a:bodyPr/>
                    <a:lstStyle/>
                    <a:p>
                      <a:pPr algn="ctr"/>
                      <a:r>
                        <a:rPr lang="en-US" dirty="0"/>
                        <a:t>1,757</a:t>
                      </a:r>
                    </a:p>
                  </a:txBody>
                  <a:tcPr/>
                </a:tc>
                <a:tc>
                  <a:txBody>
                    <a:bodyPr/>
                    <a:lstStyle/>
                    <a:p>
                      <a:pPr algn="ctr"/>
                      <a:r>
                        <a:rPr lang="en-US" dirty="0"/>
                        <a:t>29.2%</a:t>
                      </a:r>
                    </a:p>
                  </a:txBody>
                  <a:tcPr/>
                </a:tc>
                <a:extLst>
                  <a:ext uri="{0D108BD9-81ED-4DB2-BD59-A6C34878D82A}">
                    <a16:rowId xmlns:a16="http://schemas.microsoft.com/office/drawing/2014/main" val="2686964109"/>
                  </a:ext>
                </a:extLst>
              </a:tr>
              <a:tr h="450273">
                <a:tc>
                  <a:txBody>
                    <a:bodyPr/>
                    <a:lstStyle/>
                    <a:p>
                      <a:pPr algn="l"/>
                      <a:r>
                        <a:rPr lang="en-US" b="1" dirty="0">
                          <a:solidFill>
                            <a:srgbClr val="C00000"/>
                          </a:solidFill>
                        </a:rPr>
                        <a:t>West Ga Tech.</a:t>
                      </a:r>
                    </a:p>
                  </a:txBody>
                  <a:tcPr/>
                </a:tc>
                <a:tc>
                  <a:txBody>
                    <a:bodyPr/>
                    <a:lstStyle/>
                    <a:p>
                      <a:pPr algn="ctr"/>
                      <a:r>
                        <a:rPr lang="en-US" b="1" dirty="0">
                          <a:solidFill>
                            <a:srgbClr val="C00000"/>
                          </a:solidFill>
                        </a:rPr>
                        <a:t>4</a:t>
                      </a:r>
                    </a:p>
                  </a:txBody>
                  <a:tcPr/>
                </a:tc>
                <a:tc>
                  <a:txBody>
                    <a:bodyPr/>
                    <a:lstStyle/>
                    <a:p>
                      <a:pPr algn="ctr"/>
                      <a:r>
                        <a:rPr lang="en-US" b="1" dirty="0">
                          <a:solidFill>
                            <a:srgbClr val="C00000"/>
                          </a:solidFill>
                        </a:rPr>
                        <a:t>6,744</a:t>
                      </a:r>
                    </a:p>
                  </a:txBody>
                  <a:tcPr/>
                </a:tc>
                <a:tc>
                  <a:txBody>
                    <a:bodyPr/>
                    <a:lstStyle/>
                    <a:p>
                      <a:pPr algn="ctr"/>
                      <a:r>
                        <a:rPr lang="en-US" b="1" dirty="0">
                          <a:solidFill>
                            <a:srgbClr val="C00000"/>
                          </a:solidFill>
                        </a:rPr>
                        <a:t>1,079</a:t>
                      </a:r>
                    </a:p>
                  </a:txBody>
                  <a:tcPr/>
                </a:tc>
                <a:tc>
                  <a:txBody>
                    <a:bodyPr/>
                    <a:lstStyle/>
                    <a:p>
                      <a:pPr algn="ctr"/>
                      <a:r>
                        <a:rPr lang="en-US" b="1" dirty="0">
                          <a:solidFill>
                            <a:srgbClr val="C00000"/>
                          </a:solidFill>
                        </a:rPr>
                        <a:t>29.2%</a:t>
                      </a:r>
                    </a:p>
                  </a:txBody>
                  <a:tcPr/>
                </a:tc>
                <a:extLst>
                  <a:ext uri="{0D108BD9-81ED-4DB2-BD59-A6C34878D82A}">
                    <a16:rowId xmlns:a16="http://schemas.microsoft.com/office/drawing/2014/main" val="1155139343"/>
                  </a:ext>
                </a:extLst>
              </a:tr>
              <a:tr h="450273">
                <a:tc>
                  <a:txBody>
                    <a:bodyPr/>
                    <a:lstStyle/>
                    <a:p>
                      <a:pPr algn="l"/>
                      <a:r>
                        <a:rPr lang="en-US" dirty="0"/>
                        <a:t>Chattahoochee Tech.</a:t>
                      </a:r>
                    </a:p>
                  </a:txBody>
                  <a:tcPr/>
                </a:tc>
                <a:tc>
                  <a:txBody>
                    <a:bodyPr/>
                    <a:lstStyle/>
                    <a:p>
                      <a:pPr algn="ctr"/>
                      <a:r>
                        <a:rPr lang="en-US" dirty="0"/>
                        <a:t>5</a:t>
                      </a:r>
                    </a:p>
                  </a:txBody>
                  <a:tcPr/>
                </a:tc>
                <a:tc>
                  <a:txBody>
                    <a:bodyPr/>
                    <a:lstStyle/>
                    <a:p>
                      <a:pPr algn="ctr"/>
                      <a:r>
                        <a:rPr lang="en-US" dirty="0"/>
                        <a:t>10,000</a:t>
                      </a:r>
                    </a:p>
                  </a:txBody>
                  <a:tcPr/>
                </a:tc>
                <a:tc>
                  <a:txBody>
                    <a:bodyPr/>
                    <a:lstStyle/>
                    <a:p>
                      <a:pPr algn="ctr"/>
                      <a:r>
                        <a:rPr lang="en-US" dirty="0"/>
                        <a:t>1,003</a:t>
                      </a:r>
                    </a:p>
                  </a:txBody>
                  <a:tcPr/>
                </a:tc>
                <a:tc>
                  <a:txBody>
                    <a:bodyPr/>
                    <a:lstStyle/>
                    <a:p>
                      <a:pPr algn="ctr"/>
                      <a:r>
                        <a:rPr lang="en-US" dirty="0"/>
                        <a:t>10.0%</a:t>
                      </a:r>
                    </a:p>
                  </a:txBody>
                  <a:tcPr/>
                </a:tc>
                <a:extLst>
                  <a:ext uri="{0D108BD9-81ED-4DB2-BD59-A6C34878D82A}">
                    <a16:rowId xmlns:a16="http://schemas.microsoft.com/office/drawing/2014/main" val="3356609777"/>
                  </a:ext>
                </a:extLst>
              </a:tr>
              <a:tr h="450273">
                <a:tc>
                  <a:txBody>
                    <a:bodyPr/>
                    <a:lstStyle/>
                    <a:p>
                      <a:pPr algn="l"/>
                      <a:r>
                        <a:rPr lang="en-US" dirty="0"/>
                        <a:t>Wiregrass Tech.</a:t>
                      </a:r>
                    </a:p>
                  </a:txBody>
                  <a:tcPr/>
                </a:tc>
                <a:tc>
                  <a:txBody>
                    <a:bodyPr/>
                    <a:lstStyle/>
                    <a:p>
                      <a:pPr algn="ctr"/>
                      <a:r>
                        <a:rPr lang="en-US" dirty="0"/>
                        <a:t>6</a:t>
                      </a:r>
                    </a:p>
                  </a:txBody>
                  <a:tcPr/>
                </a:tc>
                <a:tc>
                  <a:txBody>
                    <a:bodyPr/>
                    <a:lstStyle/>
                    <a:p>
                      <a:pPr algn="ctr"/>
                      <a:r>
                        <a:rPr lang="en-US" dirty="0"/>
                        <a:t>3,940</a:t>
                      </a:r>
                    </a:p>
                  </a:txBody>
                  <a:tcPr/>
                </a:tc>
                <a:tc>
                  <a:txBody>
                    <a:bodyPr/>
                    <a:lstStyle/>
                    <a:p>
                      <a:pPr algn="ctr"/>
                      <a:r>
                        <a:rPr lang="en-US" dirty="0"/>
                        <a:t>1,426</a:t>
                      </a:r>
                    </a:p>
                  </a:txBody>
                  <a:tcPr/>
                </a:tc>
                <a:tc>
                  <a:txBody>
                    <a:bodyPr/>
                    <a:lstStyle/>
                    <a:p>
                      <a:pPr algn="ctr"/>
                      <a:r>
                        <a:rPr lang="en-US" dirty="0"/>
                        <a:t>36.2%</a:t>
                      </a:r>
                    </a:p>
                  </a:txBody>
                  <a:tcPr/>
                </a:tc>
                <a:extLst>
                  <a:ext uri="{0D108BD9-81ED-4DB2-BD59-A6C34878D82A}">
                    <a16:rowId xmlns:a16="http://schemas.microsoft.com/office/drawing/2014/main" val="2062112784"/>
                  </a:ext>
                </a:extLst>
              </a:tr>
              <a:tr h="450273">
                <a:tc>
                  <a:txBody>
                    <a:bodyPr/>
                    <a:lstStyle/>
                    <a:p>
                      <a:pPr algn="l"/>
                      <a:r>
                        <a:rPr lang="en-US" dirty="0"/>
                        <a:t>Coastal Plains Tech.</a:t>
                      </a:r>
                    </a:p>
                  </a:txBody>
                  <a:tcPr/>
                </a:tc>
                <a:tc>
                  <a:txBody>
                    <a:bodyPr/>
                    <a:lstStyle/>
                    <a:p>
                      <a:pPr algn="ctr"/>
                      <a:r>
                        <a:rPr lang="en-US" dirty="0"/>
                        <a:t>7</a:t>
                      </a:r>
                    </a:p>
                  </a:txBody>
                  <a:tcPr/>
                </a:tc>
                <a:tc>
                  <a:txBody>
                    <a:bodyPr/>
                    <a:lstStyle/>
                    <a:p>
                      <a:pPr algn="ctr"/>
                      <a:r>
                        <a:rPr lang="en-US" dirty="0"/>
                        <a:t>2,775</a:t>
                      </a:r>
                    </a:p>
                  </a:txBody>
                  <a:tcPr/>
                </a:tc>
                <a:tc>
                  <a:txBody>
                    <a:bodyPr/>
                    <a:lstStyle/>
                    <a:p>
                      <a:pPr algn="ctr"/>
                      <a:r>
                        <a:rPr lang="en-US" dirty="0"/>
                        <a:t>1,113</a:t>
                      </a:r>
                    </a:p>
                  </a:txBody>
                  <a:tcPr/>
                </a:tc>
                <a:tc>
                  <a:txBody>
                    <a:bodyPr/>
                    <a:lstStyle/>
                    <a:p>
                      <a:pPr algn="ctr"/>
                      <a:r>
                        <a:rPr lang="en-US" dirty="0"/>
                        <a:t>40.1%</a:t>
                      </a:r>
                    </a:p>
                  </a:txBody>
                  <a:tcPr/>
                </a:tc>
                <a:extLst>
                  <a:ext uri="{0D108BD9-81ED-4DB2-BD59-A6C34878D82A}">
                    <a16:rowId xmlns:a16="http://schemas.microsoft.com/office/drawing/2014/main" val="403435229"/>
                  </a:ext>
                </a:extLst>
              </a:tr>
              <a:tr h="450273">
                <a:tc>
                  <a:txBody>
                    <a:bodyPr/>
                    <a:lstStyle/>
                    <a:p>
                      <a:pPr algn="l"/>
                      <a:r>
                        <a:rPr lang="en-US" dirty="0"/>
                        <a:t>Truett McConnell Univ.</a:t>
                      </a:r>
                    </a:p>
                  </a:txBody>
                  <a:tcPr/>
                </a:tc>
                <a:tc>
                  <a:txBody>
                    <a:bodyPr/>
                    <a:lstStyle/>
                    <a:p>
                      <a:pPr algn="ctr"/>
                      <a:r>
                        <a:rPr lang="en-US" dirty="0"/>
                        <a:t>8</a:t>
                      </a:r>
                    </a:p>
                  </a:txBody>
                  <a:tcPr/>
                </a:tc>
                <a:tc>
                  <a:txBody>
                    <a:bodyPr/>
                    <a:lstStyle/>
                    <a:p>
                      <a:pPr algn="ctr"/>
                      <a:r>
                        <a:rPr lang="en-US" dirty="0"/>
                        <a:t>2,149</a:t>
                      </a:r>
                    </a:p>
                  </a:txBody>
                  <a:tcPr/>
                </a:tc>
                <a:tc>
                  <a:txBody>
                    <a:bodyPr/>
                    <a:lstStyle/>
                    <a:p>
                      <a:pPr algn="ctr"/>
                      <a:r>
                        <a:rPr lang="en-US" dirty="0"/>
                        <a:t>1,410</a:t>
                      </a:r>
                    </a:p>
                  </a:txBody>
                  <a:tcPr/>
                </a:tc>
                <a:tc>
                  <a:txBody>
                    <a:bodyPr/>
                    <a:lstStyle/>
                    <a:p>
                      <a:pPr algn="ctr"/>
                      <a:r>
                        <a:rPr lang="en-US" dirty="0"/>
                        <a:t>65.6%</a:t>
                      </a:r>
                    </a:p>
                  </a:txBody>
                  <a:tcPr/>
                </a:tc>
                <a:extLst>
                  <a:ext uri="{0D108BD9-81ED-4DB2-BD59-A6C34878D82A}">
                    <a16:rowId xmlns:a16="http://schemas.microsoft.com/office/drawing/2014/main" val="1688500928"/>
                  </a:ext>
                </a:extLst>
              </a:tr>
              <a:tr h="450273">
                <a:tc>
                  <a:txBody>
                    <a:bodyPr/>
                    <a:lstStyle/>
                    <a:p>
                      <a:pPr algn="l"/>
                      <a:r>
                        <a:rPr lang="en-US" dirty="0"/>
                        <a:t>University of North Ga.</a:t>
                      </a:r>
                    </a:p>
                  </a:txBody>
                  <a:tcPr/>
                </a:tc>
                <a:tc>
                  <a:txBody>
                    <a:bodyPr/>
                    <a:lstStyle/>
                    <a:p>
                      <a:pPr algn="ctr"/>
                      <a:r>
                        <a:rPr lang="en-US" dirty="0"/>
                        <a:t>9</a:t>
                      </a:r>
                    </a:p>
                  </a:txBody>
                  <a:tcPr/>
                </a:tc>
                <a:tc>
                  <a:txBody>
                    <a:bodyPr/>
                    <a:lstStyle/>
                    <a:p>
                      <a:pPr algn="ctr"/>
                      <a:r>
                        <a:rPr lang="en-US" dirty="0"/>
                        <a:t>18,219</a:t>
                      </a:r>
                    </a:p>
                  </a:txBody>
                  <a:tcPr/>
                </a:tc>
                <a:tc>
                  <a:txBody>
                    <a:bodyPr/>
                    <a:lstStyle/>
                    <a:p>
                      <a:pPr algn="ctr"/>
                      <a:r>
                        <a:rPr lang="en-US" dirty="0"/>
                        <a:t>852</a:t>
                      </a:r>
                    </a:p>
                  </a:txBody>
                  <a:tcPr/>
                </a:tc>
                <a:tc>
                  <a:txBody>
                    <a:bodyPr/>
                    <a:lstStyle/>
                    <a:p>
                      <a:pPr algn="ctr"/>
                      <a:r>
                        <a:rPr lang="en-US" dirty="0"/>
                        <a:t>4.7%</a:t>
                      </a:r>
                    </a:p>
                  </a:txBody>
                  <a:tcPr/>
                </a:tc>
                <a:extLst>
                  <a:ext uri="{0D108BD9-81ED-4DB2-BD59-A6C34878D82A}">
                    <a16:rowId xmlns:a16="http://schemas.microsoft.com/office/drawing/2014/main" val="4294245822"/>
                  </a:ext>
                </a:extLst>
              </a:tr>
              <a:tr h="450273">
                <a:tc>
                  <a:txBody>
                    <a:bodyPr/>
                    <a:lstStyle/>
                    <a:p>
                      <a:pPr algn="l"/>
                      <a:r>
                        <a:rPr lang="en-US" dirty="0"/>
                        <a:t>Southern Regional Tech.</a:t>
                      </a:r>
                    </a:p>
                  </a:txBody>
                  <a:tcPr/>
                </a:tc>
                <a:tc>
                  <a:txBody>
                    <a:bodyPr/>
                    <a:lstStyle/>
                    <a:p>
                      <a:pPr algn="ctr"/>
                      <a:r>
                        <a:rPr lang="en-US" dirty="0"/>
                        <a:t>10</a:t>
                      </a:r>
                    </a:p>
                  </a:txBody>
                  <a:tcPr/>
                </a:tc>
                <a:tc>
                  <a:txBody>
                    <a:bodyPr/>
                    <a:lstStyle/>
                    <a:p>
                      <a:pPr algn="ctr"/>
                      <a:r>
                        <a:rPr lang="en-US" dirty="0"/>
                        <a:t>3,527</a:t>
                      </a:r>
                    </a:p>
                  </a:txBody>
                  <a:tcPr/>
                </a:tc>
                <a:tc>
                  <a:txBody>
                    <a:bodyPr/>
                    <a:lstStyle/>
                    <a:p>
                      <a:pPr algn="ctr"/>
                      <a:r>
                        <a:rPr lang="en-US" dirty="0"/>
                        <a:t>1,155</a:t>
                      </a:r>
                    </a:p>
                  </a:txBody>
                  <a:tcPr/>
                </a:tc>
                <a:tc>
                  <a:txBody>
                    <a:bodyPr/>
                    <a:lstStyle/>
                    <a:p>
                      <a:pPr algn="ctr"/>
                      <a:r>
                        <a:rPr lang="en-US" dirty="0"/>
                        <a:t>32.7%</a:t>
                      </a:r>
                    </a:p>
                  </a:txBody>
                  <a:tcPr/>
                </a:tc>
                <a:extLst>
                  <a:ext uri="{0D108BD9-81ED-4DB2-BD59-A6C34878D82A}">
                    <a16:rowId xmlns:a16="http://schemas.microsoft.com/office/drawing/2014/main" val="1627059838"/>
                  </a:ext>
                </a:extLst>
              </a:tr>
            </a:tbl>
          </a:graphicData>
        </a:graphic>
      </p:graphicFrame>
      <p:sp>
        <p:nvSpPr>
          <p:cNvPr id="12" name="TextBox 11">
            <a:extLst>
              <a:ext uri="{FF2B5EF4-FFF2-40B4-BE49-F238E27FC236}">
                <a16:creationId xmlns:a16="http://schemas.microsoft.com/office/drawing/2014/main" id="{6E44D412-1C55-490C-97D6-D48DC5CE52F8}"/>
              </a:ext>
            </a:extLst>
          </p:cNvPr>
          <p:cNvSpPr txBox="1"/>
          <p:nvPr/>
        </p:nvSpPr>
        <p:spPr>
          <a:xfrm>
            <a:off x="152400" y="6483274"/>
            <a:ext cx="5715000" cy="307777"/>
          </a:xfrm>
          <a:prstGeom prst="rect">
            <a:avLst/>
          </a:prstGeom>
          <a:noFill/>
        </p:spPr>
        <p:txBody>
          <a:bodyPr wrap="square" rtlCol="0">
            <a:spAutoFit/>
          </a:bodyPr>
          <a:lstStyle/>
          <a:p>
            <a:r>
              <a:rPr lang="en-US" sz="1400" dirty="0"/>
              <a:t>Source: Ga Department of Audits, Dual Enrollment  Report No. 17-09</a:t>
            </a:r>
          </a:p>
        </p:txBody>
      </p:sp>
    </p:spTree>
    <p:extLst>
      <p:ext uri="{BB962C8B-B14F-4D97-AF65-F5344CB8AC3E}">
        <p14:creationId xmlns:p14="http://schemas.microsoft.com/office/powerpoint/2010/main" val="390287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CD7362-E130-E84F-84F4-9BC0DE9C5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3649198" cy="1529943"/>
          </a:xfrm>
          <a:prstGeom prst="rect">
            <a:avLst/>
          </a:prstGeom>
        </p:spPr>
      </p:pic>
      <p:pic>
        <p:nvPicPr>
          <p:cNvPr id="2" name="Picture 1">
            <a:extLst>
              <a:ext uri="{FF2B5EF4-FFF2-40B4-BE49-F238E27FC236}">
                <a16:creationId xmlns:a16="http://schemas.microsoft.com/office/drawing/2014/main" id="{ECD0C253-0CE3-4AB3-8503-A50E1343533F}"/>
              </a:ext>
            </a:extLst>
          </p:cNvPr>
          <p:cNvPicPr>
            <a:picLocks noChangeAspect="1"/>
          </p:cNvPicPr>
          <p:nvPr/>
        </p:nvPicPr>
        <p:blipFill>
          <a:blip r:embed="rId4"/>
          <a:stretch>
            <a:fillRect/>
          </a:stretch>
        </p:blipFill>
        <p:spPr>
          <a:xfrm>
            <a:off x="853294" y="1295400"/>
            <a:ext cx="7759016" cy="5232714"/>
          </a:xfrm>
          <a:prstGeom prst="rect">
            <a:avLst/>
          </a:prstGeom>
        </p:spPr>
      </p:pic>
    </p:spTree>
    <p:extLst>
      <p:ext uri="{BB962C8B-B14F-4D97-AF65-F5344CB8AC3E}">
        <p14:creationId xmlns:p14="http://schemas.microsoft.com/office/powerpoint/2010/main" val="44383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CD7362-E130-E84F-84F4-9BC0DE9C5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3649198" cy="1529943"/>
          </a:xfrm>
          <a:prstGeom prst="rect">
            <a:avLst/>
          </a:prstGeom>
        </p:spPr>
      </p:pic>
      <p:sp>
        <p:nvSpPr>
          <p:cNvPr id="14" name="TextBox 13">
            <a:extLst>
              <a:ext uri="{FF2B5EF4-FFF2-40B4-BE49-F238E27FC236}">
                <a16:creationId xmlns:a16="http://schemas.microsoft.com/office/drawing/2014/main" id="{F5FBC8C7-FED5-504C-86F0-A8A1CBCB4361}"/>
              </a:ext>
            </a:extLst>
          </p:cNvPr>
          <p:cNvSpPr txBox="1"/>
          <p:nvPr/>
        </p:nvSpPr>
        <p:spPr>
          <a:xfrm>
            <a:off x="304800" y="1752600"/>
            <a:ext cx="8610600" cy="4708981"/>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dirty="0">
                <a:solidFill>
                  <a:srgbClr val="C00000"/>
                </a:solidFill>
              </a:rPr>
              <a:t>HB 444 – Main Points</a:t>
            </a:r>
          </a:p>
          <a:p>
            <a:pPr marL="800100" lvl="1" indent="-342900">
              <a:buClr>
                <a:srgbClr val="C00000"/>
              </a:buClr>
              <a:buFont typeface="Wingdings" panose="05000000000000000000" pitchFamily="2" charset="2"/>
              <a:buChar char="§"/>
            </a:pPr>
            <a:r>
              <a:rPr lang="en-US" dirty="0"/>
              <a:t>Removes 9</a:t>
            </a:r>
            <a:r>
              <a:rPr lang="en-US" baseline="30000" dirty="0"/>
              <a:t>th</a:t>
            </a:r>
            <a:r>
              <a:rPr lang="en-US" dirty="0"/>
              <a:t> graders from participating </a:t>
            </a:r>
          </a:p>
          <a:p>
            <a:pPr marL="800100" lvl="1" indent="-342900">
              <a:buClr>
                <a:srgbClr val="C00000"/>
              </a:buClr>
              <a:buFont typeface="Wingdings" panose="05000000000000000000" pitchFamily="2" charset="2"/>
              <a:buChar char="§"/>
            </a:pPr>
            <a:r>
              <a:rPr lang="en-US" dirty="0"/>
              <a:t>Limits students attending a USG institution to 11th and 12</a:t>
            </a:r>
            <a:r>
              <a:rPr lang="en-US" baseline="30000" dirty="0"/>
              <a:t>th</a:t>
            </a:r>
            <a:r>
              <a:rPr lang="en-US" dirty="0"/>
              <a:t> graders</a:t>
            </a:r>
          </a:p>
          <a:p>
            <a:pPr marL="1257300" lvl="2" indent="-342900">
              <a:buClr>
                <a:srgbClr val="C00000"/>
              </a:buClr>
              <a:buFont typeface="Wingdings" panose="05000000000000000000" pitchFamily="2" charset="2"/>
              <a:buChar char="§"/>
            </a:pPr>
            <a:r>
              <a:rPr lang="en-US" dirty="0"/>
              <a:t>30 hours</a:t>
            </a:r>
          </a:p>
          <a:p>
            <a:pPr marL="1257300" lvl="2" indent="-342900">
              <a:buClr>
                <a:srgbClr val="C00000"/>
              </a:buClr>
              <a:buFont typeface="Wingdings" panose="05000000000000000000" pitchFamily="2" charset="2"/>
              <a:buChar char="§"/>
            </a:pPr>
            <a:r>
              <a:rPr lang="en-US" dirty="0"/>
              <a:t>Authorized HOPE to cover past 30</a:t>
            </a:r>
          </a:p>
          <a:p>
            <a:pPr marL="800100" lvl="1" indent="-342900">
              <a:buClr>
                <a:srgbClr val="C00000"/>
              </a:buClr>
              <a:buFont typeface="Wingdings" panose="05000000000000000000" pitchFamily="2" charset="2"/>
              <a:buChar char="§"/>
            </a:pPr>
            <a:r>
              <a:rPr lang="en-US" dirty="0"/>
              <a:t>10th - 12th graders can participate at TCSG institutions</a:t>
            </a:r>
          </a:p>
          <a:p>
            <a:pPr marL="800100" lvl="1" indent="-342900">
              <a:buClr>
                <a:srgbClr val="C00000"/>
              </a:buClr>
              <a:buFont typeface="Wingdings" panose="05000000000000000000" pitchFamily="2" charset="2"/>
              <a:buChar char="§"/>
            </a:pPr>
            <a:r>
              <a:rPr lang="en-US" dirty="0"/>
              <a:t>Counseling required</a:t>
            </a:r>
          </a:p>
          <a:p>
            <a:pPr marL="800100" lvl="1" indent="-342900">
              <a:buClr>
                <a:srgbClr val="C00000"/>
              </a:buClr>
              <a:buFont typeface="Wingdings" panose="05000000000000000000" pitchFamily="2" charset="2"/>
              <a:buChar char="§"/>
            </a:pPr>
            <a:endParaRPr lang="en-US" dirty="0"/>
          </a:p>
          <a:p>
            <a:pPr marL="342900" indent="-342900">
              <a:buClr>
                <a:srgbClr val="C00000"/>
              </a:buClr>
              <a:buFont typeface="Wingdings" panose="05000000000000000000" pitchFamily="2" charset="2"/>
              <a:buChar char="§"/>
            </a:pPr>
            <a:r>
              <a:rPr lang="en-US" dirty="0">
                <a:solidFill>
                  <a:srgbClr val="C00000"/>
                </a:solidFill>
              </a:rPr>
              <a:t>Issue to Consider</a:t>
            </a:r>
          </a:p>
          <a:p>
            <a:pPr marL="800100" lvl="1" indent="-342900">
              <a:buClr>
                <a:srgbClr val="C00000"/>
              </a:buClr>
              <a:buFont typeface="Wingdings" panose="05000000000000000000" pitchFamily="2" charset="2"/>
              <a:buChar char="§"/>
            </a:pPr>
            <a:r>
              <a:rPr lang="en-US" dirty="0">
                <a:solidFill>
                  <a:srgbClr val="C00000"/>
                </a:solidFill>
              </a:rPr>
              <a:t>Two Tracks</a:t>
            </a:r>
          </a:p>
          <a:p>
            <a:pPr marL="1257300" lvl="2" indent="-342900">
              <a:buClr>
                <a:srgbClr val="C00000"/>
              </a:buClr>
              <a:buFont typeface="Wingdings" panose="05000000000000000000" pitchFamily="2" charset="2"/>
              <a:buChar char="§"/>
            </a:pPr>
            <a:r>
              <a:rPr lang="en-US" dirty="0"/>
              <a:t>USG – focus on getting college credits</a:t>
            </a:r>
          </a:p>
          <a:p>
            <a:pPr marL="1257300" lvl="2" indent="-342900">
              <a:buClr>
                <a:srgbClr val="C00000"/>
              </a:buClr>
              <a:buFont typeface="Wingdings" panose="05000000000000000000" pitchFamily="2" charset="2"/>
              <a:buChar char="§"/>
            </a:pPr>
            <a:r>
              <a:rPr lang="en-US" dirty="0"/>
              <a:t>TCSG – can take classes that count towards HS core courses and complete certificate/ associate degree program, would then be granted a HS diploma</a:t>
            </a:r>
          </a:p>
          <a:p>
            <a:pPr marL="800100" lvl="1" indent="-342900">
              <a:buClr>
                <a:srgbClr val="C00000"/>
              </a:buClr>
              <a:buFont typeface="Wingdings" panose="05000000000000000000" pitchFamily="2" charset="2"/>
              <a:buChar char="§"/>
            </a:pPr>
            <a:r>
              <a:rPr lang="en-US" dirty="0"/>
              <a:t>Purpose of Dual Enrollment</a:t>
            </a:r>
          </a:p>
          <a:p>
            <a:pPr lvl="1">
              <a:buClr>
                <a:srgbClr val="C00000"/>
              </a:buClr>
            </a:pPr>
            <a:endParaRPr lang="en-US" sz="1600" dirty="0"/>
          </a:p>
          <a:p>
            <a:pPr marL="800100" lvl="1" indent="-342900">
              <a:buClr>
                <a:srgbClr val="C00000"/>
              </a:buClr>
              <a:buFont typeface="Wingdings" panose="05000000000000000000" pitchFamily="2" charset="2"/>
              <a:buChar char="§"/>
            </a:pPr>
            <a:endParaRPr lang="en-US" sz="1600" dirty="0"/>
          </a:p>
          <a:p>
            <a:pPr marL="800100" lvl="1" indent="-342900">
              <a:buClr>
                <a:srgbClr val="C00000"/>
              </a:buClr>
              <a:buFont typeface="Wingdings" panose="05000000000000000000" pitchFamily="2" charset="2"/>
              <a:buChar char="§"/>
            </a:pPr>
            <a:endParaRPr lang="en-US" sz="1600" dirty="0"/>
          </a:p>
        </p:txBody>
      </p:sp>
    </p:spTree>
    <p:extLst>
      <p:ext uri="{BB962C8B-B14F-4D97-AF65-F5344CB8AC3E}">
        <p14:creationId xmlns:p14="http://schemas.microsoft.com/office/powerpoint/2010/main" val="323591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bject&#10;&#10;Description generated with very high confidence">
            <a:extLst>
              <a:ext uri="{FF2B5EF4-FFF2-40B4-BE49-F238E27FC236}">
                <a16:creationId xmlns:a16="http://schemas.microsoft.com/office/drawing/2014/main" id="{B5B9E502-7D94-4604-83B2-3F72ABBFD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619" y="0"/>
            <a:ext cx="5455581" cy="1930908"/>
          </a:xfrm>
          <a:prstGeom prst="rect">
            <a:avLst/>
          </a:prstGeom>
        </p:spPr>
      </p:pic>
      <p:pic>
        <p:nvPicPr>
          <p:cNvPr id="8" name="Picture 7" descr="A screenshot of a cell phone&#10;&#10;Description generated with high confidence">
            <a:extLst>
              <a:ext uri="{FF2B5EF4-FFF2-40B4-BE49-F238E27FC236}">
                <a16:creationId xmlns:a16="http://schemas.microsoft.com/office/drawing/2014/main" id="{E00BA122-8D00-4AEF-A1CB-05B071F309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99" y="1968131"/>
            <a:ext cx="4343401" cy="3234372"/>
          </a:xfrm>
          <a:prstGeom prst="rect">
            <a:avLst/>
          </a:prstGeom>
        </p:spPr>
      </p:pic>
      <p:pic>
        <p:nvPicPr>
          <p:cNvPr id="10" name="Picture 9" descr="A picture containing screenshot&#10;&#10;Description generated with very high confidence">
            <a:extLst>
              <a:ext uri="{FF2B5EF4-FFF2-40B4-BE49-F238E27FC236}">
                <a16:creationId xmlns:a16="http://schemas.microsoft.com/office/drawing/2014/main" id="{612CAE8A-C4DF-4E44-A0A1-9378487FE3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5936" y="3276600"/>
            <a:ext cx="4171384" cy="3395472"/>
          </a:xfrm>
          <a:prstGeom prst="rect">
            <a:avLst/>
          </a:prstGeom>
        </p:spPr>
      </p:pic>
    </p:spTree>
    <p:extLst>
      <p:ext uri="{BB962C8B-B14F-4D97-AF65-F5344CB8AC3E}">
        <p14:creationId xmlns:p14="http://schemas.microsoft.com/office/powerpoint/2010/main" val="1514273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71646F1C1F8B44A329ADFCA608E326" ma:contentTypeVersion="5" ma:contentTypeDescription="Create a new document." ma:contentTypeScope="" ma:versionID="5065c65bdea59353e745210d566794bb">
  <xsd:schema xmlns:xsd="http://www.w3.org/2001/XMLSchema" xmlns:xs="http://www.w3.org/2001/XMLSchema" xmlns:p="http://schemas.microsoft.com/office/2006/metadata/properties" xmlns:ns2="cc24971c-a917-46a8-9152-3ed0f4ec3b6d" targetNamespace="http://schemas.microsoft.com/office/2006/metadata/properties" ma:root="true" ma:fieldsID="154a201b08f71985ea9c56af67d1cbc2" ns2:_="">
    <xsd:import namespace="cc24971c-a917-46a8-9152-3ed0f4ec3b6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4971c-a917-46a8-9152-3ed0f4ec3b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ADACDB-0E71-4F80-8751-9B9449D8C4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4971c-a917-46a8-9152-3ed0f4ec3b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0AB05E-D611-41F2-8C7E-076C017AF709}">
  <ds:schemaRefs>
    <ds:schemaRef ds:uri="http://schemas.microsoft.com/sharepoint/v3/contenttype/forms"/>
  </ds:schemaRefs>
</ds:datastoreItem>
</file>

<file path=customXml/itemProps3.xml><?xml version="1.0" encoding="utf-8"?>
<ds:datastoreItem xmlns:ds="http://schemas.openxmlformats.org/officeDocument/2006/customXml" ds:itemID="{5F22D3A2-C085-4F23-83BD-1ABE26ECF334}">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cc24971c-a917-46a8-9152-3ed0f4ec3b6d"/>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3464</TotalTime>
  <Words>2238</Words>
  <Application>Microsoft Office PowerPoint</Application>
  <PresentationFormat>On-screen Show (4:3)</PresentationFormat>
  <Paragraphs>205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vt:lpstr>
      <vt:lpstr>Office Theme</vt:lpstr>
      <vt:lpstr>PowerPoint Presentation</vt:lpstr>
      <vt:lpstr>Top Ten Issues - 2019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Ten Issues - 2019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Rickman</dc:creator>
  <cp:lastModifiedBy>Dana Rickman</cp:lastModifiedBy>
  <cp:revision>27</cp:revision>
  <cp:lastPrinted>2019-07-17T23:41:05Z</cp:lastPrinted>
  <dcterms:created xsi:type="dcterms:W3CDTF">2019-01-09T13:57:34Z</dcterms:created>
  <dcterms:modified xsi:type="dcterms:W3CDTF">2019-07-17T23:42:56Z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0x0101007771646F1C1F8B44A329ADFCA608E326</vt:lpwstr>
  </property>
</Properties>
</file>