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charts/chart7.xml" ContentType="application/vnd.openxmlformats-officedocument.drawingml.chart+xml"/>
  <Override PartName="/ppt/notesSlides/notesSlide19.xml" ContentType="application/vnd.openxmlformats-officedocument.presentationml.notesSlide+xml"/>
  <Override PartName="/ppt/charts/chart8.xml" ContentType="application/vnd.openxmlformats-officedocument.drawingml.chart+xml"/>
  <Override PartName="/ppt/notesSlides/notesSlide20.xml" ContentType="application/vnd.openxmlformats-officedocument.presentationml.notesSlide+xml"/>
  <Override PartName="/ppt/charts/chart9.xml" ContentType="application/vnd.openxmlformats-officedocument.drawingml.chart+xml"/>
  <Override PartName="/ppt/notesSlides/notesSlide21.xml" ContentType="application/vnd.openxmlformats-officedocument.presentationml.notesSlide+xml"/>
  <Override PartName="/ppt/charts/chart10.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486" r:id="rId5"/>
    <p:sldId id="491" r:id="rId6"/>
    <p:sldId id="455" r:id="rId7"/>
    <p:sldId id="457" r:id="rId8"/>
    <p:sldId id="322" r:id="rId9"/>
    <p:sldId id="277" r:id="rId10"/>
    <p:sldId id="279" r:id="rId11"/>
    <p:sldId id="280" r:id="rId12"/>
    <p:sldId id="352" r:id="rId13"/>
    <p:sldId id="437" r:id="rId14"/>
    <p:sldId id="278" r:id="rId15"/>
    <p:sldId id="468" r:id="rId16"/>
    <p:sldId id="469" r:id="rId17"/>
    <p:sldId id="433" r:id="rId18"/>
    <p:sldId id="395" r:id="rId19"/>
    <p:sldId id="393" r:id="rId20"/>
    <p:sldId id="392" r:id="rId21"/>
    <p:sldId id="384" r:id="rId22"/>
    <p:sldId id="288" r:id="rId23"/>
    <p:sldId id="487" r:id="rId24"/>
    <p:sldId id="480" r:id="rId25"/>
    <p:sldId id="481" r:id="rId26"/>
    <p:sldId id="482" r:id="rId27"/>
    <p:sldId id="483" r:id="rId28"/>
    <p:sldId id="484" r:id="rId29"/>
    <p:sldId id="472" r:id="rId30"/>
    <p:sldId id="489" r:id="rId31"/>
    <p:sldId id="490" r:id="rId32"/>
    <p:sldId id="302" r:id="rId33"/>
    <p:sldId id="467"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Rickman" initials="DR" lastIdx="1" clrIdx="0">
    <p:extLst>
      <p:ext uri="{19B8F6BF-5375-455C-9EA6-DF929625EA0E}">
        <p15:presenceInfo xmlns:p15="http://schemas.microsoft.com/office/powerpoint/2012/main" userId="Dana Rickman" providerId="None"/>
      </p:ext>
    </p:extLst>
  </p:cmAuthor>
  <p:cmAuthor id="2" name="Elisa Adelman" initials="EA" lastIdx="2" clrIdx="1">
    <p:extLst>
      <p:ext uri="{19B8F6BF-5375-455C-9EA6-DF929625EA0E}">
        <p15:presenceInfo xmlns:p15="http://schemas.microsoft.com/office/powerpoint/2012/main" userId="S::eadelman@gpee.org::6094c8b3-8d47-4b4b-ae31-4a16ea442f2f" providerId="AD"/>
      </p:ext>
    </p:extLst>
  </p:cmAuthor>
  <p:cmAuthor id="3" name="Merrill Wilcox" initials="MW" lastIdx="1" clrIdx="2">
    <p:extLst>
      <p:ext uri="{19B8F6BF-5375-455C-9EA6-DF929625EA0E}">
        <p15:presenceInfo xmlns:p15="http://schemas.microsoft.com/office/powerpoint/2012/main" userId="Merrill Wilco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E2B"/>
    <a:srgbClr val="E11148"/>
    <a:srgbClr val="CECA22"/>
    <a:srgbClr val="D70002"/>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E8B6B-6913-48BB-A0EB-7684C12ABA37}" v="31" dt="2019-07-08T19:36:07.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3539" autoAdjust="0"/>
  </p:normalViewPr>
  <p:slideViewPr>
    <p:cSldViewPr>
      <p:cViewPr varScale="1">
        <p:scale>
          <a:sx n="85" d="100"/>
          <a:sy n="85" d="100"/>
        </p:scale>
        <p:origin x="1188" y="33"/>
      </p:cViewPr>
      <p:guideLst>
        <p:guide orient="horz" pos="2160"/>
        <p:guide pos="2880"/>
      </p:guideLst>
    </p:cSldViewPr>
  </p:slideViewPr>
  <p:notesTextViewPr>
    <p:cViewPr>
      <p:scale>
        <a:sx n="3" d="2"/>
        <a:sy n="3" d="2"/>
      </p:scale>
      <p:origin x="0" y="0"/>
    </p:cViewPr>
  </p:notesTextViewPr>
  <p:sorterViewPr>
    <p:cViewPr>
      <p:scale>
        <a:sx n="100" d="100"/>
        <a:sy n="100" d="100"/>
      </p:scale>
      <p:origin x="0" y="-449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7.10.19.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7.10.1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7.10.1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7.10.1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ynology\data\Econ%20of%20Ed%20Slides\2019%20Slides\Raw%20data%20update%20files\Master%20Workbook_7.1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24853988199E-2"/>
          <c:y val="3.2820512820513098E-2"/>
          <c:w val="0.709354590811283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E8-4415-932A-B8ED300458EB}"/>
                </c:ext>
              </c:extLst>
            </c:dLbl>
            <c:dLbl>
              <c:idx val="1"/>
              <c:layout>
                <c:manualLayout>
                  <c:x val="6.0606060606060701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E8-4415-932A-B8ED300458EB}"/>
                </c:ext>
              </c:extLst>
            </c:dLbl>
            <c:dLbl>
              <c:idx val="2"/>
              <c:layout>
                <c:manualLayout>
                  <c:x val="9.0635886423288802E-3"/>
                  <c:y val="-2.60558514744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E8-4415-932A-B8ED300458EB}"/>
                </c:ext>
              </c:extLst>
            </c:dLbl>
            <c:dLbl>
              <c:idx val="4"/>
              <c:layout>
                <c:manualLayout>
                  <c:x val="-1.96969696969699E-2"/>
                  <c:y val="-2.450980392156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E8-4415-932A-B8ED300458E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Sheet1!$B$2:$B$7</c:f>
              <c:numCache>
                <c:formatCode>0%</c:formatCode>
                <c:ptCount val="6"/>
                <c:pt idx="0">
                  <c:v>0.35</c:v>
                </c:pt>
                <c:pt idx="1">
                  <c:v>0.35</c:v>
                </c:pt>
                <c:pt idx="2">
                  <c:v>0.34</c:v>
                </c:pt>
                <c:pt idx="3">
                  <c:v>0.37</c:v>
                </c:pt>
                <c:pt idx="4">
                  <c:v>0.38</c:v>
                </c:pt>
                <c:pt idx="5">
                  <c:v>0.38</c:v>
                </c:pt>
              </c:numCache>
            </c:numRef>
          </c:val>
          <c:smooth val="0"/>
          <c:extLst>
            <c:ext xmlns:c16="http://schemas.microsoft.com/office/drawing/2014/chart" uri="{C3380CC4-5D6E-409C-BE32-E72D297353CC}">
              <c16:uniqueId val="{00000004-D7E8-4415-932A-B8ED300458EB}"/>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70C0"/>
                </a:solidFill>
              </a:ln>
            </c:spPr>
          </c:marker>
          <c:dLbls>
            <c:dLbl>
              <c:idx val="0"/>
              <c:layout>
                <c:manualLayout>
                  <c:x val="-2.4242424242424201E-2"/>
                  <c:y val="-5.147058823529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E8-4415-932A-B8ED300458EB}"/>
                </c:ext>
              </c:extLst>
            </c:dLbl>
            <c:dLbl>
              <c:idx val="1"/>
              <c:layout>
                <c:manualLayout>
                  <c:x val="-1.5151515151515299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E8-4415-932A-B8ED300458EB}"/>
                </c:ext>
              </c:extLst>
            </c:dLbl>
            <c:dLbl>
              <c:idx val="2"/>
              <c:layout>
                <c:manualLayout>
                  <c:x val="-7.5757575757576003E-3"/>
                  <c:y val="-3.43139184807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E8-4415-932A-B8ED300458EB}"/>
                </c:ext>
              </c:extLst>
            </c:dLbl>
            <c:dLbl>
              <c:idx val="3"/>
              <c:layout>
                <c:manualLayout>
                  <c:x val="-4.0909090909090964E-2"/>
                  <c:y val="-3.4313725490196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4F-4125-A6FE-75A45BDBADD2}"/>
                </c:ext>
              </c:extLst>
            </c:dLbl>
            <c:dLbl>
              <c:idx val="4"/>
              <c:layout>
                <c:manualLayout>
                  <c:x val="-4.5454545454546563E-3"/>
                  <c:y val="-3.6764705882352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Sheet1!$C$2:$C$7</c:f>
              <c:numCache>
                <c:formatCode>0%</c:formatCode>
                <c:ptCount val="6"/>
                <c:pt idx="0">
                  <c:v>0.32</c:v>
                </c:pt>
                <c:pt idx="1">
                  <c:v>0.32</c:v>
                </c:pt>
                <c:pt idx="2">
                  <c:v>0.32</c:v>
                </c:pt>
                <c:pt idx="3">
                  <c:v>0.34</c:v>
                </c:pt>
                <c:pt idx="4">
                  <c:v>0.35</c:v>
                </c:pt>
                <c:pt idx="5">
                  <c:v>0.35</c:v>
                </c:pt>
              </c:numCache>
            </c:numRef>
          </c:val>
          <c:smooth val="0"/>
          <c:extLst>
            <c:ext xmlns:c16="http://schemas.microsoft.com/office/drawing/2014/chart" uri="{C3380CC4-5D6E-409C-BE32-E72D297353CC}">
              <c16:uniqueId val="{00000008-D7E8-4415-932A-B8ED300458EB}"/>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layout>
                <c:manualLayout>
                  <c:x val="-3.3333333333333402E-2"/>
                  <c:y val="-3.8348386598733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E8-4415-932A-B8ED300458EB}"/>
                </c:ext>
              </c:extLst>
            </c:dLbl>
            <c:dLbl>
              <c:idx val="1"/>
              <c:layout>
                <c:manualLayout>
                  <c:x val="-1.50151332434797E-2"/>
                  <c:y val="-4.1025641025641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E8-4415-932A-B8ED300458EB}"/>
                </c:ext>
              </c:extLst>
            </c:dLbl>
            <c:dLbl>
              <c:idx val="2"/>
              <c:layout>
                <c:manualLayout>
                  <c:x val="-5.9514435695538614E-3"/>
                  <c:y val="2.3265400648448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E8-4415-932A-B8ED300458EB}"/>
                </c:ext>
              </c:extLst>
            </c:dLbl>
            <c:dLbl>
              <c:idx val="3"/>
              <c:layout>
                <c:manualLayout>
                  <c:x val="-1.3636363636363636E-2"/>
                  <c:y val="5.1470588235294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Sheet1!$D$2:$D$7</c:f>
              <c:numCache>
                <c:formatCode>0%</c:formatCode>
                <c:ptCount val="6"/>
                <c:pt idx="0">
                  <c:v>0.28000000000000003</c:v>
                </c:pt>
                <c:pt idx="1">
                  <c:v>0.28999999999999998</c:v>
                </c:pt>
                <c:pt idx="2">
                  <c:v>0.32</c:v>
                </c:pt>
                <c:pt idx="3">
                  <c:v>0.34</c:v>
                </c:pt>
                <c:pt idx="4">
                  <c:v>0.34</c:v>
                </c:pt>
                <c:pt idx="5">
                  <c:v>0.35</c:v>
                </c:pt>
              </c:numCache>
            </c:numRef>
          </c:val>
          <c:smooth val="0"/>
          <c:extLst>
            <c:ext xmlns:c16="http://schemas.microsoft.com/office/drawing/2014/chart" uri="{C3380CC4-5D6E-409C-BE32-E72D297353CC}">
              <c16:uniqueId val="{0000000C-D7E8-4415-932A-B8ED300458EB}"/>
            </c:ext>
          </c:extLst>
        </c:ser>
        <c:dLbls>
          <c:showLegendKey val="0"/>
          <c:showVal val="0"/>
          <c:showCatName val="0"/>
          <c:showSerName val="0"/>
          <c:showPercent val="0"/>
          <c:showBubbleSize val="0"/>
        </c:dLbls>
        <c:marker val="1"/>
        <c:smooth val="0"/>
        <c:axId val="207439968"/>
        <c:axId val="207442288"/>
      </c:lineChart>
      <c:catAx>
        <c:axId val="207439968"/>
        <c:scaling>
          <c:orientation val="minMax"/>
        </c:scaling>
        <c:delete val="0"/>
        <c:axPos val="b"/>
        <c:numFmt formatCode="General" sourceLinked="1"/>
        <c:majorTickMark val="out"/>
        <c:minorTickMark val="none"/>
        <c:tickLblPos val="nextTo"/>
        <c:crossAx val="207442288"/>
        <c:crosses val="autoZero"/>
        <c:auto val="1"/>
        <c:lblAlgn val="ctr"/>
        <c:lblOffset val="100"/>
        <c:noMultiLvlLbl val="0"/>
      </c:catAx>
      <c:valAx>
        <c:axId val="207442288"/>
        <c:scaling>
          <c:orientation val="minMax"/>
          <c:max val="0.4"/>
          <c:min val="0.25"/>
        </c:scaling>
        <c:delete val="0"/>
        <c:axPos val="l"/>
        <c:majorGridlines/>
        <c:numFmt formatCode="0%" sourceLinked="1"/>
        <c:majorTickMark val="out"/>
        <c:minorTickMark val="none"/>
        <c:tickLblPos val="nextTo"/>
        <c:crossAx val="207439968"/>
        <c:crosses val="autoZero"/>
        <c:crossBetween val="between"/>
        <c:majorUnit val="0.02"/>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Workbook_7.10.19.xlsx]Region 2!PivotTable3</c:name>
    <c:fmtId val="21"/>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s>
    <c:plotArea>
      <c:layout/>
      <c:lineChart>
        <c:grouping val="standard"/>
        <c:varyColors val="0"/>
        <c:ser>
          <c:idx val="0"/>
          <c:order val="0"/>
          <c:tx>
            <c:strRef>
              <c:f>'Region 2'!$AH$4:$AH$5</c:f>
              <c:strCache>
                <c:ptCount val="1"/>
                <c:pt idx="0">
                  <c:v>Banks</c:v>
                </c:pt>
              </c:strCache>
            </c:strRef>
          </c:tx>
          <c:cat>
            <c:strRef>
              <c:f>'Region 2'!$AG$6:$AG$10</c:f>
              <c:strCache>
                <c:ptCount val="5"/>
                <c:pt idx="0">
                  <c:v>2009 - 2013 </c:v>
                </c:pt>
                <c:pt idx="1">
                  <c:v>2010 - 2014 </c:v>
                </c:pt>
                <c:pt idx="2">
                  <c:v>2011 - 2015 </c:v>
                </c:pt>
                <c:pt idx="3">
                  <c:v>2012 - 2016 </c:v>
                </c:pt>
                <c:pt idx="4">
                  <c:v>2013 - 2017 </c:v>
                </c:pt>
              </c:strCache>
            </c:strRef>
          </c:cat>
          <c:val>
            <c:numRef>
              <c:f>'Region 2'!$AH$6:$AH$10</c:f>
              <c:numCache>
                <c:formatCode>0%</c:formatCode>
                <c:ptCount val="5"/>
                <c:pt idx="0">
                  <c:v>0.09</c:v>
                </c:pt>
                <c:pt idx="1">
                  <c:v>9.1999999999999998E-2</c:v>
                </c:pt>
                <c:pt idx="2">
                  <c:v>0.13100000000000001</c:v>
                </c:pt>
                <c:pt idx="3">
                  <c:v>0.111</c:v>
                </c:pt>
                <c:pt idx="4">
                  <c:v>8.8999999999999996E-2</c:v>
                </c:pt>
              </c:numCache>
            </c:numRef>
          </c:val>
          <c:smooth val="0"/>
          <c:extLst>
            <c:ext xmlns:c16="http://schemas.microsoft.com/office/drawing/2014/chart" uri="{C3380CC4-5D6E-409C-BE32-E72D297353CC}">
              <c16:uniqueId val="{00000000-60D8-4AF2-A9F0-0BECD647C783}"/>
            </c:ext>
          </c:extLst>
        </c:ser>
        <c:ser>
          <c:idx val="1"/>
          <c:order val="1"/>
          <c:tx>
            <c:strRef>
              <c:f>'Region 2'!$AI$4:$AI$5</c:f>
              <c:strCache>
                <c:ptCount val="1"/>
                <c:pt idx="0">
                  <c:v>Dawson</c:v>
                </c:pt>
              </c:strCache>
            </c:strRef>
          </c:tx>
          <c:cat>
            <c:strRef>
              <c:f>'Region 2'!$AG$6:$AG$10</c:f>
              <c:strCache>
                <c:ptCount val="5"/>
                <c:pt idx="0">
                  <c:v>2009 - 2013 </c:v>
                </c:pt>
                <c:pt idx="1">
                  <c:v>2010 - 2014 </c:v>
                </c:pt>
                <c:pt idx="2">
                  <c:v>2011 - 2015 </c:v>
                </c:pt>
                <c:pt idx="3">
                  <c:v>2012 - 2016 </c:v>
                </c:pt>
                <c:pt idx="4">
                  <c:v>2013 - 2017 </c:v>
                </c:pt>
              </c:strCache>
            </c:strRef>
          </c:cat>
          <c:val>
            <c:numRef>
              <c:f>'Region 2'!$AI$6:$AI$10</c:f>
              <c:numCache>
                <c:formatCode>0%</c:formatCode>
                <c:ptCount val="5"/>
                <c:pt idx="0">
                  <c:v>0.111</c:v>
                </c:pt>
                <c:pt idx="1">
                  <c:v>9.9000000000000005E-2</c:v>
                </c:pt>
                <c:pt idx="2">
                  <c:v>6.4000000000000001E-2</c:v>
                </c:pt>
                <c:pt idx="3">
                  <c:v>3.5000000000000003E-2</c:v>
                </c:pt>
                <c:pt idx="4">
                  <c:v>7.0999999999999994E-2</c:v>
                </c:pt>
              </c:numCache>
            </c:numRef>
          </c:val>
          <c:smooth val="0"/>
          <c:extLst>
            <c:ext xmlns:c16="http://schemas.microsoft.com/office/drawing/2014/chart" uri="{C3380CC4-5D6E-409C-BE32-E72D297353CC}">
              <c16:uniqueId val="{00000001-60D8-4AF2-A9F0-0BECD647C783}"/>
            </c:ext>
          </c:extLst>
        </c:ser>
        <c:ser>
          <c:idx val="2"/>
          <c:order val="2"/>
          <c:tx>
            <c:strRef>
              <c:f>'Region 2'!$AJ$4:$AJ$5</c:f>
              <c:strCache>
                <c:ptCount val="1"/>
                <c:pt idx="0">
                  <c:v>Forsyth</c:v>
                </c:pt>
              </c:strCache>
            </c:strRef>
          </c:tx>
          <c:cat>
            <c:strRef>
              <c:f>'Region 2'!$AG$6:$AG$10</c:f>
              <c:strCache>
                <c:ptCount val="5"/>
                <c:pt idx="0">
                  <c:v>2009 - 2013 </c:v>
                </c:pt>
                <c:pt idx="1">
                  <c:v>2010 - 2014 </c:v>
                </c:pt>
                <c:pt idx="2">
                  <c:v>2011 - 2015 </c:v>
                </c:pt>
                <c:pt idx="3">
                  <c:v>2012 - 2016 </c:v>
                </c:pt>
                <c:pt idx="4">
                  <c:v>2013 - 2017 </c:v>
                </c:pt>
              </c:strCache>
            </c:strRef>
          </c:cat>
          <c:val>
            <c:numRef>
              <c:f>'Region 2'!$AJ$6:$AJ$10</c:f>
              <c:numCache>
                <c:formatCode>0%</c:formatCode>
                <c:ptCount val="5"/>
                <c:pt idx="0">
                  <c:v>8.1000000000000003E-2</c:v>
                </c:pt>
                <c:pt idx="1">
                  <c:v>6.7000000000000004E-2</c:v>
                </c:pt>
                <c:pt idx="2">
                  <c:v>5.0999999999999997E-2</c:v>
                </c:pt>
                <c:pt idx="3">
                  <c:v>3.7999999999999999E-2</c:v>
                </c:pt>
                <c:pt idx="4">
                  <c:v>3.4000000000000002E-2</c:v>
                </c:pt>
              </c:numCache>
            </c:numRef>
          </c:val>
          <c:smooth val="0"/>
          <c:extLst>
            <c:ext xmlns:c16="http://schemas.microsoft.com/office/drawing/2014/chart" uri="{C3380CC4-5D6E-409C-BE32-E72D297353CC}">
              <c16:uniqueId val="{00000002-60D8-4AF2-A9F0-0BECD647C783}"/>
            </c:ext>
          </c:extLst>
        </c:ser>
        <c:ser>
          <c:idx val="3"/>
          <c:order val="3"/>
          <c:tx>
            <c:strRef>
              <c:f>'Region 2'!$AK$4:$AK$5</c:f>
              <c:strCache>
                <c:ptCount val="1"/>
                <c:pt idx="0">
                  <c:v>Franklin</c:v>
                </c:pt>
              </c:strCache>
            </c:strRef>
          </c:tx>
          <c:cat>
            <c:strRef>
              <c:f>'Region 2'!$AG$6:$AG$10</c:f>
              <c:strCache>
                <c:ptCount val="5"/>
                <c:pt idx="0">
                  <c:v>2009 - 2013 </c:v>
                </c:pt>
                <c:pt idx="1">
                  <c:v>2010 - 2014 </c:v>
                </c:pt>
                <c:pt idx="2">
                  <c:v>2011 - 2015 </c:v>
                </c:pt>
                <c:pt idx="3">
                  <c:v>2012 - 2016 </c:v>
                </c:pt>
                <c:pt idx="4">
                  <c:v>2013 - 2017 </c:v>
                </c:pt>
              </c:strCache>
            </c:strRef>
          </c:cat>
          <c:val>
            <c:numRef>
              <c:f>'Region 2'!$AK$6:$AK$10</c:f>
              <c:numCache>
                <c:formatCode>0%</c:formatCode>
                <c:ptCount val="5"/>
                <c:pt idx="0">
                  <c:v>0.18</c:v>
                </c:pt>
                <c:pt idx="1">
                  <c:v>0.20300000000000001</c:v>
                </c:pt>
                <c:pt idx="2">
                  <c:v>0.22800000000000001</c:v>
                </c:pt>
                <c:pt idx="3">
                  <c:v>0.185</c:v>
                </c:pt>
                <c:pt idx="4">
                  <c:v>0.19900000000000001</c:v>
                </c:pt>
              </c:numCache>
            </c:numRef>
          </c:val>
          <c:smooth val="0"/>
          <c:extLst>
            <c:ext xmlns:c16="http://schemas.microsoft.com/office/drawing/2014/chart" uri="{C3380CC4-5D6E-409C-BE32-E72D297353CC}">
              <c16:uniqueId val="{00000003-60D8-4AF2-A9F0-0BECD647C783}"/>
            </c:ext>
          </c:extLst>
        </c:ser>
        <c:ser>
          <c:idx val="4"/>
          <c:order val="4"/>
          <c:tx>
            <c:strRef>
              <c:f>'Region 2'!$AL$4:$AL$5</c:f>
              <c:strCache>
                <c:ptCount val="1"/>
                <c:pt idx="0">
                  <c:v>Habersham</c:v>
                </c:pt>
              </c:strCache>
            </c:strRef>
          </c:tx>
          <c:cat>
            <c:strRef>
              <c:f>'Region 2'!$AG$6:$AG$10</c:f>
              <c:strCache>
                <c:ptCount val="5"/>
                <c:pt idx="0">
                  <c:v>2009 - 2013 </c:v>
                </c:pt>
                <c:pt idx="1">
                  <c:v>2010 - 2014 </c:v>
                </c:pt>
                <c:pt idx="2">
                  <c:v>2011 - 2015 </c:v>
                </c:pt>
                <c:pt idx="3">
                  <c:v>2012 - 2016 </c:v>
                </c:pt>
                <c:pt idx="4">
                  <c:v>2013 - 2017 </c:v>
                </c:pt>
              </c:strCache>
            </c:strRef>
          </c:cat>
          <c:val>
            <c:numRef>
              <c:f>'Region 2'!$AL$6:$AL$10</c:f>
              <c:numCache>
                <c:formatCode>0%</c:formatCode>
                <c:ptCount val="5"/>
                <c:pt idx="0">
                  <c:v>5.7000000000000002E-2</c:v>
                </c:pt>
                <c:pt idx="1">
                  <c:v>8.1000000000000003E-2</c:v>
                </c:pt>
                <c:pt idx="2">
                  <c:v>9.0999999999999998E-2</c:v>
                </c:pt>
                <c:pt idx="3">
                  <c:v>0.106</c:v>
                </c:pt>
                <c:pt idx="4">
                  <c:v>0.11</c:v>
                </c:pt>
              </c:numCache>
            </c:numRef>
          </c:val>
          <c:smooth val="0"/>
          <c:extLst>
            <c:ext xmlns:c16="http://schemas.microsoft.com/office/drawing/2014/chart" uri="{C3380CC4-5D6E-409C-BE32-E72D297353CC}">
              <c16:uniqueId val="{00000004-60D8-4AF2-A9F0-0BECD647C783}"/>
            </c:ext>
          </c:extLst>
        </c:ser>
        <c:ser>
          <c:idx val="5"/>
          <c:order val="5"/>
          <c:tx>
            <c:strRef>
              <c:f>'Region 2'!$AM$4:$AM$5</c:f>
              <c:strCache>
                <c:ptCount val="1"/>
                <c:pt idx="0">
                  <c:v>Hall</c:v>
                </c:pt>
              </c:strCache>
            </c:strRef>
          </c:tx>
          <c:cat>
            <c:strRef>
              <c:f>'Region 2'!$AG$6:$AG$10</c:f>
              <c:strCache>
                <c:ptCount val="5"/>
                <c:pt idx="0">
                  <c:v>2009 - 2013 </c:v>
                </c:pt>
                <c:pt idx="1">
                  <c:v>2010 - 2014 </c:v>
                </c:pt>
                <c:pt idx="2">
                  <c:v>2011 - 2015 </c:v>
                </c:pt>
                <c:pt idx="3">
                  <c:v>2012 - 2016 </c:v>
                </c:pt>
                <c:pt idx="4">
                  <c:v>2013 - 2017 </c:v>
                </c:pt>
              </c:strCache>
            </c:strRef>
          </c:cat>
          <c:val>
            <c:numRef>
              <c:f>'Region 2'!$AM$6:$AM$10</c:f>
              <c:numCache>
                <c:formatCode>0%</c:formatCode>
                <c:ptCount val="5"/>
                <c:pt idx="0">
                  <c:v>0.13900000000000001</c:v>
                </c:pt>
                <c:pt idx="1">
                  <c:v>0.13300000000000001</c:v>
                </c:pt>
                <c:pt idx="2">
                  <c:v>7.6999999999999999E-2</c:v>
                </c:pt>
                <c:pt idx="3">
                  <c:v>6.9000000000000006E-2</c:v>
                </c:pt>
                <c:pt idx="4">
                  <c:v>6.4000000000000001E-2</c:v>
                </c:pt>
              </c:numCache>
            </c:numRef>
          </c:val>
          <c:smooth val="0"/>
          <c:extLst>
            <c:ext xmlns:c16="http://schemas.microsoft.com/office/drawing/2014/chart" uri="{C3380CC4-5D6E-409C-BE32-E72D297353CC}">
              <c16:uniqueId val="{00000005-60D8-4AF2-A9F0-0BECD647C783}"/>
            </c:ext>
          </c:extLst>
        </c:ser>
        <c:ser>
          <c:idx val="6"/>
          <c:order val="6"/>
          <c:tx>
            <c:strRef>
              <c:f>'Region 2'!$AN$4:$AN$5</c:f>
              <c:strCache>
                <c:ptCount val="1"/>
                <c:pt idx="0">
                  <c:v>Hart</c:v>
                </c:pt>
              </c:strCache>
            </c:strRef>
          </c:tx>
          <c:cat>
            <c:strRef>
              <c:f>'Region 2'!$AG$6:$AG$10</c:f>
              <c:strCache>
                <c:ptCount val="5"/>
                <c:pt idx="0">
                  <c:v>2009 - 2013 </c:v>
                </c:pt>
                <c:pt idx="1">
                  <c:v>2010 - 2014 </c:v>
                </c:pt>
                <c:pt idx="2">
                  <c:v>2011 - 2015 </c:v>
                </c:pt>
                <c:pt idx="3">
                  <c:v>2012 - 2016 </c:v>
                </c:pt>
                <c:pt idx="4">
                  <c:v>2013 - 2017 </c:v>
                </c:pt>
              </c:strCache>
            </c:strRef>
          </c:cat>
          <c:val>
            <c:numRef>
              <c:f>'Region 2'!$AN$6:$AN$10</c:f>
              <c:numCache>
                <c:formatCode>0%</c:formatCode>
                <c:ptCount val="5"/>
                <c:pt idx="0">
                  <c:v>8.2000000000000003E-2</c:v>
                </c:pt>
                <c:pt idx="1">
                  <c:v>5.0999999999999997E-2</c:v>
                </c:pt>
                <c:pt idx="2">
                  <c:v>0.14299999999999999</c:v>
                </c:pt>
                <c:pt idx="3">
                  <c:v>0.153</c:v>
                </c:pt>
                <c:pt idx="4">
                  <c:v>0.19500000000000001</c:v>
                </c:pt>
              </c:numCache>
            </c:numRef>
          </c:val>
          <c:smooth val="0"/>
          <c:extLst>
            <c:ext xmlns:c16="http://schemas.microsoft.com/office/drawing/2014/chart" uri="{C3380CC4-5D6E-409C-BE32-E72D297353CC}">
              <c16:uniqueId val="{00000006-60D8-4AF2-A9F0-0BECD647C783}"/>
            </c:ext>
          </c:extLst>
        </c:ser>
        <c:ser>
          <c:idx val="7"/>
          <c:order val="7"/>
          <c:tx>
            <c:strRef>
              <c:f>'Region 2'!$AO$4:$AO$5</c:f>
              <c:strCache>
                <c:ptCount val="1"/>
                <c:pt idx="0">
                  <c:v>Lumpkin</c:v>
                </c:pt>
              </c:strCache>
            </c:strRef>
          </c:tx>
          <c:cat>
            <c:strRef>
              <c:f>'Region 2'!$AG$6:$AG$10</c:f>
              <c:strCache>
                <c:ptCount val="5"/>
                <c:pt idx="0">
                  <c:v>2009 - 2013 </c:v>
                </c:pt>
                <c:pt idx="1">
                  <c:v>2010 - 2014 </c:v>
                </c:pt>
                <c:pt idx="2">
                  <c:v>2011 - 2015 </c:v>
                </c:pt>
                <c:pt idx="3">
                  <c:v>2012 - 2016 </c:v>
                </c:pt>
                <c:pt idx="4">
                  <c:v>2013 - 2017 </c:v>
                </c:pt>
              </c:strCache>
            </c:strRef>
          </c:cat>
          <c:val>
            <c:numRef>
              <c:f>'Region 2'!$AO$6:$AO$10</c:f>
              <c:numCache>
                <c:formatCode>0%</c:formatCode>
                <c:ptCount val="5"/>
                <c:pt idx="0">
                  <c:v>2.5999999999999999E-2</c:v>
                </c:pt>
                <c:pt idx="1">
                  <c:v>2.9000000000000001E-2</c:v>
                </c:pt>
                <c:pt idx="2">
                  <c:v>2.3E-2</c:v>
                </c:pt>
                <c:pt idx="3">
                  <c:v>4.2999999999999997E-2</c:v>
                </c:pt>
                <c:pt idx="4">
                  <c:v>6.8000000000000005E-2</c:v>
                </c:pt>
              </c:numCache>
            </c:numRef>
          </c:val>
          <c:smooth val="0"/>
          <c:extLst>
            <c:ext xmlns:c16="http://schemas.microsoft.com/office/drawing/2014/chart" uri="{C3380CC4-5D6E-409C-BE32-E72D297353CC}">
              <c16:uniqueId val="{00000007-60D8-4AF2-A9F0-0BECD647C783}"/>
            </c:ext>
          </c:extLst>
        </c:ser>
        <c:ser>
          <c:idx val="8"/>
          <c:order val="8"/>
          <c:tx>
            <c:strRef>
              <c:f>'Region 2'!$AP$4:$AP$5</c:f>
              <c:strCache>
                <c:ptCount val="1"/>
                <c:pt idx="0">
                  <c:v>Rabun</c:v>
                </c:pt>
              </c:strCache>
            </c:strRef>
          </c:tx>
          <c:cat>
            <c:strRef>
              <c:f>'Region 2'!$AG$6:$AG$10</c:f>
              <c:strCache>
                <c:ptCount val="5"/>
                <c:pt idx="0">
                  <c:v>2009 - 2013 </c:v>
                </c:pt>
                <c:pt idx="1">
                  <c:v>2010 - 2014 </c:v>
                </c:pt>
                <c:pt idx="2">
                  <c:v>2011 - 2015 </c:v>
                </c:pt>
                <c:pt idx="3">
                  <c:v>2012 - 2016 </c:v>
                </c:pt>
                <c:pt idx="4">
                  <c:v>2013 - 2017 </c:v>
                </c:pt>
              </c:strCache>
            </c:strRef>
          </c:cat>
          <c:val>
            <c:numRef>
              <c:f>'Region 2'!$AP$6:$AP$10</c:f>
              <c:numCache>
                <c:formatCode>0%</c:formatCode>
                <c:ptCount val="5"/>
                <c:pt idx="0">
                  <c:v>0.11899999999999999</c:v>
                </c:pt>
                <c:pt idx="1">
                  <c:v>0.158</c:v>
                </c:pt>
                <c:pt idx="2">
                  <c:v>5.8000000000000003E-2</c:v>
                </c:pt>
                <c:pt idx="3">
                  <c:v>0.05</c:v>
                </c:pt>
                <c:pt idx="4">
                  <c:v>3.5999999999999997E-2</c:v>
                </c:pt>
              </c:numCache>
            </c:numRef>
          </c:val>
          <c:smooth val="0"/>
          <c:extLst>
            <c:ext xmlns:c16="http://schemas.microsoft.com/office/drawing/2014/chart" uri="{C3380CC4-5D6E-409C-BE32-E72D297353CC}">
              <c16:uniqueId val="{00000008-60D8-4AF2-A9F0-0BECD647C783}"/>
            </c:ext>
          </c:extLst>
        </c:ser>
        <c:ser>
          <c:idx val="9"/>
          <c:order val="9"/>
          <c:tx>
            <c:strRef>
              <c:f>'Region 2'!$AQ$4:$AQ$5</c:f>
              <c:strCache>
                <c:ptCount val="1"/>
                <c:pt idx="0">
                  <c:v>Stephens</c:v>
                </c:pt>
              </c:strCache>
            </c:strRef>
          </c:tx>
          <c:cat>
            <c:strRef>
              <c:f>'Region 2'!$AG$6:$AG$10</c:f>
              <c:strCache>
                <c:ptCount val="5"/>
                <c:pt idx="0">
                  <c:v>2009 - 2013 </c:v>
                </c:pt>
                <c:pt idx="1">
                  <c:v>2010 - 2014 </c:v>
                </c:pt>
                <c:pt idx="2">
                  <c:v>2011 - 2015 </c:v>
                </c:pt>
                <c:pt idx="3">
                  <c:v>2012 - 2016 </c:v>
                </c:pt>
                <c:pt idx="4">
                  <c:v>2013 - 2017 </c:v>
                </c:pt>
              </c:strCache>
            </c:strRef>
          </c:cat>
          <c:val>
            <c:numRef>
              <c:f>'Region 2'!$AQ$6:$AQ$10</c:f>
              <c:numCache>
                <c:formatCode>0%</c:formatCode>
                <c:ptCount val="5"/>
                <c:pt idx="0">
                  <c:v>0.14799999999999999</c:v>
                </c:pt>
                <c:pt idx="1">
                  <c:v>0.151</c:v>
                </c:pt>
                <c:pt idx="2">
                  <c:v>9.0999999999999998E-2</c:v>
                </c:pt>
                <c:pt idx="3">
                  <c:v>7.2999999999999995E-2</c:v>
                </c:pt>
                <c:pt idx="4">
                  <c:v>8.7999999999999995E-2</c:v>
                </c:pt>
              </c:numCache>
            </c:numRef>
          </c:val>
          <c:smooth val="0"/>
          <c:extLst>
            <c:ext xmlns:c16="http://schemas.microsoft.com/office/drawing/2014/chart" uri="{C3380CC4-5D6E-409C-BE32-E72D297353CC}">
              <c16:uniqueId val="{00000009-60D8-4AF2-A9F0-0BECD647C783}"/>
            </c:ext>
          </c:extLst>
        </c:ser>
        <c:ser>
          <c:idx val="10"/>
          <c:order val="10"/>
          <c:tx>
            <c:strRef>
              <c:f>'Region 2'!$AR$4:$AR$5</c:f>
              <c:strCache>
                <c:ptCount val="1"/>
                <c:pt idx="0">
                  <c:v>Towns</c:v>
                </c:pt>
              </c:strCache>
            </c:strRef>
          </c:tx>
          <c:cat>
            <c:strRef>
              <c:f>'Region 2'!$AG$6:$AG$10</c:f>
              <c:strCache>
                <c:ptCount val="5"/>
                <c:pt idx="0">
                  <c:v>2009 - 2013 </c:v>
                </c:pt>
                <c:pt idx="1">
                  <c:v>2010 - 2014 </c:v>
                </c:pt>
                <c:pt idx="2">
                  <c:v>2011 - 2015 </c:v>
                </c:pt>
                <c:pt idx="3">
                  <c:v>2012 - 2016 </c:v>
                </c:pt>
                <c:pt idx="4">
                  <c:v>2013 - 2017 </c:v>
                </c:pt>
              </c:strCache>
            </c:strRef>
          </c:cat>
          <c:val>
            <c:numRef>
              <c:f>'Region 2'!$AR$6:$AR$10</c:f>
              <c:numCache>
                <c:formatCode>0%</c:formatCode>
                <c:ptCount val="5"/>
                <c:pt idx="0">
                  <c:v>4.2999999999999997E-2</c:v>
                </c:pt>
                <c:pt idx="1">
                  <c:v>4.8000000000000001E-2</c:v>
                </c:pt>
                <c:pt idx="2">
                  <c:v>2.8000000000000001E-2</c:v>
                </c:pt>
                <c:pt idx="3">
                  <c:v>0.03</c:v>
                </c:pt>
                <c:pt idx="4">
                  <c:v>3.1E-2</c:v>
                </c:pt>
              </c:numCache>
            </c:numRef>
          </c:val>
          <c:smooth val="0"/>
          <c:extLst>
            <c:ext xmlns:c16="http://schemas.microsoft.com/office/drawing/2014/chart" uri="{C3380CC4-5D6E-409C-BE32-E72D297353CC}">
              <c16:uniqueId val="{0000000A-60D8-4AF2-A9F0-0BECD647C783}"/>
            </c:ext>
          </c:extLst>
        </c:ser>
        <c:ser>
          <c:idx val="11"/>
          <c:order val="11"/>
          <c:tx>
            <c:strRef>
              <c:f>'Region 2'!$AS$4:$AS$5</c:f>
              <c:strCache>
                <c:ptCount val="1"/>
                <c:pt idx="0">
                  <c:v>Union</c:v>
                </c:pt>
              </c:strCache>
            </c:strRef>
          </c:tx>
          <c:cat>
            <c:strRef>
              <c:f>'Region 2'!$AG$6:$AG$10</c:f>
              <c:strCache>
                <c:ptCount val="5"/>
                <c:pt idx="0">
                  <c:v>2009 - 2013 </c:v>
                </c:pt>
                <c:pt idx="1">
                  <c:v>2010 - 2014 </c:v>
                </c:pt>
                <c:pt idx="2">
                  <c:v>2011 - 2015 </c:v>
                </c:pt>
                <c:pt idx="3">
                  <c:v>2012 - 2016 </c:v>
                </c:pt>
                <c:pt idx="4">
                  <c:v>2013 - 2017 </c:v>
                </c:pt>
              </c:strCache>
            </c:strRef>
          </c:cat>
          <c:val>
            <c:numRef>
              <c:f>'Region 2'!$AS$6:$AS$10</c:f>
              <c:numCache>
                <c:formatCode>0%</c:formatCode>
                <c:ptCount val="5"/>
                <c:pt idx="0">
                  <c:v>0.08</c:v>
                </c:pt>
                <c:pt idx="1">
                  <c:v>4.7E-2</c:v>
                </c:pt>
                <c:pt idx="2">
                  <c:v>2.9000000000000001E-2</c:v>
                </c:pt>
                <c:pt idx="3">
                  <c:v>4.5999999999999999E-2</c:v>
                </c:pt>
                <c:pt idx="4">
                  <c:v>4.7E-2</c:v>
                </c:pt>
              </c:numCache>
            </c:numRef>
          </c:val>
          <c:smooth val="0"/>
          <c:extLst>
            <c:ext xmlns:c16="http://schemas.microsoft.com/office/drawing/2014/chart" uri="{C3380CC4-5D6E-409C-BE32-E72D297353CC}">
              <c16:uniqueId val="{0000000B-60D8-4AF2-A9F0-0BECD647C783}"/>
            </c:ext>
          </c:extLst>
        </c:ser>
        <c:ser>
          <c:idx val="12"/>
          <c:order val="12"/>
          <c:tx>
            <c:strRef>
              <c:f>'Region 2'!$AT$4:$AT$5</c:f>
              <c:strCache>
                <c:ptCount val="1"/>
                <c:pt idx="0">
                  <c:v>White</c:v>
                </c:pt>
              </c:strCache>
            </c:strRef>
          </c:tx>
          <c:cat>
            <c:strRef>
              <c:f>'Region 2'!$AG$6:$AG$10</c:f>
              <c:strCache>
                <c:ptCount val="5"/>
                <c:pt idx="0">
                  <c:v>2009 - 2013 </c:v>
                </c:pt>
                <c:pt idx="1">
                  <c:v>2010 - 2014 </c:v>
                </c:pt>
                <c:pt idx="2">
                  <c:v>2011 - 2015 </c:v>
                </c:pt>
                <c:pt idx="3">
                  <c:v>2012 - 2016 </c:v>
                </c:pt>
                <c:pt idx="4">
                  <c:v>2013 - 2017 </c:v>
                </c:pt>
              </c:strCache>
            </c:strRef>
          </c:cat>
          <c:val>
            <c:numRef>
              <c:f>'Region 2'!$AT$6:$AT$10</c:f>
              <c:numCache>
                <c:formatCode>0%</c:formatCode>
                <c:ptCount val="5"/>
                <c:pt idx="0">
                  <c:v>4.2999999999999997E-2</c:v>
                </c:pt>
                <c:pt idx="1">
                  <c:v>3.9E-2</c:v>
                </c:pt>
                <c:pt idx="2">
                  <c:v>5.1999999999999998E-2</c:v>
                </c:pt>
                <c:pt idx="3">
                  <c:v>4.2999999999999997E-2</c:v>
                </c:pt>
                <c:pt idx="4">
                  <c:v>2.9000000000000001E-2</c:v>
                </c:pt>
              </c:numCache>
            </c:numRef>
          </c:val>
          <c:smooth val="0"/>
          <c:extLst>
            <c:ext xmlns:c16="http://schemas.microsoft.com/office/drawing/2014/chart" uri="{C3380CC4-5D6E-409C-BE32-E72D297353CC}">
              <c16:uniqueId val="{0000000C-60D8-4AF2-A9F0-0BECD647C783}"/>
            </c:ext>
          </c:extLst>
        </c:ser>
        <c:dLbls>
          <c:showLegendKey val="0"/>
          <c:showVal val="0"/>
          <c:showCatName val="0"/>
          <c:showSerName val="0"/>
          <c:showPercent val="0"/>
          <c:showBubbleSize val="0"/>
        </c:dLbls>
        <c:marker val="1"/>
        <c:smooth val="0"/>
        <c:axId val="92238208"/>
        <c:axId val="92239744"/>
      </c:lineChart>
      <c:catAx>
        <c:axId val="92238208"/>
        <c:scaling>
          <c:orientation val="minMax"/>
        </c:scaling>
        <c:delete val="0"/>
        <c:axPos val="b"/>
        <c:numFmt formatCode="General" sourceLinked="0"/>
        <c:majorTickMark val="out"/>
        <c:minorTickMark val="none"/>
        <c:tickLblPos val="nextTo"/>
        <c:txPr>
          <a:bodyPr/>
          <a:lstStyle/>
          <a:p>
            <a:pPr>
              <a:defRPr sz="1600"/>
            </a:pPr>
            <a:endParaRPr lang="en-US"/>
          </a:p>
        </c:txPr>
        <c:crossAx val="92239744"/>
        <c:crosses val="autoZero"/>
        <c:auto val="1"/>
        <c:lblAlgn val="ctr"/>
        <c:lblOffset val="100"/>
        <c:noMultiLvlLbl val="0"/>
      </c:catAx>
      <c:valAx>
        <c:axId val="92239744"/>
        <c:scaling>
          <c:orientation val="minMax"/>
        </c:scaling>
        <c:delete val="0"/>
        <c:axPos val="l"/>
        <c:majorGridlines/>
        <c:numFmt formatCode="0%" sourceLinked="1"/>
        <c:majorTickMark val="out"/>
        <c:minorTickMark val="none"/>
        <c:tickLblPos val="nextTo"/>
        <c:crossAx val="92238208"/>
        <c:crosses val="autoZero"/>
        <c:crossBetween val="between"/>
      </c:valAx>
    </c:plotArea>
    <c:legend>
      <c:legendPos val="r"/>
      <c:layout>
        <c:manualLayout>
          <c:xMode val="edge"/>
          <c:yMode val="edge"/>
          <c:x val="0.81178225536566961"/>
          <c:y val="2.2883596793989967E-2"/>
          <c:w val="0.17455900833989532"/>
          <c:h val="0.9455145102432515"/>
        </c:manualLayout>
      </c:layout>
      <c:overlay val="0"/>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24853987894E-2"/>
          <c:y val="3.2820512820512897E-2"/>
          <c:w val="0.738142448103085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B2-45F1-8719-DF9D0E797799}"/>
                </c:ext>
              </c:extLst>
            </c:dLbl>
            <c:dLbl>
              <c:idx val="1"/>
              <c:layout>
                <c:manualLayout>
                  <c:x val="-1.9696969696969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B2-45F1-8719-DF9D0E797799}"/>
                </c:ext>
              </c:extLst>
            </c:dLbl>
            <c:dLbl>
              <c:idx val="2"/>
              <c:layout>
                <c:manualLayout>
                  <c:x val="-1.6693987115247E-2"/>
                  <c:y val="-4.076173382738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B2-45F1-8719-DF9D0E797799}"/>
                </c:ext>
              </c:extLst>
            </c:dLbl>
            <c:dLbl>
              <c:idx val="4"/>
              <c:layout>
                <c:manualLayout>
                  <c:x val="-7.575757575757576E-3"/>
                  <c:y val="-3.9215686274509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Sheet1!$B$2:$B$7</c:f>
              <c:numCache>
                <c:formatCode>0%</c:formatCode>
                <c:ptCount val="6"/>
                <c:pt idx="0">
                  <c:v>0.35</c:v>
                </c:pt>
                <c:pt idx="1">
                  <c:v>0.36</c:v>
                </c:pt>
                <c:pt idx="2">
                  <c:v>0.37</c:v>
                </c:pt>
                <c:pt idx="3">
                  <c:v>0.37</c:v>
                </c:pt>
                <c:pt idx="4">
                  <c:v>0.35</c:v>
                </c:pt>
                <c:pt idx="5">
                  <c:v>0.36</c:v>
                </c:pt>
              </c:numCache>
            </c:numRef>
          </c:val>
          <c:smooth val="0"/>
          <c:extLst>
            <c:ext xmlns:c16="http://schemas.microsoft.com/office/drawing/2014/chart" uri="{C3380CC4-5D6E-409C-BE32-E72D297353CC}">
              <c16:uniqueId val="{00000003-12B2-45F1-8719-DF9D0E797799}"/>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0066"/>
                </a:solidFill>
              </a:ln>
            </c:spPr>
          </c:marker>
          <c:dLbls>
            <c:dLbl>
              <c:idx val="0"/>
              <c:layout>
                <c:manualLayout>
                  <c:x val="9.0909090909091494E-3"/>
                  <c:y val="4.656843446039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B2-45F1-8719-DF9D0E797799}"/>
                </c:ext>
              </c:extLst>
            </c:dLbl>
            <c:dLbl>
              <c:idx val="1"/>
              <c:layout>
                <c:manualLayout>
                  <c:x val="1.36362443330947E-2"/>
                  <c:y val="4.4117647058824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B2-45F1-8719-DF9D0E797799}"/>
                </c:ext>
              </c:extLst>
            </c:dLbl>
            <c:dLbl>
              <c:idx val="2"/>
              <c:layout>
                <c:manualLayout>
                  <c:x val="7.5757575757575898E-3"/>
                  <c:y val="4.1666666666666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B2-45F1-8719-DF9D0E797799}"/>
                </c:ext>
              </c:extLst>
            </c:dLbl>
            <c:dLbl>
              <c:idx val="3"/>
              <c:layout>
                <c:manualLayout>
                  <c:x val="-2.1212121212121324E-2"/>
                  <c:y val="6.3725490196078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6B-45A5-B83D-72FA0EDDD6DE}"/>
                </c:ext>
              </c:extLst>
            </c:dLbl>
            <c:dLbl>
              <c:idx val="4"/>
              <c:layout>
                <c:manualLayout>
                  <c:x val="-1.6666666666666777E-2"/>
                  <c:y val="6.3725490196078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Sheet1!$C$2:$C$7</c:f>
              <c:numCache>
                <c:formatCode>0%</c:formatCode>
                <c:ptCount val="6"/>
                <c:pt idx="0">
                  <c:v>0.31</c:v>
                </c:pt>
                <c:pt idx="1">
                  <c:v>0.33</c:v>
                </c:pt>
                <c:pt idx="2">
                  <c:v>0.34</c:v>
                </c:pt>
                <c:pt idx="3">
                  <c:v>0.34</c:v>
                </c:pt>
                <c:pt idx="4">
                  <c:v>0.33</c:v>
                </c:pt>
                <c:pt idx="5">
                  <c:v>0.33</c:v>
                </c:pt>
              </c:numCache>
            </c:numRef>
          </c:val>
          <c:smooth val="0"/>
          <c:extLst>
            <c:ext xmlns:c16="http://schemas.microsoft.com/office/drawing/2014/chart" uri="{C3380CC4-5D6E-409C-BE32-E72D297353CC}">
              <c16:uniqueId val="{00000007-12B2-45F1-8719-DF9D0E797799}"/>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layout>
                <c:manualLayout>
                  <c:x val="0"/>
                  <c:y val="4.0082985950286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B2-45F1-8719-DF9D0E797799}"/>
                </c:ext>
              </c:extLst>
            </c:dLbl>
            <c:dLbl>
              <c:idx val="1"/>
              <c:layout>
                <c:manualLayout>
                  <c:x val="-5.9242424242424898E-3"/>
                  <c:y val="3.74058205959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B2-45F1-8719-DF9D0E797799}"/>
                </c:ext>
              </c:extLst>
            </c:dLbl>
            <c:dLbl>
              <c:idx val="2"/>
              <c:layout>
                <c:manualLayout>
                  <c:x val="-1.40598902409926E-3"/>
                  <c:y val="3.7971283001389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B2-45F1-8719-DF9D0E79779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Sheet1!$D$2:$D$7</c:f>
              <c:numCache>
                <c:formatCode>0%</c:formatCode>
                <c:ptCount val="6"/>
                <c:pt idx="0">
                  <c:v>0.25</c:v>
                </c:pt>
                <c:pt idx="1">
                  <c:v>0.27</c:v>
                </c:pt>
                <c:pt idx="2">
                  <c:v>0.28000000000000003</c:v>
                </c:pt>
                <c:pt idx="3">
                  <c:v>0.28999999999999998</c:v>
                </c:pt>
                <c:pt idx="4">
                  <c:v>0.28000000000000003</c:v>
                </c:pt>
                <c:pt idx="5">
                  <c:v>0.31</c:v>
                </c:pt>
              </c:numCache>
            </c:numRef>
          </c:val>
          <c:smooth val="0"/>
          <c:extLst>
            <c:ext xmlns:c16="http://schemas.microsoft.com/office/drawing/2014/chart" uri="{C3380CC4-5D6E-409C-BE32-E72D297353CC}">
              <c16:uniqueId val="{0000000B-12B2-45F1-8719-DF9D0E797799}"/>
            </c:ext>
          </c:extLst>
        </c:ser>
        <c:dLbls>
          <c:showLegendKey val="0"/>
          <c:showVal val="0"/>
          <c:showCatName val="0"/>
          <c:showSerName val="0"/>
          <c:showPercent val="0"/>
          <c:showBubbleSize val="0"/>
        </c:dLbls>
        <c:marker val="1"/>
        <c:smooth val="0"/>
        <c:axId val="227422640"/>
        <c:axId val="227410576"/>
      </c:lineChart>
      <c:catAx>
        <c:axId val="227422640"/>
        <c:scaling>
          <c:orientation val="minMax"/>
        </c:scaling>
        <c:delete val="0"/>
        <c:axPos val="b"/>
        <c:numFmt formatCode="General" sourceLinked="1"/>
        <c:majorTickMark val="out"/>
        <c:minorTickMark val="none"/>
        <c:tickLblPos val="nextTo"/>
        <c:crossAx val="227410576"/>
        <c:crosses val="autoZero"/>
        <c:auto val="1"/>
        <c:lblAlgn val="ctr"/>
        <c:lblOffset val="100"/>
        <c:noMultiLvlLbl val="0"/>
      </c:catAx>
      <c:valAx>
        <c:axId val="227410576"/>
        <c:scaling>
          <c:orientation val="minMax"/>
          <c:max val="0.4"/>
          <c:min val="0.2"/>
        </c:scaling>
        <c:delete val="0"/>
        <c:axPos val="l"/>
        <c:majorGridlines/>
        <c:numFmt formatCode="0%" sourceLinked="1"/>
        <c:majorTickMark val="out"/>
        <c:minorTickMark val="none"/>
        <c:tickLblPos val="nextTo"/>
        <c:crossAx val="227422640"/>
        <c:crosses val="autoZero"/>
        <c:crossBetween val="between"/>
        <c:majorUnit val="0.02"/>
      </c:valAx>
    </c:plotArea>
    <c:legend>
      <c:legendPos val="r"/>
      <c:layout>
        <c:manualLayout>
          <c:xMode val="edge"/>
          <c:yMode val="edge"/>
          <c:x val="0.83616666666666595"/>
          <c:y val="0.383252856260617"/>
          <c:w val="0.15928787878788001"/>
          <c:h val="0.20408232978230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t>2016</a:t>
            </a:r>
            <a:r>
              <a:rPr lang="en-US" sz="2000" baseline="0" dirty="0"/>
              <a:t> HS Graduation Rate by 3</a:t>
            </a:r>
            <a:r>
              <a:rPr lang="en-US" sz="2000" baseline="30000" dirty="0"/>
              <a:t>rd</a:t>
            </a:r>
            <a:r>
              <a:rPr lang="en-US" sz="2000" baseline="0" dirty="0"/>
              <a:t> Grade Reading Proficiency</a:t>
            </a:r>
            <a:endParaRPr lang="en-US" sz="20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206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Does Not Meet</c:v>
                </c:pt>
                <c:pt idx="1">
                  <c:v>Meets</c:v>
                </c:pt>
                <c:pt idx="2">
                  <c:v>Exceeds</c:v>
                </c:pt>
              </c:strCache>
            </c:strRef>
          </c:cat>
          <c:val>
            <c:numRef>
              <c:f>Sheet1!$B$2:$B$4</c:f>
              <c:numCache>
                <c:formatCode>0%</c:formatCode>
                <c:ptCount val="3"/>
                <c:pt idx="0">
                  <c:v>0.61</c:v>
                </c:pt>
                <c:pt idx="1">
                  <c:v>0.78400000000000003</c:v>
                </c:pt>
                <c:pt idx="2">
                  <c:v>0.89</c:v>
                </c:pt>
              </c:numCache>
            </c:numRef>
          </c:val>
          <c:extLst>
            <c:ext xmlns:c16="http://schemas.microsoft.com/office/drawing/2014/chart" uri="{C3380CC4-5D6E-409C-BE32-E72D297353CC}">
              <c16:uniqueId val="{00000000-7840-4A0A-875C-68F88A47A2B9}"/>
            </c:ext>
          </c:extLst>
        </c:ser>
        <c:dLbls>
          <c:showLegendKey val="0"/>
          <c:showVal val="0"/>
          <c:showCatName val="0"/>
          <c:showSerName val="0"/>
          <c:showPercent val="0"/>
          <c:showBubbleSize val="0"/>
        </c:dLbls>
        <c:gapWidth val="219"/>
        <c:overlap val="-27"/>
        <c:axId val="431931096"/>
        <c:axId val="431930112"/>
      </c:barChart>
      <c:catAx>
        <c:axId val="43193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1930112"/>
        <c:crosses val="autoZero"/>
        <c:auto val="1"/>
        <c:lblAlgn val="ctr"/>
        <c:lblOffset val="100"/>
        <c:noMultiLvlLbl val="0"/>
      </c:catAx>
      <c:valAx>
        <c:axId val="431930112"/>
        <c:scaling>
          <c:orientation val="minMax"/>
        </c:scaling>
        <c:delete val="1"/>
        <c:axPos val="l"/>
        <c:numFmt formatCode="0%" sourceLinked="1"/>
        <c:majorTickMark val="none"/>
        <c:minorTickMark val="none"/>
        <c:tickLblPos val="nextTo"/>
        <c:crossAx val="431931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baseline="0" dirty="0">
                <a:effectLst/>
              </a:rPr>
              <a:t>2016 HS Graduation Rate by 3</a:t>
            </a:r>
            <a:r>
              <a:rPr lang="en-US" sz="2000" b="0" i="0" baseline="30000" dirty="0">
                <a:effectLst/>
              </a:rPr>
              <a:t>rd</a:t>
            </a:r>
            <a:r>
              <a:rPr lang="en-US" sz="2000" b="0" i="0" baseline="0" dirty="0">
                <a:effectLst/>
              </a:rPr>
              <a:t> Grade Reading Proficiency Subgroups</a:t>
            </a:r>
            <a:endParaRPr lang="en-US" sz="2000" dirty="0">
              <a:effectLst/>
            </a:endParaRPr>
          </a:p>
        </c:rich>
      </c:tx>
      <c:layout>
        <c:manualLayout>
          <c:xMode val="edge"/>
          <c:yMode val="edge"/>
          <c:x val="0.11821812596006143"/>
          <c:y val="5.3422364999685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Does Not Meet</c:v>
                </c:pt>
              </c:strCache>
            </c:strRef>
          </c:tx>
          <c:spPr>
            <a:solidFill>
              <a:srgbClr val="92D050"/>
            </a:solidFill>
            <a:ln>
              <a:noFill/>
            </a:ln>
            <a:effectLst/>
          </c:spPr>
          <c:invertIfNegative val="0"/>
          <c:dLbls>
            <c:dLbl>
              <c:idx val="0"/>
              <c:layout>
                <c:manualLayout>
                  <c:x val="-1.5503875968992248E-3"/>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7B-408E-A92F-9FC055EED4D8}"/>
                </c:ext>
              </c:extLst>
            </c:dLbl>
            <c:dLbl>
              <c:idx val="1"/>
              <c:layout>
                <c:manualLayout>
                  <c:x val="-4.6511627906976744E-3"/>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7B-408E-A92F-9FC055EED4D8}"/>
                </c:ext>
              </c:extLst>
            </c:dLbl>
            <c:dLbl>
              <c:idx val="2"/>
              <c:layout>
                <c:manualLayout>
                  <c:x val="-7.7519379844961239E-3"/>
                  <c:y val="-2.3148148148148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7B-408E-A92F-9FC055EED4D8}"/>
                </c:ext>
              </c:extLst>
            </c:dLbl>
            <c:dLbl>
              <c:idx val="3"/>
              <c:layout>
                <c:manualLayout>
                  <c:x val="-1.5503875968992248E-3"/>
                  <c:y val="2.3148148148147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7B-408E-A92F-9FC055EED4D8}"/>
                </c:ext>
              </c:extLst>
            </c:dLbl>
            <c:dLbl>
              <c:idx val="4"/>
              <c:layout>
                <c:manualLayout>
                  <c:x val="-3.1007751937985632E-3"/>
                  <c:y val="-2.3148148148148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27B-408E-A92F-9FC055EED4D8}"/>
                </c:ext>
              </c:extLst>
            </c:dLbl>
            <c:dLbl>
              <c:idx val="5"/>
              <c:layout>
                <c:manualLayout>
                  <c:x val="-6.201550387597012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7B-408E-A92F-9FC055EED4D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Sheet1!$B$2:$B$6</c:f>
              <c:numCache>
                <c:formatCode>0%</c:formatCode>
                <c:ptCount val="5"/>
                <c:pt idx="0">
                  <c:v>0.61</c:v>
                </c:pt>
                <c:pt idx="1">
                  <c:v>0.56999999999999995</c:v>
                </c:pt>
                <c:pt idx="2">
                  <c:v>0.57999999999999996</c:v>
                </c:pt>
                <c:pt idx="3">
                  <c:v>0.56999999999999995</c:v>
                </c:pt>
                <c:pt idx="4">
                  <c:v>0.53</c:v>
                </c:pt>
              </c:numCache>
            </c:numRef>
          </c:val>
          <c:extLst>
            <c:ext xmlns:c16="http://schemas.microsoft.com/office/drawing/2014/chart" uri="{C3380CC4-5D6E-409C-BE32-E72D297353CC}">
              <c16:uniqueId val="{00000000-727B-408E-A92F-9FC055EED4D8}"/>
            </c:ext>
          </c:extLst>
        </c:ser>
        <c:ser>
          <c:idx val="1"/>
          <c:order val="1"/>
          <c:tx>
            <c:strRef>
              <c:f>Sheet1!$C$1</c:f>
              <c:strCache>
                <c:ptCount val="1"/>
                <c:pt idx="0">
                  <c:v>Meets</c:v>
                </c:pt>
              </c:strCache>
            </c:strRef>
          </c:tx>
          <c:spPr>
            <a:solidFill>
              <a:srgbClr val="E11148"/>
            </a:solidFill>
            <a:ln>
              <a:noFill/>
            </a:ln>
            <a:effectLst/>
          </c:spPr>
          <c:invertIfNegative val="0"/>
          <c:dLbls>
            <c:dLbl>
              <c:idx val="0"/>
              <c:layout>
                <c:manualLayout>
                  <c:x val="-7.7519379844961387E-3"/>
                  <c:y val="6.944444444444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7B-408E-A92F-9FC055EED4D8}"/>
                </c:ext>
              </c:extLst>
            </c:dLbl>
            <c:dLbl>
              <c:idx val="1"/>
              <c:layout>
                <c:manualLayout>
                  <c:x val="-1.5503875968992248E-3"/>
                  <c:y val="6.944444444444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7B-408E-A92F-9FC055EED4D8}"/>
                </c:ext>
              </c:extLst>
            </c:dLbl>
            <c:dLbl>
              <c:idx val="2"/>
              <c:layout>
                <c:manualLayout>
                  <c:x val="-3.1007751937984496E-3"/>
                  <c:y val="2.31481481481477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7B-408E-A92F-9FC055EED4D8}"/>
                </c:ext>
              </c:extLst>
            </c:dLbl>
            <c:dLbl>
              <c:idx val="3"/>
              <c:layout>
                <c:manualLayout>
                  <c:x val="-6.2015503875970128E-3"/>
                  <c:y val="1.1574074074074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7B-408E-A92F-9FC055EED4D8}"/>
                </c:ext>
              </c:extLst>
            </c:dLbl>
            <c:dLbl>
              <c:idx val="4"/>
              <c:layout>
                <c:manualLayout>
                  <c:x val="-1.5503875968993384E-3"/>
                  <c:y val="-4.24377813600666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7B-408E-A92F-9FC055EED4D8}"/>
                </c:ext>
              </c:extLst>
            </c:dLbl>
            <c:dLbl>
              <c:idx val="5"/>
              <c:layout>
                <c:manualLayout>
                  <c:x val="-3.1007751937984496E-3"/>
                  <c:y val="2.31481481481477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7B-408E-A92F-9FC055EED4D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Sheet1!$C$2:$C$6</c:f>
              <c:numCache>
                <c:formatCode>0%</c:formatCode>
                <c:ptCount val="5"/>
                <c:pt idx="0">
                  <c:v>0.78</c:v>
                </c:pt>
                <c:pt idx="1">
                  <c:v>0.77</c:v>
                </c:pt>
                <c:pt idx="2">
                  <c:v>0.74</c:v>
                </c:pt>
                <c:pt idx="3">
                  <c:v>0.65</c:v>
                </c:pt>
                <c:pt idx="4">
                  <c:v>0.63</c:v>
                </c:pt>
              </c:numCache>
            </c:numRef>
          </c:val>
          <c:extLst>
            <c:ext xmlns:c16="http://schemas.microsoft.com/office/drawing/2014/chart" uri="{C3380CC4-5D6E-409C-BE32-E72D297353CC}">
              <c16:uniqueId val="{00000001-727B-408E-A92F-9FC055EED4D8}"/>
            </c:ext>
          </c:extLst>
        </c:ser>
        <c:ser>
          <c:idx val="2"/>
          <c:order val="2"/>
          <c:tx>
            <c:strRef>
              <c:f>Sheet1!$D$1</c:f>
              <c:strCache>
                <c:ptCount val="1"/>
                <c:pt idx="0">
                  <c:v>Exceeds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Hispanic</c:v>
                </c:pt>
                <c:pt idx="2">
                  <c:v>Economically Disadvantaged</c:v>
                </c:pt>
                <c:pt idx="3">
                  <c:v>English Language Learners</c:v>
                </c:pt>
                <c:pt idx="4">
                  <c:v>Students w/ Disabilities</c:v>
                </c:pt>
              </c:strCache>
            </c:strRef>
          </c:cat>
          <c:val>
            <c:numRef>
              <c:f>Sheet1!$D$2:$D$6</c:f>
              <c:numCache>
                <c:formatCode>0%</c:formatCode>
                <c:ptCount val="5"/>
                <c:pt idx="0">
                  <c:v>0.88</c:v>
                </c:pt>
                <c:pt idx="1">
                  <c:v>0.86</c:v>
                </c:pt>
                <c:pt idx="2">
                  <c:v>0.82</c:v>
                </c:pt>
                <c:pt idx="3">
                  <c:v>0.83</c:v>
                </c:pt>
                <c:pt idx="4">
                  <c:v>0.73</c:v>
                </c:pt>
              </c:numCache>
            </c:numRef>
          </c:val>
          <c:extLst>
            <c:ext xmlns:c16="http://schemas.microsoft.com/office/drawing/2014/chart" uri="{C3380CC4-5D6E-409C-BE32-E72D297353CC}">
              <c16:uniqueId val="{00000002-727B-408E-A92F-9FC055EED4D8}"/>
            </c:ext>
          </c:extLst>
        </c:ser>
        <c:dLbls>
          <c:showLegendKey val="0"/>
          <c:showVal val="1"/>
          <c:showCatName val="0"/>
          <c:showSerName val="0"/>
          <c:showPercent val="0"/>
          <c:showBubbleSize val="0"/>
        </c:dLbls>
        <c:gapWidth val="75"/>
        <c:axId val="730984264"/>
        <c:axId val="730983936"/>
      </c:barChart>
      <c:catAx>
        <c:axId val="73098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0983936"/>
        <c:crosses val="autoZero"/>
        <c:auto val="1"/>
        <c:lblAlgn val="ctr"/>
        <c:lblOffset val="100"/>
        <c:noMultiLvlLbl val="0"/>
      </c:catAx>
      <c:valAx>
        <c:axId val="730983936"/>
        <c:scaling>
          <c:orientation val="minMax"/>
        </c:scaling>
        <c:delete val="1"/>
        <c:axPos val="l"/>
        <c:numFmt formatCode="0%" sourceLinked="1"/>
        <c:majorTickMark val="none"/>
        <c:minorTickMark val="none"/>
        <c:tickLblPos val="nextTo"/>
        <c:crossAx val="73098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r>
              <a:rPr lang="en-US" b="0" dirty="0">
                <a:solidFill>
                  <a:schemeClr val="tx1">
                    <a:lumMod val="95000"/>
                    <a:lumOff val="5000"/>
                  </a:schemeClr>
                </a:solidFill>
                <a:latin typeface="+mn-lt"/>
              </a:rPr>
              <a:t>Job</a:t>
            </a:r>
            <a:r>
              <a:rPr lang="en-US" b="0" baseline="0" dirty="0">
                <a:solidFill>
                  <a:schemeClr val="tx1">
                    <a:lumMod val="95000"/>
                    <a:lumOff val="5000"/>
                  </a:schemeClr>
                </a:solidFill>
                <a:latin typeface="+mn-lt"/>
              </a:rPr>
              <a:t> Change 2015-2025</a:t>
            </a:r>
            <a:endParaRPr lang="en-US" b="0" dirty="0">
              <a:solidFill>
                <a:schemeClr val="tx1">
                  <a:lumMod val="95000"/>
                  <a:lumOff val="5000"/>
                </a:schemeClr>
              </a:solidFill>
              <a:latin typeface="+mn-lt"/>
            </a:endParaRPr>
          </a:p>
        </c:rich>
      </c:tx>
      <c:layout>
        <c:manualLayout>
          <c:xMode val="edge"/>
          <c:yMode val="edge"/>
          <c:x val="0.20836522156983006"/>
          <c:y val="3.4591194968553458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1.4063963929969808E-2"/>
          <c:y val="0.25174051772940148"/>
          <c:w val="0.96943464755691544"/>
          <c:h val="0.61111574288508053"/>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4-FD96-4307-8270-79BBEB705E31}"/>
              </c:ext>
            </c:extLst>
          </c:dPt>
          <c:dPt>
            <c:idx val="1"/>
            <c:invertIfNegative val="0"/>
            <c:bubble3D val="0"/>
            <c:spPr>
              <a:solidFill>
                <a:srgbClr val="0070C0"/>
              </a:solidFill>
              <a:ln>
                <a:noFill/>
              </a:ln>
              <a:effectLst/>
            </c:spPr>
            <c:extLst>
              <c:ext xmlns:c16="http://schemas.microsoft.com/office/drawing/2014/chart" uri="{C3380CC4-5D6E-409C-BE32-E72D297353CC}">
                <c16:uniqueId val="{00000005-FD96-4307-8270-79BBEB705E31}"/>
              </c:ext>
            </c:extLst>
          </c:dPt>
          <c:dLbls>
            <c:dLbl>
              <c:idx val="0"/>
              <c:layout>
                <c:manualLayout>
                  <c:x val="4.1795890579225531E-3"/>
                  <c:y val="0.20225670320621686"/>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1597841803437282"/>
                      <c:h val="0.14035947712418301"/>
                    </c:manualLayout>
                  </c15:layout>
                </c:ext>
                <c:ext xmlns:c16="http://schemas.microsoft.com/office/drawing/2014/chart" uri="{C3380CC4-5D6E-409C-BE32-E72D297353CC}">
                  <c16:uniqueId val="{00000004-FD96-4307-8270-79BBEB705E31}"/>
                </c:ext>
              </c:extLst>
            </c:dLbl>
            <c:dLbl>
              <c:idx val="1"/>
              <c:delete val="1"/>
              <c:extLst>
                <c:ext xmlns:c15="http://schemas.microsoft.com/office/drawing/2012/chart" uri="{CE6537A1-D6FC-4f65-9D91-7224C49458BB}"/>
                <c:ext xmlns:c16="http://schemas.microsoft.com/office/drawing/2014/chart" uri="{C3380CC4-5D6E-409C-BE32-E72D297353CC}">
                  <c16:uniqueId val="{00000005-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Sheet1!$B$2:$B$3</c:f>
              <c:numCache>
                <c:formatCode>#,##0</c:formatCode>
                <c:ptCount val="2"/>
                <c:pt idx="0">
                  <c:v>4569058</c:v>
                </c:pt>
                <c:pt idx="1">
                  <c:v>4569058</c:v>
                </c:pt>
              </c:numCache>
            </c:numRef>
          </c:val>
          <c:extLst>
            <c:ext xmlns:c16="http://schemas.microsoft.com/office/drawing/2014/chart" uri="{C3380CC4-5D6E-409C-BE32-E72D297353CC}">
              <c16:uniqueId val="{00000000-FD96-4307-8270-79BBEB705E31}"/>
            </c:ext>
          </c:extLst>
        </c:ser>
        <c:ser>
          <c:idx val="1"/>
          <c:order val="1"/>
          <c:tx>
            <c:strRef>
              <c:f>Sheet1!$C$1</c:f>
              <c:strCache>
                <c:ptCount val="1"/>
                <c:pt idx="0">
                  <c:v>Series 2</c:v>
                </c:pt>
              </c:strCache>
            </c:strRef>
          </c:tx>
          <c:spPr>
            <a:solidFill>
              <a:srgbClr val="00B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Sheet1!$C$2:$C$3</c:f>
              <c:numCache>
                <c:formatCode>#,##0</c:formatCode>
                <c:ptCount val="2"/>
                <c:pt idx="0">
                  <c:v>0</c:v>
                </c:pt>
                <c:pt idx="1">
                  <c:v>387086</c:v>
                </c:pt>
              </c:numCache>
            </c:numRef>
          </c:val>
          <c:extLst>
            <c:ext xmlns:c16="http://schemas.microsoft.com/office/drawing/2014/chart" uri="{C3380CC4-5D6E-409C-BE32-E72D297353CC}">
              <c16:uniqueId val="{00000001-FD96-4307-8270-79BBEB705E31}"/>
            </c:ext>
          </c:extLst>
        </c:ser>
        <c:dLbls>
          <c:dLblPos val="ctr"/>
          <c:showLegendKey val="0"/>
          <c:showVal val="1"/>
          <c:showCatName val="0"/>
          <c:showSerName val="0"/>
          <c:showPercent val="0"/>
          <c:showBubbleSize val="0"/>
        </c:dLbls>
        <c:gapWidth val="79"/>
        <c:overlap val="100"/>
        <c:axId val="489970752"/>
        <c:axId val="489970424"/>
      </c:barChart>
      <c:catAx>
        <c:axId val="4899707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489970424"/>
        <c:crosses val="autoZero"/>
        <c:auto val="1"/>
        <c:lblAlgn val="ctr"/>
        <c:lblOffset val="100"/>
        <c:noMultiLvlLbl val="0"/>
      </c:catAx>
      <c:valAx>
        <c:axId val="489970424"/>
        <c:scaling>
          <c:orientation val="minMax"/>
          <c:max val="5000000"/>
          <c:min val="1000000"/>
        </c:scaling>
        <c:delete val="1"/>
        <c:axPos val="l"/>
        <c:numFmt formatCode="#,##0" sourceLinked="1"/>
        <c:majorTickMark val="none"/>
        <c:minorTickMark val="none"/>
        <c:tickLblPos val="nextTo"/>
        <c:crossAx val="4899707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'Region 2'!$AX$4</c:f>
              <c:strCache>
                <c:ptCount val="1"/>
                <c:pt idx="0">
                  <c:v>% Low-Income (GA 62%)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'Region 2'!$AW$5:$AW$14</c:f>
              <c:strCache>
                <c:ptCount val="10"/>
                <c:pt idx="0">
                  <c:v>Stephens</c:v>
                </c:pt>
                <c:pt idx="1">
                  <c:v>Rabun</c:v>
                </c:pt>
                <c:pt idx="2">
                  <c:v>Banks</c:v>
                </c:pt>
                <c:pt idx="3">
                  <c:v>Hart</c:v>
                </c:pt>
                <c:pt idx="4">
                  <c:v>Habersham</c:v>
                </c:pt>
                <c:pt idx="5">
                  <c:v>Hall</c:v>
                </c:pt>
                <c:pt idx="6">
                  <c:v>Franklin</c:v>
                </c:pt>
                <c:pt idx="7">
                  <c:v>Union</c:v>
                </c:pt>
                <c:pt idx="8">
                  <c:v>White</c:v>
                </c:pt>
                <c:pt idx="9">
                  <c:v>Lumpkin</c:v>
                </c:pt>
              </c:strCache>
            </c:strRef>
          </c:cat>
          <c:val>
            <c:numRef>
              <c:f>'Region 2'!$AX$5:$AX$14</c:f>
              <c:numCache>
                <c:formatCode>0</c:formatCode>
                <c:ptCount val="10"/>
                <c:pt idx="0">
                  <c:v>73</c:v>
                </c:pt>
                <c:pt idx="1">
                  <c:v>65</c:v>
                </c:pt>
                <c:pt idx="2">
                  <c:v>61</c:v>
                </c:pt>
                <c:pt idx="3">
                  <c:v>61</c:v>
                </c:pt>
                <c:pt idx="4">
                  <c:v>60</c:v>
                </c:pt>
                <c:pt idx="5">
                  <c:v>57</c:v>
                </c:pt>
                <c:pt idx="6">
                  <c:v>56</c:v>
                </c:pt>
                <c:pt idx="7">
                  <c:v>55</c:v>
                </c:pt>
                <c:pt idx="8">
                  <c:v>52</c:v>
                </c:pt>
                <c:pt idx="9">
                  <c:v>50</c:v>
                </c:pt>
              </c:numCache>
            </c:numRef>
          </c:val>
          <c:extLst>
            <c:ext xmlns:c16="http://schemas.microsoft.com/office/drawing/2014/chart" uri="{C3380CC4-5D6E-409C-BE32-E72D297353CC}">
              <c16:uniqueId val="{00000000-2BDA-4DE1-9A6F-42C588C1C562}"/>
            </c:ext>
          </c:extLst>
        </c:ser>
        <c:dLbls>
          <c:showLegendKey val="0"/>
          <c:showVal val="1"/>
          <c:showCatName val="0"/>
          <c:showSerName val="0"/>
          <c:showPercent val="0"/>
          <c:showBubbleSize val="0"/>
        </c:dLbls>
        <c:gapWidth val="75"/>
        <c:axId val="92256896"/>
        <c:axId val="93340032"/>
      </c:barChart>
      <c:catAx>
        <c:axId val="92256896"/>
        <c:scaling>
          <c:orientation val="minMax"/>
        </c:scaling>
        <c:delete val="0"/>
        <c:axPos val="b"/>
        <c:numFmt formatCode="General" sourceLinked="0"/>
        <c:majorTickMark val="none"/>
        <c:minorTickMark val="none"/>
        <c:tickLblPos val="nextTo"/>
        <c:crossAx val="93340032"/>
        <c:crosses val="autoZero"/>
        <c:auto val="1"/>
        <c:lblAlgn val="ctr"/>
        <c:lblOffset val="100"/>
        <c:noMultiLvlLbl val="0"/>
      </c:catAx>
      <c:valAx>
        <c:axId val="93340032"/>
        <c:scaling>
          <c:orientation val="minMax"/>
        </c:scaling>
        <c:delete val="1"/>
        <c:axPos val="l"/>
        <c:numFmt formatCode="0" sourceLinked="1"/>
        <c:majorTickMark val="none"/>
        <c:minorTickMark val="none"/>
        <c:tickLblPos val="nextTo"/>
        <c:crossAx val="9225689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'Region 2'!$AX$4</c:f>
              <c:strCache>
                <c:ptCount val="1"/>
                <c:pt idx="0">
                  <c:v>% Low-Income (GA 62%)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'Region 2'!$AW$5:$AW$14</c:f>
              <c:strCache>
                <c:ptCount val="10"/>
                <c:pt idx="0">
                  <c:v>Stephens</c:v>
                </c:pt>
                <c:pt idx="1">
                  <c:v>Rabun</c:v>
                </c:pt>
                <c:pt idx="2">
                  <c:v>Banks</c:v>
                </c:pt>
                <c:pt idx="3">
                  <c:v>Hart</c:v>
                </c:pt>
                <c:pt idx="4">
                  <c:v>Habersham</c:v>
                </c:pt>
                <c:pt idx="5">
                  <c:v>Hall</c:v>
                </c:pt>
                <c:pt idx="6">
                  <c:v>Franklin</c:v>
                </c:pt>
                <c:pt idx="7">
                  <c:v>Union</c:v>
                </c:pt>
                <c:pt idx="8">
                  <c:v>White</c:v>
                </c:pt>
                <c:pt idx="9">
                  <c:v>Lumpkin</c:v>
                </c:pt>
              </c:strCache>
            </c:strRef>
          </c:cat>
          <c:val>
            <c:numRef>
              <c:f>'Region 2'!$AX$5:$AX$14</c:f>
              <c:numCache>
                <c:formatCode>0</c:formatCode>
                <c:ptCount val="10"/>
                <c:pt idx="0">
                  <c:v>73</c:v>
                </c:pt>
                <c:pt idx="1">
                  <c:v>65</c:v>
                </c:pt>
                <c:pt idx="2">
                  <c:v>61</c:v>
                </c:pt>
                <c:pt idx="3">
                  <c:v>61</c:v>
                </c:pt>
                <c:pt idx="4">
                  <c:v>60</c:v>
                </c:pt>
                <c:pt idx="5">
                  <c:v>57</c:v>
                </c:pt>
                <c:pt idx="6">
                  <c:v>56</c:v>
                </c:pt>
                <c:pt idx="7">
                  <c:v>55</c:v>
                </c:pt>
                <c:pt idx="8">
                  <c:v>52</c:v>
                </c:pt>
                <c:pt idx="9">
                  <c:v>50</c:v>
                </c:pt>
              </c:numCache>
            </c:numRef>
          </c:val>
          <c:extLst>
            <c:ext xmlns:c16="http://schemas.microsoft.com/office/drawing/2014/chart" uri="{C3380CC4-5D6E-409C-BE32-E72D297353CC}">
              <c16:uniqueId val="{00000000-B3CE-4C10-ADA7-4FFA4524FF12}"/>
            </c:ext>
          </c:extLst>
        </c:ser>
        <c:ser>
          <c:idx val="1"/>
          <c:order val="1"/>
          <c:tx>
            <c:strRef>
              <c:f>'Region 2'!$AY$4</c:f>
              <c:strCache>
                <c:ptCount val="1"/>
                <c:pt idx="0">
                  <c:v>% Proficient+ (GA 37%)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'Region 2'!$AW$5:$AW$14</c:f>
              <c:strCache>
                <c:ptCount val="10"/>
                <c:pt idx="0">
                  <c:v>Stephens</c:v>
                </c:pt>
                <c:pt idx="1">
                  <c:v>Rabun</c:v>
                </c:pt>
                <c:pt idx="2">
                  <c:v>Banks</c:v>
                </c:pt>
                <c:pt idx="3">
                  <c:v>Hart</c:v>
                </c:pt>
                <c:pt idx="4">
                  <c:v>Habersham</c:v>
                </c:pt>
                <c:pt idx="5">
                  <c:v>Hall</c:v>
                </c:pt>
                <c:pt idx="6">
                  <c:v>Franklin</c:v>
                </c:pt>
                <c:pt idx="7">
                  <c:v>Union</c:v>
                </c:pt>
                <c:pt idx="8">
                  <c:v>White</c:v>
                </c:pt>
                <c:pt idx="9">
                  <c:v>Lumpkin</c:v>
                </c:pt>
              </c:strCache>
            </c:strRef>
          </c:cat>
          <c:val>
            <c:numRef>
              <c:f>'Region 2'!$AY$5:$AY$14</c:f>
              <c:numCache>
                <c:formatCode>0</c:formatCode>
                <c:ptCount val="10"/>
                <c:pt idx="0">
                  <c:v>36.700000000000003</c:v>
                </c:pt>
                <c:pt idx="1">
                  <c:v>38.299999999999997</c:v>
                </c:pt>
                <c:pt idx="2">
                  <c:v>43.2</c:v>
                </c:pt>
                <c:pt idx="3">
                  <c:v>41.6</c:v>
                </c:pt>
                <c:pt idx="4">
                  <c:v>39.700000000000003</c:v>
                </c:pt>
                <c:pt idx="5">
                  <c:v>30.9</c:v>
                </c:pt>
                <c:pt idx="6">
                  <c:v>29.099999999999998</c:v>
                </c:pt>
                <c:pt idx="7">
                  <c:v>53.9</c:v>
                </c:pt>
                <c:pt idx="8">
                  <c:v>52.599999999999994</c:v>
                </c:pt>
                <c:pt idx="9">
                  <c:v>43</c:v>
                </c:pt>
              </c:numCache>
            </c:numRef>
          </c:val>
          <c:extLst>
            <c:ext xmlns:c16="http://schemas.microsoft.com/office/drawing/2014/chart" uri="{C3380CC4-5D6E-409C-BE32-E72D297353CC}">
              <c16:uniqueId val="{00000001-B3CE-4C10-ADA7-4FFA4524FF12}"/>
            </c:ext>
          </c:extLst>
        </c:ser>
        <c:dLbls>
          <c:showLegendKey val="0"/>
          <c:showVal val="1"/>
          <c:showCatName val="0"/>
          <c:showSerName val="0"/>
          <c:showPercent val="0"/>
          <c:showBubbleSize val="0"/>
        </c:dLbls>
        <c:gapWidth val="75"/>
        <c:axId val="93357568"/>
        <c:axId val="93359104"/>
      </c:barChart>
      <c:catAx>
        <c:axId val="93357568"/>
        <c:scaling>
          <c:orientation val="minMax"/>
        </c:scaling>
        <c:delete val="0"/>
        <c:axPos val="b"/>
        <c:numFmt formatCode="General" sourceLinked="0"/>
        <c:majorTickMark val="none"/>
        <c:minorTickMark val="none"/>
        <c:tickLblPos val="nextTo"/>
        <c:crossAx val="93359104"/>
        <c:crosses val="autoZero"/>
        <c:auto val="1"/>
        <c:lblAlgn val="ctr"/>
        <c:lblOffset val="100"/>
        <c:noMultiLvlLbl val="0"/>
      </c:catAx>
      <c:valAx>
        <c:axId val="93359104"/>
        <c:scaling>
          <c:orientation val="minMax"/>
        </c:scaling>
        <c:delete val="1"/>
        <c:axPos val="l"/>
        <c:numFmt formatCode="0" sourceLinked="1"/>
        <c:majorTickMark val="none"/>
        <c:minorTickMark val="none"/>
        <c:tickLblPos val="nextTo"/>
        <c:crossAx val="93357568"/>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Workbook_7.10.19.xlsx]Region 2!PivotTable2</c:name>
    <c:fmtId val="26"/>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s>
    <c:plotArea>
      <c:layout/>
      <c:lineChart>
        <c:grouping val="standard"/>
        <c:varyColors val="0"/>
        <c:ser>
          <c:idx val="0"/>
          <c:order val="0"/>
          <c:tx>
            <c:strRef>
              <c:f>'Region 2'!$B$4:$B$5</c:f>
              <c:strCache>
                <c:ptCount val="1"/>
                <c:pt idx="0">
                  <c:v>Banks</c:v>
                </c:pt>
              </c:strCache>
            </c:strRef>
          </c:tx>
          <c:cat>
            <c:strRef>
              <c:f>'Region 2'!$A$6:$A$10</c:f>
              <c:strCache>
                <c:ptCount val="5"/>
                <c:pt idx="0">
                  <c:v>2013 </c:v>
                </c:pt>
                <c:pt idx="1">
                  <c:v>2014 </c:v>
                </c:pt>
                <c:pt idx="2">
                  <c:v>2015 </c:v>
                </c:pt>
                <c:pt idx="3">
                  <c:v>2016 </c:v>
                </c:pt>
                <c:pt idx="4">
                  <c:v>2017 </c:v>
                </c:pt>
              </c:strCache>
            </c:strRef>
          </c:cat>
          <c:val>
            <c:numRef>
              <c:f>'Region 2'!$B$6:$B$10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0-DD02-49D2-A47A-ABEB2D05CE2B}"/>
            </c:ext>
          </c:extLst>
        </c:ser>
        <c:ser>
          <c:idx val="1"/>
          <c:order val="1"/>
          <c:tx>
            <c:strRef>
              <c:f>'Region 2'!$C$4:$C$5</c:f>
              <c:strCache>
                <c:ptCount val="1"/>
                <c:pt idx="0">
                  <c:v>Dawson</c:v>
                </c:pt>
              </c:strCache>
            </c:strRef>
          </c:tx>
          <c:cat>
            <c:strRef>
              <c:f>'Region 2'!$A$6:$A$10</c:f>
              <c:strCache>
                <c:ptCount val="5"/>
                <c:pt idx="0">
                  <c:v>2013 </c:v>
                </c:pt>
                <c:pt idx="1">
                  <c:v>2014 </c:v>
                </c:pt>
                <c:pt idx="2">
                  <c:v>2015 </c:v>
                </c:pt>
                <c:pt idx="3">
                  <c:v>2016 </c:v>
                </c:pt>
                <c:pt idx="4">
                  <c:v>2017 </c:v>
                </c:pt>
              </c:strCache>
            </c:strRef>
          </c:cat>
          <c:val>
            <c:numRef>
              <c:f>'Region 2'!$C$6:$C$10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1-DD02-49D2-A47A-ABEB2D05CE2B}"/>
            </c:ext>
          </c:extLst>
        </c:ser>
        <c:ser>
          <c:idx val="2"/>
          <c:order val="2"/>
          <c:tx>
            <c:strRef>
              <c:f>'Region 2'!$D$4:$D$5</c:f>
              <c:strCache>
                <c:ptCount val="1"/>
                <c:pt idx="0">
                  <c:v>Forsyth</c:v>
                </c:pt>
              </c:strCache>
            </c:strRef>
          </c:tx>
          <c:cat>
            <c:strRef>
              <c:f>'Region 2'!$A$6:$A$10</c:f>
              <c:strCache>
                <c:ptCount val="5"/>
                <c:pt idx="0">
                  <c:v>2013 </c:v>
                </c:pt>
                <c:pt idx="1">
                  <c:v>2014 </c:v>
                </c:pt>
                <c:pt idx="2">
                  <c:v>2015 </c:v>
                </c:pt>
                <c:pt idx="3">
                  <c:v>2016 </c:v>
                </c:pt>
                <c:pt idx="4">
                  <c:v>2017 </c:v>
                </c:pt>
              </c:strCache>
            </c:strRef>
          </c:cat>
          <c:val>
            <c:numRef>
              <c:f>'Region 2'!$D$6:$D$10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2-DD02-49D2-A47A-ABEB2D05CE2B}"/>
            </c:ext>
          </c:extLst>
        </c:ser>
        <c:ser>
          <c:idx val="3"/>
          <c:order val="3"/>
          <c:tx>
            <c:strRef>
              <c:f>'Region 2'!$E$4:$E$5</c:f>
              <c:strCache>
                <c:ptCount val="1"/>
                <c:pt idx="0">
                  <c:v>Franklin</c:v>
                </c:pt>
              </c:strCache>
            </c:strRef>
          </c:tx>
          <c:cat>
            <c:strRef>
              <c:f>'Region 2'!$A$6:$A$10</c:f>
              <c:strCache>
                <c:ptCount val="5"/>
                <c:pt idx="0">
                  <c:v>2013 </c:v>
                </c:pt>
                <c:pt idx="1">
                  <c:v>2014 </c:v>
                </c:pt>
                <c:pt idx="2">
                  <c:v>2015 </c:v>
                </c:pt>
                <c:pt idx="3">
                  <c:v>2016 </c:v>
                </c:pt>
                <c:pt idx="4">
                  <c:v>2017 </c:v>
                </c:pt>
              </c:strCache>
            </c:strRef>
          </c:cat>
          <c:val>
            <c:numRef>
              <c:f>'Region 2'!$E$6:$E$10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3-DD02-49D2-A47A-ABEB2D05CE2B}"/>
            </c:ext>
          </c:extLst>
        </c:ser>
        <c:ser>
          <c:idx val="4"/>
          <c:order val="4"/>
          <c:tx>
            <c:strRef>
              <c:f>'Region 2'!$F$4:$F$5</c:f>
              <c:strCache>
                <c:ptCount val="1"/>
                <c:pt idx="0">
                  <c:v>Habersham</c:v>
                </c:pt>
              </c:strCache>
            </c:strRef>
          </c:tx>
          <c:cat>
            <c:strRef>
              <c:f>'Region 2'!$A$6:$A$10</c:f>
              <c:strCache>
                <c:ptCount val="5"/>
                <c:pt idx="0">
                  <c:v>2013 </c:v>
                </c:pt>
                <c:pt idx="1">
                  <c:v>2014 </c:v>
                </c:pt>
                <c:pt idx="2">
                  <c:v>2015 </c:v>
                </c:pt>
                <c:pt idx="3">
                  <c:v>2016 </c:v>
                </c:pt>
                <c:pt idx="4">
                  <c:v>2017 </c:v>
                </c:pt>
              </c:strCache>
            </c:strRef>
          </c:cat>
          <c:val>
            <c:numRef>
              <c:f>'Region 2'!$F$6:$F$10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4-DD02-49D2-A47A-ABEB2D05CE2B}"/>
            </c:ext>
          </c:extLst>
        </c:ser>
        <c:ser>
          <c:idx val="5"/>
          <c:order val="5"/>
          <c:tx>
            <c:strRef>
              <c:f>'Region 2'!$G$4:$G$5</c:f>
              <c:strCache>
                <c:ptCount val="1"/>
                <c:pt idx="0">
                  <c:v>Hall</c:v>
                </c:pt>
              </c:strCache>
            </c:strRef>
          </c:tx>
          <c:cat>
            <c:strRef>
              <c:f>'Region 2'!$A$6:$A$10</c:f>
              <c:strCache>
                <c:ptCount val="5"/>
                <c:pt idx="0">
                  <c:v>2013 </c:v>
                </c:pt>
                <c:pt idx="1">
                  <c:v>2014 </c:v>
                </c:pt>
                <c:pt idx="2">
                  <c:v>2015 </c:v>
                </c:pt>
                <c:pt idx="3">
                  <c:v>2016 </c:v>
                </c:pt>
                <c:pt idx="4">
                  <c:v>2017 </c:v>
                </c:pt>
              </c:strCache>
            </c:strRef>
          </c:cat>
          <c:val>
            <c:numRef>
              <c:f>'Region 2'!$G$6:$G$10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5-DD02-49D2-A47A-ABEB2D05CE2B}"/>
            </c:ext>
          </c:extLst>
        </c:ser>
        <c:ser>
          <c:idx val="6"/>
          <c:order val="6"/>
          <c:tx>
            <c:strRef>
              <c:f>'Region 2'!$H$4:$H$5</c:f>
              <c:strCache>
                <c:ptCount val="1"/>
                <c:pt idx="0">
                  <c:v>Hart</c:v>
                </c:pt>
              </c:strCache>
            </c:strRef>
          </c:tx>
          <c:cat>
            <c:strRef>
              <c:f>'Region 2'!$A$6:$A$10</c:f>
              <c:strCache>
                <c:ptCount val="5"/>
                <c:pt idx="0">
                  <c:v>2013 </c:v>
                </c:pt>
                <c:pt idx="1">
                  <c:v>2014 </c:v>
                </c:pt>
                <c:pt idx="2">
                  <c:v>2015 </c:v>
                </c:pt>
                <c:pt idx="3">
                  <c:v>2016 </c:v>
                </c:pt>
                <c:pt idx="4">
                  <c:v>2017 </c:v>
                </c:pt>
              </c:strCache>
            </c:strRef>
          </c:cat>
          <c:val>
            <c:numRef>
              <c:f>'Region 2'!$H$6:$H$10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6-DD02-49D2-A47A-ABEB2D05CE2B}"/>
            </c:ext>
          </c:extLst>
        </c:ser>
        <c:ser>
          <c:idx val="7"/>
          <c:order val="7"/>
          <c:tx>
            <c:strRef>
              <c:f>'Region 2'!$I$4:$I$5</c:f>
              <c:strCache>
                <c:ptCount val="1"/>
                <c:pt idx="0">
                  <c:v>Lumpkin</c:v>
                </c:pt>
              </c:strCache>
            </c:strRef>
          </c:tx>
          <c:cat>
            <c:strRef>
              <c:f>'Region 2'!$A$6:$A$10</c:f>
              <c:strCache>
                <c:ptCount val="5"/>
                <c:pt idx="0">
                  <c:v>2013 </c:v>
                </c:pt>
                <c:pt idx="1">
                  <c:v>2014 </c:v>
                </c:pt>
                <c:pt idx="2">
                  <c:v>2015 </c:v>
                </c:pt>
                <c:pt idx="3">
                  <c:v>2016 </c:v>
                </c:pt>
                <c:pt idx="4">
                  <c:v>2017 </c:v>
                </c:pt>
              </c:strCache>
            </c:strRef>
          </c:cat>
          <c:val>
            <c:numRef>
              <c:f>'Region 2'!$I$6:$I$10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7-DD02-49D2-A47A-ABEB2D05CE2B}"/>
            </c:ext>
          </c:extLst>
        </c:ser>
        <c:ser>
          <c:idx val="8"/>
          <c:order val="8"/>
          <c:tx>
            <c:strRef>
              <c:f>'Region 2'!$J$4:$J$5</c:f>
              <c:strCache>
                <c:ptCount val="1"/>
                <c:pt idx="0">
                  <c:v>Rabun</c:v>
                </c:pt>
              </c:strCache>
            </c:strRef>
          </c:tx>
          <c:cat>
            <c:strRef>
              <c:f>'Region 2'!$A$6:$A$10</c:f>
              <c:strCache>
                <c:ptCount val="5"/>
                <c:pt idx="0">
                  <c:v>2013 </c:v>
                </c:pt>
                <c:pt idx="1">
                  <c:v>2014 </c:v>
                </c:pt>
                <c:pt idx="2">
                  <c:v>2015 </c:v>
                </c:pt>
                <c:pt idx="3">
                  <c:v>2016 </c:v>
                </c:pt>
                <c:pt idx="4">
                  <c:v>2017 </c:v>
                </c:pt>
              </c:strCache>
            </c:strRef>
          </c:cat>
          <c:val>
            <c:numRef>
              <c:f>'Region 2'!$J$6:$J$10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8-DD02-49D2-A47A-ABEB2D05CE2B}"/>
            </c:ext>
          </c:extLst>
        </c:ser>
        <c:ser>
          <c:idx val="9"/>
          <c:order val="9"/>
          <c:tx>
            <c:strRef>
              <c:f>'Region 2'!$K$4:$K$5</c:f>
              <c:strCache>
                <c:ptCount val="1"/>
                <c:pt idx="0">
                  <c:v>Stephens</c:v>
                </c:pt>
              </c:strCache>
            </c:strRef>
          </c:tx>
          <c:cat>
            <c:strRef>
              <c:f>'Region 2'!$A$6:$A$10</c:f>
              <c:strCache>
                <c:ptCount val="5"/>
                <c:pt idx="0">
                  <c:v>2013 </c:v>
                </c:pt>
                <c:pt idx="1">
                  <c:v>2014 </c:v>
                </c:pt>
                <c:pt idx="2">
                  <c:v>2015 </c:v>
                </c:pt>
                <c:pt idx="3">
                  <c:v>2016 </c:v>
                </c:pt>
                <c:pt idx="4">
                  <c:v>2017 </c:v>
                </c:pt>
              </c:strCache>
            </c:strRef>
          </c:cat>
          <c:val>
            <c:numRef>
              <c:f>'Region 2'!$K$6:$K$10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9-DD02-49D2-A47A-ABEB2D05CE2B}"/>
            </c:ext>
          </c:extLst>
        </c:ser>
        <c:ser>
          <c:idx val="10"/>
          <c:order val="10"/>
          <c:tx>
            <c:strRef>
              <c:f>'Region 2'!$L$4:$L$5</c:f>
              <c:strCache>
                <c:ptCount val="1"/>
                <c:pt idx="0">
                  <c:v>Towns</c:v>
                </c:pt>
              </c:strCache>
            </c:strRef>
          </c:tx>
          <c:cat>
            <c:strRef>
              <c:f>'Region 2'!$A$6:$A$10</c:f>
              <c:strCache>
                <c:ptCount val="5"/>
                <c:pt idx="0">
                  <c:v>2013 </c:v>
                </c:pt>
                <c:pt idx="1">
                  <c:v>2014 </c:v>
                </c:pt>
                <c:pt idx="2">
                  <c:v>2015 </c:v>
                </c:pt>
                <c:pt idx="3">
                  <c:v>2016 </c:v>
                </c:pt>
                <c:pt idx="4">
                  <c:v>2017 </c:v>
                </c:pt>
              </c:strCache>
            </c:strRef>
          </c:cat>
          <c:val>
            <c:numRef>
              <c:f>'Region 2'!$L$6:$L$10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A-DD02-49D2-A47A-ABEB2D05CE2B}"/>
            </c:ext>
          </c:extLst>
        </c:ser>
        <c:ser>
          <c:idx val="11"/>
          <c:order val="11"/>
          <c:tx>
            <c:strRef>
              <c:f>'Region 2'!$M$4:$M$5</c:f>
              <c:strCache>
                <c:ptCount val="1"/>
                <c:pt idx="0">
                  <c:v>Union</c:v>
                </c:pt>
              </c:strCache>
            </c:strRef>
          </c:tx>
          <c:cat>
            <c:strRef>
              <c:f>'Region 2'!$A$6:$A$10</c:f>
              <c:strCache>
                <c:ptCount val="5"/>
                <c:pt idx="0">
                  <c:v>2013 </c:v>
                </c:pt>
                <c:pt idx="1">
                  <c:v>2014 </c:v>
                </c:pt>
                <c:pt idx="2">
                  <c:v>2015 </c:v>
                </c:pt>
                <c:pt idx="3">
                  <c:v>2016 </c:v>
                </c:pt>
                <c:pt idx="4">
                  <c:v>2017 </c:v>
                </c:pt>
              </c:strCache>
            </c:strRef>
          </c:cat>
          <c:val>
            <c:numRef>
              <c:f>'Region 2'!$M$6:$M$10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B-DD02-49D2-A47A-ABEB2D05CE2B}"/>
            </c:ext>
          </c:extLst>
        </c:ser>
        <c:ser>
          <c:idx val="12"/>
          <c:order val="12"/>
          <c:tx>
            <c:strRef>
              <c:f>'Region 2'!$N$4:$N$5</c:f>
              <c:strCache>
                <c:ptCount val="1"/>
                <c:pt idx="0">
                  <c:v>White</c:v>
                </c:pt>
              </c:strCache>
            </c:strRef>
          </c:tx>
          <c:cat>
            <c:strRef>
              <c:f>'Region 2'!$A$6:$A$10</c:f>
              <c:strCache>
                <c:ptCount val="5"/>
                <c:pt idx="0">
                  <c:v>2013 </c:v>
                </c:pt>
                <c:pt idx="1">
                  <c:v>2014 </c:v>
                </c:pt>
                <c:pt idx="2">
                  <c:v>2015 </c:v>
                </c:pt>
                <c:pt idx="3">
                  <c:v>2016 </c:v>
                </c:pt>
                <c:pt idx="4">
                  <c:v>2017 </c:v>
                </c:pt>
              </c:strCache>
            </c:strRef>
          </c:cat>
          <c:val>
            <c:numRef>
              <c:f>'Region 2'!$N$6:$N$10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C-DD02-49D2-A47A-ABEB2D05CE2B}"/>
            </c:ext>
          </c:extLst>
        </c:ser>
        <c:dLbls>
          <c:showLegendKey val="0"/>
          <c:showVal val="0"/>
          <c:showCatName val="0"/>
          <c:showSerName val="0"/>
          <c:showPercent val="0"/>
          <c:showBubbleSize val="0"/>
        </c:dLbls>
        <c:marker val="1"/>
        <c:smooth val="0"/>
        <c:axId val="102881920"/>
        <c:axId val="102887808"/>
      </c:lineChart>
      <c:catAx>
        <c:axId val="102881920"/>
        <c:scaling>
          <c:orientation val="minMax"/>
        </c:scaling>
        <c:delete val="0"/>
        <c:axPos val="b"/>
        <c:numFmt formatCode="General" sourceLinked="1"/>
        <c:majorTickMark val="out"/>
        <c:minorTickMark val="none"/>
        <c:tickLblPos val="nextTo"/>
        <c:crossAx val="102887808"/>
        <c:crosses val="autoZero"/>
        <c:auto val="1"/>
        <c:lblAlgn val="ctr"/>
        <c:lblOffset val="100"/>
        <c:noMultiLvlLbl val="0"/>
      </c:catAx>
      <c:valAx>
        <c:axId val="102887808"/>
        <c:scaling>
          <c:orientation val="minMax"/>
          <c:max val="0.35000000000000003"/>
          <c:min val="0"/>
        </c:scaling>
        <c:delete val="0"/>
        <c:axPos val="l"/>
        <c:majorGridlines/>
        <c:numFmt formatCode="0%" sourceLinked="0"/>
        <c:majorTickMark val="out"/>
        <c:minorTickMark val="none"/>
        <c:tickLblPos val="nextTo"/>
        <c:crossAx val="102881920"/>
        <c:crosses val="autoZero"/>
        <c:crossBetween val="between"/>
        <c:majorUnit val="5.000000000000001E-2"/>
      </c:valAx>
    </c:plotArea>
    <c:legend>
      <c:legendPos val="r"/>
      <c:layout>
        <c:manualLayout>
          <c:xMode val="edge"/>
          <c:yMode val="edge"/>
          <c:x val="0.8085386833590581"/>
          <c:y val="4.1328324565992489E-2"/>
          <c:w val="0.17756719821090433"/>
          <c:h val="0.94271796779288441"/>
        </c:manualLayout>
      </c:layout>
      <c:overlay val="0"/>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[Master Workbook_7.10.19.xlsx]Region 2!PivotTable1</c:name>
    <c:fmtId val="30"/>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dLbl>
          <c:idx val="0"/>
          <c:delete val="1"/>
          <c:extLst>
            <c:ext xmlns:c15="http://schemas.microsoft.com/office/drawing/2012/chart" uri="{CE6537A1-D6FC-4f65-9D91-7224C49458BB}"/>
          </c:extLst>
        </c:dLbl>
      </c:pivotFmt>
      <c:pivotFmt>
        <c:idx val="51"/>
      </c:pivotFmt>
      <c:pivotFmt>
        <c:idx val="52"/>
      </c:pivotFmt>
      <c:pivotFmt>
        <c:idx val="53"/>
      </c:pivotFmt>
      <c:pivotFmt>
        <c:idx val="54"/>
        <c:dLbl>
          <c:idx val="0"/>
          <c:delete val="1"/>
          <c:extLst>
            <c:ext xmlns:c15="http://schemas.microsoft.com/office/drawing/2012/chart" uri="{CE6537A1-D6FC-4f65-9D91-7224C49458BB}"/>
          </c:extLst>
        </c:dLbl>
      </c:pivotFmt>
      <c:pivotFmt>
        <c:idx val="55"/>
        <c:dLbl>
          <c:idx val="0"/>
          <c:delete val="1"/>
          <c:extLst>
            <c:ext xmlns:c15="http://schemas.microsoft.com/office/drawing/2012/chart" uri="{CE6537A1-D6FC-4f65-9D91-7224C49458BB}"/>
          </c:extLst>
        </c:dLbl>
      </c:pivotFmt>
      <c:pivotFmt>
        <c:idx val="56"/>
        <c:dLbl>
          <c:idx val="0"/>
          <c:delete val="1"/>
          <c:extLst>
            <c:ext xmlns:c15="http://schemas.microsoft.com/office/drawing/2012/chart" uri="{CE6537A1-D6FC-4f65-9D91-7224C49458BB}"/>
          </c:extLst>
        </c:dLbl>
      </c:pivotFmt>
      <c:pivotFmt>
        <c:idx val="57"/>
        <c:dLbl>
          <c:idx val="0"/>
          <c:delete val="1"/>
          <c:extLst>
            <c:ext xmlns:c15="http://schemas.microsoft.com/office/drawing/2012/chart" uri="{CE6537A1-D6FC-4f65-9D91-7224C49458BB}"/>
          </c:extLst>
        </c:dLbl>
      </c:pivotFmt>
      <c:pivotFmt>
        <c:idx val="58"/>
        <c:dLbl>
          <c:idx val="0"/>
          <c:delete val="1"/>
          <c:extLst>
            <c:ext xmlns:c15="http://schemas.microsoft.com/office/drawing/2012/chart" uri="{CE6537A1-D6FC-4f65-9D91-7224C49458BB}"/>
          </c:extLst>
        </c:dLbl>
      </c:pivotFmt>
      <c:pivotFmt>
        <c:idx val="59"/>
        <c:dLbl>
          <c:idx val="0"/>
          <c:delete val="1"/>
          <c:extLst>
            <c:ext xmlns:c15="http://schemas.microsoft.com/office/drawing/2012/chart" uri="{CE6537A1-D6FC-4f65-9D91-7224C49458BB}"/>
          </c:extLst>
        </c:dLbl>
      </c:pivotFmt>
      <c:pivotFmt>
        <c:idx val="60"/>
        <c:dLbl>
          <c:idx val="0"/>
          <c:delete val="1"/>
          <c:extLst>
            <c:ext xmlns:c15="http://schemas.microsoft.com/office/drawing/2012/chart" uri="{CE6537A1-D6FC-4f65-9D91-7224C49458BB}"/>
          </c:extLst>
        </c:dLbl>
      </c:pivotFmt>
      <c:pivotFmt>
        <c:idx val="61"/>
        <c:dLbl>
          <c:idx val="0"/>
          <c:delete val="1"/>
          <c:extLst>
            <c:ext xmlns:c15="http://schemas.microsoft.com/office/drawing/2012/chart" uri="{CE6537A1-D6FC-4f65-9D91-7224C49458BB}"/>
          </c:extLst>
        </c:dLbl>
      </c:pivotFmt>
      <c:pivotFmt>
        <c:idx val="62"/>
        <c:dLbl>
          <c:idx val="0"/>
          <c:delete val="1"/>
          <c:extLst>
            <c:ext xmlns:c15="http://schemas.microsoft.com/office/drawing/2012/chart" uri="{CE6537A1-D6FC-4f65-9D91-7224C49458BB}"/>
          </c:extLst>
        </c:dLbl>
      </c:pivotFmt>
      <c:pivotFmt>
        <c:idx val="63"/>
        <c:dLbl>
          <c:idx val="0"/>
          <c:delete val="1"/>
          <c:extLst>
            <c:ext xmlns:c15="http://schemas.microsoft.com/office/drawing/2012/chart" uri="{CE6537A1-D6FC-4f65-9D91-7224C49458BB}"/>
          </c:extLst>
        </c:dLbl>
      </c:pivotFmt>
      <c:pivotFmt>
        <c:idx val="64"/>
        <c:dLbl>
          <c:idx val="0"/>
          <c:delete val="1"/>
          <c:extLst>
            <c:ext xmlns:c15="http://schemas.microsoft.com/office/drawing/2012/chart" uri="{CE6537A1-D6FC-4f65-9D91-7224C49458BB}"/>
          </c:extLst>
        </c:dLbl>
      </c:pivotFmt>
      <c:pivotFmt>
        <c:idx val="65"/>
        <c:dLbl>
          <c:idx val="0"/>
          <c:delete val="1"/>
          <c:extLst>
            <c:ext xmlns:c15="http://schemas.microsoft.com/office/drawing/2012/chart" uri="{CE6537A1-D6FC-4f65-9D91-7224C49458BB}"/>
          </c:extLst>
        </c:dLbl>
      </c:pivotFmt>
      <c:pivotFmt>
        <c:idx val="66"/>
        <c:dLbl>
          <c:idx val="0"/>
          <c:delete val="1"/>
          <c:extLst>
            <c:ext xmlns:c15="http://schemas.microsoft.com/office/drawing/2012/chart" uri="{CE6537A1-D6FC-4f65-9D91-7224C49458BB}"/>
          </c:extLst>
        </c:dLbl>
      </c:pivotFmt>
      <c:pivotFmt>
        <c:idx val="67"/>
        <c:dLbl>
          <c:idx val="0"/>
          <c:delete val="1"/>
          <c:extLst>
            <c:ext xmlns:c15="http://schemas.microsoft.com/office/drawing/2012/chart" uri="{CE6537A1-D6FC-4f65-9D91-7224C49458BB}"/>
          </c:extLst>
        </c:dLbl>
      </c:pivotFmt>
      <c:pivotFmt>
        <c:idx val="68"/>
        <c:dLbl>
          <c:idx val="0"/>
          <c:delete val="1"/>
          <c:extLst>
            <c:ext xmlns:c15="http://schemas.microsoft.com/office/drawing/2012/chart" uri="{CE6537A1-D6FC-4f65-9D91-7224C49458BB}"/>
          </c:extLst>
        </c:dLbl>
      </c:pivotFmt>
      <c:pivotFmt>
        <c:idx val="69"/>
        <c:dLbl>
          <c:idx val="0"/>
          <c:delete val="1"/>
          <c:extLst>
            <c:ext xmlns:c15="http://schemas.microsoft.com/office/drawing/2012/chart" uri="{CE6537A1-D6FC-4f65-9D91-7224C49458BB}"/>
          </c:extLst>
        </c:dLbl>
      </c:pivotFmt>
      <c:pivotFmt>
        <c:idx val="70"/>
        <c:dLbl>
          <c:idx val="0"/>
          <c:delete val="1"/>
          <c:extLst>
            <c:ext xmlns:c15="http://schemas.microsoft.com/office/drawing/2012/chart" uri="{CE6537A1-D6FC-4f65-9D91-7224C49458BB}"/>
          </c:extLst>
        </c:dLbl>
      </c:pivotFmt>
      <c:pivotFmt>
        <c:idx val="71"/>
        <c:dLbl>
          <c:idx val="0"/>
          <c:delete val="1"/>
          <c:extLst>
            <c:ext xmlns:c15="http://schemas.microsoft.com/office/drawing/2012/chart" uri="{CE6537A1-D6FC-4f65-9D91-7224C49458BB}"/>
          </c:extLst>
        </c:dLbl>
      </c:pivotFmt>
      <c:pivotFmt>
        <c:idx val="72"/>
        <c:dLbl>
          <c:idx val="0"/>
          <c:delete val="1"/>
          <c:extLst>
            <c:ext xmlns:c15="http://schemas.microsoft.com/office/drawing/2012/chart" uri="{CE6537A1-D6FC-4f65-9D91-7224C49458BB}"/>
          </c:extLst>
        </c:dLbl>
      </c:pivotFmt>
      <c:pivotFmt>
        <c:idx val="73"/>
        <c:dLbl>
          <c:idx val="0"/>
          <c:delete val="1"/>
          <c:extLst>
            <c:ext xmlns:c15="http://schemas.microsoft.com/office/drawing/2012/chart" uri="{CE6537A1-D6FC-4f65-9D91-7224C49458BB}"/>
          </c:extLst>
        </c:dLbl>
      </c:pivotFmt>
      <c:pivotFmt>
        <c:idx val="74"/>
        <c:dLbl>
          <c:idx val="0"/>
          <c:delete val="1"/>
          <c:extLst>
            <c:ext xmlns:c15="http://schemas.microsoft.com/office/drawing/2012/chart" uri="{CE6537A1-D6FC-4f65-9D91-7224C49458BB}"/>
          </c:extLst>
        </c:dLbl>
      </c:pivotFmt>
      <c:pivotFmt>
        <c:idx val="75"/>
        <c:dLbl>
          <c:idx val="0"/>
          <c:delete val="1"/>
          <c:extLst>
            <c:ext xmlns:c15="http://schemas.microsoft.com/office/drawing/2012/chart" uri="{CE6537A1-D6FC-4f65-9D91-7224C49458BB}"/>
          </c:extLst>
        </c:dLbl>
      </c:pivotFmt>
      <c:pivotFmt>
        <c:idx val="76"/>
        <c:dLbl>
          <c:idx val="0"/>
          <c:delete val="1"/>
          <c:extLst>
            <c:ext xmlns:c15="http://schemas.microsoft.com/office/drawing/2012/chart" uri="{CE6537A1-D6FC-4f65-9D91-7224C49458BB}"/>
          </c:extLst>
        </c:dLbl>
      </c:pivotFmt>
      <c:pivotFmt>
        <c:idx val="77"/>
        <c:dLbl>
          <c:idx val="0"/>
          <c:delete val="1"/>
          <c:extLst>
            <c:ext xmlns:c15="http://schemas.microsoft.com/office/drawing/2012/chart" uri="{CE6537A1-D6FC-4f65-9D91-7224C49458BB}"/>
          </c:extLst>
        </c:dLbl>
      </c:pivotFmt>
      <c:pivotFmt>
        <c:idx val="78"/>
        <c:dLbl>
          <c:idx val="0"/>
          <c:delete val="1"/>
          <c:extLst>
            <c:ext xmlns:c15="http://schemas.microsoft.com/office/drawing/2012/chart" uri="{CE6537A1-D6FC-4f65-9D91-7224C49458BB}"/>
          </c:extLst>
        </c:dLbl>
      </c:pivotFmt>
      <c:pivotFmt>
        <c:idx val="79"/>
        <c:dLbl>
          <c:idx val="0"/>
          <c:delete val="1"/>
          <c:extLst>
            <c:ext xmlns:c15="http://schemas.microsoft.com/office/drawing/2012/chart" uri="{CE6537A1-D6FC-4f65-9D91-7224C49458BB}"/>
          </c:extLst>
        </c:dLbl>
      </c:pivotFmt>
      <c:pivotFmt>
        <c:idx val="80"/>
        <c:dLbl>
          <c:idx val="0"/>
          <c:delete val="1"/>
          <c:extLst>
            <c:ext xmlns:c15="http://schemas.microsoft.com/office/drawing/2012/chart" uri="{CE6537A1-D6FC-4f65-9D91-7224C49458BB}"/>
          </c:extLst>
        </c:dLbl>
      </c:pivotFmt>
      <c:pivotFmt>
        <c:idx val="81"/>
        <c:dLbl>
          <c:idx val="0"/>
          <c:delete val="1"/>
          <c:extLst>
            <c:ext xmlns:c15="http://schemas.microsoft.com/office/drawing/2012/chart" uri="{CE6537A1-D6FC-4f65-9D91-7224C49458BB}"/>
          </c:extLst>
        </c:dLbl>
      </c:pivotFmt>
      <c:pivotFmt>
        <c:idx val="82"/>
        <c:dLbl>
          <c:idx val="0"/>
          <c:delete val="1"/>
          <c:extLst>
            <c:ext xmlns:c15="http://schemas.microsoft.com/office/drawing/2012/chart" uri="{CE6537A1-D6FC-4f65-9D91-7224C49458BB}"/>
          </c:extLst>
        </c:dLbl>
      </c:pivotFmt>
      <c:pivotFmt>
        <c:idx val="83"/>
        <c:dLbl>
          <c:idx val="0"/>
          <c:delete val="1"/>
          <c:extLst>
            <c:ext xmlns:c15="http://schemas.microsoft.com/office/drawing/2012/chart" uri="{CE6537A1-D6FC-4f65-9D91-7224C49458BB}"/>
          </c:extLst>
        </c:dLbl>
      </c:pivotFmt>
      <c:pivotFmt>
        <c:idx val="84"/>
        <c:dLbl>
          <c:idx val="0"/>
          <c:delete val="1"/>
          <c:extLst>
            <c:ext xmlns:c15="http://schemas.microsoft.com/office/drawing/2012/chart" uri="{CE6537A1-D6FC-4f65-9D91-7224C49458BB}"/>
          </c:extLst>
        </c:dLbl>
      </c:pivotFmt>
      <c:pivotFmt>
        <c:idx val="85"/>
        <c:dLbl>
          <c:idx val="0"/>
          <c:delete val="1"/>
          <c:extLst>
            <c:ext xmlns:c15="http://schemas.microsoft.com/office/drawing/2012/chart" uri="{CE6537A1-D6FC-4f65-9D91-7224C49458BB}"/>
          </c:extLst>
        </c:dLbl>
      </c:pivotFmt>
      <c:pivotFmt>
        <c:idx val="86"/>
        <c:dLbl>
          <c:idx val="0"/>
          <c:delete val="1"/>
          <c:extLst>
            <c:ext xmlns:c15="http://schemas.microsoft.com/office/drawing/2012/chart" uri="{CE6537A1-D6FC-4f65-9D91-7224C49458BB}"/>
          </c:extLst>
        </c:dLbl>
      </c:pivotFmt>
      <c:pivotFmt>
        <c:idx val="87"/>
        <c:dLbl>
          <c:idx val="0"/>
          <c:delete val="1"/>
          <c:extLst>
            <c:ext xmlns:c15="http://schemas.microsoft.com/office/drawing/2012/chart" uri="{CE6537A1-D6FC-4f65-9D91-7224C49458BB}"/>
          </c:extLst>
        </c:dLbl>
      </c:pivotFmt>
      <c:pivotFmt>
        <c:idx val="88"/>
        <c:dLbl>
          <c:idx val="0"/>
          <c:delete val="1"/>
          <c:extLst>
            <c:ext xmlns:c15="http://schemas.microsoft.com/office/drawing/2012/chart" uri="{CE6537A1-D6FC-4f65-9D91-7224C49458BB}"/>
          </c:extLst>
        </c:dLbl>
      </c:pivotFmt>
      <c:pivotFmt>
        <c:idx val="89"/>
        <c:dLbl>
          <c:idx val="0"/>
          <c:delete val="1"/>
          <c:extLst>
            <c:ext xmlns:c15="http://schemas.microsoft.com/office/drawing/2012/chart" uri="{CE6537A1-D6FC-4f65-9D91-7224C49458BB}"/>
          </c:extLst>
        </c:dLbl>
      </c:pivotFmt>
      <c:pivotFmt>
        <c:idx val="90"/>
        <c:dLbl>
          <c:idx val="0"/>
          <c:delete val="1"/>
          <c:extLst>
            <c:ext xmlns:c15="http://schemas.microsoft.com/office/drawing/2012/chart" uri="{CE6537A1-D6FC-4f65-9D91-7224C49458BB}"/>
          </c:extLst>
        </c:dLbl>
      </c:pivotFmt>
      <c:pivotFmt>
        <c:idx val="91"/>
        <c:dLbl>
          <c:idx val="0"/>
          <c:delete val="1"/>
          <c:extLst>
            <c:ext xmlns:c15="http://schemas.microsoft.com/office/drawing/2012/chart" uri="{CE6537A1-D6FC-4f65-9D91-7224C49458BB}"/>
          </c:extLst>
        </c:dLbl>
      </c:pivotFmt>
      <c:pivotFmt>
        <c:idx val="92"/>
        <c:dLbl>
          <c:idx val="0"/>
          <c:delete val="1"/>
          <c:extLst>
            <c:ext xmlns:c15="http://schemas.microsoft.com/office/drawing/2012/chart" uri="{CE6537A1-D6FC-4f65-9D91-7224C49458BB}"/>
          </c:extLst>
        </c:dLbl>
      </c:pivotFmt>
      <c:pivotFmt>
        <c:idx val="93"/>
        <c:dLbl>
          <c:idx val="0"/>
          <c:delete val="1"/>
          <c:extLst>
            <c:ext xmlns:c15="http://schemas.microsoft.com/office/drawing/2012/chart" uri="{CE6537A1-D6FC-4f65-9D91-7224C49458BB}"/>
          </c:extLst>
        </c:dLbl>
      </c:pivotFmt>
      <c:pivotFmt>
        <c:idx val="94"/>
        <c:dLbl>
          <c:idx val="0"/>
          <c:delete val="1"/>
          <c:extLst>
            <c:ext xmlns:c15="http://schemas.microsoft.com/office/drawing/2012/chart" uri="{CE6537A1-D6FC-4f65-9D91-7224C49458BB}"/>
          </c:extLst>
        </c:dLbl>
      </c:pivotFmt>
      <c:pivotFmt>
        <c:idx val="95"/>
        <c:dLbl>
          <c:idx val="0"/>
          <c:delete val="1"/>
          <c:extLst>
            <c:ext xmlns:c15="http://schemas.microsoft.com/office/drawing/2012/chart" uri="{CE6537A1-D6FC-4f65-9D91-7224C49458BB}"/>
          </c:extLst>
        </c:dLbl>
      </c:pivotFmt>
      <c:pivotFmt>
        <c:idx val="96"/>
        <c:dLbl>
          <c:idx val="0"/>
          <c:delete val="1"/>
          <c:extLst>
            <c:ext xmlns:c15="http://schemas.microsoft.com/office/drawing/2012/chart" uri="{CE6537A1-D6FC-4f65-9D91-7224C49458BB}"/>
          </c:extLst>
        </c:dLbl>
      </c:pivotFmt>
      <c:pivotFmt>
        <c:idx val="97"/>
        <c:dLbl>
          <c:idx val="0"/>
          <c:delete val="1"/>
          <c:extLst>
            <c:ext xmlns:c15="http://schemas.microsoft.com/office/drawing/2012/chart" uri="{CE6537A1-D6FC-4f65-9D91-7224C49458BB}"/>
          </c:extLst>
        </c:dLbl>
      </c:pivotFmt>
      <c:pivotFmt>
        <c:idx val="98"/>
        <c:dLbl>
          <c:idx val="0"/>
          <c:delete val="1"/>
          <c:extLst>
            <c:ext xmlns:c15="http://schemas.microsoft.com/office/drawing/2012/chart" uri="{CE6537A1-D6FC-4f65-9D91-7224C49458BB}"/>
          </c:extLst>
        </c:dLbl>
      </c:pivotFmt>
      <c:pivotFmt>
        <c:idx val="99"/>
        <c:dLbl>
          <c:idx val="0"/>
          <c:delete val="1"/>
          <c:extLst>
            <c:ext xmlns:c15="http://schemas.microsoft.com/office/drawing/2012/chart" uri="{CE6537A1-D6FC-4f65-9D91-7224C49458BB}"/>
          </c:extLst>
        </c:dLbl>
      </c:pivotFmt>
      <c:pivotFmt>
        <c:idx val="100"/>
        <c:dLbl>
          <c:idx val="0"/>
          <c:delete val="1"/>
          <c:extLst>
            <c:ext xmlns:c15="http://schemas.microsoft.com/office/drawing/2012/chart" uri="{CE6537A1-D6FC-4f65-9D91-7224C49458BB}"/>
          </c:extLst>
        </c:dLbl>
      </c:pivotFmt>
      <c:pivotFmt>
        <c:idx val="101"/>
        <c:dLbl>
          <c:idx val="0"/>
          <c:delete val="1"/>
          <c:extLst>
            <c:ext xmlns:c15="http://schemas.microsoft.com/office/drawing/2012/chart" uri="{CE6537A1-D6FC-4f65-9D91-7224C49458BB}"/>
          </c:extLst>
        </c:dLbl>
      </c:pivotFmt>
      <c:pivotFmt>
        <c:idx val="102"/>
        <c:dLbl>
          <c:idx val="0"/>
          <c:delete val="1"/>
          <c:extLst>
            <c:ext xmlns:c15="http://schemas.microsoft.com/office/drawing/2012/chart" uri="{CE6537A1-D6FC-4f65-9D91-7224C49458BB}"/>
          </c:extLst>
        </c:dLbl>
      </c:pivotFmt>
      <c:pivotFmt>
        <c:idx val="103"/>
        <c:dLbl>
          <c:idx val="0"/>
          <c:delete val="1"/>
          <c:extLst>
            <c:ext xmlns:c15="http://schemas.microsoft.com/office/drawing/2012/chart" uri="{CE6537A1-D6FC-4f65-9D91-7224C49458BB}"/>
          </c:extLst>
        </c:dLbl>
      </c:pivotFmt>
      <c:pivotFmt>
        <c:idx val="104"/>
        <c:dLbl>
          <c:idx val="0"/>
          <c:delete val="1"/>
          <c:extLst>
            <c:ext xmlns:c15="http://schemas.microsoft.com/office/drawing/2012/chart" uri="{CE6537A1-D6FC-4f65-9D91-7224C49458BB}"/>
          </c:extLst>
        </c:dLbl>
      </c:pivotFmt>
      <c:pivotFmt>
        <c:idx val="105"/>
        <c:dLbl>
          <c:idx val="0"/>
          <c:delete val="1"/>
          <c:extLst>
            <c:ext xmlns:c15="http://schemas.microsoft.com/office/drawing/2012/chart" uri="{CE6537A1-D6FC-4f65-9D91-7224C49458BB}"/>
          </c:extLst>
        </c:dLbl>
      </c:pivotFmt>
      <c:pivotFmt>
        <c:idx val="106"/>
        <c:dLbl>
          <c:idx val="0"/>
          <c:delete val="1"/>
          <c:extLst>
            <c:ext xmlns:c15="http://schemas.microsoft.com/office/drawing/2012/chart" uri="{CE6537A1-D6FC-4f65-9D91-7224C49458BB}"/>
          </c:extLst>
        </c:dLbl>
      </c:pivotFmt>
      <c:pivotFmt>
        <c:idx val="107"/>
        <c:dLbl>
          <c:idx val="0"/>
          <c:delete val="1"/>
          <c:extLst>
            <c:ext xmlns:c15="http://schemas.microsoft.com/office/drawing/2012/chart" uri="{CE6537A1-D6FC-4f65-9D91-7224C49458BB}"/>
          </c:extLst>
        </c:dLbl>
      </c:pivotFmt>
      <c:pivotFmt>
        <c:idx val="108"/>
        <c:dLbl>
          <c:idx val="0"/>
          <c:delete val="1"/>
          <c:extLst>
            <c:ext xmlns:c15="http://schemas.microsoft.com/office/drawing/2012/chart" uri="{CE6537A1-D6FC-4f65-9D91-7224C49458BB}"/>
          </c:extLst>
        </c:dLbl>
      </c:pivotFmt>
      <c:pivotFmt>
        <c:idx val="109"/>
        <c:dLbl>
          <c:idx val="0"/>
          <c:delete val="1"/>
          <c:extLst>
            <c:ext xmlns:c15="http://schemas.microsoft.com/office/drawing/2012/chart" uri="{CE6537A1-D6FC-4f65-9D91-7224C49458BB}"/>
          </c:extLst>
        </c:dLbl>
      </c:pivotFmt>
      <c:pivotFmt>
        <c:idx val="110"/>
        <c:dLbl>
          <c:idx val="0"/>
          <c:delete val="1"/>
          <c:extLst>
            <c:ext xmlns:c15="http://schemas.microsoft.com/office/drawing/2012/chart" uri="{CE6537A1-D6FC-4f65-9D91-7224C49458BB}"/>
          </c:extLst>
        </c:dLbl>
      </c:pivotFmt>
      <c:pivotFmt>
        <c:idx val="111"/>
        <c:dLbl>
          <c:idx val="0"/>
          <c:delete val="1"/>
          <c:extLst>
            <c:ext xmlns:c15="http://schemas.microsoft.com/office/drawing/2012/chart" uri="{CE6537A1-D6FC-4f65-9D91-7224C49458BB}"/>
          </c:extLst>
        </c:dLbl>
      </c:pivotFmt>
      <c:pivotFmt>
        <c:idx val="112"/>
        <c:dLbl>
          <c:idx val="0"/>
          <c:delete val="1"/>
          <c:extLst>
            <c:ext xmlns:c15="http://schemas.microsoft.com/office/drawing/2012/chart" uri="{CE6537A1-D6FC-4f65-9D91-7224C49458BB}"/>
          </c:extLst>
        </c:dLbl>
      </c:pivotFmt>
      <c:pivotFmt>
        <c:idx val="113"/>
        <c:dLbl>
          <c:idx val="0"/>
          <c:delete val="1"/>
          <c:extLst>
            <c:ext xmlns:c15="http://schemas.microsoft.com/office/drawing/2012/chart" uri="{CE6537A1-D6FC-4f65-9D91-7224C49458BB}"/>
          </c:extLst>
        </c:dLbl>
      </c:pivotFmt>
      <c:pivotFmt>
        <c:idx val="114"/>
        <c:dLbl>
          <c:idx val="0"/>
          <c:delete val="1"/>
          <c:extLst>
            <c:ext xmlns:c15="http://schemas.microsoft.com/office/drawing/2012/chart" uri="{CE6537A1-D6FC-4f65-9D91-7224C49458BB}"/>
          </c:extLst>
        </c:dLbl>
      </c:pivotFmt>
      <c:pivotFmt>
        <c:idx val="115"/>
        <c:dLbl>
          <c:idx val="0"/>
          <c:delete val="1"/>
          <c:extLst>
            <c:ext xmlns:c15="http://schemas.microsoft.com/office/drawing/2012/chart" uri="{CE6537A1-D6FC-4f65-9D91-7224C49458BB}"/>
          </c:extLst>
        </c:dLbl>
      </c:pivotFmt>
      <c:pivotFmt>
        <c:idx val="116"/>
        <c:dLbl>
          <c:idx val="0"/>
          <c:delete val="1"/>
          <c:extLst>
            <c:ext xmlns:c15="http://schemas.microsoft.com/office/drawing/2012/chart" uri="{CE6537A1-D6FC-4f65-9D91-7224C49458BB}"/>
          </c:extLst>
        </c:dLbl>
      </c:pivotFmt>
      <c:pivotFmt>
        <c:idx val="117"/>
        <c:dLbl>
          <c:idx val="0"/>
          <c:delete val="1"/>
          <c:extLst>
            <c:ext xmlns:c15="http://schemas.microsoft.com/office/drawing/2012/chart" uri="{CE6537A1-D6FC-4f65-9D91-7224C49458BB}"/>
          </c:extLst>
        </c:dLbl>
      </c:pivotFmt>
      <c:pivotFmt>
        <c:idx val="118"/>
        <c:dLbl>
          <c:idx val="0"/>
          <c:delete val="1"/>
          <c:extLst>
            <c:ext xmlns:c15="http://schemas.microsoft.com/office/drawing/2012/chart" uri="{CE6537A1-D6FC-4f65-9D91-7224C49458BB}"/>
          </c:extLst>
        </c:dLbl>
      </c:pivotFmt>
      <c:pivotFmt>
        <c:idx val="119"/>
        <c:dLbl>
          <c:idx val="0"/>
          <c:delete val="1"/>
          <c:extLst>
            <c:ext xmlns:c15="http://schemas.microsoft.com/office/drawing/2012/chart" uri="{CE6537A1-D6FC-4f65-9D91-7224C49458BB}"/>
          </c:extLst>
        </c:dLbl>
      </c:pivotFmt>
      <c:pivotFmt>
        <c:idx val="120"/>
        <c:dLbl>
          <c:idx val="0"/>
          <c:delete val="1"/>
          <c:extLst>
            <c:ext xmlns:c15="http://schemas.microsoft.com/office/drawing/2012/chart" uri="{CE6537A1-D6FC-4f65-9D91-7224C49458BB}"/>
          </c:extLst>
        </c:dLbl>
      </c:pivotFmt>
      <c:pivotFmt>
        <c:idx val="121"/>
        <c:dLbl>
          <c:idx val="0"/>
          <c:delete val="1"/>
          <c:extLst>
            <c:ext xmlns:c15="http://schemas.microsoft.com/office/drawing/2012/chart" uri="{CE6537A1-D6FC-4f65-9D91-7224C49458BB}"/>
          </c:extLst>
        </c:dLbl>
      </c:pivotFmt>
      <c:pivotFmt>
        <c:idx val="122"/>
        <c:dLbl>
          <c:idx val="0"/>
          <c:delete val="1"/>
          <c:extLst>
            <c:ext xmlns:c15="http://schemas.microsoft.com/office/drawing/2012/chart" uri="{CE6537A1-D6FC-4f65-9D91-7224C49458BB}"/>
          </c:extLst>
        </c:dLbl>
      </c:pivotFmt>
      <c:pivotFmt>
        <c:idx val="123"/>
        <c:dLbl>
          <c:idx val="0"/>
          <c:delete val="1"/>
          <c:extLst>
            <c:ext xmlns:c15="http://schemas.microsoft.com/office/drawing/2012/chart" uri="{CE6537A1-D6FC-4f65-9D91-7224C49458BB}"/>
          </c:extLst>
        </c:dLbl>
      </c:pivotFmt>
      <c:pivotFmt>
        <c:idx val="124"/>
        <c:dLbl>
          <c:idx val="0"/>
          <c:delete val="1"/>
          <c:extLst>
            <c:ext xmlns:c15="http://schemas.microsoft.com/office/drawing/2012/chart" uri="{CE6537A1-D6FC-4f65-9D91-7224C49458BB}"/>
          </c:extLst>
        </c:dLbl>
      </c:pivotFmt>
      <c:pivotFmt>
        <c:idx val="125"/>
        <c:dLbl>
          <c:idx val="0"/>
          <c:delete val="1"/>
          <c:extLst>
            <c:ext xmlns:c15="http://schemas.microsoft.com/office/drawing/2012/chart" uri="{CE6537A1-D6FC-4f65-9D91-7224C49458BB}"/>
          </c:extLst>
        </c:dLbl>
      </c:pivotFmt>
      <c:pivotFmt>
        <c:idx val="126"/>
        <c:dLbl>
          <c:idx val="0"/>
          <c:delete val="1"/>
          <c:extLst>
            <c:ext xmlns:c15="http://schemas.microsoft.com/office/drawing/2012/chart" uri="{CE6537A1-D6FC-4f65-9D91-7224C49458BB}"/>
          </c:extLst>
        </c:dLbl>
      </c:pivotFmt>
      <c:pivotFmt>
        <c:idx val="127"/>
        <c:dLbl>
          <c:idx val="0"/>
          <c:delete val="1"/>
          <c:extLst>
            <c:ext xmlns:c15="http://schemas.microsoft.com/office/drawing/2012/chart" uri="{CE6537A1-D6FC-4f65-9D91-7224C49458BB}"/>
          </c:extLst>
        </c:dLbl>
      </c:pivotFmt>
      <c:pivotFmt>
        <c:idx val="128"/>
        <c:dLbl>
          <c:idx val="0"/>
          <c:delete val="1"/>
          <c:extLst>
            <c:ext xmlns:c15="http://schemas.microsoft.com/office/drawing/2012/chart" uri="{CE6537A1-D6FC-4f65-9D91-7224C49458BB}"/>
          </c:extLst>
        </c:dLbl>
      </c:pivotFmt>
      <c:pivotFmt>
        <c:idx val="129"/>
        <c:dLbl>
          <c:idx val="0"/>
          <c:delete val="1"/>
          <c:extLst>
            <c:ext xmlns:c15="http://schemas.microsoft.com/office/drawing/2012/chart" uri="{CE6537A1-D6FC-4f65-9D91-7224C49458BB}"/>
          </c:extLst>
        </c:dLbl>
      </c:pivotFmt>
      <c:pivotFmt>
        <c:idx val="130"/>
        <c:dLbl>
          <c:idx val="0"/>
          <c:delete val="1"/>
          <c:extLst>
            <c:ext xmlns:c15="http://schemas.microsoft.com/office/drawing/2012/chart" uri="{CE6537A1-D6FC-4f65-9D91-7224C49458BB}"/>
          </c:extLst>
        </c:dLbl>
      </c:pivotFmt>
      <c:pivotFmt>
        <c:idx val="131"/>
        <c:dLbl>
          <c:idx val="0"/>
          <c:delete val="1"/>
          <c:extLst>
            <c:ext xmlns:c15="http://schemas.microsoft.com/office/drawing/2012/chart" uri="{CE6537A1-D6FC-4f65-9D91-7224C49458BB}"/>
          </c:extLst>
        </c:dLbl>
      </c:pivotFmt>
      <c:pivotFmt>
        <c:idx val="132"/>
        <c:dLbl>
          <c:idx val="0"/>
          <c:delete val="1"/>
          <c:extLst>
            <c:ext xmlns:c15="http://schemas.microsoft.com/office/drawing/2012/chart" uri="{CE6537A1-D6FC-4f65-9D91-7224C49458BB}"/>
          </c:extLst>
        </c:dLbl>
      </c:pivotFmt>
      <c:pivotFmt>
        <c:idx val="133"/>
        <c:dLbl>
          <c:idx val="0"/>
          <c:delete val="1"/>
          <c:extLst>
            <c:ext xmlns:c15="http://schemas.microsoft.com/office/drawing/2012/chart" uri="{CE6537A1-D6FC-4f65-9D91-7224C49458BB}"/>
          </c:extLst>
        </c:dLbl>
      </c:pivotFmt>
      <c:pivotFmt>
        <c:idx val="134"/>
        <c:dLbl>
          <c:idx val="0"/>
          <c:delete val="1"/>
          <c:extLst>
            <c:ext xmlns:c15="http://schemas.microsoft.com/office/drawing/2012/chart" uri="{CE6537A1-D6FC-4f65-9D91-7224C49458BB}"/>
          </c:extLst>
        </c:dLbl>
      </c:pivotFmt>
      <c:pivotFmt>
        <c:idx val="135"/>
        <c:dLbl>
          <c:idx val="0"/>
          <c:delete val="1"/>
          <c:extLst>
            <c:ext xmlns:c15="http://schemas.microsoft.com/office/drawing/2012/chart" uri="{CE6537A1-D6FC-4f65-9D91-7224C49458BB}"/>
          </c:extLst>
        </c:dLbl>
      </c:pivotFmt>
      <c:pivotFmt>
        <c:idx val="136"/>
        <c:dLbl>
          <c:idx val="0"/>
          <c:delete val="1"/>
          <c:extLst>
            <c:ext xmlns:c15="http://schemas.microsoft.com/office/drawing/2012/chart" uri="{CE6537A1-D6FC-4f65-9D91-7224C49458BB}"/>
          </c:extLst>
        </c:dLbl>
      </c:pivotFmt>
      <c:pivotFmt>
        <c:idx val="137"/>
        <c:dLbl>
          <c:idx val="0"/>
          <c:delete val="1"/>
          <c:extLst>
            <c:ext xmlns:c15="http://schemas.microsoft.com/office/drawing/2012/chart" uri="{CE6537A1-D6FC-4f65-9D91-7224C49458BB}"/>
          </c:extLst>
        </c:dLbl>
      </c:pivotFmt>
      <c:pivotFmt>
        <c:idx val="138"/>
        <c:dLbl>
          <c:idx val="0"/>
          <c:delete val="1"/>
          <c:extLst>
            <c:ext xmlns:c15="http://schemas.microsoft.com/office/drawing/2012/chart" uri="{CE6537A1-D6FC-4f65-9D91-7224C49458BB}"/>
          </c:extLst>
        </c:dLbl>
      </c:pivotFmt>
      <c:pivotFmt>
        <c:idx val="139"/>
        <c:dLbl>
          <c:idx val="0"/>
          <c:delete val="1"/>
          <c:extLst>
            <c:ext xmlns:c15="http://schemas.microsoft.com/office/drawing/2012/chart" uri="{CE6537A1-D6FC-4f65-9D91-7224C49458BB}"/>
          </c:extLst>
        </c:dLbl>
      </c:pivotFmt>
      <c:pivotFmt>
        <c:idx val="140"/>
        <c:dLbl>
          <c:idx val="0"/>
          <c:delete val="1"/>
          <c:extLst>
            <c:ext xmlns:c15="http://schemas.microsoft.com/office/drawing/2012/chart" uri="{CE6537A1-D6FC-4f65-9D91-7224C49458BB}"/>
          </c:extLst>
        </c:dLbl>
      </c:pivotFmt>
      <c:pivotFmt>
        <c:idx val="141"/>
        <c:dLbl>
          <c:idx val="0"/>
          <c:delete val="1"/>
          <c:extLst>
            <c:ext xmlns:c15="http://schemas.microsoft.com/office/drawing/2012/chart" uri="{CE6537A1-D6FC-4f65-9D91-7224C49458BB}"/>
          </c:extLst>
        </c:dLbl>
      </c:pivotFmt>
      <c:pivotFmt>
        <c:idx val="142"/>
        <c:dLbl>
          <c:idx val="0"/>
          <c:delete val="1"/>
          <c:extLst>
            <c:ext xmlns:c15="http://schemas.microsoft.com/office/drawing/2012/chart" uri="{CE6537A1-D6FC-4f65-9D91-7224C49458BB}"/>
          </c:extLst>
        </c:dLbl>
      </c:pivotFmt>
      <c:pivotFmt>
        <c:idx val="143"/>
        <c:dLbl>
          <c:idx val="0"/>
          <c:delete val="1"/>
          <c:extLst>
            <c:ext xmlns:c15="http://schemas.microsoft.com/office/drawing/2012/chart" uri="{CE6537A1-D6FC-4f65-9D91-7224C49458BB}"/>
          </c:extLst>
        </c:dLbl>
      </c:pivotFmt>
      <c:pivotFmt>
        <c:idx val="144"/>
        <c:dLbl>
          <c:idx val="0"/>
          <c:delete val="1"/>
          <c:extLst>
            <c:ext xmlns:c15="http://schemas.microsoft.com/office/drawing/2012/chart" uri="{CE6537A1-D6FC-4f65-9D91-7224C49458BB}"/>
          </c:extLst>
        </c:dLbl>
      </c:pivotFmt>
      <c:pivotFmt>
        <c:idx val="145"/>
        <c:dLbl>
          <c:idx val="0"/>
          <c:delete val="1"/>
          <c:extLst>
            <c:ext xmlns:c15="http://schemas.microsoft.com/office/drawing/2012/chart" uri="{CE6537A1-D6FC-4f65-9D91-7224C49458BB}"/>
          </c:extLst>
        </c:dLbl>
      </c:pivotFmt>
      <c:pivotFmt>
        <c:idx val="146"/>
        <c:dLbl>
          <c:idx val="0"/>
          <c:delete val="1"/>
          <c:extLst>
            <c:ext xmlns:c15="http://schemas.microsoft.com/office/drawing/2012/chart" uri="{CE6537A1-D6FC-4f65-9D91-7224C49458BB}"/>
          </c:extLst>
        </c:dLbl>
      </c:pivotFmt>
      <c:pivotFmt>
        <c:idx val="147"/>
        <c:dLbl>
          <c:idx val="0"/>
          <c:delete val="1"/>
          <c:extLst>
            <c:ext xmlns:c15="http://schemas.microsoft.com/office/drawing/2012/chart" uri="{CE6537A1-D6FC-4f65-9D91-7224C49458BB}"/>
          </c:extLst>
        </c:dLbl>
      </c:pivotFmt>
      <c:pivotFmt>
        <c:idx val="148"/>
        <c:dLbl>
          <c:idx val="0"/>
          <c:delete val="1"/>
          <c:extLst>
            <c:ext xmlns:c15="http://schemas.microsoft.com/office/drawing/2012/chart" uri="{CE6537A1-D6FC-4f65-9D91-7224C49458BB}"/>
          </c:extLst>
        </c:dLbl>
      </c:pivotFmt>
      <c:pivotFmt>
        <c:idx val="149"/>
        <c:dLbl>
          <c:idx val="0"/>
          <c:delete val="1"/>
          <c:extLst>
            <c:ext xmlns:c15="http://schemas.microsoft.com/office/drawing/2012/chart" uri="{CE6537A1-D6FC-4f65-9D91-7224C49458BB}"/>
          </c:extLst>
        </c:dLbl>
      </c:pivotFmt>
      <c:pivotFmt>
        <c:idx val="150"/>
        <c:dLbl>
          <c:idx val="0"/>
          <c:delete val="1"/>
          <c:extLst>
            <c:ext xmlns:c15="http://schemas.microsoft.com/office/drawing/2012/chart" uri="{CE6537A1-D6FC-4f65-9D91-7224C49458BB}"/>
          </c:extLst>
        </c:dLbl>
      </c:pivotFmt>
    </c:pivotFmts>
    <c:plotArea>
      <c:layout>
        <c:manualLayout>
          <c:layoutTarget val="inner"/>
          <c:xMode val="edge"/>
          <c:yMode val="edge"/>
          <c:x val="0.10198358129132332"/>
          <c:y val="3.633177005013969E-2"/>
          <c:w val="0.70261734788099472"/>
          <c:h val="0.83788436694445156"/>
        </c:manualLayout>
      </c:layout>
      <c:lineChart>
        <c:grouping val="standard"/>
        <c:varyColors val="0"/>
        <c:ser>
          <c:idx val="0"/>
          <c:order val="0"/>
          <c:tx>
            <c:strRef>
              <c:f>'Region 2'!$R$4:$R$5</c:f>
              <c:strCache>
                <c:ptCount val="1"/>
                <c:pt idx="0">
                  <c:v>Banks</c:v>
                </c:pt>
              </c:strCache>
            </c:strRef>
          </c:tx>
          <c:cat>
            <c:strRef>
              <c:f>'Region 2'!$Q$6:$Q$10</c:f>
              <c:strCache>
                <c:ptCount val="5"/>
                <c:pt idx="0">
                  <c:v>2013 </c:v>
                </c:pt>
                <c:pt idx="1">
                  <c:v>2014 </c:v>
                </c:pt>
                <c:pt idx="2">
                  <c:v>2015 </c:v>
                </c:pt>
                <c:pt idx="3">
                  <c:v>2016 </c:v>
                </c:pt>
                <c:pt idx="4">
                  <c:v>2017 </c:v>
                </c:pt>
              </c:strCache>
            </c:strRef>
          </c:cat>
          <c:val>
            <c:numRef>
              <c:f>'Region 2'!$R$6:$R$10</c:f>
              <c:numCache>
                <c:formatCode>0%</c:formatCode>
                <c:ptCount val="5"/>
                <c:pt idx="0">
                  <c:v>0.185</c:v>
                </c:pt>
                <c:pt idx="1">
                  <c:v>0.192</c:v>
                </c:pt>
                <c:pt idx="2">
                  <c:v>0.23300000000000001</c:v>
                </c:pt>
                <c:pt idx="3">
                  <c:v>0.14899999999999999</c:v>
                </c:pt>
                <c:pt idx="4">
                  <c:v>0.182</c:v>
                </c:pt>
              </c:numCache>
            </c:numRef>
          </c:val>
          <c:smooth val="0"/>
          <c:extLst>
            <c:ext xmlns:c16="http://schemas.microsoft.com/office/drawing/2014/chart" uri="{C3380CC4-5D6E-409C-BE32-E72D297353CC}">
              <c16:uniqueId val="{00000000-CDEA-4201-B191-5E4AA997D07D}"/>
            </c:ext>
          </c:extLst>
        </c:ser>
        <c:ser>
          <c:idx val="1"/>
          <c:order val="1"/>
          <c:tx>
            <c:strRef>
              <c:f>'Region 2'!$S$4:$S$5</c:f>
              <c:strCache>
                <c:ptCount val="1"/>
                <c:pt idx="0">
                  <c:v>Dawson</c:v>
                </c:pt>
              </c:strCache>
            </c:strRef>
          </c:tx>
          <c:cat>
            <c:strRef>
              <c:f>'Region 2'!$Q$6:$Q$10</c:f>
              <c:strCache>
                <c:ptCount val="5"/>
                <c:pt idx="0">
                  <c:v>2013 </c:v>
                </c:pt>
                <c:pt idx="1">
                  <c:v>2014 </c:v>
                </c:pt>
                <c:pt idx="2">
                  <c:v>2015 </c:v>
                </c:pt>
                <c:pt idx="3">
                  <c:v>2016 </c:v>
                </c:pt>
                <c:pt idx="4">
                  <c:v>2017 </c:v>
                </c:pt>
              </c:strCache>
            </c:strRef>
          </c:cat>
          <c:val>
            <c:numRef>
              <c:f>'Region 2'!$S$6:$S$10</c:f>
              <c:numCache>
                <c:formatCode>0%</c:formatCode>
                <c:ptCount val="5"/>
                <c:pt idx="0">
                  <c:v>0.14199999999999999</c:v>
                </c:pt>
                <c:pt idx="1">
                  <c:v>0.09</c:v>
                </c:pt>
                <c:pt idx="2">
                  <c:v>0.14199999999999999</c:v>
                </c:pt>
                <c:pt idx="3">
                  <c:v>9.6000000000000002E-2</c:v>
                </c:pt>
                <c:pt idx="4">
                  <c:v>0.14299999999999999</c:v>
                </c:pt>
              </c:numCache>
            </c:numRef>
          </c:val>
          <c:smooth val="0"/>
          <c:extLst>
            <c:ext xmlns:c16="http://schemas.microsoft.com/office/drawing/2014/chart" uri="{C3380CC4-5D6E-409C-BE32-E72D297353CC}">
              <c16:uniqueId val="{00000001-CDEA-4201-B191-5E4AA997D07D}"/>
            </c:ext>
          </c:extLst>
        </c:ser>
        <c:ser>
          <c:idx val="2"/>
          <c:order val="2"/>
          <c:tx>
            <c:strRef>
              <c:f>'Region 2'!$T$4:$T$5</c:f>
              <c:strCache>
                <c:ptCount val="1"/>
                <c:pt idx="0">
                  <c:v>Forsyth</c:v>
                </c:pt>
              </c:strCache>
            </c:strRef>
          </c:tx>
          <c:cat>
            <c:strRef>
              <c:f>'Region 2'!$Q$6:$Q$10</c:f>
              <c:strCache>
                <c:ptCount val="5"/>
                <c:pt idx="0">
                  <c:v>2013 </c:v>
                </c:pt>
                <c:pt idx="1">
                  <c:v>2014 </c:v>
                </c:pt>
                <c:pt idx="2">
                  <c:v>2015 </c:v>
                </c:pt>
                <c:pt idx="3">
                  <c:v>2016 </c:v>
                </c:pt>
                <c:pt idx="4">
                  <c:v>2017 </c:v>
                </c:pt>
              </c:strCache>
            </c:strRef>
          </c:cat>
          <c:val>
            <c:numRef>
              <c:f>'Region 2'!$T$6:$T$10</c:f>
              <c:numCache>
                <c:formatCode>0%</c:formatCode>
                <c:ptCount val="5"/>
                <c:pt idx="0">
                  <c:v>7.4999999999999997E-2</c:v>
                </c:pt>
                <c:pt idx="1">
                  <c:v>6.5000000000000002E-2</c:v>
                </c:pt>
                <c:pt idx="2">
                  <c:v>4.2999999999999997E-2</c:v>
                </c:pt>
                <c:pt idx="3">
                  <c:v>0.04</c:v>
                </c:pt>
                <c:pt idx="4">
                  <c:v>3.7999999999999999E-2</c:v>
                </c:pt>
              </c:numCache>
            </c:numRef>
          </c:val>
          <c:smooth val="0"/>
          <c:extLst>
            <c:ext xmlns:c16="http://schemas.microsoft.com/office/drawing/2014/chart" uri="{C3380CC4-5D6E-409C-BE32-E72D297353CC}">
              <c16:uniqueId val="{00000002-CDEA-4201-B191-5E4AA997D07D}"/>
            </c:ext>
          </c:extLst>
        </c:ser>
        <c:ser>
          <c:idx val="3"/>
          <c:order val="3"/>
          <c:tx>
            <c:strRef>
              <c:f>'Region 2'!$U$4:$U$5</c:f>
              <c:strCache>
                <c:ptCount val="1"/>
                <c:pt idx="0">
                  <c:v>Franklin</c:v>
                </c:pt>
              </c:strCache>
            </c:strRef>
          </c:tx>
          <c:cat>
            <c:strRef>
              <c:f>'Region 2'!$Q$6:$Q$10</c:f>
              <c:strCache>
                <c:ptCount val="5"/>
                <c:pt idx="0">
                  <c:v>2013 </c:v>
                </c:pt>
                <c:pt idx="1">
                  <c:v>2014 </c:v>
                </c:pt>
                <c:pt idx="2">
                  <c:v>2015 </c:v>
                </c:pt>
                <c:pt idx="3">
                  <c:v>2016 </c:v>
                </c:pt>
                <c:pt idx="4">
                  <c:v>2017 </c:v>
                </c:pt>
              </c:strCache>
            </c:strRef>
          </c:cat>
          <c:val>
            <c:numRef>
              <c:f>'Region 2'!$U$6:$U$10</c:f>
              <c:numCache>
                <c:formatCode>0%</c:formatCode>
                <c:ptCount val="5"/>
                <c:pt idx="0">
                  <c:v>0.20200000000000001</c:v>
                </c:pt>
                <c:pt idx="1">
                  <c:v>0.19700000000000001</c:v>
                </c:pt>
                <c:pt idx="2">
                  <c:v>0.216</c:v>
                </c:pt>
                <c:pt idx="3">
                  <c:v>0.221</c:v>
                </c:pt>
                <c:pt idx="4">
                  <c:v>0.18099999999999999</c:v>
                </c:pt>
              </c:numCache>
            </c:numRef>
          </c:val>
          <c:smooth val="0"/>
          <c:extLst>
            <c:ext xmlns:c16="http://schemas.microsoft.com/office/drawing/2014/chart" uri="{C3380CC4-5D6E-409C-BE32-E72D297353CC}">
              <c16:uniqueId val="{00000003-CDEA-4201-B191-5E4AA997D07D}"/>
            </c:ext>
          </c:extLst>
        </c:ser>
        <c:ser>
          <c:idx val="4"/>
          <c:order val="4"/>
          <c:tx>
            <c:strRef>
              <c:f>'Region 2'!$V$4:$V$5</c:f>
              <c:strCache>
                <c:ptCount val="1"/>
                <c:pt idx="0">
                  <c:v>Habersham</c:v>
                </c:pt>
              </c:strCache>
            </c:strRef>
          </c:tx>
          <c:cat>
            <c:strRef>
              <c:f>'Region 2'!$Q$6:$Q$10</c:f>
              <c:strCache>
                <c:ptCount val="5"/>
                <c:pt idx="0">
                  <c:v>2013 </c:v>
                </c:pt>
                <c:pt idx="1">
                  <c:v>2014 </c:v>
                </c:pt>
                <c:pt idx="2">
                  <c:v>2015 </c:v>
                </c:pt>
                <c:pt idx="3">
                  <c:v>2016 </c:v>
                </c:pt>
                <c:pt idx="4">
                  <c:v>2017 </c:v>
                </c:pt>
              </c:strCache>
            </c:strRef>
          </c:cat>
          <c:val>
            <c:numRef>
              <c:f>'Region 2'!$V$6:$V$10</c:f>
              <c:numCache>
                <c:formatCode>0%</c:formatCode>
                <c:ptCount val="5"/>
                <c:pt idx="0">
                  <c:v>0.26600000000000001</c:v>
                </c:pt>
                <c:pt idx="1">
                  <c:v>0.255</c:v>
                </c:pt>
                <c:pt idx="2">
                  <c:v>0.20899999999999999</c:v>
                </c:pt>
                <c:pt idx="3">
                  <c:v>0.317</c:v>
                </c:pt>
                <c:pt idx="4">
                  <c:v>0.26300000000000001</c:v>
                </c:pt>
              </c:numCache>
            </c:numRef>
          </c:val>
          <c:smooth val="0"/>
          <c:extLst>
            <c:ext xmlns:c16="http://schemas.microsoft.com/office/drawing/2014/chart" uri="{C3380CC4-5D6E-409C-BE32-E72D297353CC}">
              <c16:uniqueId val="{00000004-CDEA-4201-B191-5E4AA997D07D}"/>
            </c:ext>
          </c:extLst>
        </c:ser>
        <c:ser>
          <c:idx val="5"/>
          <c:order val="5"/>
          <c:tx>
            <c:strRef>
              <c:f>'Region 2'!$W$4:$W$5</c:f>
              <c:strCache>
                <c:ptCount val="1"/>
                <c:pt idx="0">
                  <c:v>Hall</c:v>
                </c:pt>
              </c:strCache>
            </c:strRef>
          </c:tx>
          <c:cat>
            <c:strRef>
              <c:f>'Region 2'!$Q$6:$Q$10</c:f>
              <c:strCache>
                <c:ptCount val="5"/>
                <c:pt idx="0">
                  <c:v>2013 </c:v>
                </c:pt>
                <c:pt idx="1">
                  <c:v>2014 </c:v>
                </c:pt>
                <c:pt idx="2">
                  <c:v>2015 </c:v>
                </c:pt>
                <c:pt idx="3">
                  <c:v>2016 </c:v>
                </c:pt>
                <c:pt idx="4">
                  <c:v>2017 </c:v>
                </c:pt>
              </c:strCache>
            </c:strRef>
          </c:cat>
          <c:val>
            <c:numRef>
              <c:f>'Region 2'!$W$6:$W$10</c:f>
              <c:numCache>
                <c:formatCode>0%</c:formatCode>
                <c:ptCount val="5"/>
                <c:pt idx="0">
                  <c:v>0.27</c:v>
                </c:pt>
                <c:pt idx="1">
                  <c:v>0.29799999999999999</c:v>
                </c:pt>
                <c:pt idx="2">
                  <c:v>0.29699999999999999</c:v>
                </c:pt>
                <c:pt idx="3">
                  <c:v>0.28299999999999997</c:v>
                </c:pt>
                <c:pt idx="4">
                  <c:v>0.26600000000000001</c:v>
                </c:pt>
              </c:numCache>
            </c:numRef>
          </c:val>
          <c:smooth val="0"/>
          <c:extLst>
            <c:ext xmlns:c16="http://schemas.microsoft.com/office/drawing/2014/chart" uri="{C3380CC4-5D6E-409C-BE32-E72D297353CC}">
              <c16:uniqueId val="{00000005-CDEA-4201-B191-5E4AA997D07D}"/>
            </c:ext>
          </c:extLst>
        </c:ser>
        <c:ser>
          <c:idx val="6"/>
          <c:order val="6"/>
          <c:tx>
            <c:strRef>
              <c:f>'Region 2'!$X$4:$X$5</c:f>
              <c:strCache>
                <c:ptCount val="1"/>
                <c:pt idx="0">
                  <c:v>Hart</c:v>
                </c:pt>
              </c:strCache>
            </c:strRef>
          </c:tx>
          <c:cat>
            <c:strRef>
              <c:f>'Region 2'!$Q$6:$Q$10</c:f>
              <c:strCache>
                <c:ptCount val="5"/>
                <c:pt idx="0">
                  <c:v>2013 </c:v>
                </c:pt>
                <c:pt idx="1">
                  <c:v>2014 </c:v>
                </c:pt>
                <c:pt idx="2">
                  <c:v>2015 </c:v>
                </c:pt>
                <c:pt idx="3">
                  <c:v>2016 </c:v>
                </c:pt>
                <c:pt idx="4">
                  <c:v>2017 </c:v>
                </c:pt>
              </c:strCache>
            </c:strRef>
          </c:cat>
          <c:val>
            <c:numRef>
              <c:f>'Region 2'!$X$6:$X$10</c:f>
              <c:numCache>
                <c:formatCode>0%</c:formatCode>
                <c:ptCount val="5"/>
                <c:pt idx="0">
                  <c:v>0.14899999999999999</c:v>
                </c:pt>
                <c:pt idx="1">
                  <c:v>0.183</c:v>
                </c:pt>
                <c:pt idx="2">
                  <c:v>0.17399999999999999</c:v>
                </c:pt>
                <c:pt idx="3">
                  <c:v>0.16600000000000001</c:v>
                </c:pt>
                <c:pt idx="4">
                  <c:v>0.17199999999999999</c:v>
                </c:pt>
              </c:numCache>
            </c:numRef>
          </c:val>
          <c:smooth val="0"/>
          <c:extLst>
            <c:ext xmlns:c16="http://schemas.microsoft.com/office/drawing/2014/chart" uri="{C3380CC4-5D6E-409C-BE32-E72D297353CC}">
              <c16:uniqueId val="{00000006-CDEA-4201-B191-5E4AA997D07D}"/>
            </c:ext>
          </c:extLst>
        </c:ser>
        <c:ser>
          <c:idx val="7"/>
          <c:order val="7"/>
          <c:tx>
            <c:strRef>
              <c:f>'Region 2'!$Y$4:$Y$5</c:f>
              <c:strCache>
                <c:ptCount val="1"/>
                <c:pt idx="0">
                  <c:v>Lumpkin</c:v>
                </c:pt>
              </c:strCache>
            </c:strRef>
          </c:tx>
          <c:cat>
            <c:strRef>
              <c:f>'Region 2'!$Q$6:$Q$10</c:f>
              <c:strCache>
                <c:ptCount val="5"/>
                <c:pt idx="0">
                  <c:v>2013 </c:v>
                </c:pt>
                <c:pt idx="1">
                  <c:v>2014 </c:v>
                </c:pt>
                <c:pt idx="2">
                  <c:v>2015 </c:v>
                </c:pt>
                <c:pt idx="3">
                  <c:v>2016 </c:v>
                </c:pt>
                <c:pt idx="4">
                  <c:v>2017 </c:v>
                </c:pt>
              </c:strCache>
            </c:strRef>
          </c:cat>
          <c:val>
            <c:numRef>
              <c:f>'Region 2'!$Y$6:$Y$10</c:f>
              <c:numCache>
                <c:formatCode>0%</c:formatCode>
                <c:ptCount val="5"/>
                <c:pt idx="0">
                  <c:v>0.12</c:v>
                </c:pt>
                <c:pt idx="1">
                  <c:v>0.16300000000000001</c:v>
                </c:pt>
                <c:pt idx="2">
                  <c:v>0.14199999999999999</c:v>
                </c:pt>
                <c:pt idx="3">
                  <c:v>0.17299999999999999</c:v>
                </c:pt>
                <c:pt idx="4">
                  <c:v>9.9000000000000005E-2</c:v>
                </c:pt>
              </c:numCache>
            </c:numRef>
          </c:val>
          <c:smooth val="0"/>
          <c:extLst>
            <c:ext xmlns:c16="http://schemas.microsoft.com/office/drawing/2014/chart" uri="{C3380CC4-5D6E-409C-BE32-E72D297353CC}">
              <c16:uniqueId val="{00000007-CDEA-4201-B191-5E4AA997D07D}"/>
            </c:ext>
          </c:extLst>
        </c:ser>
        <c:ser>
          <c:idx val="8"/>
          <c:order val="8"/>
          <c:tx>
            <c:strRef>
              <c:f>'Region 2'!$Z$4:$Z$5</c:f>
              <c:strCache>
                <c:ptCount val="1"/>
                <c:pt idx="0">
                  <c:v>Rabun</c:v>
                </c:pt>
              </c:strCache>
            </c:strRef>
          </c:tx>
          <c:cat>
            <c:strRef>
              <c:f>'Region 2'!$Q$6:$Q$10</c:f>
              <c:strCache>
                <c:ptCount val="5"/>
                <c:pt idx="0">
                  <c:v>2013 </c:v>
                </c:pt>
                <c:pt idx="1">
                  <c:v>2014 </c:v>
                </c:pt>
                <c:pt idx="2">
                  <c:v>2015 </c:v>
                </c:pt>
                <c:pt idx="3">
                  <c:v>2016 </c:v>
                </c:pt>
                <c:pt idx="4">
                  <c:v>2017 </c:v>
                </c:pt>
              </c:strCache>
            </c:strRef>
          </c:cat>
          <c:val>
            <c:numRef>
              <c:f>'Region 2'!$Z$6:$Z$10</c:f>
              <c:numCache>
                <c:formatCode>0%</c:formatCode>
                <c:ptCount val="5"/>
                <c:pt idx="0">
                  <c:v>0.14299999999999999</c:v>
                </c:pt>
                <c:pt idx="1">
                  <c:v>0.184</c:v>
                </c:pt>
                <c:pt idx="2">
                  <c:v>0.14799999999999999</c:v>
                </c:pt>
                <c:pt idx="3">
                  <c:v>0.158</c:v>
                </c:pt>
                <c:pt idx="4">
                  <c:v>0.22500000000000001</c:v>
                </c:pt>
              </c:numCache>
            </c:numRef>
          </c:val>
          <c:smooth val="0"/>
          <c:extLst>
            <c:ext xmlns:c16="http://schemas.microsoft.com/office/drawing/2014/chart" uri="{C3380CC4-5D6E-409C-BE32-E72D297353CC}">
              <c16:uniqueId val="{00000008-CDEA-4201-B191-5E4AA997D07D}"/>
            </c:ext>
          </c:extLst>
        </c:ser>
        <c:ser>
          <c:idx val="9"/>
          <c:order val="9"/>
          <c:tx>
            <c:strRef>
              <c:f>'Region 2'!$AA$4:$AA$5</c:f>
              <c:strCache>
                <c:ptCount val="1"/>
                <c:pt idx="0">
                  <c:v>Stephens</c:v>
                </c:pt>
              </c:strCache>
            </c:strRef>
          </c:tx>
          <c:cat>
            <c:strRef>
              <c:f>'Region 2'!$Q$6:$Q$10</c:f>
              <c:strCache>
                <c:ptCount val="5"/>
                <c:pt idx="0">
                  <c:v>2013 </c:v>
                </c:pt>
                <c:pt idx="1">
                  <c:v>2014 </c:v>
                </c:pt>
                <c:pt idx="2">
                  <c:v>2015 </c:v>
                </c:pt>
                <c:pt idx="3">
                  <c:v>2016 </c:v>
                </c:pt>
                <c:pt idx="4">
                  <c:v>2017 </c:v>
                </c:pt>
              </c:strCache>
            </c:strRef>
          </c:cat>
          <c:val>
            <c:numRef>
              <c:f>'Region 2'!$AA$6:$AA$10</c:f>
              <c:numCache>
                <c:formatCode>0%</c:formatCode>
                <c:ptCount val="5"/>
                <c:pt idx="0">
                  <c:v>0.221</c:v>
                </c:pt>
                <c:pt idx="1">
                  <c:v>0.20599999999999999</c:v>
                </c:pt>
                <c:pt idx="2">
                  <c:v>0.23499999999999999</c:v>
                </c:pt>
                <c:pt idx="3">
                  <c:v>0.22800000000000001</c:v>
                </c:pt>
                <c:pt idx="4">
                  <c:v>0.216</c:v>
                </c:pt>
              </c:numCache>
            </c:numRef>
          </c:val>
          <c:smooth val="0"/>
          <c:extLst>
            <c:ext xmlns:c16="http://schemas.microsoft.com/office/drawing/2014/chart" uri="{C3380CC4-5D6E-409C-BE32-E72D297353CC}">
              <c16:uniqueId val="{00000009-CDEA-4201-B191-5E4AA997D07D}"/>
            </c:ext>
          </c:extLst>
        </c:ser>
        <c:ser>
          <c:idx val="10"/>
          <c:order val="10"/>
          <c:tx>
            <c:strRef>
              <c:f>'Region 2'!$AB$4:$AB$5</c:f>
              <c:strCache>
                <c:ptCount val="1"/>
                <c:pt idx="0">
                  <c:v>Towns</c:v>
                </c:pt>
              </c:strCache>
            </c:strRef>
          </c:tx>
          <c:cat>
            <c:strRef>
              <c:f>'Region 2'!$Q$6:$Q$10</c:f>
              <c:strCache>
                <c:ptCount val="5"/>
                <c:pt idx="0">
                  <c:v>2013 </c:v>
                </c:pt>
                <c:pt idx="1">
                  <c:v>2014 </c:v>
                </c:pt>
                <c:pt idx="2">
                  <c:v>2015 </c:v>
                </c:pt>
                <c:pt idx="3">
                  <c:v>2016 </c:v>
                </c:pt>
                <c:pt idx="4">
                  <c:v>2017 </c:v>
                </c:pt>
              </c:strCache>
            </c:strRef>
          </c:cat>
          <c:val>
            <c:numRef>
              <c:f>'Region 2'!$AB$6:$AB$10</c:f>
              <c:numCache>
                <c:formatCode>0%</c:formatCode>
                <c:ptCount val="5"/>
                <c:pt idx="0">
                  <c:v>0.128</c:v>
                </c:pt>
                <c:pt idx="1">
                  <c:v>0.13</c:v>
                </c:pt>
                <c:pt idx="2">
                  <c:v>0.186</c:v>
                </c:pt>
                <c:pt idx="3">
                  <c:v>0.153</c:v>
                </c:pt>
                <c:pt idx="4">
                  <c:v>0.06</c:v>
                </c:pt>
              </c:numCache>
            </c:numRef>
          </c:val>
          <c:smooth val="0"/>
          <c:extLst>
            <c:ext xmlns:c16="http://schemas.microsoft.com/office/drawing/2014/chart" uri="{C3380CC4-5D6E-409C-BE32-E72D297353CC}">
              <c16:uniqueId val="{0000000A-CDEA-4201-B191-5E4AA997D07D}"/>
            </c:ext>
          </c:extLst>
        </c:ser>
        <c:ser>
          <c:idx val="11"/>
          <c:order val="11"/>
          <c:tx>
            <c:strRef>
              <c:f>'Region 2'!$AC$4:$AC$5</c:f>
              <c:strCache>
                <c:ptCount val="1"/>
                <c:pt idx="0">
                  <c:v>Union</c:v>
                </c:pt>
              </c:strCache>
            </c:strRef>
          </c:tx>
          <c:cat>
            <c:strRef>
              <c:f>'Region 2'!$Q$6:$Q$10</c:f>
              <c:strCache>
                <c:ptCount val="5"/>
                <c:pt idx="0">
                  <c:v>2013 </c:v>
                </c:pt>
                <c:pt idx="1">
                  <c:v>2014 </c:v>
                </c:pt>
                <c:pt idx="2">
                  <c:v>2015 </c:v>
                </c:pt>
                <c:pt idx="3">
                  <c:v>2016 </c:v>
                </c:pt>
                <c:pt idx="4">
                  <c:v>2017 </c:v>
                </c:pt>
              </c:strCache>
            </c:strRef>
          </c:cat>
          <c:val>
            <c:numRef>
              <c:f>'Region 2'!$AC$6:$AC$10</c:f>
              <c:numCache>
                <c:formatCode>0%</c:formatCode>
                <c:ptCount val="5"/>
                <c:pt idx="0">
                  <c:v>0.14099999999999999</c:v>
                </c:pt>
                <c:pt idx="1">
                  <c:v>0.17599999999999999</c:v>
                </c:pt>
                <c:pt idx="2">
                  <c:v>0.129</c:v>
                </c:pt>
                <c:pt idx="3">
                  <c:v>5.8999999999999997E-2</c:v>
                </c:pt>
                <c:pt idx="4">
                  <c:v>0.112</c:v>
                </c:pt>
              </c:numCache>
            </c:numRef>
          </c:val>
          <c:smooth val="0"/>
          <c:extLst>
            <c:ext xmlns:c16="http://schemas.microsoft.com/office/drawing/2014/chart" uri="{C3380CC4-5D6E-409C-BE32-E72D297353CC}">
              <c16:uniqueId val="{0000000B-CDEA-4201-B191-5E4AA997D07D}"/>
            </c:ext>
          </c:extLst>
        </c:ser>
        <c:ser>
          <c:idx val="12"/>
          <c:order val="12"/>
          <c:tx>
            <c:strRef>
              <c:f>'Region 2'!$AD$4:$AD$5</c:f>
              <c:strCache>
                <c:ptCount val="1"/>
                <c:pt idx="0">
                  <c:v>White</c:v>
                </c:pt>
              </c:strCache>
            </c:strRef>
          </c:tx>
          <c:cat>
            <c:strRef>
              <c:f>'Region 2'!$Q$6:$Q$10</c:f>
              <c:strCache>
                <c:ptCount val="5"/>
                <c:pt idx="0">
                  <c:v>2013 </c:v>
                </c:pt>
                <c:pt idx="1">
                  <c:v>2014 </c:v>
                </c:pt>
                <c:pt idx="2">
                  <c:v>2015 </c:v>
                </c:pt>
                <c:pt idx="3">
                  <c:v>2016 </c:v>
                </c:pt>
                <c:pt idx="4">
                  <c:v>2017 </c:v>
                </c:pt>
              </c:strCache>
            </c:strRef>
          </c:cat>
          <c:val>
            <c:numRef>
              <c:f>'Region 2'!$AD$6:$AD$10</c:f>
              <c:numCache>
                <c:formatCode>0%</c:formatCode>
                <c:ptCount val="5"/>
                <c:pt idx="0">
                  <c:v>0.154</c:v>
                </c:pt>
                <c:pt idx="1">
                  <c:v>0.105</c:v>
                </c:pt>
                <c:pt idx="2">
                  <c:v>0.187</c:v>
                </c:pt>
                <c:pt idx="3">
                  <c:v>0.218</c:v>
                </c:pt>
                <c:pt idx="4">
                  <c:v>0.19900000000000001</c:v>
                </c:pt>
              </c:numCache>
            </c:numRef>
          </c:val>
          <c:smooth val="0"/>
          <c:extLst>
            <c:ext xmlns:c16="http://schemas.microsoft.com/office/drawing/2014/chart" uri="{C3380CC4-5D6E-409C-BE32-E72D297353CC}">
              <c16:uniqueId val="{0000000C-CDEA-4201-B191-5E4AA997D07D}"/>
            </c:ext>
          </c:extLst>
        </c:ser>
        <c:dLbls>
          <c:showLegendKey val="0"/>
          <c:showVal val="0"/>
          <c:showCatName val="0"/>
          <c:showSerName val="0"/>
          <c:showPercent val="0"/>
          <c:showBubbleSize val="0"/>
        </c:dLbls>
        <c:marker val="1"/>
        <c:smooth val="0"/>
        <c:axId val="90670208"/>
        <c:axId val="90671744"/>
      </c:lineChart>
      <c:catAx>
        <c:axId val="90670208"/>
        <c:scaling>
          <c:orientation val="minMax"/>
        </c:scaling>
        <c:delete val="0"/>
        <c:axPos val="b"/>
        <c:numFmt formatCode="General" sourceLinked="1"/>
        <c:majorTickMark val="out"/>
        <c:minorTickMark val="none"/>
        <c:tickLblPos val="nextTo"/>
        <c:crossAx val="90671744"/>
        <c:crosses val="autoZero"/>
        <c:auto val="1"/>
        <c:lblAlgn val="ctr"/>
        <c:lblOffset val="100"/>
        <c:noMultiLvlLbl val="0"/>
      </c:catAx>
      <c:valAx>
        <c:axId val="90671744"/>
        <c:scaling>
          <c:orientation val="minMax"/>
        </c:scaling>
        <c:delete val="0"/>
        <c:axPos val="l"/>
        <c:majorGridlines/>
        <c:numFmt formatCode="0%" sourceLinked="1"/>
        <c:majorTickMark val="out"/>
        <c:minorTickMark val="none"/>
        <c:tickLblPos val="nextTo"/>
        <c:crossAx val="90670208"/>
        <c:crosses val="autoZero"/>
        <c:crossBetween val="between"/>
      </c:valAx>
    </c:plotArea>
    <c:legend>
      <c:legendPos val="r"/>
      <c:layout>
        <c:manualLayout>
          <c:xMode val="edge"/>
          <c:yMode val="edge"/>
          <c:x val="0.8025682868078835"/>
          <c:y val="1.3251436457817574E-2"/>
          <c:w val="0.18310433023527181"/>
          <c:h val="0.94007129239257203"/>
        </c:manualLayout>
      </c:layout>
      <c:overlay val="0"/>
    </c:legend>
    <c:plotVisOnly val="1"/>
    <c:dispBlanksAs val="gap"/>
    <c:showDLblsOverMax val="0"/>
  </c:chart>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3.png"/><Relationship Id="rId5" Type="http://schemas.openxmlformats.org/officeDocument/2006/relationships/image" Target="../media/image1.jpg"/><Relationship Id="rId4"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4.svg"/><Relationship Id="rId1" Type="http://schemas.openxmlformats.org/officeDocument/2006/relationships/image" Target="../media/image11.png"/><Relationship Id="rId6" Type="http://schemas.openxmlformats.org/officeDocument/2006/relationships/image" Target="../media/image8.svg"/><Relationship Id="rId5" Type="http://schemas.openxmlformats.org/officeDocument/2006/relationships/image" Target="../media/image1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3.png"/><Relationship Id="rId5" Type="http://schemas.openxmlformats.org/officeDocument/2006/relationships/image" Target="../media/image1.jpg"/><Relationship Id="rId4"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3D31CE-ABC8-4CD6-B05C-687918A718D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4073B9-7B3C-4299-AE8D-AB897E6C915C}">
      <dgm:prSet/>
      <dgm:spPr/>
      <dgm:t>
        <a:bodyPr/>
        <a:lstStyle/>
        <a:p>
          <a:pPr>
            <a:defRPr cap="all"/>
          </a:pPr>
          <a:r>
            <a:rPr lang="en-US"/>
            <a:t>Understanding the Workforce Pipeline</a:t>
          </a:r>
        </a:p>
      </dgm:t>
    </dgm:pt>
    <dgm:pt modelId="{E293F584-3B0E-4FE2-845F-21A95CE545E6}" type="parTrans" cxnId="{CFE84FCB-D7DA-4A7F-80DF-8B10AB9504A7}">
      <dgm:prSet/>
      <dgm:spPr/>
      <dgm:t>
        <a:bodyPr/>
        <a:lstStyle/>
        <a:p>
          <a:endParaRPr lang="en-US"/>
        </a:p>
      </dgm:t>
    </dgm:pt>
    <dgm:pt modelId="{A8CB59FB-1D46-4A92-B626-BEA748A41BFD}" type="sibTrans" cxnId="{CFE84FCB-D7DA-4A7F-80DF-8B10AB9504A7}">
      <dgm:prSet/>
      <dgm:spPr/>
      <dgm:t>
        <a:bodyPr/>
        <a:lstStyle/>
        <a:p>
          <a:endParaRPr lang="en-US"/>
        </a:p>
      </dgm:t>
    </dgm:pt>
    <dgm:pt modelId="{525EF304-010D-44DB-9C8F-9AAB47F68078}">
      <dgm:prSet/>
      <dgm:spPr/>
      <dgm:t>
        <a:bodyPr/>
        <a:lstStyle/>
        <a:p>
          <a:pPr>
            <a:defRPr cap="all"/>
          </a:pPr>
          <a:r>
            <a:rPr lang="en-US"/>
            <a:t>Impacting the Workforce Pipeline</a:t>
          </a:r>
        </a:p>
      </dgm:t>
    </dgm:pt>
    <dgm:pt modelId="{5E6B26CD-CDFD-414D-915D-B02152E74661}" type="parTrans" cxnId="{66D18FCC-8C63-4971-969D-CBFB264C9141}">
      <dgm:prSet/>
      <dgm:spPr/>
      <dgm:t>
        <a:bodyPr/>
        <a:lstStyle/>
        <a:p>
          <a:endParaRPr lang="en-US"/>
        </a:p>
      </dgm:t>
    </dgm:pt>
    <dgm:pt modelId="{158AF9A7-3339-4BA3-9D67-7E72C10348EF}" type="sibTrans" cxnId="{66D18FCC-8C63-4971-969D-CBFB264C9141}">
      <dgm:prSet/>
      <dgm:spPr/>
      <dgm:t>
        <a:bodyPr/>
        <a:lstStyle/>
        <a:p>
          <a:endParaRPr lang="en-US"/>
        </a:p>
      </dgm:t>
    </dgm:pt>
    <dgm:pt modelId="{AAF65FBF-2FF2-46AB-8AFE-1C3A594289BD}">
      <dgm:prSet/>
      <dgm:spPr/>
      <dgm:t>
        <a:bodyPr/>
        <a:lstStyle/>
        <a:p>
          <a:pPr>
            <a:defRPr cap="all"/>
          </a:pPr>
          <a:r>
            <a:rPr lang="en-US"/>
            <a:t>Making a plan for your community</a:t>
          </a:r>
        </a:p>
      </dgm:t>
    </dgm:pt>
    <dgm:pt modelId="{E1E5E709-47B9-418D-89A1-BE7564625E4E}" type="parTrans" cxnId="{1D94051B-460F-4156-9E9A-AD075261EDD9}">
      <dgm:prSet/>
      <dgm:spPr/>
      <dgm:t>
        <a:bodyPr/>
        <a:lstStyle/>
        <a:p>
          <a:endParaRPr lang="en-US"/>
        </a:p>
      </dgm:t>
    </dgm:pt>
    <dgm:pt modelId="{10F7F2D8-D883-4253-B570-27FE7285F122}" type="sibTrans" cxnId="{1D94051B-460F-4156-9E9A-AD075261EDD9}">
      <dgm:prSet/>
      <dgm:spPr/>
      <dgm:t>
        <a:bodyPr/>
        <a:lstStyle/>
        <a:p>
          <a:endParaRPr lang="en-US"/>
        </a:p>
      </dgm:t>
    </dgm:pt>
    <dgm:pt modelId="{02D6194C-A4FA-4DB7-8B47-A6EED56E030E}">
      <dgm:prSet/>
      <dgm:spPr/>
      <dgm:t>
        <a:bodyPr/>
        <a:lstStyle/>
        <a:p>
          <a:pPr>
            <a:defRPr cap="all"/>
          </a:pPr>
          <a:r>
            <a:rPr lang="en-US"/>
            <a:t>Taking steps to cultivate your local talent</a:t>
          </a:r>
        </a:p>
      </dgm:t>
    </dgm:pt>
    <dgm:pt modelId="{703F43F4-7A75-4CD9-ADC1-7A12EE0A49E2}" type="parTrans" cxnId="{8A0C593C-E588-4FBE-A6B4-7B585DB5BA1D}">
      <dgm:prSet/>
      <dgm:spPr/>
      <dgm:t>
        <a:bodyPr/>
        <a:lstStyle/>
        <a:p>
          <a:endParaRPr lang="en-US"/>
        </a:p>
      </dgm:t>
    </dgm:pt>
    <dgm:pt modelId="{5EFAAED9-C4AF-4DF6-BDC2-6D42E9A3110D}" type="sibTrans" cxnId="{8A0C593C-E588-4FBE-A6B4-7B585DB5BA1D}">
      <dgm:prSet/>
      <dgm:spPr/>
      <dgm:t>
        <a:bodyPr/>
        <a:lstStyle/>
        <a:p>
          <a:endParaRPr lang="en-US"/>
        </a:p>
      </dgm:t>
    </dgm:pt>
    <dgm:pt modelId="{C3DFE53C-8535-4414-853C-AEDF7A7290CF}" type="pres">
      <dgm:prSet presAssocID="{F33D31CE-ABC8-4CD6-B05C-687918A718D9}" presName="root" presStyleCnt="0">
        <dgm:presLayoutVars>
          <dgm:dir/>
          <dgm:resizeHandles val="exact"/>
        </dgm:presLayoutVars>
      </dgm:prSet>
      <dgm:spPr/>
    </dgm:pt>
    <dgm:pt modelId="{E26F16CB-C5D3-47EB-A089-D99F7A764657}" type="pres">
      <dgm:prSet presAssocID="{CD4073B9-7B3C-4299-AE8D-AB897E6C915C}" presName="compNode" presStyleCnt="0"/>
      <dgm:spPr/>
    </dgm:pt>
    <dgm:pt modelId="{9A31AE02-7D0D-487F-A6B8-6E8F7226E875}" type="pres">
      <dgm:prSet presAssocID="{CD4073B9-7B3C-4299-AE8D-AB897E6C915C}" presName="iconBgRect" presStyleLbl="bgShp" presStyleIdx="0" presStyleCnt="4"/>
      <dgm:spPr/>
    </dgm:pt>
    <dgm:pt modelId="{F2F6B17B-E395-49FA-9C04-57800631162F}" type="pres">
      <dgm:prSet presAssocID="{CD4073B9-7B3C-4299-AE8D-AB897E6C915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ducation"/>
        </a:ext>
      </dgm:extLst>
    </dgm:pt>
    <dgm:pt modelId="{D1B4E3CF-DE69-42C2-842F-618EFB0E63D0}" type="pres">
      <dgm:prSet presAssocID="{CD4073B9-7B3C-4299-AE8D-AB897E6C915C}" presName="spaceRect" presStyleCnt="0"/>
      <dgm:spPr/>
    </dgm:pt>
    <dgm:pt modelId="{07D4E01C-3EC4-4E68-A6E5-39084422503B}" type="pres">
      <dgm:prSet presAssocID="{CD4073B9-7B3C-4299-AE8D-AB897E6C915C}" presName="textRect" presStyleLbl="revTx" presStyleIdx="0" presStyleCnt="4">
        <dgm:presLayoutVars>
          <dgm:chMax val="1"/>
          <dgm:chPref val="1"/>
        </dgm:presLayoutVars>
      </dgm:prSet>
      <dgm:spPr/>
    </dgm:pt>
    <dgm:pt modelId="{4BB560EB-A0EF-4D15-BE8B-6AC9C063DB58}" type="pres">
      <dgm:prSet presAssocID="{A8CB59FB-1D46-4A92-B626-BEA748A41BFD}" presName="sibTrans" presStyleCnt="0"/>
      <dgm:spPr/>
    </dgm:pt>
    <dgm:pt modelId="{E819B89E-3AC2-4213-9B44-A791854F1FBD}" type="pres">
      <dgm:prSet presAssocID="{525EF304-010D-44DB-9C8F-9AAB47F68078}" presName="compNode" presStyleCnt="0"/>
      <dgm:spPr/>
    </dgm:pt>
    <dgm:pt modelId="{5C70E604-9EC4-4857-8D4C-F625DD586B27}" type="pres">
      <dgm:prSet presAssocID="{525EF304-010D-44DB-9C8F-9AAB47F68078}" presName="iconBgRect" presStyleLbl="bgShp" presStyleIdx="1" presStyleCnt="4"/>
      <dgm:spPr/>
    </dgm:pt>
    <dgm:pt modelId="{A0BB4C24-72AD-4799-847C-3D994EF2AB98}" type="pres">
      <dgm:prSet presAssocID="{525EF304-010D-44DB-9C8F-9AAB47F680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orceManagement"/>
        </a:ext>
      </dgm:extLst>
    </dgm:pt>
    <dgm:pt modelId="{F94C3A86-AA79-48CE-93AB-865F8C6E675A}" type="pres">
      <dgm:prSet presAssocID="{525EF304-010D-44DB-9C8F-9AAB47F68078}" presName="spaceRect" presStyleCnt="0"/>
      <dgm:spPr/>
    </dgm:pt>
    <dgm:pt modelId="{A3A0299F-BFAB-4230-BDEC-405C0F2FB0E5}" type="pres">
      <dgm:prSet presAssocID="{525EF304-010D-44DB-9C8F-9AAB47F68078}" presName="textRect" presStyleLbl="revTx" presStyleIdx="1" presStyleCnt="4">
        <dgm:presLayoutVars>
          <dgm:chMax val="1"/>
          <dgm:chPref val="1"/>
        </dgm:presLayoutVars>
      </dgm:prSet>
      <dgm:spPr/>
    </dgm:pt>
    <dgm:pt modelId="{41FA5A55-AA78-4A33-AF47-FAE79197A437}" type="pres">
      <dgm:prSet presAssocID="{158AF9A7-3339-4BA3-9D67-7E72C10348EF}" presName="sibTrans" presStyleCnt="0"/>
      <dgm:spPr/>
    </dgm:pt>
    <dgm:pt modelId="{0EED1A80-540C-43DC-A3C5-E467833B8AD6}" type="pres">
      <dgm:prSet presAssocID="{AAF65FBF-2FF2-46AB-8AFE-1C3A594289BD}" presName="compNode" presStyleCnt="0"/>
      <dgm:spPr/>
    </dgm:pt>
    <dgm:pt modelId="{125EDC58-8490-43DF-BF12-E727F9B1ED77}" type="pres">
      <dgm:prSet presAssocID="{AAF65FBF-2FF2-46AB-8AFE-1C3A594289BD}" presName="iconBgRect" presStyleLbl="bgShp" presStyleIdx="2" presStyleCnt="4"/>
      <dgm:spPr/>
    </dgm:pt>
    <dgm:pt modelId="{E59E17E4-4531-499F-AE32-FCD809B668BA}" type="pres">
      <dgm:prSet presAssocID="{AAF65FBF-2FF2-46AB-8AFE-1C3A594289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TeamProject"/>
        </a:ext>
      </dgm:extLst>
    </dgm:pt>
    <dgm:pt modelId="{F0CC3462-72CE-400E-8347-9411AD0B7085}" type="pres">
      <dgm:prSet presAssocID="{AAF65FBF-2FF2-46AB-8AFE-1C3A594289BD}" presName="spaceRect" presStyleCnt="0"/>
      <dgm:spPr/>
    </dgm:pt>
    <dgm:pt modelId="{E85A48AD-56B1-4EAC-B20F-8CED1E203E13}" type="pres">
      <dgm:prSet presAssocID="{AAF65FBF-2FF2-46AB-8AFE-1C3A594289BD}" presName="textRect" presStyleLbl="revTx" presStyleIdx="2" presStyleCnt="4">
        <dgm:presLayoutVars>
          <dgm:chMax val="1"/>
          <dgm:chPref val="1"/>
        </dgm:presLayoutVars>
      </dgm:prSet>
      <dgm:spPr/>
    </dgm:pt>
    <dgm:pt modelId="{18CE87C0-A2D8-4E16-B186-C33ADF3BB89A}" type="pres">
      <dgm:prSet presAssocID="{10F7F2D8-D883-4253-B570-27FE7285F122}" presName="sibTrans" presStyleCnt="0"/>
      <dgm:spPr/>
    </dgm:pt>
    <dgm:pt modelId="{101F7419-7F01-4E35-85FB-D992E45DFFE3}" type="pres">
      <dgm:prSet presAssocID="{02D6194C-A4FA-4DB7-8B47-A6EED56E030E}" presName="compNode" presStyleCnt="0"/>
      <dgm:spPr/>
    </dgm:pt>
    <dgm:pt modelId="{5E7B1061-CD29-49AC-B145-079EFCB0DD08}" type="pres">
      <dgm:prSet presAssocID="{02D6194C-A4FA-4DB7-8B47-A6EED56E030E}" presName="iconBgRect" presStyleLbl="bgShp" presStyleIdx="3" presStyleCnt="4"/>
      <dgm:spPr/>
    </dgm:pt>
    <dgm:pt modelId="{47533D87-9CC0-4FB0-B92C-5FF2DDB8F838}" type="pres">
      <dgm:prSet presAssocID="{02D6194C-A4FA-4DB7-8B47-A6EED56E030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Enrollment"/>
        </a:ext>
      </dgm:extLst>
    </dgm:pt>
    <dgm:pt modelId="{FB61CAD7-1DDE-43FC-AB40-E637F82739A4}" type="pres">
      <dgm:prSet presAssocID="{02D6194C-A4FA-4DB7-8B47-A6EED56E030E}" presName="spaceRect" presStyleCnt="0"/>
      <dgm:spPr/>
    </dgm:pt>
    <dgm:pt modelId="{B6074973-73A5-42D2-B736-3E6394C5A06E}" type="pres">
      <dgm:prSet presAssocID="{02D6194C-A4FA-4DB7-8B47-A6EED56E030E}" presName="textRect" presStyleLbl="revTx" presStyleIdx="3" presStyleCnt="4">
        <dgm:presLayoutVars>
          <dgm:chMax val="1"/>
          <dgm:chPref val="1"/>
        </dgm:presLayoutVars>
      </dgm:prSet>
      <dgm:spPr/>
    </dgm:pt>
  </dgm:ptLst>
  <dgm:cxnLst>
    <dgm:cxn modelId="{1D94051B-460F-4156-9E9A-AD075261EDD9}" srcId="{F33D31CE-ABC8-4CD6-B05C-687918A718D9}" destId="{AAF65FBF-2FF2-46AB-8AFE-1C3A594289BD}" srcOrd="2" destOrd="0" parTransId="{E1E5E709-47B9-418D-89A1-BE7564625E4E}" sibTransId="{10F7F2D8-D883-4253-B570-27FE7285F122}"/>
    <dgm:cxn modelId="{EC094E23-85C0-4FF2-9762-621B27BCB036}" type="presOf" srcId="{F33D31CE-ABC8-4CD6-B05C-687918A718D9}" destId="{C3DFE53C-8535-4414-853C-AEDF7A7290CF}" srcOrd="0" destOrd="0" presId="urn:microsoft.com/office/officeart/2018/5/layout/IconCircleLabelList"/>
    <dgm:cxn modelId="{8A0C593C-E588-4FBE-A6B4-7B585DB5BA1D}" srcId="{F33D31CE-ABC8-4CD6-B05C-687918A718D9}" destId="{02D6194C-A4FA-4DB7-8B47-A6EED56E030E}" srcOrd="3" destOrd="0" parTransId="{703F43F4-7A75-4CD9-ADC1-7A12EE0A49E2}" sibTransId="{5EFAAED9-C4AF-4DF6-BDC2-6D42E9A3110D}"/>
    <dgm:cxn modelId="{94D68140-723A-4D39-AEE0-71184AEE567D}" type="presOf" srcId="{525EF304-010D-44DB-9C8F-9AAB47F68078}" destId="{A3A0299F-BFAB-4230-BDEC-405C0F2FB0E5}" srcOrd="0" destOrd="0" presId="urn:microsoft.com/office/officeart/2018/5/layout/IconCircleLabelList"/>
    <dgm:cxn modelId="{7B499153-A7FD-4341-BA80-761F4D8A69BA}" type="presOf" srcId="{02D6194C-A4FA-4DB7-8B47-A6EED56E030E}" destId="{B6074973-73A5-42D2-B736-3E6394C5A06E}" srcOrd="0" destOrd="0" presId="urn:microsoft.com/office/officeart/2018/5/layout/IconCircleLabelList"/>
    <dgm:cxn modelId="{BE94B390-2250-4B97-BFD9-8D4C590B1E01}" type="presOf" srcId="{CD4073B9-7B3C-4299-AE8D-AB897E6C915C}" destId="{07D4E01C-3EC4-4E68-A6E5-39084422503B}" srcOrd="0" destOrd="0" presId="urn:microsoft.com/office/officeart/2018/5/layout/IconCircleLabelList"/>
    <dgm:cxn modelId="{995E359A-1BF5-4960-BC15-1E62650A6EC4}" type="presOf" srcId="{AAF65FBF-2FF2-46AB-8AFE-1C3A594289BD}" destId="{E85A48AD-56B1-4EAC-B20F-8CED1E203E13}" srcOrd="0" destOrd="0" presId="urn:microsoft.com/office/officeart/2018/5/layout/IconCircleLabelList"/>
    <dgm:cxn modelId="{CFE84FCB-D7DA-4A7F-80DF-8B10AB9504A7}" srcId="{F33D31CE-ABC8-4CD6-B05C-687918A718D9}" destId="{CD4073B9-7B3C-4299-AE8D-AB897E6C915C}" srcOrd="0" destOrd="0" parTransId="{E293F584-3B0E-4FE2-845F-21A95CE545E6}" sibTransId="{A8CB59FB-1D46-4A92-B626-BEA748A41BFD}"/>
    <dgm:cxn modelId="{66D18FCC-8C63-4971-969D-CBFB264C9141}" srcId="{F33D31CE-ABC8-4CD6-B05C-687918A718D9}" destId="{525EF304-010D-44DB-9C8F-9AAB47F68078}" srcOrd="1" destOrd="0" parTransId="{5E6B26CD-CDFD-414D-915D-B02152E74661}" sibTransId="{158AF9A7-3339-4BA3-9D67-7E72C10348EF}"/>
    <dgm:cxn modelId="{7F223177-C23C-41E6-B6E8-6342457A759F}" type="presParOf" srcId="{C3DFE53C-8535-4414-853C-AEDF7A7290CF}" destId="{E26F16CB-C5D3-47EB-A089-D99F7A764657}" srcOrd="0" destOrd="0" presId="urn:microsoft.com/office/officeart/2018/5/layout/IconCircleLabelList"/>
    <dgm:cxn modelId="{6AFB5EB8-6E97-4C90-9F15-C40AC563329B}" type="presParOf" srcId="{E26F16CB-C5D3-47EB-A089-D99F7A764657}" destId="{9A31AE02-7D0D-487F-A6B8-6E8F7226E875}" srcOrd="0" destOrd="0" presId="urn:microsoft.com/office/officeart/2018/5/layout/IconCircleLabelList"/>
    <dgm:cxn modelId="{A56D6620-3A47-4B8F-8EB0-E10EBAEAB333}" type="presParOf" srcId="{E26F16CB-C5D3-47EB-A089-D99F7A764657}" destId="{F2F6B17B-E395-49FA-9C04-57800631162F}" srcOrd="1" destOrd="0" presId="urn:microsoft.com/office/officeart/2018/5/layout/IconCircleLabelList"/>
    <dgm:cxn modelId="{57EB4037-F875-4DB7-A3E4-C555060D35CD}" type="presParOf" srcId="{E26F16CB-C5D3-47EB-A089-D99F7A764657}" destId="{D1B4E3CF-DE69-42C2-842F-618EFB0E63D0}" srcOrd="2" destOrd="0" presId="urn:microsoft.com/office/officeart/2018/5/layout/IconCircleLabelList"/>
    <dgm:cxn modelId="{C8D4EDEB-AEBD-4115-A1B3-8D0022865C64}" type="presParOf" srcId="{E26F16CB-C5D3-47EB-A089-D99F7A764657}" destId="{07D4E01C-3EC4-4E68-A6E5-39084422503B}" srcOrd="3" destOrd="0" presId="urn:microsoft.com/office/officeart/2018/5/layout/IconCircleLabelList"/>
    <dgm:cxn modelId="{FA684A13-42E7-4819-A4AD-4D42C3410943}" type="presParOf" srcId="{C3DFE53C-8535-4414-853C-AEDF7A7290CF}" destId="{4BB560EB-A0EF-4D15-BE8B-6AC9C063DB58}" srcOrd="1" destOrd="0" presId="urn:microsoft.com/office/officeart/2018/5/layout/IconCircleLabelList"/>
    <dgm:cxn modelId="{E92EACF2-E27F-427B-9E14-402FF31BDD0F}" type="presParOf" srcId="{C3DFE53C-8535-4414-853C-AEDF7A7290CF}" destId="{E819B89E-3AC2-4213-9B44-A791854F1FBD}" srcOrd="2" destOrd="0" presId="urn:microsoft.com/office/officeart/2018/5/layout/IconCircleLabelList"/>
    <dgm:cxn modelId="{77ED41FA-4975-4EFC-9BDD-18FAC1FA512E}" type="presParOf" srcId="{E819B89E-3AC2-4213-9B44-A791854F1FBD}" destId="{5C70E604-9EC4-4857-8D4C-F625DD586B27}" srcOrd="0" destOrd="0" presId="urn:microsoft.com/office/officeart/2018/5/layout/IconCircleLabelList"/>
    <dgm:cxn modelId="{0B0EF6BC-8C98-4268-9955-57ED3BF79143}" type="presParOf" srcId="{E819B89E-3AC2-4213-9B44-A791854F1FBD}" destId="{A0BB4C24-72AD-4799-847C-3D994EF2AB98}" srcOrd="1" destOrd="0" presId="urn:microsoft.com/office/officeart/2018/5/layout/IconCircleLabelList"/>
    <dgm:cxn modelId="{07B5DAB8-034D-4C89-B7F4-50CC092318C7}" type="presParOf" srcId="{E819B89E-3AC2-4213-9B44-A791854F1FBD}" destId="{F94C3A86-AA79-48CE-93AB-865F8C6E675A}" srcOrd="2" destOrd="0" presId="urn:microsoft.com/office/officeart/2018/5/layout/IconCircleLabelList"/>
    <dgm:cxn modelId="{C2D5E59F-E445-4396-83BD-E9235B0413C2}" type="presParOf" srcId="{E819B89E-3AC2-4213-9B44-A791854F1FBD}" destId="{A3A0299F-BFAB-4230-BDEC-405C0F2FB0E5}" srcOrd="3" destOrd="0" presId="urn:microsoft.com/office/officeart/2018/5/layout/IconCircleLabelList"/>
    <dgm:cxn modelId="{42BF8D7B-81DF-45CE-86A4-C6A13047D47C}" type="presParOf" srcId="{C3DFE53C-8535-4414-853C-AEDF7A7290CF}" destId="{41FA5A55-AA78-4A33-AF47-FAE79197A437}" srcOrd="3" destOrd="0" presId="urn:microsoft.com/office/officeart/2018/5/layout/IconCircleLabelList"/>
    <dgm:cxn modelId="{CF713F85-BAF1-4890-9C41-9330956FCD88}" type="presParOf" srcId="{C3DFE53C-8535-4414-853C-AEDF7A7290CF}" destId="{0EED1A80-540C-43DC-A3C5-E467833B8AD6}" srcOrd="4" destOrd="0" presId="urn:microsoft.com/office/officeart/2018/5/layout/IconCircleLabelList"/>
    <dgm:cxn modelId="{D71ABB88-3847-44E1-AB4A-B8BEE9C48CBA}" type="presParOf" srcId="{0EED1A80-540C-43DC-A3C5-E467833B8AD6}" destId="{125EDC58-8490-43DF-BF12-E727F9B1ED77}" srcOrd="0" destOrd="0" presId="urn:microsoft.com/office/officeart/2018/5/layout/IconCircleLabelList"/>
    <dgm:cxn modelId="{20B5CE0A-61DC-4924-9557-402430F093BB}" type="presParOf" srcId="{0EED1A80-540C-43DC-A3C5-E467833B8AD6}" destId="{E59E17E4-4531-499F-AE32-FCD809B668BA}" srcOrd="1" destOrd="0" presId="urn:microsoft.com/office/officeart/2018/5/layout/IconCircleLabelList"/>
    <dgm:cxn modelId="{BEB46D5F-25B0-45D3-BB93-A73B917BDA22}" type="presParOf" srcId="{0EED1A80-540C-43DC-A3C5-E467833B8AD6}" destId="{F0CC3462-72CE-400E-8347-9411AD0B7085}" srcOrd="2" destOrd="0" presId="urn:microsoft.com/office/officeart/2018/5/layout/IconCircleLabelList"/>
    <dgm:cxn modelId="{2CA17BD1-BCC4-4CB8-B5F6-97E73A989A14}" type="presParOf" srcId="{0EED1A80-540C-43DC-A3C5-E467833B8AD6}" destId="{E85A48AD-56B1-4EAC-B20F-8CED1E203E13}" srcOrd="3" destOrd="0" presId="urn:microsoft.com/office/officeart/2018/5/layout/IconCircleLabelList"/>
    <dgm:cxn modelId="{208D6E3A-5D35-4B6F-A8AF-CF855981C946}" type="presParOf" srcId="{C3DFE53C-8535-4414-853C-AEDF7A7290CF}" destId="{18CE87C0-A2D8-4E16-B186-C33ADF3BB89A}" srcOrd="5" destOrd="0" presId="urn:microsoft.com/office/officeart/2018/5/layout/IconCircleLabelList"/>
    <dgm:cxn modelId="{3129F1FF-C1B7-4951-A7DD-3D668A77385C}" type="presParOf" srcId="{C3DFE53C-8535-4414-853C-AEDF7A7290CF}" destId="{101F7419-7F01-4E35-85FB-D992E45DFFE3}" srcOrd="6" destOrd="0" presId="urn:microsoft.com/office/officeart/2018/5/layout/IconCircleLabelList"/>
    <dgm:cxn modelId="{F4FFCAED-F563-48C4-A3DE-5947C948BCA1}" type="presParOf" srcId="{101F7419-7F01-4E35-85FB-D992E45DFFE3}" destId="{5E7B1061-CD29-49AC-B145-079EFCB0DD08}" srcOrd="0" destOrd="0" presId="urn:microsoft.com/office/officeart/2018/5/layout/IconCircleLabelList"/>
    <dgm:cxn modelId="{3A320928-2F51-417E-8C05-E269292A2247}" type="presParOf" srcId="{101F7419-7F01-4E35-85FB-D992E45DFFE3}" destId="{47533D87-9CC0-4FB0-B92C-5FF2DDB8F838}" srcOrd="1" destOrd="0" presId="urn:microsoft.com/office/officeart/2018/5/layout/IconCircleLabelList"/>
    <dgm:cxn modelId="{C696E502-CE40-46D8-AD47-8EE64DBFB15F}" type="presParOf" srcId="{101F7419-7F01-4E35-85FB-D992E45DFFE3}" destId="{FB61CAD7-1DDE-43FC-AB40-E637F82739A4}" srcOrd="2" destOrd="0" presId="urn:microsoft.com/office/officeart/2018/5/layout/IconCircleLabelList"/>
    <dgm:cxn modelId="{EB3B5D5D-69FC-455D-8724-6816515329E9}" type="presParOf" srcId="{101F7419-7F01-4E35-85FB-D992E45DFFE3}" destId="{B6074973-73A5-42D2-B736-3E6394C5A06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1704D-C874-4A81-BF74-E262E9FEA9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97C6211-0D7D-47E9-AF2A-6761F02D0A24}">
      <dgm:prSet/>
      <dgm:spPr>
        <a:blipFill rotWithShape="0">
          <a:blip xmlns:r="http://schemas.openxmlformats.org/officeDocument/2006/relationships" r:embed="rId1"/>
          <a:srcRect/>
          <a:stretch>
            <a:fillRect l="-45000" r="-45000"/>
          </a:stretch>
        </a:blipFill>
      </dgm:spPr>
      <dgm:t>
        <a:bodyPr/>
        <a:lstStyle/>
        <a:p>
          <a:r>
            <a:rPr lang="en-US" dirty="0"/>
            <a:t>Get Georgia Reading</a:t>
          </a:r>
        </a:p>
      </dgm:t>
    </dgm:pt>
    <dgm:pt modelId="{335FC9D5-9D60-467E-AF4D-EA5147C09BAF}" type="parTrans" cxnId="{6D13CD6B-AEF6-4E1A-A392-3C1EA31E5137}">
      <dgm:prSet/>
      <dgm:spPr/>
      <dgm:t>
        <a:bodyPr/>
        <a:lstStyle/>
        <a:p>
          <a:endParaRPr lang="en-US"/>
        </a:p>
      </dgm:t>
    </dgm:pt>
    <dgm:pt modelId="{2E1A7CC0-419A-4150-8B59-5A3959A6D215}" type="sibTrans" cxnId="{6D13CD6B-AEF6-4E1A-A392-3C1EA31E5137}">
      <dgm:prSet/>
      <dgm:spPr/>
      <dgm:t>
        <a:bodyPr/>
        <a:lstStyle/>
        <a:p>
          <a:endParaRPr lang="en-US"/>
        </a:p>
      </dgm:t>
    </dgm:pt>
    <dgm:pt modelId="{17E5DB11-1E21-421B-A2F3-9EE207817A45}">
      <dgm:prSet/>
      <dgm:spPr>
        <a:blipFill rotWithShape="0">
          <a:blip xmlns:r="http://schemas.openxmlformats.org/officeDocument/2006/relationships" r:embed="rId2"/>
          <a:srcRect/>
          <a:stretch>
            <a:fillRect l="-30000" r="-30000"/>
          </a:stretch>
        </a:blipFill>
      </dgm:spPr>
      <dgm:t>
        <a:bodyPr/>
        <a:lstStyle/>
        <a:p>
          <a:r>
            <a:rPr lang="en-US" dirty="0"/>
            <a:t>Department of Early Childcare and Learning (DECAL)</a:t>
          </a:r>
        </a:p>
      </dgm:t>
    </dgm:pt>
    <dgm:pt modelId="{F0CEC555-F46B-4E41-9C15-0D469F32AA0F}" type="parTrans" cxnId="{021CCA1F-3D0C-4259-9F06-8908264E5C52}">
      <dgm:prSet/>
      <dgm:spPr/>
      <dgm:t>
        <a:bodyPr/>
        <a:lstStyle/>
        <a:p>
          <a:endParaRPr lang="en-US"/>
        </a:p>
      </dgm:t>
    </dgm:pt>
    <dgm:pt modelId="{51CC4249-95EE-4FB7-A9E6-375155D41AAB}" type="sibTrans" cxnId="{021CCA1F-3D0C-4259-9F06-8908264E5C52}">
      <dgm:prSet/>
      <dgm:spPr/>
      <dgm:t>
        <a:bodyPr/>
        <a:lstStyle/>
        <a:p>
          <a:endParaRPr lang="en-US"/>
        </a:p>
      </dgm:t>
    </dgm:pt>
    <dgm:pt modelId="{2E4F2713-BC24-49F5-B7B5-48C4D593C477}">
      <dgm:prSet/>
      <dgm:spPr>
        <a:blipFill rotWithShape="0">
          <a:blip xmlns:r="http://schemas.openxmlformats.org/officeDocument/2006/relationships" r:embed="rId3"/>
          <a:srcRect/>
          <a:stretch>
            <a:fillRect l="-12000" r="-12000"/>
          </a:stretch>
        </a:blipFill>
      </dgm:spPr>
      <dgm:t>
        <a:bodyPr/>
        <a:lstStyle/>
        <a:p>
          <a:r>
            <a:rPr lang="en-US"/>
            <a:t>Bright from the Start</a:t>
          </a:r>
        </a:p>
      </dgm:t>
    </dgm:pt>
    <dgm:pt modelId="{8C45CCA4-CDEF-42F4-A07C-6E9AC0A83726}" type="parTrans" cxnId="{41C73183-FC5A-4AB6-912C-59E70AF1DF40}">
      <dgm:prSet/>
      <dgm:spPr/>
      <dgm:t>
        <a:bodyPr/>
        <a:lstStyle/>
        <a:p>
          <a:endParaRPr lang="en-US"/>
        </a:p>
      </dgm:t>
    </dgm:pt>
    <dgm:pt modelId="{6D9654D5-B33D-445E-9506-D801B8BFD410}" type="sibTrans" cxnId="{41C73183-FC5A-4AB6-912C-59E70AF1DF40}">
      <dgm:prSet/>
      <dgm:spPr/>
      <dgm:t>
        <a:bodyPr/>
        <a:lstStyle/>
        <a:p>
          <a:endParaRPr lang="en-US"/>
        </a:p>
      </dgm:t>
    </dgm:pt>
    <dgm:pt modelId="{0316508E-F74D-4703-8E3A-D8EA3B46300C}">
      <dgm:prSet/>
      <dgm:spPr>
        <a:blipFill rotWithShape="0">
          <a:blip xmlns:r="http://schemas.openxmlformats.org/officeDocument/2006/relationships" r:embed="rId4"/>
          <a:srcRect/>
          <a:stretch>
            <a:fillRect l="-25000" r="-25000"/>
          </a:stretch>
        </a:blipFill>
      </dgm:spPr>
      <dgm:t>
        <a:bodyPr/>
        <a:lstStyle/>
        <a:p>
          <a:r>
            <a:rPr lang="en-US" dirty="0" err="1"/>
            <a:t>Ferst</a:t>
          </a:r>
          <a:r>
            <a:rPr lang="en-US" dirty="0"/>
            <a:t> Readers and other nonprofits</a:t>
          </a:r>
        </a:p>
      </dgm:t>
    </dgm:pt>
    <dgm:pt modelId="{B9554870-864C-4066-BDD9-25C16527B6B9}" type="parTrans" cxnId="{67F11EBA-9DF6-4E3B-A1CF-7645D0A98289}">
      <dgm:prSet/>
      <dgm:spPr/>
      <dgm:t>
        <a:bodyPr/>
        <a:lstStyle/>
        <a:p>
          <a:endParaRPr lang="en-US"/>
        </a:p>
      </dgm:t>
    </dgm:pt>
    <dgm:pt modelId="{728C4363-22C4-491A-BEC9-C01441B13DE8}" type="sibTrans" cxnId="{67F11EBA-9DF6-4E3B-A1CF-7645D0A98289}">
      <dgm:prSet/>
      <dgm:spPr/>
      <dgm:t>
        <a:bodyPr/>
        <a:lstStyle/>
        <a:p>
          <a:endParaRPr lang="en-US"/>
        </a:p>
      </dgm:t>
    </dgm:pt>
    <dgm:pt modelId="{C0741D6F-9FC4-4ADB-990B-537497FE96FA}">
      <dgm:prSet/>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t>
        <a:bodyPr/>
        <a:lstStyle/>
        <a:p>
          <a:r>
            <a:rPr lang="en-US"/>
            <a:t>Department of Public Health</a:t>
          </a:r>
        </a:p>
      </dgm:t>
    </dgm:pt>
    <dgm:pt modelId="{05BD00A6-135F-4DC4-8904-12DB71C025CC}" type="parTrans" cxnId="{0666D4EA-BE8E-4934-8233-210E866CAF1A}">
      <dgm:prSet/>
      <dgm:spPr/>
      <dgm:t>
        <a:bodyPr/>
        <a:lstStyle/>
        <a:p>
          <a:endParaRPr lang="en-US"/>
        </a:p>
      </dgm:t>
    </dgm:pt>
    <dgm:pt modelId="{0A97708F-6737-463E-83B8-DB6CEEA93D6F}" type="sibTrans" cxnId="{0666D4EA-BE8E-4934-8233-210E866CAF1A}">
      <dgm:prSet/>
      <dgm:spPr/>
      <dgm:t>
        <a:bodyPr/>
        <a:lstStyle/>
        <a:p>
          <a:endParaRPr lang="en-US"/>
        </a:p>
      </dgm:t>
    </dgm:pt>
    <dgm:pt modelId="{EC43A7D8-7E1C-4F59-B3EA-78ED7705303B}">
      <dgm:prSet/>
      <dgm:spPr>
        <a:blipFill rotWithShape="0">
          <a:blip xmlns:r="http://schemas.openxmlformats.org/officeDocument/2006/relationships" r:embed="rId6"/>
          <a:srcRect/>
          <a:stretch>
            <a:fillRect l="-64000" r="-64000"/>
          </a:stretch>
        </a:blipFill>
      </dgm:spPr>
      <dgm:t>
        <a:bodyPr/>
        <a:lstStyle/>
        <a:p>
          <a:r>
            <a:rPr lang="en-US"/>
            <a:t>Community campaigns and collaborations</a:t>
          </a:r>
        </a:p>
      </dgm:t>
    </dgm:pt>
    <dgm:pt modelId="{0E49200C-B771-4E4B-B8A7-E02109B1C739}" type="parTrans" cxnId="{5306C969-DF2D-4887-8BB9-9DE6B154BCE7}">
      <dgm:prSet/>
      <dgm:spPr/>
      <dgm:t>
        <a:bodyPr/>
        <a:lstStyle/>
        <a:p>
          <a:endParaRPr lang="en-US"/>
        </a:p>
      </dgm:t>
    </dgm:pt>
    <dgm:pt modelId="{DC096CCE-595A-4ED2-BEC5-2AD74166D7CE}" type="sibTrans" cxnId="{5306C969-DF2D-4887-8BB9-9DE6B154BCE7}">
      <dgm:prSet/>
      <dgm:spPr/>
      <dgm:t>
        <a:bodyPr/>
        <a:lstStyle/>
        <a:p>
          <a:endParaRPr lang="en-US"/>
        </a:p>
      </dgm:t>
    </dgm:pt>
    <dgm:pt modelId="{88C5CC07-D969-4CA0-9555-93D51DE2932C}" type="pres">
      <dgm:prSet presAssocID="{4681704D-C874-4A81-BF74-E262E9FEA957}" presName="linear" presStyleCnt="0">
        <dgm:presLayoutVars>
          <dgm:animLvl val="lvl"/>
          <dgm:resizeHandles val="exact"/>
        </dgm:presLayoutVars>
      </dgm:prSet>
      <dgm:spPr/>
    </dgm:pt>
    <dgm:pt modelId="{72DDB284-3603-4B31-889E-3463FAA37B32}" type="pres">
      <dgm:prSet presAssocID="{597C6211-0D7D-47E9-AF2A-6761F02D0A24}" presName="parentText" presStyleLbl="node1" presStyleIdx="0" presStyleCnt="6">
        <dgm:presLayoutVars>
          <dgm:chMax val="0"/>
          <dgm:bulletEnabled val="1"/>
        </dgm:presLayoutVars>
      </dgm:prSet>
      <dgm:spPr/>
    </dgm:pt>
    <dgm:pt modelId="{AE75757E-0229-4554-88EC-A16DD7222BA0}" type="pres">
      <dgm:prSet presAssocID="{2E1A7CC0-419A-4150-8B59-5A3959A6D215}" presName="spacer" presStyleCnt="0"/>
      <dgm:spPr/>
    </dgm:pt>
    <dgm:pt modelId="{5A742EF2-80A4-4144-8A2C-6CE5D473D1CC}" type="pres">
      <dgm:prSet presAssocID="{17E5DB11-1E21-421B-A2F3-9EE207817A45}" presName="parentText" presStyleLbl="node1" presStyleIdx="1" presStyleCnt="6">
        <dgm:presLayoutVars>
          <dgm:chMax val="0"/>
          <dgm:bulletEnabled val="1"/>
        </dgm:presLayoutVars>
      </dgm:prSet>
      <dgm:spPr/>
    </dgm:pt>
    <dgm:pt modelId="{30892DDC-C890-45DD-941B-9A6AF0B2F14E}" type="pres">
      <dgm:prSet presAssocID="{51CC4249-95EE-4FB7-A9E6-375155D41AAB}" presName="spacer" presStyleCnt="0"/>
      <dgm:spPr/>
    </dgm:pt>
    <dgm:pt modelId="{B8A8BB90-6DBF-4077-80B7-FA6AED61D628}" type="pres">
      <dgm:prSet presAssocID="{2E4F2713-BC24-49F5-B7B5-48C4D593C477}" presName="parentText" presStyleLbl="node1" presStyleIdx="2" presStyleCnt="6">
        <dgm:presLayoutVars>
          <dgm:chMax val="0"/>
          <dgm:bulletEnabled val="1"/>
        </dgm:presLayoutVars>
      </dgm:prSet>
      <dgm:spPr/>
    </dgm:pt>
    <dgm:pt modelId="{D9364FB8-CDE7-4330-8369-AF0CEDA41256}" type="pres">
      <dgm:prSet presAssocID="{6D9654D5-B33D-445E-9506-D801B8BFD410}" presName="spacer" presStyleCnt="0"/>
      <dgm:spPr/>
    </dgm:pt>
    <dgm:pt modelId="{16C4F8E0-12B3-4AF1-963C-A1986FCF2ACC}" type="pres">
      <dgm:prSet presAssocID="{0316508E-F74D-4703-8E3A-D8EA3B46300C}" presName="parentText" presStyleLbl="node1" presStyleIdx="3" presStyleCnt="6">
        <dgm:presLayoutVars>
          <dgm:chMax val="0"/>
          <dgm:bulletEnabled val="1"/>
        </dgm:presLayoutVars>
      </dgm:prSet>
      <dgm:spPr/>
    </dgm:pt>
    <dgm:pt modelId="{21649D37-FFDF-42D2-8690-F7748F3910FF}" type="pres">
      <dgm:prSet presAssocID="{728C4363-22C4-491A-BEC9-C01441B13DE8}" presName="spacer" presStyleCnt="0"/>
      <dgm:spPr/>
    </dgm:pt>
    <dgm:pt modelId="{73D86E4C-6F99-4380-9A48-FB830C7511FA}" type="pres">
      <dgm:prSet presAssocID="{C0741D6F-9FC4-4ADB-990B-537497FE96FA}" presName="parentText" presStyleLbl="node1" presStyleIdx="4" presStyleCnt="6">
        <dgm:presLayoutVars>
          <dgm:chMax val="0"/>
          <dgm:bulletEnabled val="1"/>
        </dgm:presLayoutVars>
      </dgm:prSet>
      <dgm:spPr/>
    </dgm:pt>
    <dgm:pt modelId="{6E37DA1C-37D3-4BE9-BA95-2974D81B72B5}" type="pres">
      <dgm:prSet presAssocID="{0A97708F-6737-463E-83B8-DB6CEEA93D6F}" presName="spacer" presStyleCnt="0"/>
      <dgm:spPr/>
    </dgm:pt>
    <dgm:pt modelId="{F2174E43-E29E-4477-AFA1-2B1C623FFF45}" type="pres">
      <dgm:prSet presAssocID="{EC43A7D8-7E1C-4F59-B3EA-78ED7705303B}" presName="parentText" presStyleLbl="node1" presStyleIdx="5" presStyleCnt="6">
        <dgm:presLayoutVars>
          <dgm:chMax val="0"/>
          <dgm:bulletEnabled val="1"/>
        </dgm:presLayoutVars>
      </dgm:prSet>
      <dgm:spPr/>
    </dgm:pt>
  </dgm:ptLst>
  <dgm:cxnLst>
    <dgm:cxn modelId="{62E6CC15-65C8-4284-9AEA-6E325E9F2590}" type="presOf" srcId="{C0741D6F-9FC4-4ADB-990B-537497FE96FA}" destId="{73D86E4C-6F99-4380-9A48-FB830C7511FA}" srcOrd="0" destOrd="0" presId="urn:microsoft.com/office/officeart/2005/8/layout/vList2"/>
    <dgm:cxn modelId="{021CCA1F-3D0C-4259-9F06-8908264E5C52}" srcId="{4681704D-C874-4A81-BF74-E262E9FEA957}" destId="{17E5DB11-1E21-421B-A2F3-9EE207817A45}" srcOrd="1" destOrd="0" parTransId="{F0CEC555-F46B-4E41-9C15-0D469F32AA0F}" sibTransId="{51CC4249-95EE-4FB7-A9E6-375155D41AAB}"/>
    <dgm:cxn modelId="{5265B339-54DB-4F4F-83D9-9C15A76313CA}" type="presOf" srcId="{597C6211-0D7D-47E9-AF2A-6761F02D0A24}" destId="{72DDB284-3603-4B31-889E-3463FAA37B32}" srcOrd="0" destOrd="0" presId="urn:microsoft.com/office/officeart/2005/8/layout/vList2"/>
    <dgm:cxn modelId="{5306C969-DF2D-4887-8BB9-9DE6B154BCE7}" srcId="{4681704D-C874-4A81-BF74-E262E9FEA957}" destId="{EC43A7D8-7E1C-4F59-B3EA-78ED7705303B}" srcOrd="5" destOrd="0" parTransId="{0E49200C-B771-4E4B-B8A7-E02109B1C739}" sibTransId="{DC096CCE-595A-4ED2-BEC5-2AD74166D7CE}"/>
    <dgm:cxn modelId="{6D13CD6B-AEF6-4E1A-A392-3C1EA31E5137}" srcId="{4681704D-C874-4A81-BF74-E262E9FEA957}" destId="{597C6211-0D7D-47E9-AF2A-6761F02D0A24}" srcOrd="0" destOrd="0" parTransId="{335FC9D5-9D60-467E-AF4D-EA5147C09BAF}" sibTransId="{2E1A7CC0-419A-4150-8B59-5A3959A6D215}"/>
    <dgm:cxn modelId="{196A1157-3677-4951-BDF0-0923BB72AF06}" type="presOf" srcId="{0316508E-F74D-4703-8E3A-D8EA3B46300C}" destId="{16C4F8E0-12B3-4AF1-963C-A1986FCF2ACC}" srcOrd="0" destOrd="0" presId="urn:microsoft.com/office/officeart/2005/8/layout/vList2"/>
    <dgm:cxn modelId="{41C73183-FC5A-4AB6-912C-59E70AF1DF40}" srcId="{4681704D-C874-4A81-BF74-E262E9FEA957}" destId="{2E4F2713-BC24-49F5-B7B5-48C4D593C477}" srcOrd="2" destOrd="0" parTransId="{8C45CCA4-CDEF-42F4-A07C-6E9AC0A83726}" sibTransId="{6D9654D5-B33D-445E-9506-D801B8BFD410}"/>
    <dgm:cxn modelId="{0D21F48C-A767-4658-8AD6-B53D9056BF79}" type="presOf" srcId="{4681704D-C874-4A81-BF74-E262E9FEA957}" destId="{88C5CC07-D969-4CA0-9555-93D51DE2932C}" srcOrd="0" destOrd="0" presId="urn:microsoft.com/office/officeart/2005/8/layout/vList2"/>
    <dgm:cxn modelId="{BA080894-EAD9-4FD9-9FA1-F5A5522CFCDE}" type="presOf" srcId="{2E4F2713-BC24-49F5-B7B5-48C4D593C477}" destId="{B8A8BB90-6DBF-4077-80B7-FA6AED61D628}" srcOrd="0" destOrd="0" presId="urn:microsoft.com/office/officeart/2005/8/layout/vList2"/>
    <dgm:cxn modelId="{F3C36995-851E-4C3C-BC2A-CC5B54453BBE}" type="presOf" srcId="{17E5DB11-1E21-421B-A2F3-9EE207817A45}" destId="{5A742EF2-80A4-4144-8A2C-6CE5D473D1CC}" srcOrd="0" destOrd="0" presId="urn:microsoft.com/office/officeart/2005/8/layout/vList2"/>
    <dgm:cxn modelId="{67F11EBA-9DF6-4E3B-A1CF-7645D0A98289}" srcId="{4681704D-C874-4A81-BF74-E262E9FEA957}" destId="{0316508E-F74D-4703-8E3A-D8EA3B46300C}" srcOrd="3" destOrd="0" parTransId="{B9554870-864C-4066-BDD9-25C16527B6B9}" sibTransId="{728C4363-22C4-491A-BEC9-C01441B13DE8}"/>
    <dgm:cxn modelId="{EF2735BB-24CB-40E4-BE6B-EB2D1F558ED8}" type="presOf" srcId="{EC43A7D8-7E1C-4F59-B3EA-78ED7705303B}" destId="{F2174E43-E29E-4477-AFA1-2B1C623FFF45}" srcOrd="0" destOrd="0" presId="urn:microsoft.com/office/officeart/2005/8/layout/vList2"/>
    <dgm:cxn modelId="{0666D4EA-BE8E-4934-8233-210E866CAF1A}" srcId="{4681704D-C874-4A81-BF74-E262E9FEA957}" destId="{C0741D6F-9FC4-4ADB-990B-537497FE96FA}" srcOrd="4" destOrd="0" parTransId="{05BD00A6-135F-4DC4-8904-12DB71C025CC}" sibTransId="{0A97708F-6737-463E-83B8-DB6CEEA93D6F}"/>
    <dgm:cxn modelId="{3AB20FFB-79FA-4B2D-9337-22FB9FFDAB09}" type="presParOf" srcId="{88C5CC07-D969-4CA0-9555-93D51DE2932C}" destId="{72DDB284-3603-4B31-889E-3463FAA37B32}" srcOrd="0" destOrd="0" presId="urn:microsoft.com/office/officeart/2005/8/layout/vList2"/>
    <dgm:cxn modelId="{DC08A521-AD92-482C-8804-C58C897F19A5}" type="presParOf" srcId="{88C5CC07-D969-4CA0-9555-93D51DE2932C}" destId="{AE75757E-0229-4554-88EC-A16DD7222BA0}" srcOrd="1" destOrd="0" presId="urn:microsoft.com/office/officeart/2005/8/layout/vList2"/>
    <dgm:cxn modelId="{031671FA-8D98-464B-B2F3-9A81CE85FDD0}" type="presParOf" srcId="{88C5CC07-D969-4CA0-9555-93D51DE2932C}" destId="{5A742EF2-80A4-4144-8A2C-6CE5D473D1CC}" srcOrd="2" destOrd="0" presId="urn:microsoft.com/office/officeart/2005/8/layout/vList2"/>
    <dgm:cxn modelId="{319CC8EC-0FB8-4508-9DB0-38584154BCAA}" type="presParOf" srcId="{88C5CC07-D969-4CA0-9555-93D51DE2932C}" destId="{30892DDC-C890-45DD-941B-9A6AF0B2F14E}" srcOrd="3" destOrd="0" presId="urn:microsoft.com/office/officeart/2005/8/layout/vList2"/>
    <dgm:cxn modelId="{B072E0D4-CDE9-44B7-8CDE-4DECEB9446A4}" type="presParOf" srcId="{88C5CC07-D969-4CA0-9555-93D51DE2932C}" destId="{B8A8BB90-6DBF-4077-80B7-FA6AED61D628}" srcOrd="4" destOrd="0" presId="urn:microsoft.com/office/officeart/2005/8/layout/vList2"/>
    <dgm:cxn modelId="{AE3F2697-A34F-4C8B-92F4-3A9AB8A05A67}" type="presParOf" srcId="{88C5CC07-D969-4CA0-9555-93D51DE2932C}" destId="{D9364FB8-CDE7-4330-8369-AF0CEDA41256}" srcOrd="5" destOrd="0" presId="urn:microsoft.com/office/officeart/2005/8/layout/vList2"/>
    <dgm:cxn modelId="{EBB4E361-369C-46EE-A70C-020F8994652F}" type="presParOf" srcId="{88C5CC07-D969-4CA0-9555-93D51DE2932C}" destId="{16C4F8E0-12B3-4AF1-963C-A1986FCF2ACC}" srcOrd="6" destOrd="0" presId="urn:microsoft.com/office/officeart/2005/8/layout/vList2"/>
    <dgm:cxn modelId="{DFDB4DEA-1BF6-466E-A0B3-C400952E1340}" type="presParOf" srcId="{88C5CC07-D969-4CA0-9555-93D51DE2932C}" destId="{21649D37-FFDF-42D2-8690-F7748F3910FF}" srcOrd="7" destOrd="0" presId="urn:microsoft.com/office/officeart/2005/8/layout/vList2"/>
    <dgm:cxn modelId="{CE6B04C3-C29F-42E3-84C0-06C76C958DA7}" type="presParOf" srcId="{88C5CC07-D969-4CA0-9555-93D51DE2932C}" destId="{73D86E4C-6F99-4380-9A48-FB830C7511FA}" srcOrd="8" destOrd="0" presId="urn:microsoft.com/office/officeart/2005/8/layout/vList2"/>
    <dgm:cxn modelId="{82EF427A-448C-4ACE-8523-E4FA91D61874}" type="presParOf" srcId="{88C5CC07-D969-4CA0-9555-93D51DE2932C}" destId="{6E37DA1C-37D3-4BE9-BA95-2974D81B72B5}" srcOrd="9" destOrd="0" presId="urn:microsoft.com/office/officeart/2005/8/layout/vList2"/>
    <dgm:cxn modelId="{8E5B65C7-C56B-4BEA-A958-0DB462C60AED}" type="presParOf" srcId="{88C5CC07-D969-4CA0-9555-93D51DE2932C}" destId="{F2174E43-E29E-4477-AFA1-2B1C623FFF4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C8CBFA-B9E3-4379-A7D0-AAD8839175A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E6D63FA-FF4C-43C3-A476-7CF51A134B65}">
      <dgm:prSet custT="1"/>
      <dgm:spPr>
        <a:blipFill rotWithShape="0">
          <a:blip xmlns:r="http://schemas.openxmlformats.org/officeDocument/2006/relationships" r:embed="rId1"/>
          <a:srcRect/>
          <a:stretch>
            <a:fillRect l="-39000" r="-39000"/>
          </a:stretch>
        </a:blipFill>
      </dgm:spPr>
      <dgm:t>
        <a:bodyPr/>
        <a:lstStyle/>
        <a:p>
          <a:pPr>
            <a:defRPr b="1"/>
          </a:pPr>
          <a:r>
            <a:rPr lang="en-US" sz="2800" b="1" kern="1200" dirty="0">
              <a:solidFill>
                <a:prstClr val="white"/>
              </a:solidFill>
              <a:highlight>
                <a:srgbClr val="808080"/>
              </a:highlight>
              <a:latin typeface="Calibri"/>
              <a:ea typeface="+mn-ea"/>
              <a:cs typeface="+mn-cs"/>
            </a:rPr>
            <a:t>Educate</a:t>
          </a:r>
        </a:p>
      </dgm:t>
    </dgm:pt>
    <dgm:pt modelId="{A9DA2F27-0E05-4DB9-99D9-A790C48D2544}" type="parTrans" cxnId="{4FD71077-3E86-42B2-8AA5-F7CE6C1D90D4}">
      <dgm:prSet/>
      <dgm:spPr/>
      <dgm:t>
        <a:bodyPr/>
        <a:lstStyle/>
        <a:p>
          <a:endParaRPr lang="en-US"/>
        </a:p>
      </dgm:t>
    </dgm:pt>
    <dgm:pt modelId="{FD820ECF-49DF-4DB3-85DD-E5FB46D2007B}" type="sibTrans" cxnId="{4FD71077-3E86-42B2-8AA5-F7CE6C1D90D4}">
      <dgm:prSet/>
      <dgm:spPr/>
      <dgm:t>
        <a:bodyPr/>
        <a:lstStyle/>
        <a:p>
          <a:endParaRPr lang="en-US"/>
        </a:p>
      </dgm:t>
    </dgm:pt>
    <dgm:pt modelId="{DF4AEEDF-07B1-488D-BFD6-6382C8991EBE}">
      <dgm:prSet/>
      <dgm:spPr>
        <a:solidFill>
          <a:schemeClr val="bg1"/>
        </a:solidFill>
      </dgm:spPr>
      <dgm:t>
        <a:bodyPr/>
        <a:lstStyle/>
        <a:p>
          <a:r>
            <a:rPr lang="en-US" dirty="0">
              <a:solidFill>
                <a:schemeClr val="tx1"/>
              </a:solidFill>
            </a:rPr>
            <a:t>Educate employees through posters, announcements, training</a:t>
          </a:r>
        </a:p>
      </dgm:t>
    </dgm:pt>
    <dgm:pt modelId="{C51C28CB-C886-4052-B42A-B1694517D003}" type="parTrans" cxnId="{33DDE22D-0030-496B-90F1-802B2F50C248}">
      <dgm:prSet/>
      <dgm:spPr/>
      <dgm:t>
        <a:bodyPr/>
        <a:lstStyle/>
        <a:p>
          <a:endParaRPr lang="en-US"/>
        </a:p>
      </dgm:t>
    </dgm:pt>
    <dgm:pt modelId="{DD12056B-0DA3-4C79-AFD1-EFAEF869F680}" type="sibTrans" cxnId="{33DDE22D-0030-496B-90F1-802B2F50C248}">
      <dgm:prSet/>
      <dgm:spPr/>
      <dgm:t>
        <a:bodyPr/>
        <a:lstStyle/>
        <a:p>
          <a:endParaRPr lang="en-US"/>
        </a:p>
      </dgm:t>
    </dgm:pt>
    <dgm:pt modelId="{C6DD57D4-E849-489E-8230-580B169826D5}">
      <dgm:prSet/>
      <dgm:spPr>
        <a:blipFill rotWithShape="0">
          <a:blip xmlns:r="http://schemas.openxmlformats.org/officeDocument/2006/relationships" r:embed="rId2"/>
          <a:srcRect/>
          <a:stretch>
            <a:fillRect l="-17000" r="-17000"/>
          </a:stretch>
        </a:blipFill>
      </dgm:spPr>
      <dgm:t>
        <a:bodyPr/>
        <a:lstStyle/>
        <a:p>
          <a:pPr>
            <a:defRPr b="1"/>
          </a:pPr>
          <a:r>
            <a:rPr lang="en-US" dirty="0">
              <a:highlight>
                <a:srgbClr val="808080"/>
              </a:highlight>
            </a:rPr>
            <a:t>Connect</a:t>
          </a:r>
        </a:p>
      </dgm:t>
    </dgm:pt>
    <dgm:pt modelId="{83A475BE-C60B-4A23-AAF0-08949918A838}" type="parTrans" cxnId="{C6CA8402-7021-4B5E-9C8E-ACD5BE45A466}">
      <dgm:prSet/>
      <dgm:spPr/>
      <dgm:t>
        <a:bodyPr/>
        <a:lstStyle/>
        <a:p>
          <a:endParaRPr lang="en-US"/>
        </a:p>
      </dgm:t>
    </dgm:pt>
    <dgm:pt modelId="{49EC3C57-D70C-45D2-A3B1-D02A65579981}" type="sibTrans" cxnId="{C6CA8402-7021-4B5E-9C8E-ACD5BE45A466}">
      <dgm:prSet/>
      <dgm:spPr/>
      <dgm:t>
        <a:bodyPr/>
        <a:lstStyle/>
        <a:p>
          <a:endParaRPr lang="en-US"/>
        </a:p>
      </dgm:t>
    </dgm:pt>
    <dgm:pt modelId="{BE7A6FD1-C4D9-4A34-BC8E-C082DCA1C5EC}">
      <dgm:prSet/>
      <dgm:spPr/>
      <dgm:t>
        <a:bodyPr/>
        <a:lstStyle/>
        <a:p>
          <a:r>
            <a:rPr lang="en-US" dirty="0"/>
            <a:t>Connect parents with resources (</a:t>
          </a:r>
          <a:r>
            <a:rPr lang="en-US" dirty="0" err="1"/>
            <a:t>Ferst</a:t>
          </a:r>
          <a:r>
            <a:rPr lang="en-US" dirty="0"/>
            <a:t> Readers, Dolly Parton’s Imagination Library)</a:t>
          </a:r>
        </a:p>
      </dgm:t>
    </dgm:pt>
    <dgm:pt modelId="{84B518F3-8862-4DBC-A022-5BCBC8A45B40}" type="parTrans" cxnId="{B98F6F7B-0B15-4581-9829-71D1FF0D788C}">
      <dgm:prSet/>
      <dgm:spPr/>
      <dgm:t>
        <a:bodyPr/>
        <a:lstStyle/>
        <a:p>
          <a:endParaRPr lang="en-US"/>
        </a:p>
      </dgm:t>
    </dgm:pt>
    <dgm:pt modelId="{3FF1E7BC-5509-46EC-9E4C-71C89570FF0E}" type="sibTrans" cxnId="{B98F6F7B-0B15-4581-9829-71D1FF0D788C}">
      <dgm:prSet/>
      <dgm:spPr/>
      <dgm:t>
        <a:bodyPr/>
        <a:lstStyle/>
        <a:p>
          <a:endParaRPr lang="en-US"/>
        </a:p>
      </dgm:t>
    </dgm:pt>
    <dgm:pt modelId="{95DA395B-915C-45A3-856F-B37AF2153A5F}">
      <dgm:prSet/>
      <dgm:spPr>
        <a:blipFill rotWithShape="0">
          <a:blip xmlns:r="http://schemas.openxmlformats.org/officeDocument/2006/relationships" r:embed="rId3"/>
          <a:srcRect/>
          <a:stretch>
            <a:fillRect l="-39000" r="-39000"/>
          </a:stretch>
        </a:blipFill>
      </dgm:spPr>
      <dgm:t>
        <a:bodyPr/>
        <a:lstStyle/>
        <a:p>
          <a:pPr>
            <a:defRPr b="1"/>
          </a:pPr>
          <a:r>
            <a:rPr lang="en-US" dirty="0">
              <a:highlight>
                <a:srgbClr val="808080"/>
              </a:highlight>
            </a:rPr>
            <a:t>Encourage</a:t>
          </a:r>
        </a:p>
      </dgm:t>
    </dgm:pt>
    <dgm:pt modelId="{AAB7D614-F520-46B9-AF37-44769E26FD92}" type="parTrans" cxnId="{48F7D3B5-DB01-4BFB-8661-4A5D04B515AD}">
      <dgm:prSet/>
      <dgm:spPr/>
      <dgm:t>
        <a:bodyPr/>
        <a:lstStyle/>
        <a:p>
          <a:endParaRPr lang="en-US"/>
        </a:p>
      </dgm:t>
    </dgm:pt>
    <dgm:pt modelId="{46C0EFC2-2944-40BA-8083-226683CB9919}" type="sibTrans" cxnId="{48F7D3B5-DB01-4BFB-8661-4A5D04B515AD}">
      <dgm:prSet/>
      <dgm:spPr/>
      <dgm:t>
        <a:bodyPr/>
        <a:lstStyle/>
        <a:p>
          <a:endParaRPr lang="en-US"/>
        </a:p>
      </dgm:t>
    </dgm:pt>
    <dgm:pt modelId="{8F87B41A-9ACD-403E-A0D1-66ACC17D13F2}">
      <dgm:prSet/>
      <dgm:spPr/>
      <dgm:t>
        <a:bodyPr/>
        <a:lstStyle/>
        <a:p>
          <a:r>
            <a:rPr lang="en-US" dirty="0"/>
            <a:t>Encourage participation with literacy efforts</a:t>
          </a:r>
        </a:p>
      </dgm:t>
    </dgm:pt>
    <dgm:pt modelId="{48541280-3B33-4D1D-A2C0-DB91CD261412}" type="parTrans" cxnId="{5C29F00F-F3D7-421F-A8A6-C1DF29DA68D0}">
      <dgm:prSet/>
      <dgm:spPr/>
      <dgm:t>
        <a:bodyPr/>
        <a:lstStyle/>
        <a:p>
          <a:endParaRPr lang="en-US"/>
        </a:p>
      </dgm:t>
    </dgm:pt>
    <dgm:pt modelId="{475641E0-D681-4851-A24A-ADD836C48E0F}" type="sibTrans" cxnId="{5C29F00F-F3D7-421F-A8A6-C1DF29DA68D0}">
      <dgm:prSet/>
      <dgm:spPr/>
      <dgm:t>
        <a:bodyPr/>
        <a:lstStyle/>
        <a:p>
          <a:endParaRPr lang="en-US"/>
        </a:p>
      </dgm:t>
    </dgm:pt>
    <dgm:pt modelId="{55B761E3-603B-415B-BB20-E71684B5E9AF}">
      <dgm:prSet/>
      <dgm:spPr>
        <a:blipFill rotWithShape="0">
          <a:blip xmlns:r="http://schemas.openxmlformats.org/officeDocument/2006/relationships" r:embed="rId4"/>
          <a:srcRect/>
          <a:stretch>
            <a:fillRect l="-32000" r="-32000"/>
          </a:stretch>
        </a:blipFill>
      </dgm:spPr>
      <dgm:t>
        <a:bodyPr/>
        <a:lstStyle/>
        <a:p>
          <a:pPr>
            <a:defRPr b="1"/>
          </a:pPr>
          <a:r>
            <a:rPr lang="en-US" dirty="0">
              <a:highlight>
                <a:srgbClr val="808080"/>
              </a:highlight>
            </a:rPr>
            <a:t>Support</a:t>
          </a:r>
        </a:p>
      </dgm:t>
    </dgm:pt>
    <dgm:pt modelId="{584BDA6B-715D-4FFD-9DDE-357E929488BC}" type="parTrans" cxnId="{2B080E2D-2C2E-4FFE-9734-80C69A893F68}">
      <dgm:prSet/>
      <dgm:spPr/>
      <dgm:t>
        <a:bodyPr/>
        <a:lstStyle/>
        <a:p>
          <a:endParaRPr lang="en-US"/>
        </a:p>
      </dgm:t>
    </dgm:pt>
    <dgm:pt modelId="{2696C4EE-2C74-43FA-ADCA-AE550C4F023F}" type="sibTrans" cxnId="{2B080E2D-2C2E-4FFE-9734-80C69A893F68}">
      <dgm:prSet/>
      <dgm:spPr/>
      <dgm:t>
        <a:bodyPr/>
        <a:lstStyle/>
        <a:p>
          <a:endParaRPr lang="en-US"/>
        </a:p>
      </dgm:t>
    </dgm:pt>
    <dgm:pt modelId="{A86710AA-702A-4668-9EB0-F2D774ED92F4}">
      <dgm:prSet/>
      <dgm:spPr/>
      <dgm:t>
        <a:bodyPr/>
        <a:lstStyle/>
        <a:p>
          <a:r>
            <a:rPr lang="en-US" dirty="0"/>
            <a:t>Support quality day care and early learning.</a:t>
          </a:r>
        </a:p>
      </dgm:t>
    </dgm:pt>
    <dgm:pt modelId="{62E69A37-9003-451D-8DBD-4B87FE85567A}" type="parTrans" cxnId="{9BBB8E4A-37D2-40C0-B760-8A1B5977DAE8}">
      <dgm:prSet/>
      <dgm:spPr/>
      <dgm:t>
        <a:bodyPr/>
        <a:lstStyle/>
        <a:p>
          <a:endParaRPr lang="en-US"/>
        </a:p>
      </dgm:t>
    </dgm:pt>
    <dgm:pt modelId="{FD9FF961-8298-4635-A721-4C7988EA2F9E}" type="sibTrans" cxnId="{9BBB8E4A-37D2-40C0-B760-8A1B5977DAE8}">
      <dgm:prSet/>
      <dgm:spPr/>
      <dgm:t>
        <a:bodyPr/>
        <a:lstStyle/>
        <a:p>
          <a:endParaRPr lang="en-US"/>
        </a:p>
      </dgm:t>
    </dgm:pt>
    <dgm:pt modelId="{F2543D9F-2450-420C-87C9-849E4ED4EEF3}">
      <dgm:prSet/>
      <dgm:spPr/>
      <dgm:t>
        <a:bodyPr/>
        <a:lstStyle/>
        <a:p>
          <a:r>
            <a:rPr lang="en-US" dirty="0"/>
            <a:t>Little Libraries, Adopt a Classroom, etc.</a:t>
          </a:r>
        </a:p>
      </dgm:t>
    </dgm:pt>
    <dgm:pt modelId="{80C57263-2246-49E4-861E-4D75B63C8470}" type="parTrans" cxnId="{F8C77843-FC2D-4FDF-BF88-1517CB9C06D4}">
      <dgm:prSet/>
      <dgm:spPr/>
      <dgm:t>
        <a:bodyPr/>
        <a:lstStyle/>
        <a:p>
          <a:endParaRPr lang="en-US"/>
        </a:p>
      </dgm:t>
    </dgm:pt>
    <dgm:pt modelId="{27731A97-38F5-4579-A9C7-F60787BE179C}" type="sibTrans" cxnId="{F8C77843-FC2D-4FDF-BF88-1517CB9C06D4}">
      <dgm:prSet/>
      <dgm:spPr/>
      <dgm:t>
        <a:bodyPr/>
        <a:lstStyle/>
        <a:p>
          <a:endParaRPr lang="en-US"/>
        </a:p>
      </dgm:t>
    </dgm:pt>
    <dgm:pt modelId="{65BFCFB6-5DF3-441D-B2F8-00AA720E12DD}" type="pres">
      <dgm:prSet presAssocID="{60C8CBFA-B9E3-4379-A7D0-AAD8839175AC}" presName="linear" presStyleCnt="0">
        <dgm:presLayoutVars>
          <dgm:animLvl val="lvl"/>
          <dgm:resizeHandles val="exact"/>
        </dgm:presLayoutVars>
      </dgm:prSet>
      <dgm:spPr/>
    </dgm:pt>
    <dgm:pt modelId="{24051AA6-6EC8-45D9-85D9-874CD33870DE}" type="pres">
      <dgm:prSet presAssocID="{DE6D63FA-FF4C-43C3-A476-7CF51A134B65}" presName="parentText" presStyleLbl="node1" presStyleIdx="0" presStyleCnt="4" custLinFactNeighborX="-5054" custLinFactNeighborY="-3605">
        <dgm:presLayoutVars>
          <dgm:chMax val="0"/>
          <dgm:bulletEnabled val="1"/>
        </dgm:presLayoutVars>
      </dgm:prSet>
      <dgm:spPr/>
    </dgm:pt>
    <dgm:pt modelId="{FD4D9A07-EDE3-42CF-BFC0-6D4237E22757}" type="pres">
      <dgm:prSet presAssocID="{DE6D63FA-FF4C-43C3-A476-7CF51A134B65}" presName="childText" presStyleLbl="revTx" presStyleIdx="0" presStyleCnt="4">
        <dgm:presLayoutVars>
          <dgm:bulletEnabled val="1"/>
        </dgm:presLayoutVars>
      </dgm:prSet>
      <dgm:spPr/>
    </dgm:pt>
    <dgm:pt modelId="{CB4E23E7-1DC6-4E08-8B35-6C3DD28A1FE4}" type="pres">
      <dgm:prSet presAssocID="{C6DD57D4-E849-489E-8230-580B169826D5}" presName="parentText" presStyleLbl="node1" presStyleIdx="1" presStyleCnt="4">
        <dgm:presLayoutVars>
          <dgm:chMax val="0"/>
          <dgm:bulletEnabled val="1"/>
        </dgm:presLayoutVars>
      </dgm:prSet>
      <dgm:spPr/>
    </dgm:pt>
    <dgm:pt modelId="{A2094545-0BFF-481D-ADD5-BD755A389836}" type="pres">
      <dgm:prSet presAssocID="{C6DD57D4-E849-489E-8230-580B169826D5}" presName="childText" presStyleLbl="revTx" presStyleIdx="1" presStyleCnt="4">
        <dgm:presLayoutVars>
          <dgm:bulletEnabled val="1"/>
        </dgm:presLayoutVars>
      </dgm:prSet>
      <dgm:spPr/>
    </dgm:pt>
    <dgm:pt modelId="{1577F733-74F7-4EDF-907A-FC7DFC3C5B97}" type="pres">
      <dgm:prSet presAssocID="{95DA395B-915C-45A3-856F-B37AF2153A5F}" presName="parentText" presStyleLbl="node1" presStyleIdx="2" presStyleCnt="4">
        <dgm:presLayoutVars>
          <dgm:chMax val="0"/>
          <dgm:bulletEnabled val="1"/>
        </dgm:presLayoutVars>
      </dgm:prSet>
      <dgm:spPr/>
    </dgm:pt>
    <dgm:pt modelId="{C14EDAF0-7A78-4D75-935E-3A848FD46D9E}" type="pres">
      <dgm:prSet presAssocID="{95DA395B-915C-45A3-856F-B37AF2153A5F}" presName="childText" presStyleLbl="revTx" presStyleIdx="2" presStyleCnt="4">
        <dgm:presLayoutVars>
          <dgm:bulletEnabled val="1"/>
        </dgm:presLayoutVars>
      </dgm:prSet>
      <dgm:spPr/>
    </dgm:pt>
    <dgm:pt modelId="{484397D0-FEA6-4D46-B77A-DA1CC6D78E99}" type="pres">
      <dgm:prSet presAssocID="{55B761E3-603B-415B-BB20-E71684B5E9AF}" presName="parentText" presStyleLbl="node1" presStyleIdx="3" presStyleCnt="4" custLinFactNeighborY="1851">
        <dgm:presLayoutVars>
          <dgm:chMax val="0"/>
          <dgm:bulletEnabled val="1"/>
        </dgm:presLayoutVars>
      </dgm:prSet>
      <dgm:spPr/>
    </dgm:pt>
    <dgm:pt modelId="{935AAF07-BFEE-4315-BB6B-FD87065FAAA5}" type="pres">
      <dgm:prSet presAssocID="{55B761E3-603B-415B-BB20-E71684B5E9AF}" presName="childText" presStyleLbl="revTx" presStyleIdx="3" presStyleCnt="4">
        <dgm:presLayoutVars>
          <dgm:bulletEnabled val="1"/>
        </dgm:presLayoutVars>
      </dgm:prSet>
      <dgm:spPr/>
    </dgm:pt>
  </dgm:ptLst>
  <dgm:cxnLst>
    <dgm:cxn modelId="{C6CA8402-7021-4B5E-9C8E-ACD5BE45A466}" srcId="{60C8CBFA-B9E3-4379-A7D0-AAD8839175AC}" destId="{C6DD57D4-E849-489E-8230-580B169826D5}" srcOrd="1" destOrd="0" parTransId="{83A475BE-C60B-4A23-AAF0-08949918A838}" sibTransId="{49EC3C57-D70C-45D2-A3B1-D02A65579981}"/>
    <dgm:cxn modelId="{5C29F00F-F3D7-421F-A8A6-C1DF29DA68D0}" srcId="{95DA395B-915C-45A3-856F-B37AF2153A5F}" destId="{8F87B41A-9ACD-403E-A0D1-66ACC17D13F2}" srcOrd="0" destOrd="0" parTransId="{48541280-3B33-4D1D-A2C0-DB91CD261412}" sibTransId="{475641E0-D681-4851-A24A-ADD836C48E0F}"/>
    <dgm:cxn modelId="{1F1AA929-F6A3-4784-A60A-EEACFA104A10}" type="presOf" srcId="{60C8CBFA-B9E3-4379-A7D0-AAD8839175AC}" destId="{65BFCFB6-5DF3-441D-B2F8-00AA720E12DD}" srcOrd="0" destOrd="0" presId="urn:microsoft.com/office/officeart/2005/8/layout/vList2"/>
    <dgm:cxn modelId="{2B080E2D-2C2E-4FFE-9734-80C69A893F68}" srcId="{60C8CBFA-B9E3-4379-A7D0-AAD8839175AC}" destId="{55B761E3-603B-415B-BB20-E71684B5E9AF}" srcOrd="3" destOrd="0" parTransId="{584BDA6B-715D-4FFD-9DDE-357E929488BC}" sibTransId="{2696C4EE-2C74-43FA-ADCA-AE550C4F023F}"/>
    <dgm:cxn modelId="{33DDE22D-0030-496B-90F1-802B2F50C248}" srcId="{DE6D63FA-FF4C-43C3-A476-7CF51A134B65}" destId="{DF4AEEDF-07B1-488D-BFD6-6382C8991EBE}" srcOrd="0" destOrd="0" parTransId="{C51C28CB-C886-4052-B42A-B1694517D003}" sibTransId="{DD12056B-0DA3-4C79-AFD1-EFAEF869F680}"/>
    <dgm:cxn modelId="{11143E41-6CAA-4943-BBA0-D9D3C5E16BCA}" type="presOf" srcId="{F2543D9F-2450-420C-87C9-849E4ED4EEF3}" destId="{935AAF07-BFEE-4315-BB6B-FD87065FAAA5}" srcOrd="0" destOrd="1" presId="urn:microsoft.com/office/officeart/2005/8/layout/vList2"/>
    <dgm:cxn modelId="{F8C77843-FC2D-4FDF-BF88-1517CB9C06D4}" srcId="{55B761E3-603B-415B-BB20-E71684B5E9AF}" destId="{F2543D9F-2450-420C-87C9-849E4ED4EEF3}" srcOrd="1" destOrd="0" parTransId="{80C57263-2246-49E4-861E-4D75B63C8470}" sibTransId="{27731A97-38F5-4579-A9C7-F60787BE179C}"/>
    <dgm:cxn modelId="{9BBB8E4A-37D2-40C0-B760-8A1B5977DAE8}" srcId="{55B761E3-603B-415B-BB20-E71684B5E9AF}" destId="{A86710AA-702A-4668-9EB0-F2D774ED92F4}" srcOrd="0" destOrd="0" parTransId="{62E69A37-9003-451D-8DBD-4B87FE85567A}" sibTransId="{FD9FF961-8298-4635-A721-4C7988EA2F9E}"/>
    <dgm:cxn modelId="{388D7A4E-5294-4D9E-9FB2-E8D5D6418FCD}" type="presOf" srcId="{DE6D63FA-FF4C-43C3-A476-7CF51A134B65}" destId="{24051AA6-6EC8-45D9-85D9-874CD33870DE}" srcOrd="0" destOrd="0" presId="urn:microsoft.com/office/officeart/2005/8/layout/vList2"/>
    <dgm:cxn modelId="{F4DFBE56-F311-4F3B-8E71-E1EC4428A02F}" type="presOf" srcId="{95DA395B-915C-45A3-856F-B37AF2153A5F}" destId="{1577F733-74F7-4EDF-907A-FC7DFC3C5B97}" srcOrd="0" destOrd="0" presId="urn:microsoft.com/office/officeart/2005/8/layout/vList2"/>
    <dgm:cxn modelId="{4FD71077-3E86-42B2-8AA5-F7CE6C1D90D4}" srcId="{60C8CBFA-B9E3-4379-A7D0-AAD8839175AC}" destId="{DE6D63FA-FF4C-43C3-A476-7CF51A134B65}" srcOrd="0" destOrd="0" parTransId="{A9DA2F27-0E05-4DB9-99D9-A790C48D2544}" sibTransId="{FD820ECF-49DF-4DB3-85DD-E5FB46D2007B}"/>
    <dgm:cxn modelId="{9B6BC25A-8B56-4AE7-9F92-084DC6176BD1}" type="presOf" srcId="{C6DD57D4-E849-489E-8230-580B169826D5}" destId="{CB4E23E7-1DC6-4E08-8B35-6C3DD28A1FE4}" srcOrd="0" destOrd="0" presId="urn:microsoft.com/office/officeart/2005/8/layout/vList2"/>
    <dgm:cxn modelId="{B98F6F7B-0B15-4581-9829-71D1FF0D788C}" srcId="{C6DD57D4-E849-489E-8230-580B169826D5}" destId="{BE7A6FD1-C4D9-4A34-BC8E-C082DCA1C5EC}" srcOrd="0" destOrd="0" parTransId="{84B518F3-8862-4DBC-A022-5BCBC8A45B40}" sibTransId="{3FF1E7BC-5509-46EC-9E4C-71C89570FF0E}"/>
    <dgm:cxn modelId="{47F34281-8BD2-496D-9155-53E0BA27BF33}" type="presOf" srcId="{8F87B41A-9ACD-403E-A0D1-66ACC17D13F2}" destId="{C14EDAF0-7A78-4D75-935E-3A848FD46D9E}" srcOrd="0" destOrd="0" presId="urn:microsoft.com/office/officeart/2005/8/layout/vList2"/>
    <dgm:cxn modelId="{16BFE982-038D-4EC4-AD65-6035566B76FE}" type="presOf" srcId="{A86710AA-702A-4668-9EB0-F2D774ED92F4}" destId="{935AAF07-BFEE-4315-BB6B-FD87065FAAA5}" srcOrd="0" destOrd="0" presId="urn:microsoft.com/office/officeart/2005/8/layout/vList2"/>
    <dgm:cxn modelId="{D1AECAA1-44A6-4ABA-810F-C580A427596A}" type="presOf" srcId="{BE7A6FD1-C4D9-4A34-BC8E-C082DCA1C5EC}" destId="{A2094545-0BFF-481D-ADD5-BD755A389836}" srcOrd="0" destOrd="0" presId="urn:microsoft.com/office/officeart/2005/8/layout/vList2"/>
    <dgm:cxn modelId="{AE6CA2A6-18AF-4A40-81EB-ECEF2DBED995}" type="presOf" srcId="{55B761E3-603B-415B-BB20-E71684B5E9AF}" destId="{484397D0-FEA6-4D46-B77A-DA1CC6D78E99}" srcOrd="0" destOrd="0" presId="urn:microsoft.com/office/officeart/2005/8/layout/vList2"/>
    <dgm:cxn modelId="{48F7D3B5-DB01-4BFB-8661-4A5D04B515AD}" srcId="{60C8CBFA-B9E3-4379-A7D0-AAD8839175AC}" destId="{95DA395B-915C-45A3-856F-B37AF2153A5F}" srcOrd="2" destOrd="0" parTransId="{AAB7D614-F520-46B9-AF37-44769E26FD92}" sibTransId="{46C0EFC2-2944-40BA-8083-226683CB9919}"/>
    <dgm:cxn modelId="{75F59EDB-3475-42B3-8583-16A18DF69E4A}" type="presOf" srcId="{DF4AEEDF-07B1-488D-BFD6-6382C8991EBE}" destId="{FD4D9A07-EDE3-42CF-BFC0-6D4237E22757}" srcOrd="0" destOrd="0" presId="urn:microsoft.com/office/officeart/2005/8/layout/vList2"/>
    <dgm:cxn modelId="{0C0A3D2D-8FF3-4E45-A3E5-D3A099C6E26D}" type="presParOf" srcId="{65BFCFB6-5DF3-441D-B2F8-00AA720E12DD}" destId="{24051AA6-6EC8-45D9-85D9-874CD33870DE}" srcOrd="0" destOrd="0" presId="urn:microsoft.com/office/officeart/2005/8/layout/vList2"/>
    <dgm:cxn modelId="{9E81A073-2A57-4C59-92E4-196D75D73B86}" type="presParOf" srcId="{65BFCFB6-5DF3-441D-B2F8-00AA720E12DD}" destId="{FD4D9A07-EDE3-42CF-BFC0-6D4237E22757}" srcOrd="1" destOrd="0" presId="urn:microsoft.com/office/officeart/2005/8/layout/vList2"/>
    <dgm:cxn modelId="{8F61646F-F99E-4CBA-ABCA-03FBCC0AF44F}" type="presParOf" srcId="{65BFCFB6-5DF3-441D-B2F8-00AA720E12DD}" destId="{CB4E23E7-1DC6-4E08-8B35-6C3DD28A1FE4}" srcOrd="2" destOrd="0" presId="urn:microsoft.com/office/officeart/2005/8/layout/vList2"/>
    <dgm:cxn modelId="{59013FE6-AE2A-4557-94E6-36AACEFB1AA9}" type="presParOf" srcId="{65BFCFB6-5DF3-441D-B2F8-00AA720E12DD}" destId="{A2094545-0BFF-481D-ADD5-BD755A389836}" srcOrd="3" destOrd="0" presId="urn:microsoft.com/office/officeart/2005/8/layout/vList2"/>
    <dgm:cxn modelId="{527CA9B0-4183-4B3F-9F0B-8DE2ACB68E1E}" type="presParOf" srcId="{65BFCFB6-5DF3-441D-B2F8-00AA720E12DD}" destId="{1577F733-74F7-4EDF-907A-FC7DFC3C5B97}" srcOrd="4" destOrd="0" presId="urn:microsoft.com/office/officeart/2005/8/layout/vList2"/>
    <dgm:cxn modelId="{0F2A9823-D14C-4064-ADA4-4C9613BAC845}" type="presParOf" srcId="{65BFCFB6-5DF3-441D-B2F8-00AA720E12DD}" destId="{C14EDAF0-7A78-4D75-935E-3A848FD46D9E}" srcOrd="5" destOrd="0" presId="urn:microsoft.com/office/officeart/2005/8/layout/vList2"/>
    <dgm:cxn modelId="{FADD9154-0A80-47CE-A2BF-B9628A6DD6CC}" type="presParOf" srcId="{65BFCFB6-5DF3-441D-B2F8-00AA720E12DD}" destId="{484397D0-FEA6-4D46-B77A-DA1CC6D78E99}" srcOrd="6" destOrd="0" presId="urn:microsoft.com/office/officeart/2005/8/layout/vList2"/>
    <dgm:cxn modelId="{1E335E2E-EC5E-49F3-8D96-C86567AE4D5A}" type="presParOf" srcId="{65BFCFB6-5DF3-441D-B2F8-00AA720E12DD}" destId="{935AAF07-BFEE-4315-BB6B-FD87065FAAA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1AE02-7D0D-487F-A6B8-6E8F7226E875}">
      <dsp:nvSpPr>
        <dsp:cNvPr id="0" name=""/>
        <dsp:cNvSpPr/>
      </dsp:nvSpPr>
      <dsp:spPr>
        <a:xfrm>
          <a:off x="491908" y="200986"/>
          <a:ext cx="1333246" cy="1333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6B17B-E395-49FA-9C04-57800631162F}">
      <dsp:nvSpPr>
        <dsp:cNvPr id="0" name=""/>
        <dsp:cNvSpPr/>
      </dsp:nvSpPr>
      <dsp:spPr>
        <a:xfrm>
          <a:off x="776043" y="485120"/>
          <a:ext cx="764977" cy="7649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D4E01C-3EC4-4E68-A6E5-39084422503B}">
      <dsp:nvSpPr>
        <dsp:cNvPr id="0" name=""/>
        <dsp:cNvSpPr/>
      </dsp:nvSpPr>
      <dsp:spPr>
        <a:xfrm>
          <a:off x="65706" y="1949506"/>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Understanding the Workforce Pipeline</a:t>
          </a:r>
        </a:p>
      </dsp:txBody>
      <dsp:txXfrm>
        <a:off x="65706" y="1949506"/>
        <a:ext cx="2185650" cy="720000"/>
      </dsp:txXfrm>
    </dsp:sp>
    <dsp:sp modelId="{5C70E604-9EC4-4857-8D4C-F625DD586B27}">
      <dsp:nvSpPr>
        <dsp:cNvPr id="0" name=""/>
        <dsp:cNvSpPr/>
      </dsp:nvSpPr>
      <dsp:spPr>
        <a:xfrm>
          <a:off x="3060047" y="200986"/>
          <a:ext cx="1333246" cy="1333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B4C24-72AD-4799-847C-3D994EF2AB98}">
      <dsp:nvSpPr>
        <dsp:cNvPr id="0" name=""/>
        <dsp:cNvSpPr/>
      </dsp:nvSpPr>
      <dsp:spPr>
        <a:xfrm>
          <a:off x="3344182" y="485120"/>
          <a:ext cx="764977" cy="7649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A0299F-BFAB-4230-BDEC-405C0F2FB0E5}">
      <dsp:nvSpPr>
        <dsp:cNvPr id="0" name=""/>
        <dsp:cNvSpPr/>
      </dsp:nvSpPr>
      <dsp:spPr>
        <a:xfrm>
          <a:off x="2633845" y="1949506"/>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Impacting the Workforce Pipeline</a:t>
          </a:r>
        </a:p>
      </dsp:txBody>
      <dsp:txXfrm>
        <a:off x="2633845" y="1949506"/>
        <a:ext cx="2185650" cy="720000"/>
      </dsp:txXfrm>
    </dsp:sp>
    <dsp:sp modelId="{125EDC58-8490-43DF-BF12-E727F9B1ED77}">
      <dsp:nvSpPr>
        <dsp:cNvPr id="0" name=""/>
        <dsp:cNvSpPr/>
      </dsp:nvSpPr>
      <dsp:spPr>
        <a:xfrm>
          <a:off x="491908" y="3215919"/>
          <a:ext cx="1333246" cy="1333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E17E4-4531-499F-AE32-FCD809B668BA}">
      <dsp:nvSpPr>
        <dsp:cNvPr id="0" name=""/>
        <dsp:cNvSpPr/>
      </dsp:nvSpPr>
      <dsp:spPr>
        <a:xfrm>
          <a:off x="776043" y="3500053"/>
          <a:ext cx="764977" cy="7649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5A48AD-56B1-4EAC-B20F-8CED1E203E13}">
      <dsp:nvSpPr>
        <dsp:cNvPr id="0" name=""/>
        <dsp:cNvSpPr/>
      </dsp:nvSpPr>
      <dsp:spPr>
        <a:xfrm>
          <a:off x="65706" y="4964439"/>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Making a plan for your community</a:t>
          </a:r>
        </a:p>
      </dsp:txBody>
      <dsp:txXfrm>
        <a:off x="65706" y="4964439"/>
        <a:ext cx="2185650" cy="720000"/>
      </dsp:txXfrm>
    </dsp:sp>
    <dsp:sp modelId="{5E7B1061-CD29-49AC-B145-079EFCB0DD08}">
      <dsp:nvSpPr>
        <dsp:cNvPr id="0" name=""/>
        <dsp:cNvSpPr/>
      </dsp:nvSpPr>
      <dsp:spPr>
        <a:xfrm>
          <a:off x="3060047" y="3215919"/>
          <a:ext cx="1333246" cy="1333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33D87-9CC0-4FB0-B92C-5FF2DDB8F838}">
      <dsp:nvSpPr>
        <dsp:cNvPr id="0" name=""/>
        <dsp:cNvSpPr/>
      </dsp:nvSpPr>
      <dsp:spPr>
        <a:xfrm>
          <a:off x="3344182" y="3500053"/>
          <a:ext cx="764977" cy="7649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074973-73A5-42D2-B736-3E6394C5A06E}">
      <dsp:nvSpPr>
        <dsp:cNvPr id="0" name=""/>
        <dsp:cNvSpPr/>
      </dsp:nvSpPr>
      <dsp:spPr>
        <a:xfrm>
          <a:off x="2633845" y="4964439"/>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Taking steps to cultivate your local talent</a:t>
          </a:r>
        </a:p>
      </dsp:txBody>
      <dsp:txXfrm>
        <a:off x="2633845" y="4964439"/>
        <a:ext cx="21856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DB284-3603-4B31-889E-3463FAA37B32}">
      <dsp:nvSpPr>
        <dsp:cNvPr id="0" name=""/>
        <dsp:cNvSpPr/>
      </dsp:nvSpPr>
      <dsp:spPr>
        <a:xfrm>
          <a:off x="0" y="36077"/>
          <a:ext cx="4885203" cy="913678"/>
        </a:xfrm>
        <a:prstGeom prst="roundRect">
          <a:avLst/>
        </a:prstGeom>
        <a:blipFill rotWithShape="0">
          <a:blip xmlns:r="http://schemas.openxmlformats.org/officeDocument/2006/relationships" r:embed="rId1"/>
          <a:srcRect/>
          <a:stretch>
            <a:fillRect l="-45000" r="-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Get Georgia Reading</a:t>
          </a:r>
        </a:p>
      </dsp:txBody>
      <dsp:txXfrm>
        <a:off x="44602" y="80679"/>
        <a:ext cx="4795999" cy="824474"/>
      </dsp:txXfrm>
    </dsp:sp>
    <dsp:sp modelId="{5A742EF2-80A4-4144-8A2C-6CE5D473D1CC}">
      <dsp:nvSpPr>
        <dsp:cNvPr id="0" name=""/>
        <dsp:cNvSpPr/>
      </dsp:nvSpPr>
      <dsp:spPr>
        <a:xfrm>
          <a:off x="0" y="1015995"/>
          <a:ext cx="4885203" cy="913678"/>
        </a:xfrm>
        <a:prstGeom prst="roundRect">
          <a:avLst/>
        </a:prstGeom>
        <a:blipFill rotWithShape="0">
          <a:blip xmlns:r="http://schemas.openxmlformats.org/officeDocument/2006/relationships" r:embed="rId2"/>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Department of Early Childcare and Learning (DECAL)</a:t>
          </a:r>
        </a:p>
      </dsp:txBody>
      <dsp:txXfrm>
        <a:off x="44602" y="1060597"/>
        <a:ext cx="4795999" cy="824474"/>
      </dsp:txXfrm>
    </dsp:sp>
    <dsp:sp modelId="{B8A8BB90-6DBF-4077-80B7-FA6AED61D628}">
      <dsp:nvSpPr>
        <dsp:cNvPr id="0" name=""/>
        <dsp:cNvSpPr/>
      </dsp:nvSpPr>
      <dsp:spPr>
        <a:xfrm>
          <a:off x="0" y="1995914"/>
          <a:ext cx="4885203" cy="913678"/>
        </a:xfrm>
        <a:prstGeom prst="roundRect">
          <a:avLst/>
        </a:prstGeom>
        <a:blipFill rotWithShape="0">
          <a:blip xmlns:r="http://schemas.openxmlformats.org/officeDocument/2006/relationships" r:embed="rId3"/>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Bright from the Start</a:t>
          </a:r>
        </a:p>
      </dsp:txBody>
      <dsp:txXfrm>
        <a:off x="44602" y="2040516"/>
        <a:ext cx="4795999" cy="824474"/>
      </dsp:txXfrm>
    </dsp:sp>
    <dsp:sp modelId="{16C4F8E0-12B3-4AF1-963C-A1986FCF2ACC}">
      <dsp:nvSpPr>
        <dsp:cNvPr id="0" name=""/>
        <dsp:cNvSpPr/>
      </dsp:nvSpPr>
      <dsp:spPr>
        <a:xfrm>
          <a:off x="0" y="2975833"/>
          <a:ext cx="4885203" cy="913678"/>
        </a:xfrm>
        <a:prstGeom prst="roundRect">
          <a:avLst/>
        </a:prstGeom>
        <a:blipFill rotWithShape="0">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Ferst</a:t>
          </a:r>
          <a:r>
            <a:rPr lang="en-US" sz="2300" kern="1200" dirty="0"/>
            <a:t> Readers and other nonprofits</a:t>
          </a:r>
        </a:p>
      </dsp:txBody>
      <dsp:txXfrm>
        <a:off x="44602" y="3020435"/>
        <a:ext cx="4795999" cy="824474"/>
      </dsp:txXfrm>
    </dsp:sp>
    <dsp:sp modelId="{73D86E4C-6F99-4380-9A48-FB830C7511FA}">
      <dsp:nvSpPr>
        <dsp:cNvPr id="0" name=""/>
        <dsp:cNvSpPr/>
      </dsp:nvSpPr>
      <dsp:spPr>
        <a:xfrm>
          <a:off x="0" y="3955751"/>
          <a:ext cx="4885203" cy="913678"/>
        </a:xfrm>
        <a:prstGeom prst="roundRect">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Department of Public Health</a:t>
          </a:r>
        </a:p>
      </dsp:txBody>
      <dsp:txXfrm>
        <a:off x="44602" y="4000353"/>
        <a:ext cx="4795999" cy="824474"/>
      </dsp:txXfrm>
    </dsp:sp>
    <dsp:sp modelId="{F2174E43-E29E-4477-AFA1-2B1C623FFF45}">
      <dsp:nvSpPr>
        <dsp:cNvPr id="0" name=""/>
        <dsp:cNvSpPr/>
      </dsp:nvSpPr>
      <dsp:spPr>
        <a:xfrm>
          <a:off x="0" y="4935670"/>
          <a:ext cx="4885203" cy="913678"/>
        </a:xfrm>
        <a:prstGeom prst="roundRect">
          <a:avLst/>
        </a:prstGeom>
        <a:blipFill rotWithShape="0">
          <a:blip xmlns:r="http://schemas.openxmlformats.org/officeDocument/2006/relationships" r:embed="rId6"/>
          <a:srcRect/>
          <a:stretch>
            <a:fillRect l="-64000" r="-6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Community campaigns and collaborations</a:t>
          </a:r>
        </a:p>
      </dsp:txBody>
      <dsp:txXfrm>
        <a:off x="44602" y="4980272"/>
        <a:ext cx="4795999" cy="824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51AA6-6EC8-45D9-85D9-874CD33870DE}">
      <dsp:nvSpPr>
        <dsp:cNvPr id="0" name=""/>
        <dsp:cNvSpPr/>
      </dsp:nvSpPr>
      <dsp:spPr>
        <a:xfrm>
          <a:off x="0" y="0"/>
          <a:ext cx="4885203" cy="672750"/>
        </a:xfrm>
        <a:prstGeom prst="roundRect">
          <a:avLst/>
        </a:prstGeom>
        <a:blipFill rotWithShape="0">
          <a:blip xmlns:r="http://schemas.openxmlformats.org/officeDocument/2006/relationships" r:embed="rId1"/>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defRPr b="1"/>
          </a:pPr>
          <a:r>
            <a:rPr lang="en-US" sz="2800" b="1" kern="1200" dirty="0">
              <a:solidFill>
                <a:prstClr val="white"/>
              </a:solidFill>
              <a:highlight>
                <a:srgbClr val="808080"/>
              </a:highlight>
              <a:latin typeface="Calibri"/>
              <a:ea typeface="+mn-ea"/>
              <a:cs typeface="+mn-cs"/>
            </a:rPr>
            <a:t>Educate</a:t>
          </a:r>
        </a:p>
      </dsp:txBody>
      <dsp:txXfrm>
        <a:off x="32841" y="32841"/>
        <a:ext cx="4819521" cy="607068"/>
      </dsp:txXfrm>
    </dsp:sp>
    <dsp:sp modelId="{FD4D9A07-EDE3-42CF-BFC0-6D4237E22757}">
      <dsp:nvSpPr>
        <dsp:cNvPr id="0" name=""/>
        <dsp:cNvSpPr/>
      </dsp:nvSpPr>
      <dsp:spPr>
        <a:xfrm>
          <a:off x="0" y="691588"/>
          <a:ext cx="4885203" cy="633937"/>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5510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solidFill>
            </a:rPr>
            <a:t>Educate employees through posters, announcements, training</a:t>
          </a:r>
        </a:p>
      </dsp:txBody>
      <dsp:txXfrm>
        <a:off x="0" y="691588"/>
        <a:ext cx="4885203" cy="633937"/>
      </dsp:txXfrm>
    </dsp:sp>
    <dsp:sp modelId="{CB4E23E7-1DC6-4E08-8B35-6C3DD28A1FE4}">
      <dsp:nvSpPr>
        <dsp:cNvPr id="0" name=""/>
        <dsp:cNvSpPr/>
      </dsp:nvSpPr>
      <dsp:spPr>
        <a:xfrm>
          <a:off x="0" y="1325525"/>
          <a:ext cx="4885203" cy="672750"/>
        </a:xfrm>
        <a:prstGeom prst="roundRect">
          <a:avLst/>
        </a:prstGeom>
        <a:blipFill rotWithShape="0">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highlight>
                <a:srgbClr val="808080"/>
              </a:highlight>
            </a:rPr>
            <a:t>Connect</a:t>
          </a:r>
        </a:p>
      </dsp:txBody>
      <dsp:txXfrm>
        <a:off x="32841" y="1358366"/>
        <a:ext cx="4819521" cy="607068"/>
      </dsp:txXfrm>
    </dsp:sp>
    <dsp:sp modelId="{A2094545-0BFF-481D-ADD5-BD755A389836}">
      <dsp:nvSpPr>
        <dsp:cNvPr id="0" name=""/>
        <dsp:cNvSpPr/>
      </dsp:nvSpPr>
      <dsp:spPr>
        <a:xfrm>
          <a:off x="0" y="1998275"/>
          <a:ext cx="4885203" cy="90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Connect parents with resources (</a:t>
          </a:r>
          <a:r>
            <a:rPr lang="en-US" sz="2000" kern="1200" dirty="0" err="1"/>
            <a:t>Ferst</a:t>
          </a:r>
          <a:r>
            <a:rPr lang="en-US" sz="2000" kern="1200" dirty="0"/>
            <a:t> Readers, Dolly Parton’s Imagination Library)</a:t>
          </a:r>
        </a:p>
      </dsp:txBody>
      <dsp:txXfrm>
        <a:off x="0" y="1998275"/>
        <a:ext cx="4885203" cy="905625"/>
      </dsp:txXfrm>
    </dsp:sp>
    <dsp:sp modelId="{1577F733-74F7-4EDF-907A-FC7DFC3C5B97}">
      <dsp:nvSpPr>
        <dsp:cNvPr id="0" name=""/>
        <dsp:cNvSpPr/>
      </dsp:nvSpPr>
      <dsp:spPr>
        <a:xfrm>
          <a:off x="0" y="2903900"/>
          <a:ext cx="4885203" cy="672750"/>
        </a:xfrm>
        <a:prstGeom prst="roundRect">
          <a:avLst/>
        </a:prstGeom>
        <a:blipFill rotWithShape="0">
          <a:blip xmlns:r="http://schemas.openxmlformats.org/officeDocument/2006/relationships" r:embed="rId3"/>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highlight>
                <a:srgbClr val="808080"/>
              </a:highlight>
            </a:rPr>
            <a:t>Encourage</a:t>
          </a:r>
        </a:p>
      </dsp:txBody>
      <dsp:txXfrm>
        <a:off x="32841" y="2936741"/>
        <a:ext cx="4819521" cy="607068"/>
      </dsp:txXfrm>
    </dsp:sp>
    <dsp:sp modelId="{C14EDAF0-7A78-4D75-935E-3A848FD46D9E}">
      <dsp:nvSpPr>
        <dsp:cNvPr id="0" name=""/>
        <dsp:cNvSpPr/>
      </dsp:nvSpPr>
      <dsp:spPr>
        <a:xfrm>
          <a:off x="0" y="3576650"/>
          <a:ext cx="4885203" cy="63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Encourage participation with literacy efforts</a:t>
          </a:r>
        </a:p>
      </dsp:txBody>
      <dsp:txXfrm>
        <a:off x="0" y="3576650"/>
        <a:ext cx="4885203" cy="633937"/>
      </dsp:txXfrm>
    </dsp:sp>
    <dsp:sp modelId="{484397D0-FEA6-4D46-B77A-DA1CC6D78E99}">
      <dsp:nvSpPr>
        <dsp:cNvPr id="0" name=""/>
        <dsp:cNvSpPr/>
      </dsp:nvSpPr>
      <dsp:spPr>
        <a:xfrm>
          <a:off x="0" y="4228787"/>
          <a:ext cx="4885203" cy="672750"/>
        </a:xfrm>
        <a:prstGeom prst="roundRect">
          <a:avLst/>
        </a:prstGeom>
        <a:blipFill rotWithShape="0">
          <a:blip xmlns:r="http://schemas.openxmlformats.org/officeDocument/2006/relationships" r:embed="rId4"/>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highlight>
                <a:srgbClr val="808080"/>
              </a:highlight>
            </a:rPr>
            <a:t>Support</a:t>
          </a:r>
        </a:p>
      </dsp:txBody>
      <dsp:txXfrm>
        <a:off x="32841" y="4261628"/>
        <a:ext cx="4819521" cy="607068"/>
      </dsp:txXfrm>
    </dsp:sp>
    <dsp:sp modelId="{935AAF07-BFEE-4315-BB6B-FD87065FAAA5}">
      <dsp:nvSpPr>
        <dsp:cNvPr id="0" name=""/>
        <dsp:cNvSpPr/>
      </dsp:nvSpPr>
      <dsp:spPr>
        <a:xfrm>
          <a:off x="0" y="4883337"/>
          <a:ext cx="4885203"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Support quality day care and early learning.</a:t>
          </a:r>
        </a:p>
        <a:p>
          <a:pPr marL="228600" lvl="1" indent="-228600" algn="l" defTabSz="889000">
            <a:lnSpc>
              <a:spcPct val="90000"/>
            </a:lnSpc>
            <a:spcBef>
              <a:spcPct val="0"/>
            </a:spcBef>
            <a:spcAft>
              <a:spcPct val="20000"/>
            </a:spcAft>
            <a:buChar char="•"/>
          </a:pPr>
          <a:r>
            <a:rPr lang="en-US" sz="2000" kern="1200" dirty="0"/>
            <a:t>Little Libraries, Adopt a Classroom, etc.</a:t>
          </a:r>
        </a:p>
      </dsp:txBody>
      <dsp:txXfrm>
        <a:off x="0" y="4883337"/>
        <a:ext cx="4885203" cy="98325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965A8C-0CBD-4FFE-8FDF-9C69B86AB26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123999-CB1D-4053-8E89-172660BC9CA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DD283D8-588E-4D1E-9D07-3418ABAF3A90}" type="datetimeFigureOut">
              <a:rPr lang="en-US" smtClean="0"/>
              <a:t>7/16/2019</a:t>
            </a:fld>
            <a:endParaRPr lang="en-US"/>
          </a:p>
        </p:txBody>
      </p:sp>
      <p:sp>
        <p:nvSpPr>
          <p:cNvPr id="4" name="Footer Placeholder 3">
            <a:extLst>
              <a:ext uri="{FF2B5EF4-FFF2-40B4-BE49-F238E27FC236}">
                <a16:creationId xmlns:a16="http://schemas.microsoft.com/office/drawing/2014/main" id="{24DFE8D9-EB8A-4731-939C-6194ECDEA21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0FF51B-F24C-4CB0-99EB-1469D8C3555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AE6DEA5-8B35-4F3D-BFCB-6E56BB23A417}" type="slidenum">
              <a:rPr lang="en-US" smtClean="0"/>
              <a:t>‹#›</a:t>
            </a:fld>
            <a:endParaRPr lang="en-US"/>
          </a:p>
        </p:txBody>
      </p:sp>
    </p:spTree>
    <p:extLst>
      <p:ext uri="{BB962C8B-B14F-4D97-AF65-F5344CB8AC3E}">
        <p14:creationId xmlns:p14="http://schemas.microsoft.com/office/powerpoint/2010/main" val="406011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F5606186-D2D3-4C1A-8ACE-FB3E238FAD37}" type="datetimeFigureOut">
              <a:rPr lang="en-US" smtClean="0"/>
              <a:pPr/>
              <a:t>7/16/2019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372BED22-9416-48E6-A85C-8E37E8F2BA8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think your talent pipeline, your workforce, is a big deal?  Well, your workforce pipeline is your ed pipeline</a:t>
            </a:r>
          </a:p>
        </p:txBody>
      </p:sp>
      <p:sp>
        <p:nvSpPr>
          <p:cNvPr id="4" name="Slide Number Placeholder 3"/>
          <p:cNvSpPr>
            <a:spLocks noGrp="1"/>
          </p:cNvSpPr>
          <p:nvPr>
            <p:ph type="sldNum" sz="quarter" idx="5"/>
          </p:nvPr>
        </p:nvSpPr>
        <p:spPr/>
        <p:txBody>
          <a:bodyPr/>
          <a:lstStyle/>
          <a:p>
            <a:fld id="{372BED22-9416-48E6-A85C-8E37E8F2BA8E}" type="slidenum">
              <a:rPr lang="en-US" smtClean="0"/>
              <a:pPr/>
              <a:t>1</a:t>
            </a:fld>
            <a:endParaRPr lang="en-US"/>
          </a:p>
        </p:txBody>
      </p:sp>
    </p:spTree>
    <p:extLst>
      <p:ext uri="{BB962C8B-B14F-4D97-AF65-F5344CB8AC3E}">
        <p14:creationId xmlns:p14="http://schemas.microsoft.com/office/powerpoint/2010/main" val="24252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National snapshot</a:t>
            </a:r>
            <a:r>
              <a:rPr lang="en-US" baseline="0" dirty="0"/>
              <a:t> that illustrates how poverty effects school readiness</a:t>
            </a:r>
          </a:p>
          <a:p>
            <a:pPr>
              <a:buFont typeface="Arial" pitchFamily="34" charset="0"/>
              <a:buChar char="•"/>
            </a:pPr>
            <a:endParaRPr lang="en-US" baseline="0" dirty="0"/>
          </a:p>
          <a:p>
            <a:pPr>
              <a:buFont typeface="Arial" pitchFamily="34" charset="0"/>
              <a:buChar char="•"/>
            </a:pPr>
            <a:r>
              <a:rPr lang="en-US" baseline="0" dirty="0"/>
              <a:t>On average, when kids enter kindergarten . On average, lower income children start kindergarten already behind.  The achievement gap is there before school even starts.</a:t>
            </a:r>
          </a:p>
          <a:p>
            <a:pPr>
              <a:buFont typeface="Arial" pitchFamily="34" charset="0"/>
              <a:buChar char="•"/>
            </a:pPr>
            <a:endParaRPr lang="en-US" baseline="0" dirty="0"/>
          </a:p>
          <a:p>
            <a:pPr>
              <a:buFont typeface="Arial" pitchFamily="34" charset="0"/>
              <a:buChar char="•"/>
            </a:pPr>
            <a:r>
              <a:rPr lang="en-US" baseline="0" dirty="0"/>
              <a:t>Later on we will see how this gap plays out as children age and move through the pipeline, thus highlighting the importance of early learning.</a:t>
            </a:r>
          </a:p>
        </p:txBody>
      </p:sp>
      <p:sp>
        <p:nvSpPr>
          <p:cNvPr id="4" name="Slide Number Placeholder 3"/>
          <p:cNvSpPr>
            <a:spLocks noGrp="1"/>
          </p:cNvSpPr>
          <p:nvPr>
            <p:ph type="sldNum" sz="quarter" idx="10"/>
          </p:nvPr>
        </p:nvSpPr>
        <p:spPr/>
        <p:txBody>
          <a:bodyPr/>
          <a:lstStyle/>
          <a:p>
            <a:fld id="{55971FE8-0850-43DF-824D-2706B897EDFB}" type="slidenum">
              <a:rPr lang="en-US" smtClean="0"/>
              <a:pPr/>
              <a:t>11</a:t>
            </a:fld>
            <a:endParaRPr lang="en-US"/>
          </a:p>
        </p:txBody>
      </p:sp>
    </p:spTree>
    <p:extLst>
      <p:ext uri="{BB962C8B-B14F-4D97-AF65-F5344CB8AC3E}">
        <p14:creationId xmlns:p14="http://schemas.microsoft.com/office/powerpoint/2010/main" val="62858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mn-lt"/>
              <a:ea typeface="+mn-ea"/>
              <a:cs typeface="+mn-cs"/>
            </a:endParaRPr>
          </a:p>
        </p:txBody>
      </p:sp>
      <p:sp>
        <p:nvSpPr>
          <p:cNvPr id="4" name="Slide Number Placeholder 3"/>
          <p:cNvSpPr>
            <a:spLocks noGrp="1"/>
          </p:cNvSpPr>
          <p:nvPr>
            <p:ph type="sldNum" sz="quarter" idx="10"/>
          </p:nvPr>
        </p:nvSpPr>
        <p:spPr/>
        <p:txBody>
          <a:bodyPr/>
          <a:lstStyle/>
          <a:p>
            <a:fld id="{319DF742-6FA4-4D2E-BEDC-FC8CFC508758}" type="slidenum">
              <a:rPr lang="en-US" smtClean="0"/>
              <a:pPr/>
              <a:t>14</a:t>
            </a:fld>
            <a:endParaRPr lang="en-US"/>
          </a:p>
        </p:txBody>
      </p:sp>
    </p:spTree>
    <p:extLst>
      <p:ext uri="{BB962C8B-B14F-4D97-AF65-F5344CB8AC3E}">
        <p14:creationId xmlns:p14="http://schemas.microsoft.com/office/powerpoint/2010/main" val="28649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15</a:t>
            </a:fld>
            <a:endParaRPr lang="en-US"/>
          </a:p>
        </p:txBody>
      </p:sp>
    </p:spTree>
    <p:extLst>
      <p:ext uri="{BB962C8B-B14F-4D97-AF65-F5344CB8AC3E}">
        <p14:creationId xmlns:p14="http://schemas.microsoft.com/office/powerpoint/2010/main" val="303520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 for communities – how to do you re-</a:t>
            </a:r>
            <a:r>
              <a:rPr lang="en-US" b="1" dirty="0" err="1"/>
              <a:t>enegage</a:t>
            </a:r>
            <a:r>
              <a:rPr lang="en-US" b="1" dirty="0"/>
              <a:t> the adult population in the workforce.  Why are they out of it?  Job training?  Literacy?  Education levels?</a:t>
            </a:r>
          </a:p>
        </p:txBody>
      </p:sp>
      <p:sp>
        <p:nvSpPr>
          <p:cNvPr id="4" name="Slide Number Placeholder 3"/>
          <p:cNvSpPr>
            <a:spLocks noGrp="1"/>
          </p:cNvSpPr>
          <p:nvPr>
            <p:ph type="sldNum" sz="quarter" idx="10"/>
          </p:nvPr>
        </p:nvSpPr>
        <p:spPr/>
        <p:txBody>
          <a:bodyPr/>
          <a:lstStyle/>
          <a:p>
            <a:fld id="{372BED22-9416-48E6-A85C-8E37E8F2BA8E}" type="slidenum">
              <a:rPr lang="en-US" smtClean="0"/>
              <a:pPr/>
              <a:t>16</a:t>
            </a:fld>
            <a:endParaRPr lang="en-US"/>
          </a:p>
        </p:txBody>
      </p:sp>
    </p:spTree>
    <p:extLst>
      <p:ext uri="{BB962C8B-B14F-4D97-AF65-F5344CB8AC3E}">
        <p14:creationId xmlns:p14="http://schemas.microsoft.com/office/powerpoint/2010/main" val="261119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Calculations done by the Georgia Chamber of Commerce</a:t>
            </a:r>
          </a:p>
          <a:p>
            <a:r>
              <a:rPr lang="en-US" dirty="0"/>
              <a:t>Adult population</a:t>
            </a:r>
          </a:p>
          <a:p>
            <a:endParaRPr lang="en-US" dirty="0"/>
          </a:p>
          <a:p>
            <a:r>
              <a:rPr lang="en-US" sz="1200" b="0" i="0" u="none" strike="noStrike" kern="1200" baseline="0" dirty="0">
                <a:solidFill>
                  <a:schemeClr val="tx1"/>
                </a:solidFill>
                <a:latin typeface="+mn-lt"/>
                <a:ea typeface="+mn-ea"/>
                <a:cs typeface="+mn-cs"/>
              </a:rPr>
              <a:t>59 of Georgia’s 159 counties have greater than 25% poverty</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Lowest Poverty Rate – Forsyth and Oconee (7%)</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Highest Poverty Rate – Calhoun and Clay – 42% of the residents are below the official poverty threshold</a:t>
            </a:r>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17</a:t>
            </a:fld>
            <a:endParaRPr lang="en-US"/>
          </a:p>
        </p:txBody>
      </p:sp>
    </p:spTree>
    <p:extLst>
      <p:ext uri="{BB962C8B-B14F-4D97-AF65-F5344CB8AC3E}">
        <p14:creationId xmlns:p14="http://schemas.microsoft.com/office/powerpoint/2010/main" val="3191977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18</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lvl="0"/>
            <a:r>
              <a:rPr lang="en-US" sz="1300" dirty="0"/>
              <a:t>Doug </a:t>
            </a:r>
            <a:r>
              <a:rPr lang="en-US" sz="1300" dirty="0" err="1"/>
              <a:t>Betchel</a:t>
            </a:r>
            <a:r>
              <a:rPr lang="en-US" sz="1300" dirty="0"/>
              <a:t> – UGA professor – started with the 2 Georgia’s.  Before he passed away, he updated that to the 5 Georgia’s:  </a:t>
            </a:r>
            <a:r>
              <a:rPr lang="en-US" sz="1200" kern="1200" dirty="0">
                <a:solidFill>
                  <a:schemeClr val="tx1"/>
                </a:solidFill>
                <a:effectLst/>
                <a:latin typeface="+mn-lt"/>
                <a:ea typeface="+mn-ea"/>
                <a:cs typeface="+mn-cs"/>
              </a:rPr>
              <a:t>Urban, Urbanizing, Suburban, Rural Growth, Rural Decline </a:t>
            </a:r>
          </a:p>
          <a:p>
            <a:pPr lvl="0"/>
            <a:endParaRPr lang="en-US" sz="1200" kern="1200" dirty="0">
              <a:solidFill>
                <a:schemeClr val="tx1"/>
              </a:solidFill>
              <a:effectLst/>
              <a:latin typeface="+mn-lt"/>
              <a:ea typeface="+mn-ea"/>
              <a:cs typeface="+mn-cs"/>
            </a:endParaRPr>
          </a:p>
          <a:p>
            <a:pPr lvl="0"/>
            <a:r>
              <a:rPr lang="en-US" sz="1300" dirty="0"/>
              <a:t>Rest of the state is important.  Statewide agencies, statewide presence.  Also, Atlanta can’t continue to support the rest of the state.</a:t>
            </a:r>
          </a:p>
        </p:txBody>
      </p:sp>
    </p:spTree>
    <p:extLst>
      <p:ext uri="{BB962C8B-B14F-4D97-AF65-F5344CB8AC3E}">
        <p14:creationId xmlns:p14="http://schemas.microsoft.com/office/powerpoint/2010/main" val="92792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523B8C7-7FFF-47E7-8153-202DE789B04B}" type="slidenum">
              <a:rPr lang="en-US"/>
              <a:pPr/>
              <a:t>19</a:t>
            </a:fld>
            <a:endParaRPr lang="en-US"/>
          </a:p>
        </p:txBody>
      </p:sp>
      <p:sp>
        <p:nvSpPr>
          <p:cNvPr id="51203" name="Rectangle 2"/>
          <p:cNvSpPr>
            <a:spLocks noGrp="1" noRot="1" noChangeAspect="1" noChangeArrowheads="1" noTextEdit="1"/>
          </p:cNvSpPr>
          <p:nvPr>
            <p:ph type="sldImg"/>
          </p:nvPr>
        </p:nvSpPr>
        <p:spPr>
          <a:xfrm>
            <a:off x="1182688" y="698500"/>
            <a:ext cx="4646612" cy="3484563"/>
          </a:xfrm>
          <a:ln/>
        </p:spPr>
      </p:sp>
      <p:sp>
        <p:nvSpPr>
          <p:cNvPr id="51204" name="Rectangle 3"/>
          <p:cNvSpPr>
            <a:spLocks noGrp="1" noChangeArrowheads="1"/>
          </p:cNvSpPr>
          <p:nvPr>
            <p:ph type="body" idx="1"/>
          </p:nvPr>
        </p:nvSpPr>
        <p:spPr>
          <a:xfrm>
            <a:off x="935040" y="4414838"/>
            <a:ext cx="5140325" cy="4183063"/>
          </a:xfrm>
          <a:noFill/>
          <a:ln/>
        </p:spPr>
        <p:txBody>
          <a:bodyPr>
            <a:normAutofit fontScale="92500" lnSpcReduction="10000"/>
          </a:bodyPr>
          <a:lstStyle/>
          <a:p>
            <a:pPr eaLnBrk="1" hangingPunct="1">
              <a:lnSpc>
                <a:spcPct val="90000"/>
              </a:lnSpc>
              <a:buFontTx/>
              <a:buChar char="•"/>
            </a:pPr>
            <a:r>
              <a:rPr lang="en-US" sz="1300" dirty="0"/>
              <a:t>Roll those dollars up and what happens to the individual and to the community. </a:t>
            </a:r>
          </a:p>
          <a:p>
            <a:pPr eaLnBrk="1" hangingPunct="1">
              <a:lnSpc>
                <a:spcPct val="90000"/>
              </a:lnSpc>
              <a:buFontTx/>
              <a:buChar char="•"/>
            </a:pPr>
            <a:r>
              <a:rPr lang="en-US" sz="1300" dirty="0"/>
              <a:t>Lower Lifetime Earnings – can mean a difference of ½ million dollars or more for the individual</a:t>
            </a:r>
          </a:p>
          <a:p>
            <a:pPr eaLnBrk="1" hangingPunct="1">
              <a:lnSpc>
                <a:spcPct val="90000"/>
              </a:lnSpc>
              <a:buFontTx/>
              <a:buChar char="•"/>
            </a:pPr>
            <a:r>
              <a:rPr lang="en-US" sz="1300" dirty="0"/>
              <a:t>Reduced Buying Power – businesses are concerned about this. Think of what it could also man in reduced tax revenues. School systems use the SPLOST to renovate and build schools</a:t>
            </a:r>
          </a:p>
          <a:p>
            <a:pPr eaLnBrk="1" hangingPunct="1">
              <a:lnSpc>
                <a:spcPct val="90000"/>
              </a:lnSpc>
              <a:buFontTx/>
              <a:buChar char="•"/>
            </a:pPr>
            <a:r>
              <a:rPr lang="en-US" sz="1300" dirty="0"/>
              <a:t>Decreased Health Status…-- Raises many health issues</a:t>
            </a:r>
          </a:p>
          <a:p>
            <a:pPr eaLnBrk="1" hangingPunct="1">
              <a:lnSpc>
                <a:spcPct val="90000"/>
              </a:lnSpc>
              <a:buFontTx/>
              <a:buChar char="•"/>
            </a:pPr>
            <a:r>
              <a:rPr lang="en-US" sz="1300" dirty="0"/>
              <a:t>Higher Health Care…-80% of folks in prison don’t have a HS diploma; contributes to increased cost</a:t>
            </a:r>
          </a:p>
          <a:p>
            <a:pPr eaLnBrk="1" hangingPunct="1">
              <a:lnSpc>
                <a:spcPct val="90000"/>
              </a:lnSpc>
              <a:buFontTx/>
              <a:buChar char="•"/>
            </a:pPr>
            <a:r>
              <a:rPr lang="en-US" sz="1300" dirty="0"/>
              <a:t>Higher Teen Pregnancy Rates…- How many 15 – 19 year olds in your community have their 1</a:t>
            </a:r>
            <a:r>
              <a:rPr lang="en-US" sz="1300" baseline="30000" dirty="0"/>
              <a:t>st</a:t>
            </a:r>
            <a:r>
              <a:rPr lang="en-US" sz="1300" dirty="0"/>
              <a:t> baby or even their 2</a:t>
            </a:r>
            <a:r>
              <a:rPr lang="en-US" sz="1300" baseline="30000" dirty="0"/>
              <a:t>nd</a:t>
            </a:r>
            <a:r>
              <a:rPr lang="en-US" sz="1300" dirty="0"/>
              <a:t> baby? Realizing that a mother is a child’s first teacher, they are not always the best teacher, especially when a young teenage mother. Again, you will see some of those numbers in the </a:t>
            </a:r>
            <a:r>
              <a:rPr lang="en-US" sz="1300" dirty="0" err="1"/>
              <a:t>KidsCount</a:t>
            </a:r>
            <a:r>
              <a:rPr lang="en-US" sz="1300" dirty="0"/>
              <a:t> data we will share</a:t>
            </a:r>
          </a:p>
          <a:p>
            <a:pPr eaLnBrk="1" hangingPunct="1">
              <a:lnSpc>
                <a:spcPct val="90000"/>
              </a:lnSpc>
              <a:buFontTx/>
              <a:buChar char="•"/>
            </a:pPr>
            <a:r>
              <a:rPr lang="en-US" sz="1300" dirty="0"/>
              <a:t>Higher Public Service Costs –</a:t>
            </a:r>
          </a:p>
          <a:p>
            <a:pPr eaLnBrk="1" hangingPunct="1">
              <a:lnSpc>
                <a:spcPct val="90000"/>
              </a:lnSpc>
              <a:buFontTx/>
              <a:buChar char="•"/>
            </a:pPr>
            <a:r>
              <a:rPr lang="en-US" sz="1300" dirty="0"/>
              <a:t>Less Voting and Volunteering –</a:t>
            </a:r>
          </a:p>
          <a:p>
            <a:pPr eaLnBrk="1" hangingPunct="1">
              <a:lnSpc>
                <a:spcPct val="90000"/>
              </a:lnSpc>
              <a:buFontTx/>
              <a:buChar char="•"/>
            </a:pPr>
            <a:r>
              <a:rPr lang="en-US" sz="1300" dirty="0"/>
              <a:t>Less Community Involvement – This impacts the infrastructure of a community</a:t>
            </a:r>
          </a:p>
          <a:p>
            <a:pPr eaLnBrk="1" hangingPunct="1">
              <a:lnSpc>
                <a:spcPct val="90000"/>
              </a:lnSpc>
              <a:buFontTx/>
              <a:buChar char="•"/>
            </a:pPr>
            <a:endParaRPr lang="en-US" sz="1300" dirty="0"/>
          </a:p>
          <a:p>
            <a:pPr eaLnBrk="1" hangingPunct="1">
              <a:lnSpc>
                <a:spcPct val="90000"/>
              </a:lnSpc>
              <a:buFontTx/>
              <a:buChar char="•"/>
            </a:pPr>
            <a:r>
              <a:rPr lang="en-US" sz="1300" b="1" dirty="0"/>
              <a:t>Community involvement- for economic development – need community engagement and civic involvement.</a:t>
            </a:r>
          </a:p>
          <a:p>
            <a:pPr eaLnBrk="1" hangingPunct="1">
              <a:lnSpc>
                <a:spcPct val="90000"/>
              </a:lnSpc>
            </a:pPr>
            <a:endParaRPr lang="en-US" sz="1300" dirty="0"/>
          </a:p>
          <a:p>
            <a:pPr eaLnBrk="1" hangingPunct="1">
              <a:lnSpc>
                <a:spcPct val="90000"/>
              </a:lnSpc>
            </a:pPr>
            <a:r>
              <a:rPr lang="en-US" sz="1300" b="1" dirty="0"/>
              <a:t>Transition to next slide – so we see what this looks like for an individual and how that translates to impacts on a community.  Next, I want to look at the economic impact (dollar amount) on the state. </a:t>
            </a:r>
          </a:p>
        </p:txBody>
      </p:sp>
    </p:spTree>
    <p:extLst>
      <p:ext uri="{BB962C8B-B14F-4D97-AF65-F5344CB8AC3E}">
        <p14:creationId xmlns:p14="http://schemas.microsoft.com/office/powerpoint/2010/main" val="424268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560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407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Pasta slides – look at some of these factors that could cause a crack in your pipeline. </a:t>
            </a:r>
          </a:p>
          <a:p>
            <a:r>
              <a:rPr lang="en-US" b="1" dirty="0"/>
              <a:t>Throw these data up – look for county and see how you are doing.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84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3</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eaLnBrk="1" hangingPunct="1">
              <a:buFontTx/>
              <a:buChar char="-"/>
            </a:pPr>
            <a:r>
              <a:rPr lang="en-US" sz="1300" b="1" dirty="0"/>
              <a:t>Do you know what we’re at today?  82%.</a:t>
            </a:r>
          </a:p>
        </p:txBody>
      </p:sp>
    </p:spTree>
    <p:extLst>
      <p:ext uri="{BB962C8B-B14F-4D97-AF65-F5344CB8AC3E}">
        <p14:creationId xmlns:p14="http://schemas.microsoft.com/office/powerpoint/2010/main" val="2421294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Point out Ga</a:t>
            </a:r>
          </a:p>
          <a:p>
            <a:endParaRPr lang="en-US" b="1" dirty="0"/>
          </a:p>
          <a:p>
            <a:r>
              <a:rPr lang="en-US" b="1" dirty="0"/>
              <a:t>What’s the difference between these counties?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319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Point out Ga</a:t>
            </a:r>
          </a:p>
          <a:p>
            <a:r>
              <a:rPr lang="en-US" b="1" dirty="0"/>
              <a:t>After recession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31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A7D5F2B-3454-4BD5-A486-FC2EBF764977}" type="slidenum">
              <a:rPr lang="en-US"/>
              <a:pPr/>
              <a:t>29</a:t>
            </a:fld>
            <a:endParaRPr lang="en-US"/>
          </a:p>
        </p:txBody>
      </p:sp>
      <p:sp>
        <p:nvSpPr>
          <p:cNvPr id="97283" name="Rectangle 2"/>
          <p:cNvSpPr>
            <a:spLocks noGrp="1" noRot="1" noChangeAspect="1" noChangeArrowheads="1" noTextEdit="1"/>
          </p:cNvSpPr>
          <p:nvPr>
            <p:ph type="sldImg"/>
          </p:nvPr>
        </p:nvSpPr>
        <p:spPr>
          <a:xfrm>
            <a:off x="1144588" y="687388"/>
            <a:ext cx="4570412" cy="3427412"/>
          </a:xfrm>
          <a:ln/>
        </p:spPr>
      </p:sp>
      <p:sp>
        <p:nvSpPr>
          <p:cNvPr id="97284" name="Rectangle 3"/>
          <p:cNvSpPr>
            <a:spLocks noGrp="1" noChangeArrowheads="1"/>
          </p:cNvSpPr>
          <p:nvPr>
            <p:ph type="body" idx="1"/>
          </p:nvPr>
        </p:nvSpPr>
        <p:spPr>
          <a:xfrm>
            <a:off x="445710" y="4344025"/>
            <a:ext cx="6103247" cy="4412730"/>
          </a:xfrm>
          <a:noFill/>
          <a:ln/>
        </p:spPr>
        <p:txBody>
          <a:bodyPr lIns="89807" tIns="44904" rIns="89807" bIns="44904"/>
          <a:lstStyle/>
          <a:p>
            <a:pPr eaLnBrk="1" hangingPunct="1">
              <a:buFontTx/>
              <a:buChar char="•"/>
            </a:pPr>
            <a:r>
              <a:rPr lang="en-US" sz="1300" dirty="0"/>
              <a:t>If your efforts are not aligned, whether in business or schools, it’s going to be harder to stay focused and reach your goal. How many of your schools have random acts that compete against each other?</a:t>
            </a:r>
          </a:p>
          <a:p>
            <a:pPr eaLnBrk="1" hangingPunct="1">
              <a:buFontTx/>
              <a:buChar char="•"/>
            </a:pPr>
            <a:r>
              <a:rPr lang="en-US" sz="1300" dirty="0"/>
              <a:t>If we are all aimed in the same direction with focus on the same goal, it can be reached. In business, that goal is profits; in education, that goal is student achievement. </a:t>
            </a:r>
          </a:p>
          <a:p>
            <a:pPr eaLnBrk="1" hangingPunct="1">
              <a:buFontTx/>
              <a:buChar char="•"/>
            </a:pPr>
            <a:endParaRPr lang="en-US" sz="1300" dirty="0"/>
          </a:p>
          <a:p>
            <a:pPr eaLnBrk="1" hangingPunct="1">
              <a:buFontTx/>
              <a:buChar char="•"/>
            </a:pPr>
            <a:endParaRPr lang="en-US" sz="1300" dirty="0"/>
          </a:p>
          <a:p>
            <a:pPr eaLnBrk="1" hangingPunct="1">
              <a:buFontTx/>
              <a:buChar char="•"/>
            </a:pPr>
            <a:r>
              <a:rPr lang="en-US" sz="1300" b="1" dirty="0"/>
              <a:t>Slide transition statement – Now, we want to take some time for you all to reflect on how to align your acts of improvement around your goals.</a:t>
            </a:r>
          </a:p>
        </p:txBody>
      </p:sp>
    </p:spTree>
    <p:extLst>
      <p:ext uri="{BB962C8B-B14F-4D97-AF65-F5344CB8AC3E}">
        <p14:creationId xmlns:p14="http://schemas.microsoft.com/office/powerpoint/2010/main" val="23373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207BB-6095-4BB1-8E26-00192F6FF886}" type="slidenum">
              <a:rPr lang="en-US"/>
              <a:pPr/>
              <a:t>4</a:t>
            </a:fld>
            <a:endParaRPr lang="en-US"/>
          </a:p>
        </p:txBody>
      </p:sp>
      <p:sp>
        <p:nvSpPr>
          <p:cNvPr id="216066" name="Rectangle 2"/>
          <p:cNvSpPr>
            <a:spLocks noGrp="1" noRot="1" noChangeAspect="1" noChangeArrowheads="1" noTextEdit="1"/>
          </p:cNvSpPr>
          <p:nvPr>
            <p:ph type="sldImg"/>
          </p:nvPr>
        </p:nvSpPr>
        <p:spPr>
          <a:xfrm>
            <a:off x="1262063" y="720725"/>
            <a:ext cx="4802187" cy="3602038"/>
          </a:xfrm>
          <a:ln/>
        </p:spPr>
      </p:sp>
      <p:sp>
        <p:nvSpPr>
          <p:cNvPr id="216067" name="Rectangle 3"/>
          <p:cNvSpPr>
            <a:spLocks noGrp="1" noChangeArrowheads="1"/>
          </p:cNvSpPr>
          <p:nvPr>
            <p:ph type="body" idx="1"/>
          </p:nvPr>
        </p:nvSpPr>
        <p:spPr>
          <a:xfrm>
            <a:off x="977063" y="4564872"/>
            <a:ext cx="5371323" cy="4322019"/>
          </a:xfrm>
        </p:spPr>
        <p:txBody>
          <a:bodyPr lIns="94986" tIns="47494" rIns="94986" bIns="47494"/>
          <a:lstStyle/>
          <a:p>
            <a:pPr>
              <a:buFontTx/>
              <a:buChar char="•"/>
            </a:pPr>
            <a:r>
              <a:rPr lang="en-US" sz="1300" dirty="0"/>
              <a:t> Not just about income– income is great, but this is about stability.  Income and stability are how this effects the community at large.</a:t>
            </a:r>
          </a:p>
          <a:p>
            <a:endParaRPr lang="en-US" sz="1300" dirty="0"/>
          </a:p>
        </p:txBody>
      </p:sp>
    </p:spTree>
    <p:extLst>
      <p:ext uri="{BB962C8B-B14F-4D97-AF65-F5344CB8AC3E}">
        <p14:creationId xmlns:p14="http://schemas.microsoft.com/office/powerpoint/2010/main" val="61756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Ga</a:t>
            </a:r>
            <a:r>
              <a:rPr lang="en-US" dirty="0"/>
              <a:t> DOE 2012-2013</a:t>
            </a:r>
            <a:r>
              <a:rPr lang="en-US" baseline="0" dirty="0"/>
              <a:t> school year, calculations by Atlanta Regional Commission estimates</a:t>
            </a:r>
            <a:endParaRPr lang="en-US" b="0" i="0" dirty="0">
              <a:solidFill>
                <a:schemeClr val="tx2"/>
              </a:solidFill>
            </a:endParaRPr>
          </a:p>
          <a:p>
            <a:endParaRPr lang="en-US" b="0" i="0" dirty="0"/>
          </a:p>
        </p:txBody>
      </p:sp>
      <p:sp>
        <p:nvSpPr>
          <p:cNvPr id="4" name="Slide Number Placeholder 3"/>
          <p:cNvSpPr>
            <a:spLocks noGrp="1"/>
          </p:cNvSpPr>
          <p:nvPr>
            <p:ph type="sldNum" sz="quarter" idx="10"/>
          </p:nvPr>
        </p:nvSpPr>
        <p:spPr/>
        <p:txBody>
          <a:bodyPr/>
          <a:lstStyle/>
          <a:p>
            <a:fld id="{91E8C894-5DAD-40E3-8574-FDA60F5388ED}" type="slidenum">
              <a:rPr lang="en-US" smtClean="0">
                <a:solidFill>
                  <a:prstClr val="black"/>
                </a:solidFill>
              </a:rPr>
              <a:pPr/>
              <a:t>5</a:t>
            </a:fld>
            <a:endParaRPr lang="en-US">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10/31/2011</a:t>
            </a:r>
          </a:p>
        </p:txBody>
      </p:sp>
      <p:sp>
        <p:nvSpPr>
          <p:cNvPr id="6" name="Header Placeholder 5"/>
          <p:cNvSpPr>
            <a:spLocks noGrp="1"/>
          </p:cNvSpPr>
          <p:nvPr>
            <p:ph type="hd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86532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44CC8B9-2BA6-483E-814D-260667CE6200}" type="slidenum">
              <a:rPr lang="en-US"/>
              <a:pPr/>
              <a:t>6</a:t>
            </a:fld>
            <a:endParaRPr lang="en-US"/>
          </a:p>
        </p:txBody>
      </p:sp>
      <p:sp>
        <p:nvSpPr>
          <p:cNvPr id="27651" name="Rectangle 2"/>
          <p:cNvSpPr>
            <a:spLocks noGrp="1" noRot="1" noChangeAspect="1" noChangeArrowheads="1" noTextEdit="1"/>
          </p:cNvSpPr>
          <p:nvPr>
            <p:ph type="sldImg"/>
          </p:nvPr>
        </p:nvSpPr>
        <p:spPr>
          <a:xfrm>
            <a:off x="1182688" y="698500"/>
            <a:ext cx="4646612" cy="3484563"/>
          </a:xfrm>
          <a:ln/>
        </p:spPr>
      </p:sp>
      <p:sp>
        <p:nvSpPr>
          <p:cNvPr id="27652" name="Rectangle 3"/>
          <p:cNvSpPr>
            <a:spLocks noGrp="1" noChangeArrowheads="1"/>
          </p:cNvSpPr>
          <p:nvPr>
            <p:ph type="body" idx="1"/>
          </p:nvPr>
        </p:nvSpPr>
        <p:spPr>
          <a:xfrm>
            <a:off x="935040" y="4416427"/>
            <a:ext cx="5140325" cy="4181475"/>
          </a:xfrm>
          <a:noFill/>
          <a:ln/>
        </p:spPr>
        <p:txBody>
          <a:bodyPr lIns="91513" tIns="45757" rIns="91513" bIns="45757"/>
          <a:lstStyle/>
          <a:p>
            <a:pPr>
              <a:lnSpc>
                <a:spcPct val="90000"/>
              </a:lnSpc>
              <a:buFontTx/>
              <a:buChar char="•"/>
            </a:pPr>
            <a:r>
              <a:rPr lang="en-US" sz="1300" dirty="0"/>
              <a:t>This slide will be used as data organizer – begin with something like “The data we are about to see is the foundation for moving a child from early learning to a successful college/ career pathway…”</a:t>
            </a:r>
          </a:p>
          <a:p>
            <a:pPr>
              <a:lnSpc>
                <a:spcPct val="90000"/>
              </a:lnSpc>
              <a:buFontTx/>
              <a:buChar char="•"/>
            </a:pPr>
            <a:endParaRPr lang="en-US" sz="1300" dirty="0"/>
          </a:p>
          <a:p>
            <a:pPr>
              <a:lnSpc>
                <a:spcPct val="90000"/>
              </a:lnSpc>
              <a:buFontTx/>
              <a:buChar char="•"/>
            </a:pPr>
            <a:r>
              <a:rPr lang="en-US" sz="1300" dirty="0"/>
              <a:t>As we move through the presentation, we will talk about major milestones that lead to academic achievement…</a:t>
            </a:r>
          </a:p>
          <a:p>
            <a:pPr lvl="1">
              <a:lnSpc>
                <a:spcPct val="90000"/>
              </a:lnSpc>
              <a:buFontTx/>
              <a:buChar char="•"/>
            </a:pPr>
            <a:r>
              <a:rPr lang="en-US" sz="1300" dirty="0"/>
              <a:t>School readiness</a:t>
            </a:r>
          </a:p>
          <a:p>
            <a:pPr lvl="1">
              <a:lnSpc>
                <a:spcPct val="90000"/>
              </a:lnSpc>
              <a:buFontTx/>
              <a:buChar char="•"/>
            </a:pPr>
            <a:r>
              <a:rPr lang="en-US" sz="1300" dirty="0"/>
              <a:t>Literacy by 3</a:t>
            </a:r>
            <a:r>
              <a:rPr lang="en-US" sz="1300" baseline="30000" dirty="0"/>
              <a:t>rd</a:t>
            </a:r>
            <a:r>
              <a:rPr lang="en-US" sz="1300" dirty="0"/>
              <a:t> grade</a:t>
            </a:r>
          </a:p>
          <a:p>
            <a:pPr lvl="1">
              <a:lnSpc>
                <a:spcPct val="90000"/>
              </a:lnSpc>
              <a:buFontTx/>
              <a:buChar char="•"/>
            </a:pPr>
            <a:r>
              <a:rPr lang="en-US" sz="1300" dirty="0"/>
              <a:t>Numeracy by 8</a:t>
            </a:r>
            <a:r>
              <a:rPr lang="en-US" sz="1300" baseline="30000" dirty="0"/>
              <a:t>th</a:t>
            </a:r>
            <a:r>
              <a:rPr lang="en-US" sz="1300" dirty="0"/>
              <a:t> grade</a:t>
            </a:r>
          </a:p>
          <a:p>
            <a:pPr lvl="1">
              <a:lnSpc>
                <a:spcPct val="90000"/>
              </a:lnSpc>
              <a:buFontTx/>
              <a:buChar char="•"/>
            </a:pPr>
            <a:r>
              <a:rPr lang="en-US" sz="1300" dirty="0"/>
              <a:t>High School Graduation</a:t>
            </a:r>
          </a:p>
          <a:p>
            <a:pPr eaLnBrk="1" hangingPunct="1">
              <a:buFontTx/>
              <a:buChar char="•"/>
            </a:pPr>
            <a:endParaRPr lang="en-US" sz="1300" dirty="0"/>
          </a:p>
          <a:p>
            <a:pPr eaLnBrk="1" hangingPunct="1">
              <a:buFontTx/>
              <a:buChar char="•"/>
            </a:pPr>
            <a:r>
              <a:rPr lang="en-US" sz="1300" b="1" dirty="0"/>
              <a:t>Learn4Life - </a:t>
            </a:r>
            <a:r>
              <a:rPr lang="en-US" sz="1200" b="1" i="0" kern="1200" dirty="0">
                <a:solidFill>
                  <a:schemeClr val="tx1"/>
                </a:solidFill>
                <a:effectLst/>
                <a:latin typeface="+mn-lt"/>
                <a:ea typeface="+mn-ea"/>
                <a:cs typeface="+mn-cs"/>
              </a:rPr>
              <a:t> Metro Atlanta Regional Education Partnership is using these milestones to track and improve education outcomes for the Atlanta region.</a:t>
            </a:r>
          </a:p>
          <a:p>
            <a:pPr eaLnBrk="1" hangingPunct="1">
              <a:buFontTx/>
              <a:buChar char="•"/>
            </a:pPr>
            <a:endParaRPr lang="en-US" sz="1300" dirty="0"/>
          </a:p>
          <a:p>
            <a:pPr eaLnBrk="1" hangingPunct="1">
              <a:buFontTx/>
              <a:buChar char="•"/>
            </a:pPr>
            <a:r>
              <a:rPr lang="en-US" sz="1300" dirty="0"/>
              <a:t>Research says we can’t wait until the end of the pipeline, we must address each of these milestones along the way.</a:t>
            </a:r>
          </a:p>
          <a:p>
            <a:pPr eaLnBrk="1" hangingPunct="1">
              <a:buFontTx/>
              <a:buChar char="•"/>
            </a:pPr>
            <a:endParaRPr lang="en-US" sz="1300" dirty="0"/>
          </a:p>
          <a:p>
            <a:pPr eaLnBrk="1" hangingPunct="1"/>
            <a:endParaRPr lang="en-US" sz="1300" dirty="0"/>
          </a:p>
        </p:txBody>
      </p:sp>
    </p:spTree>
    <p:extLst>
      <p:ext uri="{BB962C8B-B14F-4D97-AF65-F5344CB8AC3E}">
        <p14:creationId xmlns:p14="http://schemas.microsoft.com/office/powerpoint/2010/main" val="150576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p>
          <a:p>
            <a:endParaRPr lang="en-US" baseline="0" dirty="0"/>
          </a:p>
          <a:p>
            <a:r>
              <a:rPr lang="en-US" baseline="0" dirty="0"/>
              <a:t>NAEP is given to a sample of students administered every other year.  It is currently the only assessment that allows state to state comparison.</a:t>
            </a:r>
          </a:p>
          <a:p>
            <a:r>
              <a:rPr lang="en-US" b="1" baseline="0" dirty="0"/>
              <a:t>2017 - 20</a:t>
            </a:r>
            <a:r>
              <a:rPr lang="en-US" b="1" baseline="30000" dirty="0"/>
              <a:t>th</a:t>
            </a:r>
            <a:r>
              <a:rPr lang="en-US" b="1" baseline="0" dirty="0"/>
              <a:t> state is Idaho. Georgia is 32nd. </a:t>
            </a:r>
          </a:p>
          <a:p>
            <a:endParaRPr lang="en-US" dirty="0"/>
          </a:p>
          <a:p>
            <a:r>
              <a:rPr lang="en-US" dirty="0"/>
              <a:t>Top state MA -50%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14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endParaRPr lang="en-US" dirty="0"/>
          </a:p>
          <a:p>
            <a:endParaRPr lang="en-US" dirty="0"/>
          </a:p>
          <a:p>
            <a:pPr defTabSz="934096">
              <a:defRPr/>
            </a:pPr>
            <a:r>
              <a:rPr lang="en-US" baseline="0" dirty="0"/>
              <a:t>NAEP is given to a sample of students administered every other year.  It is currently the only assessment that allows state to state comparison.</a:t>
            </a:r>
          </a:p>
          <a:p>
            <a:pPr defTabSz="934096">
              <a:defRPr/>
            </a:pPr>
            <a:endParaRPr lang="en-US" baseline="0" dirty="0"/>
          </a:p>
          <a:p>
            <a:pPr defTabSz="934096">
              <a:defRPr/>
            </a:pPr>
            <a:r>
              <a:rPr lang="en-US" b="1" baseline="0" dirty="0"/>
              <a:t>2017 - 20</a:t>
            </a:r>
            <a:r>
              <a:rPr lang="en-US" b="1" baseline="30000" dirty="0"/>
              <a:t>th</a:t>
            </a:r>
            <a:r>
              <a:rPr lang="en-US" b="1" baseline="0" dirty="0"/>
              <a:t> state is Connecticut. Georgia is 31st. </a:t>
            </a:r>
          </a:p>
          <a:p>
            <a:pPr defTabSz="934096">
              <a:defRPr/>
            </a:pPr>
            <a:r>
              <a:rPr lang="en-US" b="1" baseline="0"/>
              <a:t>Top state Ma – 51%</a:t>
            </a:r>
          </a:p>
          <a:p>
            <a:pPr defTabSz="934096">
              <a:defRPr/>
            </a:pPr>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1FE8-0850-43DF-824D-2706B897E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0C41C-93BE-4B6F-BE21-CC24C19F06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7" name="Rectangle 2"/>
          <p:cNvSpPr>
            <a:spLocks noGrp="1" noRot="1" noChangeAspect="1" noChangeArrowheads="1" noTextEdit="1"/>
          </p:cNvSpPr>
          <p:nvPr>
            <p:ph type="sldImg"/>
          </p:nvPr>
        </p:nvSpPr>
        <p:spPr>
          <a:xfrm>
            <a:off x="1214438" y="696913"/>
            <a:ext cx="4638675" cy="3479800"/>
          </a:xfrm>
          <a:ln/>
        </p:spPr>
      </p:sp>
      <p:sp>
        <p:nvSpPr>
          <p:cNvPr id="36868" name="Rectangle 3"/>
          <p:cNvSpPr>
            <a:spLocks noGrp="1" noChangeArrowheads="1"/>
          </p:cNvSpPr>
          <p:nvPr>
            <p:ph type="body" idx="1"/>
          </p:nvPr>
        </p:nvSpPr>
        <p:spPr>
          <a:xfrm>
            <a:off x="536064" y="4410403"/>
            <a:ext cx="5903073" cy="4557836"/>
          </a:xfrm>
          <a:noFill/>
          <a:ln/>
        </p:spPr>
        <p:txBody>
          <a:bodyPr lIns="91039" tIns="45519" rIns="91039" bIns="45519"/>
          <a:lstStyle/>
          <a:p>
            <a:pPr eaLnBrk="1" hangingPunct="1">
              <a:buFontTx/>
              <a:buChar char="•"/>
            </a:pPr>
            <a:r>
              <a:rPr lang="en-US" sz="1300" dirty="0"/>
              <a:t> 4 year cohort graduation rate (does NOT include special </a:t>
            </a:r>
            <a:r>
              <a:rPr lang="en-US" sz="1300" dirty="0" err="1"/>
              <a:t>ed</a:t>
            </a:r>
            <a:r>
              <a:rPr lang="en-US" sz="1300" dirty="0"/>
              <a:t> diplomas) </a:t>
            </a:r>
          </a:p>
          <a:p>
            <a:pPr eaLnBrk="1" hangingPunct="1">
              <a:buFontTx/>
              <a:buChar char="•"/>
            </a:pPr>
            <a:r>
              <a:rPr lang="en-US" sz="1300" dirty="0"/>
              <a:t>This chart shows the high school graduation rate. It is the new calculation method and shows the number of kids who started the 9</a:t>
            </a:r>
            <a:r>
              <a:rPr lang="en-US" sz="1300" baseline="30000" dirty="0"/>
              <a:t>th</a:t>
            </a:r>
            <a:r>
              <a:rPr lang="en-US" sz="1300" dirty="0"/>
              <a:t> grade and finished the 12</a:t>
            </a:r>
            <a:r>
              <a:rPr lang="en-US" sz="1300" baseline="30000" dirty="0"/>
              <a:t>th</a:t>
            </a:r>
            <a:r>
              <a:rPr lang="en-US" sz="1300" dirty="0"/>
              <a:t> grad on time. </a:t>
            </a:r>
          </a:p>
          <a:p>
            <a:pPr eaLnBrk="1" hangingPunct="1">
              <a:buFontTx/>
              <a:buChar char="•"/>
            </a:pPr>
            <a:r>
              <a:rPr lang="en-US" sz="1300" dirty="0"/>
              <a:t> </a:t>
            </a:r>
            <a:r>
              <a:rPr lang="en-US" sz="1300" b="1" dirty="0"/>
              <a:t>In 2017, we had over 20,000 young adults who dropped out of HS, and probably are not prepared to be the best parent they could be.</a:t>
            </a:r>
          </a:p>
          <a:p>
            <a:pPr eaLnBrk="1" hangingPunct="1">
              <a:buFontTx/>
              <a:buChar char="•"/>
            </a:pPr>
            <a:r>
              <a:rPr lang="en-US" sz="1300" dirty="0"/>
              <a:t>What is the graduation rate for your school district?  Have they been showing improvement over the last several years?  If so, give them some positive feedback!  If not, ask what you can do to help improve that pipeline.</a:t>
            </a:r>
          </a:p>
          <a:p>
            <a:pPr eaLnBrk="1" hangingPunct="1">
              <a:buFontTx/>
              <a:buChar char="•"/>
            </a:pPr>
            <a:endParaRPr lang="en-US" sz="1300" dirty="0"/>
          </a:p>
          <a:p>
            <a:pPr eaLnBrk="1" hangingPunct="1">
              <a:buFontTx/>
              <a:buNone/>
            </a:pPr>
            <a:endParaRPr lang="en-US" sz="1300" dirty="0"/>
          </a:p>
          <a:p>
            <a:pPr eaLnBrk="1" hangingPunct="1">
              <a:buFontTx/>
              <a:buNone/>
            </a:pPr>
            <a:r>
              <a:rPr lang="en-US" sz="1300" b="1" dirty="0"/>
              <a:t>Slide Transition:   question – I get asked – Are these 82% ready for work/ college?</a:t>
            </a:r>
          </a:p>
        </p:txBody>
      </p:sp>
    </p:spTree>
    <p:extLst>
      <p:ext uri="{BB962C8B-B14F-4D97-AF65-F5344CB8AC3E}">
        <p14:creationId xmlns:p14="http://schemas.microsoft.com/office/powerpoint/2010/main" val="272542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4507561-B3E8-4E04-B1B7-9E2F6637F40C}" type="slidenum">
              <a:rPr lang="en-US"/>
              <a:pPr/>
              <a:t>10</a:t>
            </a:fld>
            <a:endParaRPr lang="en-US"/>
          </a:p>
        </p:txBody>
      </p:sp>
      <p:sp>
        <p:nvSpPr>
          <p:cNvPr id="59395" name="Rectangle 2"/>
          <p:cNvSpPr>
            <a:spLocks noGrp="1" noRot="1" noChangeAspect="1" noChangeArrowheads="1" noTextEdit="1"/>
          </p:cNvSpPr>
          <p:nvPr>
            <p:ph type="sldImg"/>
          </p:nvPr>
        </p:nvSpPr>
        <p:spPr>
          <a:xfrm>
            <a:off x="3119438" y="696913"/>
            <a:ext cx="696912" cy="522287"/>
          </a:xfrm>
          <a:ln/>
        </p:spPr>
      </p:sp>
      <p:sp>
        <p:nvSpPr>
          <p:cNvPr id="59396" name="Rectangle 3"/>
          <p:cNvSpPr>
            <a:spLocks noGrp="1" noChangeArrowheads="1"/>
          </p:cNvSpPr>
          <p:nvPr>
            <p:ph type="body" idx="1"/>
          </p:nvPr>
        </p:nvSpPr>
        <p:spPr>
          <a:xfrm>
            <a:off x="466725" y="1295400"/>
            <a:ext cx="6076950" cy="7848600"/>
          </a:xfrm>
          <a:noFill/>
          <a:ln/>
        </p:spPr>
        <p:txBody>
          <a:bodyPr/>
          <a:lstStyle/>
          <a:p>
            <a:pPr marL="171422" indent="-171422"/>
            <a:r>
              <a:rPr lang="en-US" b="1" i="0" dirty="0"/>
              <a:t>Called the Early Catastrophe Slide – language development is one of the foundations of successful learning and we see the gaps early.  By 3 year old, very pronounced.</a:t>
            </a:r>
          </a:p>
        </p:txBody>
      </p:sp>
    </p:spTree>
    <p:extLst>
      <p:ext uri="{BB962C8B-B14F-4D97-AF65-F5344CB8AC3E}">
        <p14:creationId xmlns:p14="http://schemas.microsoft.com/office/powerpoint/2010/main" val="6126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82E98C-0B8F-4D15-9293-7130DEC7DBEC}"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2E98C-0B8F-4D15-9293-7130DEC7DBEC}" type="datetimeFigureOut">
              <a:rPr lang="en-US" smtClean="0"/>
              <a:pPr/>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82E98C-0B8F-4D15-9293-7130DEC7DBEC}"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82E98C-0B8F-4D15-9293-7130DEC7DBEC}" type="datetimeFigureOut">
              <a:rPr lang="en-US" smtClean="0"/>
              <a:pPr/>
              <a:t>7/16/2019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82E98C-0B8F-4D15-9293-7130DEC7DBEC}" type="datetimeFigureOut">
              <a:rPr lang="en-US" smtClean="0"/>
              <a:pPr/>
              <a:t>7/16/2019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2E98C-0B8F-4D15-9293-7130DEC7DBEC}" type="datetimeFigureOut">
              <a:rPr lang="en-US" smtClean="0"/>
              <a:pPr/>
              <a:t>7/16/2019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2E98C-0B8F-4D15-9293-7130DEC7DBEC}" type="datetimeFigureOut">
              <a:rPr lang="en-US" smtClean="0"/>
              <a:pPr/>
              <a:t>7/16/2019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8C7B3-E4A9-4BCB-8041-60CD6551E3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osa.georgia.gov/sites/gosa.georgia.gov/files/related_files/press_release/3rd%20Grade%20Reading-Graduation-ACT-SAT%20Analysis%20Final%2003222017.pdf"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mwilcox@gpee.org" TargetMode="External"/><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www.gpee.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green field&#10;&#10;Description automatically generated">
            <a:extLst>
              <a:ext uri="{FF2B5EF4-FFF2-40B4-BE49-F238E27FC236}">
                <a16:creationId xmlns:a16="http://schemas.microsoft.com/office/drawing/2014/main" id="{6B8F6F28-A6AB-4301-AA2A-58CA814363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94" y="-3486"/>
            <a:ext cx="9164494" cy="6881701"/>
          </a:xfrm>
        </p:spPr>
      </p:pic>
      <p:sp>
        <p:nvSpPr>
          <p:cNvPr id="2" name="Title 1">
            <a:extLst>
              <a:ext uri="{FF2B5EF4-FFF2-40B4-BE49-F238E27FC236}">
                <a16:creationId xmlns:a16="http://schemas.microsoft.com/office/drawing/2014/main" id="{D48F867B-77D4-40BA-B2D3-6613DC1116C4}"/>
              </a:ext>
            </a:extLst>
          </p:cNvPr>
          <p:cNvSpPr>
            <a:spLocks noGrp="1"/>
          </p:cNvSpPr>
          <p:nvPr>
            <p:ph type="title"/>
          </p:nvPr>
        </p:nvSpPr>
        <p:spPr/>
        <p:txBody>
          <a:bodyPr/>
          <a:lstStyle/>
          <a:p>
            <a:r>
              <a:rPr lang="en-US" dirty="0"/>
              <a:t>Cultivating your Workforce Pipeline</a:t>
            </a:r>
          </a:p>
        </p:txBody>
      </p:sp>
      <p:sp>
        <p:nvSpPr>
          <p:cNvPr id="6" name="TextBox 5">
            <a:extLst>
              <a:ext uri="{FF2B5EF4-FFF2-40B4-BE49-F238E27FC236}">
                <a16:creationId xmlns:a16="http://schemas.microsoft.com/office/drawing/2014/main" id="{62932E8A-62CE-4B27-BB55-AFFA8DA5A3A7}"/>
              </a:ext>
            </a:extLst>
          </p:cNvPr>
          <p:cNvSpPr txBox="1"/>
          <p:nvPr/>
        </p:nvSpPr>
        <p:spPr>
          <a:xfrm>
            <a:off x="2148534" y="1334095"/>
            <a:ext cx="4799519" cy="1077218"/>
          </a:xfrm>
          <a:prstGeom prst="rect">
            <a:avLst/>
          </a:prstGeom>
          <a:noFill/>
        </p:spPr>
        <p:txBody>
          <a:bodyPr wrap="none" rtlCol="0">
            <a:spAutoFit/>
          </a:bodyPr>
          <a:lstStyle/>
          <a:p>
            <a:pPr algn="ctr"/>
            <a:r>
              <a:rPr lang="en-US" sz="3200" dirty="0"/>
              <a:t>Educational Interventions</a:t>
            </a:r>
            <a:br>
              <a:rPr lang="en-US" sz="3200" dirty="0"/>
            </a:br>
            <a:r>
              <a:rPr lang="en-US" sz="3200" dirty="0"/>
              <a:t> for Economic Development</a:t>
            </a:r>
          </a:p>
        </p:txBody>
      </p:sp>
      <p:sp>
        <p:nvSpPr>
          <p:cNvPr id="9" name="Rectangle 8">
            <a:extLst>
              <a:ext uri="{FF2B5EF4-FFF2-40B4-BE49-F238E27FC236}">
                <a16:creationId xmlns:a16="http://schemas.microsoft.com/office/drawing/2014/main" id="{691ABB55-6A45-4993-BD6F-327B701F706A}"/>
              </a:ext>
            </a:extLst>
          </p:cNvPr>
          <p:cNvSpPr/>
          <p:nvPr/>
        </p:nvSpPr>
        <p:spPr>
          <a:xfrm>
            <a:off x="-762000" y="5105400"/>
            <a:ext cx="9906000" cy="1770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83561C-1A61-4D8B-9537-AD067882CC5E}"/>
              </a:ext>
            </a:extLst>
          </p:cNvPr>
          <p:cNvSpPr txBox="1"/>
          <p:nvPr/>
        </p:nvSpPr>
        <p:spPr>
          <a:xfrm>
            <a:off x="468217" y="5899783"/>
            <a:ext cx="3971985" cy="923330"/>
          </a:xfrm>
          <a:prstGeom prst="rect">
            <a:avLst/>
          </a:prstGeom>
          <a:noFill/>
        </p:spPr>
        <p:txBody>
          <a:bodyPr wrap="none" rtlCol="0">
            <a:spAutoFit/>
          </a:bodyPr>
          <a:lstStyle/>
          <a:p>
            <a:r>
              <a:rPr lang="en-US" b="1" dirty="0">
                <a:solidFill>
                  <a:srgbClr val="D70E2B"/>
                </a:solidFill>
              </a:rPr>
              <a:t>Merrill Wilcox</a:t>
            </a:r>
            <a:br>
              <a:rPr lang="en-US" b="1" dirty="0">
                <a:solidFill>
                  <a:srgbClr val="D70E2B"/>
                </a:solidFill>
              </a:rPr>
            </a:br>
            <a:r>
              <a:rPr lang="en-US" b="1" dirty="0">
                <a:solidFill>
                  <a:srgbClr val="D70E2B"/>
                </a:solidFill>
              </a:rPr>
              <a:t>Tuesday, July 23, 2019</a:t>
            </a:r>
            <a:br>
              <a:rPr lang="en-US" dirty="0"/>
            </a:br>
            <a:r>
              <a:rPr lang="en-US" b="1" dirty="0">
                <a:solidFill>
                  <a:schemeClr val="tx2">
                    <a:lumMod val="60000"/>
                    <a:lumOff val="40000"/>
                  </a:schemeClr>
                </a:solidFill>
              </a:rPr>
              <a:t>Rural Prosperity Forum – North Georgia</a:t>
            </a:r>
          </a:p>
        </p:txBody>
      </p:sp>
      <p:pic>
        <p:nvPicPr>
          <p:cNvPr id="8" name="Picture 7">
            <a:extLst>
              <a:ext uri="{FF2B5EF4-FFF2-40B4-BE49-F238E27FC236}">
                <a16:creationId xmlns:a16="http://schemas.microsoft.com/office/drawing/2014/main" id="{F301AB12-19D7-4AD0-B2C5-3F04B7E3DE34}"/>
              </a:ext>
            </a:extLst>
          </p:cNvPr>
          <p:cNvPicPr>
            <a:picLocks noChangeAspect="1"/>
          </p:cNvPicPr>
          <p:nvPr/>
        </p:nvPicPr>
        <p:blipFill>
          <a:blip r:embed="rId4"/>
          <a:stretch>
            <a:fillRect/>
          </a:stretch>
        </p:blipFill>
        <p:spPr>
          <a:xfrm>
            <a:off x="6361213" y="5209618"/>
            <a:ext cx="2590800" cy="1421092"/>
          </a:xfrm>
          <a:prstGeom prst="rect">
            <a:avLst/>
          </a:prstGeom>
        </p:spPr>
      </p:pic>
    </p:spTree>
    <p:extLst>
      <p:ext uri="{BB962C8B-B14F-4D97-AF65-F5344CB8AC3E}">
        <p14:creationId xmlns:p14="http://schemas.microsoft.com/office/powerpoint/2010/main" val="3960618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76200" y="1371600"/>
          <a:ext cx="7488238" cy="4951413"/>
        </p:xfrm>
        <a:graphic>
          <a:graphicData uri="http://schemas.openxmlformats.org/presentationml/2006/ole">
            <mc:AlternateContent xmlns:mc="http://schemas.openxmlformats.org/markup-compatibility/2006">
              <mc:Choice xmlns:v="urn:schemas-microsoft-com:vml" Requires="v">
                <p:oleObj spid="_x0000_s1043" name="Chart" r:id="rId4" imgW="7420012" imgH="4905360" progId="MSGraph.Chart.8">
                  <p:embed followColorScheme="full"/>
                </p:oleObj>
              </mc:Choice>
              <mc:Fallback>
                <p:oleObj name="Chart" r:id="rId4" imgW="7420012" imgH="4905360" progId="MSGraph.Chart.8">
                  <p:embed followColorScheme="full"/>
                  <p:pic>
                    <p:nvPicPr>
                      <p:cNvPr id="58370" name="Object 2"/>
                      <p:cNvPicPr>
                        <a:picLocks noChangeAspect="1" noChangeArrowheads="1"/>
                      </p:cNvPicPr>
                      <p:nvPr/>
                    </p:nvPicPr>
                    <p:blipFill>
                      <a:blip r:embed="rId5"/>
                      <a:srcRect/>
                      <a:stretch>
                        <a:fillRect/>
                      </a:stretch>
                    </p:blipFill>
                    <p:spPr bwMode="auto">
                      <a:xfrm>
                        <a:off x="76200" y="1371600"/>
                        <a:ext cx="7488238" cy="495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1" name="Rectangle 3"/>
          <p:cNvSpPr>
            <a:spLocks noChangeArrowheads="1"/>
          </p:cNvSpPr>
          <p:nvPr/>
        </p:nvSpPr>
        <p:spPr bwMode="auto">
          <a:xfrm>
            <a:off x="381000" y="381000"/>
            <a:ext cx="8458200" cy="762000"/>
          </a:xfrm>
          <a:prstGeom prst="rect">
            <a:avLst/>
          </a:prstGeom>
          <a:noFill/>
          <a:ln w="9525">
            <a:noFill/>
            <a:miter lim="800000"/>
            <a:headEnd/>
            <a:tailEnd/>
          </a:ln>
        </p:spPr>
        <p:txBody>
          <a:bodyPr anchor="ctr"/>
          <a:lstStyle/>
          <a:p>
            <a:pPr algn="ctr">
              <a:lnSpc>
                <a:spcPct val="95000"/>
              </a:lnSpc>
            </a:pPr>
            <a:r>
              <a:rPr lang="en-US" sz="3200" b="1">
                <a:solidFill>
                  <a:srgbClr val="000066"/>
                </a:solidFill>
              </a:rPr>
              <a:t>Disparities in Early Vocabulary Growth</a:t>
            </a:r>
          </a:p>
        </p:txBody>
      </p:sp>
      <p:sp>
        <p:nvSpPr>
          <p:cNvPr id="58372" name="Text Box 4"/>
          <p:cNvSpPr txBox="1">
            <a:spLocks noChangeArrowheads="1"/>
          </p:cNvSpPr>
          <p:nvPr/>
        </p:nvSpPr>
        <p:spPr bwMode="auto">
          <a:xfrm>
            <a:off x="0" y="6583363"/>
            <a:ext cx="8153400" cy="290512"/>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Hart, B. and </a:t>
            </a:r>
            <a:r>
              <a:rPr lang="en-US" sz="1300" dirty="0" err="1"/>
              <a:t>Risley</a:t>
            </a:r>
            <a:r>
              <a:rPr lang="en-US" sz="1300" dirty="0"/>
              <a:t>, T. R. (2003). “The Early Catastrophe: The 30 Million Word Gap by Age 3.” </a:t>
            </a:r>
            <a:r>
              <a:rPr lang="en-US" sz="1300" dirty="0">
                <a:latin typeface="Verdana" charset="0"/>
              </a:rPr>
              <a:t> </a:t>
            </a:r>
          </a:p>
        </p:txBody>
      </p:sp>
      <p:sp>
        <p:nvSpPr>
          <p:cNvPr id="58373" name="Text Box 5"/>
          <p:cNvSpPr txBox="1">
            <a:spLocks noChangeArrowheads="1"/>
          </p:cNvSpPr>
          <p:nvPr/>
        </p:nvSpPr>
        <p:spPr bwMode="auto">
          <a:xfrm>
            <a:off x="7162800" y="1447800"/>
            <a:ext cx="1828800" cy="1006475"/>
          </a:xfrm>
          <a:prstGeom prst="rect">
            <a:avLst/>
          </a:prstGeom>
          <a:solidFill>
            <a:srgbClr val="003300"/>
          </a:solidFill>
          <a:ln w="22225">
            <a:noFill/>
            <a:miter lim="800000"/>
            <a:headEnd/>
            <a:tailEnd/>
          </a:ln>
        </p:spPr>
        <p:txBody>
          <a:bodyPr anchorCtr="1">
            <a:spAutoFit/>
          </a:bodyPr>
          <a:lstStyle/>
          <a:p>
            <a:pPr algn="ctr">
              <a:spcBef>
                <a:spcPct val="50000"/>
              </a:spcBef>
            </a:pPr>
            <a:r>
              <a:rPr lang="en-US" sz="2000" b="1" dirty="0">
                <a:solidFill>
                  <a:schemeClr val="bg1"/>
                </a:solidFill>
                <a:latin typeface="Calibri" panose="020F0502020204030204" pitchFamily="34" charset="0"/>
                <a:cs typeface="Calibri" panose="020F0502020204030204" pitchFamily="34" charset="0"/>
              </a:rPr>
              <a:t>Professional Families        1,116 words</a:t>
            </a:r>
          </a:p>
        </p:txBody>
      </p:sp>
      <p:sp>
        <p:nvSpPr>
          <p:cNvPr id="58374" name="Text Box 6"/>
          <p:cNvSpPr txBox="1">
            <a:spLocks noChangeArrowheads="1"/>
          </p:cNvSpPr>
          <p:nvPr/>
        </p:nvSpPr>
        <p:spPr bwMode="auto">
          <a:xfrm>
            <a:off x="7162800" y="2590800"/>
            <a:ext cx="1828800" cy="1006475"/>
          </a:xfrm>
          <a:prstGeom prst="rect">
            <a:avLst/>
          </a:prstGeom>
          <a:solidFill>
            <a:srgbClr val="FF9900"/>
          </a:solidFill>
          <a:ln w="22225">
            <a:noFill/>
            <a:miter lim="800000"/>
            <a:headEnd/>
            <a:tailEnd/>
          </a:ln>
        </p:spPr>
        <p:txBody>
          <a:bodyPr anchorCtr="1">
            <a:spAutoFit/>
          </a:bodyPr>
          <a:lstStyle/>
          <a:p>
            <a:pPr algn="ctr">
              <a:spcBef>
                <a:spcPct val="50000"/>
              </a:spcBef>
            </a:pPr>
            <a:r>
              <a:rPr lang="en-US" sz="2000" b="1" dirty="0">
                <a:solidFill>
                  <a:schemeClr val="bg1"/>
                </a:solidFill>
                <a:latin typeface="+mj-lt"/>
                <a:cs typeface="Times New Roman" charset="0"/>
              </a:rPr>
              <a:t>Working Class Families        749 words</a:t>
            </a:r>
          </a:p>
        </p:txBody>
      </p:sp>
      <p:sp>
        <p:nvSpPr>
          <p:cNvPr id="58375" name="Text Box 7"/>
          <p:cNvSpPr txBox="1">
            <a:spLocks noChangeArrowheads="1"/>
          </p:cNvSpPr>
          <p:nvPr/>
        </p:nvSpPr>
        <p:spPr bwMode="auto">
          <a:xfrm>
            <a:off x="7162800" y="3733800"/>
            <a:ext cx="1828800" cy="1006475"/>
          </a:xfrm>
          <a:prstGeom prst="rect">
            <a:avLst/>
          </a:prstGeom>
          <a:solidFill>
            <a:srgbClr val="8E0000"/>
          </a:solidFill>
          <a:ln w="22225">
            <a:noFill/>
            <a:miter lim="800000"/>
            <a:headEnd/>
            <a:tailEnd/>
          </a:ln>
        </p:spPr>
        <p:txBody>
          <a:bodyPr anchorCtr="1">
            <a:spAutoFit/>
          </a:bodyPr>
          <a:lstStyle/>
          <a:p>
            <a:pPr algn="ctr">
              <a:spcBef>
                <a:spcPct val="50000"/>
              </a:spcBef>
            </a:pPr>
            <a:r>
              <a:rPr lang="en-US" sz="2000" b="1" dirty="0">
                <a:solidFill>
                  <a:schemeClr val="bg1"/>
                </a:solidFill>
                <a:latin typeface="+mj-lt"/>
                <a:cs typeface="Times New Roman" charset="0"/>
              </a:rPr>
              <a:t>Welfare   Families        525 words</a:t>
            </a:r>
          </a:p>
        </p:txBody>
      </p:sp>
      <p:sp>
        <p:nvSpPr>
          <p:cNvPr id="58376" name="Oval 8"/>
          <p:cNvSpPr>
            <a:spLocks noChangeArrowheads="1"/>
          </p:cNvSpPr>
          <p:nvPr/>
        </p:nvSpPr>
        <p:spPr bwMode="auto">
          <a:xfrm>
            <a:off x="2057400" y="4724400"/>
            <a:ext cx="304800" cy="685800"/>
          </a:xfrm>
          <a:prstGeom prst="ellipse">
            <a:avLst/>
          </a:prstGeom>
          <a:noFill/>
          <a:ln w="38100">
            <a:solidFill>
              <a:srgbClr val="FF0000"/>
            </a:solidFill>
            <a:round/>
            <a:headEnd/>
            <a:tailEnd/>
          </a:ln>
        </p:spPr>
        <p:txBody>
          <a:bodyPr wrap="none" anchor="ctr"/>
          <a:lstStyle/>
          <a:p>
            <a:endParaRPr lang="en-US"/>
          </a:p>
        </p:txBody>
      </p:sp>
      <p:sp>
        <p:nvSpPr>
          <p:cNvPr id="233481" name="Oval 9"/>
          <p:cNvSpPr>
            <a:spLocks noChangeArrowheads="1"/>
          </p:cNvSpPr>
          <p:nvPr/>
        </p:nvSpPr>
        <p:spPr bwMode="auto">
          <a:xfrm>
            <a:off x="4495800" y="3962400"/>
            <a:ext cx="381000" cy="990600"/>
          </a:xfrm>
          <a:prstGeom prst="ellipse">
            <a:avLst/>
          </a:prstGeom>
          <a:noFill/>
          <a:ln w="38100">
            <a:solidFill>
              <a:srgbClr val="FF0000"/>
            </a:solidFill>
            <a:round/>
            <a:headEnd/>
            <a:tailEnd/>
          </a:ln>
        </p:spPr>
        <p:txBody>
          <a:bodyPr wrap="none" anchor="ctr"/>
          <a:lstStyle/>
          <a:p>
            <a:endParaRPr lang="en-US"/>
          </a:p>
        </p:txBody>
      </p:sp>
      <p:sp>
        <p:nvSpPr>
          <p:cNvPr id="233482" name="Oval 10"/>
          <p:cNvSpPr>
            <a:spLocks noChangeArrowheads="1"/>
          </p:cNvSpPr>
          <p:nvPr/>
        </p:nvSpPr>
        <p:spPr bwMode="auto">
          <a:xfrm>
            <a:off x="6858000" y="1905000"/>
            <a:ext cx="381000" cy="2133600"/>
          </a:xfrm>
          <a:prstGeom prst="ellipse">
            <a:avLst/>
          </a:prstGeom>
          <a:noFill/>
          <a:ln w="381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55665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3481"/>
                                        </p:tgtEl>
                                        <p:attrNameLst>
                                          <p:attrName>style.visibility</p:attrName>
                                        </p:attrNameLst>
                                      </p:cBhvr>
                                      <p:to>
                                        <p:strVal val="visible"/>
                                      </p:to>
                                    </p:set>
                                    <p:anim calcmode="lin" valueType="num">
                                      <p:cBhvr additive="base">
                                        <p:cTn id="7" dur="500" fill="hold"/>
                                        <p:tgtEl>
                                          <p:spTgt spid="233481"/>
                                        </p:tgtEl>
                                        <p:attrNameLst>
                                          <p:attrName>ppt_x</p:attrName>
                                        </p:attrNameLst>
                                      </p:cBhvr>
                                      <p:tavLst>
                                        <p:tav tm="0">
                                          <p:val>
                                            <p:strVal val="0-#ppt_w/2"/>
                                          </p:val>
                                        </p:tav>
                                        <p:tav tm="100000">
                                          <p:val>
                                            <p:strVal val="#ppt_x"/>
                                          </p:val>
                                        </p:tav>
                                      </p:tavLst>
                                    </p:anim>
                                    <p:anim calcmode="lin" valueType="num">
                                      <p:cBhvr additive="base">
                                        <p:cTn id="8" dur="500" fill="hold"/>
                                        <p:tgtEl>
                                          <p:spTgt spid="2334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3482"/>
                                        </p:tgtEl>
                                        <p:attrNameLst>
                                          <p:attrName>style.visibility</p:attrName>
                                        </p:attrNameLst>
                                      </p:cBhvr>
                                      <p:to>
                                        <p:strVal val="visible"/>
                                      </p:to>
                                    </p:set>
                                    <p:anim calcmode="lin" valueType="num">
                                      <p:cBhvr additive="base">
                                        <p:cTn id="13" dur="500" fill="hold"/>
                                        <p:tgtEl>
                                          <p:spTgt spid="233482"/>
                                        </p:tgtEl>
                                        <p:attrNameLst>
                                          <p:attrName>ppt_x</p:attrName>
                                        </p:attrNameLst>
                                      </p:cBhvr>
                                      <p:tavLst>
                                        <p:tav tm="0">
                                          <p:val>
                                            <p:strVal val="0-#ppt_w/2"/>
                                          </p:val>
                                        </p:tav>
                                        <p:tav tm="100000">
                                          <p:val>
                                            <p:strVal val="#ppt_x"/>
                                          </p:val>
                                        </p:tav>
                                      </p:tavLst>
                                    </p:anim>
                                    <p:anim calcmode="lin" valueType="num">
                                      <p:cBhvr additive="base">
                                        <p:cTn id="14" dur="500" fill="hold"/>
                                        <p:tgtEl>
                                          <p:spTgt spid="2334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P spid="2334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295400" y="1182189"/>
            <a:ext cx="6553200" cy="5675811"/>
          </a:xfrm>
          <a:prstGeom prst="rect">
            <a:avLst/>
          </a:prstGeom>
          <a:noFill/>
          <a:ln w="9525">
            <a:noFill/>
            <a:miter lim="800000"/>
            <a:headEnd/>
            <a:tailEnd/>
          </a:ln>
        </p:spPr>
      </p:pic>
      <p:sp>
        <p:nvSpPr>
          <p:cNvPr id="5"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School Readiness</a:t>
            </a:r>
          </a:p>
        </p:txBody>
      </p:sp>
      <p:sp>
        <p:nvSpPr>
          <p:cNvPr id="6" name="TextBox 5"/>
          <p:cNvSpPr txBox="1"/>
          <p:nvPr/>
        </p:nvSpPr>
        <p:spPr>
          <a:xfrm>
            <a:off x="1295400" y="762000"/>
            <a:ext cx="5715000" cy="369332"/>
          </a:xfrm>
          <a:prstGeom prst="rect">
            <a:avLst/>
          </a:prstGeom>
          <a:noFill/>
        </p:spPr>
        <p:txBody>
          <a:bodyPr wrap="square" rtlCol="0">
            <a:spAutoFit/>
          </a:bodyPr>
          <a:lstStyle/>
          <a:p>
            <a:pPr algn="ctr"/>
            <a:r>
              <a:rPr lang="en-US" dirty="0"/>
              <a:t>Percent of Children with School Readiness Skills</a:t>
            </a:r>
          </a:p>
        </p:txBody>
      </p:sp>
    </p:spTree>
    <p:extLst>
      <p:ext uri="{BB962C8B-B14F-4D97-AF65-F5344CB8AC3E}">
        <p14:creationId xmlns:p14="http://schemas.microsoft.com/office/powerpoint/2010/main" val="10495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704C497-89CC-4826-BA3F-95A911988501}"/>
              </a:ext>
            </a:extLst>
          </p:cNvPr>
          <p:cNvGraphicFramePr>
            <a:graphicFrameLocks noGrp="1"/>
          </p:cNvGraphicFramePr>
          <p:nvPr>
            <p:ph idx="1"/>
            <p:extLst>
              <p:ext uri="{D42A27DB-BD31-4B8C-83A1-F6EECF244321}">
                <p14:modId xmlns:p14="http://schemas.microsoft.com/office/powerpoint/2010/main" val="890603718"/>
              </p:ext>
            </p:extLst>
          </p:nvPr>
        </p:nvGraphicFramePr>
        <p:xfrm>
          <a:off x="432143" y="1070492"/>
          <a:ext cx="83820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a:extLst>
              <a:ext uri="{FF2B5EF4-FFF2-40B4-BE49-F238E27FC236}">
                <a16:creationId xmlns:a16="http://schemas.microsoft.com/office/drawing/2014/main" id="{E26E0F1D-31AD-45BF-A26D-891761CE4282}"/>
              </a:ext>
            </a:extLst>
          </p:cNvPr>
          <p:cNvSpPr>
            <a:spLocks noGrp="1" noChangeArrowheads="1"/>
          </p:cNvSpPr>
          <p:nvPr>
            <p:ph type="title"/>
          </p:nvPr>
        </p:nvSpPr>
        <p:spPr bwMode="auto">
          <a:xfrm>
            <a:off x="0" y="4572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The Great Equalizer</a:t>
            </a:r>
          </a:p>
        </p:txBody>
      </p:sp>
      <p:sp>
        <p:nvSpPr>
          <p:cNvPr id="10" name="Text Box 3">
            <a:extLst>
              <a:ext uri="{FF2B5EF4-FFF2-40B4-BE49-F238E27FC236}">
                <a16:creationId xmlns:a16="http://schemas.microsoft.com/office/drawing/2014/main" id="{E05018A2-9EC5-4D0D-8A27-65C5A84203DC}"/>
              </a:ext>
            </a:extLst>
          </p:cNvPr>
          <p:cNvSpPr txBox="1">
            <a:spLocks noChangeArrowheads="1"/>
          </p:cNvSpPr>
          <p:nvPr/>
        </p:nvSpPr>
        <p:spPr bwMode="auto">
          <a:xfrm>
            <a:off x="240897" y="6332142"/>
            <a:ext cx="8903103" cy="492443"/>
          </a:xfrm>
          <a:prstGeom prst="rect">
            <a:avLst/>
          </a:prstGeom>
          <a:noFill/>
          <a:ln w="9525">
            <a:noFill/>
            <a:miter lim="800000"/>
            <a:headEnd/>
            <a:tailEnd/>
          </a:ln>
        </p:spPr>
        <p:txBody>
          <a:bodyPr wrap="square">
            <a:spAutoFit/>
          </a:bodyPr>
          <a:lstStyle/>
          <a:p>
            <a:pPr>
              <a:spcBef>
                <a:spcPct val="50000"/>
              </a:spcBef>
              <a:spcAft>
                <a:spcPts val="600"/>
              </a:spcAft>
            </a:pPr>
            <a:r>
              <a:rPr lang="en-US" sz="1300" u="sng" dirty="0">
                <a:cs typeface="Times New Roman" charset="0"/>
              </a:rPr>
              <a:t>*Source:</a:t>
            </a:r>
            <a:r>
              <a:rPr lang="en-US" sz="1300" dirty="0">
                <a:cs typeface="Times New Roman" charset="0"/>
              </a:rPr>
              <a:t>  Governor’s Office of Student Achievement: </a:t>
            </a:r>
            <a:r>
              <a:rPr lang="en-US" sz="1300" dirty="0">
                <a:cs typeface="Times New Roman" charset="0"/>
                <a:hlinkClick r:id="rId3">
                  <a:extLst>
                    <a:ext uri="{A12FA001-AC4F-418D-AE19-62706E023703}">
                      <ahyp:hlinkClr xmlns:ahyp="http://schemas.microsoft.com/office/drawing/2018/hyperlinkcolor" val="tx"/>
                    </a:ext>
                  </a:extLst>
                </a:hlinkClick>
              </a:rPr>
              <a:t>How Do Students’ 3</a:t>
            </a:r>
            <a:r>
              <a:rPr lang="en-US" sz="1300" baseline="30000" dirty="0">
                <a:cs typeface="Times New Roman" charset="0"/>
                <a:hlinkClick r:id="rId3">
                  <a:extLst>
                    <a:ext uri="{A12FA001-AC4F-418D-AE19-62706E023703}">
                      <ahyp:hlinkClr xmlns:ahyp="http://schemas.microsoft.com/office/drawing/2018/hyperlinkcolor" val="tx"/>
                    </a:ext>
                  </a:extLst>
                </a:hlinkClick>
              </a:rPr>
              <a:t>rd</a:t>
            </a:r>
            <a:r>
              <a:rPr lang="en-US" sz="1300" dirty="0">
                <a:cs typeface="Times New Roman" charset="0"/>
                <a:hlinkClick r:id="rId3">
                  <a:extLst>
                    <a:ext uri="{A12FA001-AC4F-418D-AE19-62706E023703}">
                      <ahyp:hlinkClr xmlns:ahyp="http://schemas.microsoft.com/office/drawing/2018/hyperlinkcolor" val="tx"/>
                    </a:ext>
                  </a:extLst>
                </a:hlinkClick>
              </a:rPr>
              <a:t> Grade Reading Levels Relate to their ACT/SAT and Chance of Graduating from HS?</a:t>
            </a:r>
            <a:endParaRPr lang="en-US" sz="1300" dirty="0">
              <a:cs typeface="Times New Roman" charset="0"/>
            </a:endParaRPr>
          </a:p>
        </p:txBody>
      </p:sp>
      <p:graphicFrame>
        <p:nvGraphicFramePr>
          <p:cNvPr id="5" name="Chart 4">
            <a:extLst>
              <a:ext uri="{FF2B5EF4-FFF2-40B4-BE49-F238E27FC236}">
                <a16:creationId xmlns:a16="http://schemas.microsoft.com/office/drawing/2014/main" id="{D69B5F3C-6092-45A5-9B0C-1527E306BECD}"/>
              </a:ext>
            </a:extLst>
          </p:cNvPr>
          <p:cNvGraphicFramePr/>
          <p:nvPr>
            <p:extLst>
              <p:ext uri="{D42A27DB-BD31-4B8C-83A1-F6EECF244321}">
                <p14:modId xmlns:p14="http://schemas.microsoft.com/office/powerpoint/2010/main" val="1234471768"/>
              </p:ext>
            </p:extLst>
          </p:nvPr>
        </p:nvGraphicFramePr>
        <p:xfrm>
          <a:off x="646485" y="855559"/>
          <a:ext cx="8191500" cy="548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20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graphicEl>
                                              <a:chart seriesIdx="0" categoryIdx="1" bldStep="ptInSeries"/>
                                            </p:graphic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graphicEl>
                                              <a:chart seriesIdx="0" categoryIdx="2" bldStep="ptInSeries"/>
                                            </p:graphic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graphicEl>
                                              <a:chart seriesIdx="0" categoryIdx="3" bldStep="ptInSeries"/>
                                            </p:graphic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graphicEl>
                                              <a:chart seriesIdx="0" categoryIdx="4" bldStep="ptInSeries"/>
                                            </p:graphic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graphicEl>
                                              <a:chart seriesIdx="1" categoryIdx="0" bldStep="ptInSeries"/>
                                            </p:graphic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graphicEl>
                                              <a:chart seriesIdx="1" categoryIdx="1" bldStep="ptInSeries"/>
                                            </p:graphic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graphicEl>
                                              <a:chart seriesIdx="1" categoryIdx="2" bldStep="ptInSeries"/>
                                            </p:graphic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graphicEl>
                                              <a:chart seriesIdx="1" categoryIdx="3" bldStep="ptInSeries"/>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graphicEl>
                                              <a:chart seriesIdx="1" categoryIdx="4" bldStep="ptInSeries"/>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graphicEl>
                                              <a:chart seriesIdx="2" categoryIdx="0" bldStep="ptInSeries"/>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graphicEl>
                                              <a:chart seriesIdx="2" categoryIdx="1" bldStep="ptInSeries"/>
                                            </p:graphic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graphicEl>
                                              <a:chart seriesIdx="2" categoryIdx="2" bldStep="ptInSeries"/>
                                            </p:graphic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graphicEl>
                                              <a:chart seriesIdx="2" categoryIdx="3" bldStep="ptInSeries"/>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
                                            <p:graphicEl>
                                              <a:chart seriesIdx="2" categoryIdx="4"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5" grpId="0" uiExpand="1">
        <p:bldSub>
          <a:bldChart bld="seriesEl"/>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1318-A60D-4697-9A07-8BC4AC57A4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93B484-79B3-49A4-BB7A-6EAC557CF6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F79C23D-5C36-4D66-B24B-ACF62EBDFE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146592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0" y="3810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Georgia’s Economic Development Needs</a:t>
            </a:r>
          </a:p>
        </p:txBody>
      </p:sp>
      <p:sp>
        <p:nvSpPr>
          <p:cNvPr id="5" name="Rectangle 4">
            <a:extLst>
              <a:ext uri="{FF2B5EF4-FFF2-40B4-BE49-F238E27FC236}">
                <a16:creationId xmlns:a16="http://schemas.microsoft.com/office/drawing/2014/main" id="{2630C00C-04FA-404F-B9A7-C9532B8A3EF7}"/>
              </a:ext>
            </a:extLst>
          </p:cNvPr>
          <p:cNvSpPr/>
          <p:nvPr/>
        </p:nvSpPr>
        <p:spPr>
          <a:xfrm>
            <a:off x="152400" y="5577245"/>
            <a:ext cx="8991599" cy="707886"/>
          </a:xfrm>
          <a:prstGeom prst="rect">
            <a:avLst/>
          </a:prstGeom>
        </p:spPr>
        <p:txBody>
          <a:bodyPr wrap="square">
            <a:spAutoFit/>
          </a:bodyPr>
          <a:lstStyle/>
          <a:p>
            <a:r>
              <a:rPr lang="en-US" sz="2000" b="1" dirty="0">
                <a:solidFill>
                  <a:srgbClr val="00B050"/>
                </a:solidFill>
              </a:rPr>
              <a:t>Georgia is experiencing a talent gap. This talent gap is a mismatch between degrees and skills needed by employers versus the degrees and skills of the population</a:t>
            </a:r>
            <a:r>
              <a:rPr lang="en-US" b="1" dirty="0">
                <a:solidFill>
                  <a:srgbClr val="00B050"/>
                </a:solidFill>
                <a:latin typeface="Avenir-Black"/>
              </a:rPr>
              <a:t>.</a:t>
            </a:r>
            <a:endParaRPr lang="en-US" b="1" dirty="0">
              <a:solidFill>
                <a:srgbClr val="00B050"/>
              </a:solidFill>
            </a:endParaRPr>
          </a:p>
        </p:txBody>
      </p:sp>
      <p:graphicFrame>
        <p:nvGraphicFramePr>
          <p:cNvPr id="16" name="Chart 15">
            <a:extLst>
              <a:ext uri="{FF2B5EF4-FFF2-40B4-BE49-F238E27FC236}">
                <a16:creationId xmlns:a16="http://schemas.microsoft.com/office/drawing/2014/main" id="{2FB5F0DB-5DE4-4195-8233-9565974DCCCD}"/>
              </a:ext>
            </a:extLst>
          </p:cNvPr>
          <p:cNvGraphicFramePr/>
          <p:nvPr>
            <p:extLst>
              <p:ext uri="{D42A27DB-BD31-4B8C-83A1-F6EECF244321}">
                <p14:modId xmlns:p14="http://schemas.microsoft.com/office/powerpoint/2010/main" val="1327217897"/>
              </p:ext>
            </p:extLst>
          </p:nvPr>
        </p:nvGraphicFramePr>
        <p:xfrm>
          <a:off x="199292" y="1219200"/>
          <a:ext cx="4982308"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38E25C54-A628-4857-B53E-8176404E9F61}"/>
              </a:ext>
            </a:extLst>
          </p:cNvPr>
          <p:cNvSpPr txBox="1"/>
          <p:nvPr/>
        </p:nvSpPr>
        <p:spPr>
          <a:xfrm>
            <a:off x="3278459" y="4100980"/>
            <a:ext cx="1219200" cy="369332"/>
          </a:xfrm>
          <a:prstGeom prst="rect">
            <a:avLst/>
          </a:prstGeom>
          <a:noFill/>
        </p:spPr>
        <p:txBody>
          <a:bodyPr wrap="square" rtlCol="0">
            <a:spAutoFit/>
          </a:bodyPr>
          <a:lstStyle/>
          <a:p>
            <a:r>
              <a:rPr lang="en-US" dirty="0">
                <a:solidFill>
                  <a:schemeClr val="bg1"/>
                </a:solidFill>
              </a:rPr>
              <a:t>4,956,144</a:t>
            </a:r>
          </a:p>
        </p:txBody>
      </p:sp>
      <p:sp>
        <p:nvSpPr>
          <p:cNvPr id="20" name="TextBox 19">
            <a:extLst>
              <a:ext uri="{FF2B5EF4-FFF2-40B4-BE49-F238E27FC236}">
                <a16:creationId xmlns:a16="http://schemas.microsoft.com/office/drawing/2014/main" id="{95893DED-6E77-4398-A51C-33264E28F223}"/>
              </a:ext>
            </a:extLst>
          </p:cNvPr>
          <p:cNvSpPr txBox="1"/>
          <p:nvPr/>
        </p:nvSpPr>
        <p:spPr>
          <a:xfrm>
            <a:off x="3200400" y="2438400"/>
            <a:ext cx="1371600" cy="584775"/>
          </a:xfrm>
          <a:prstGeom prst="rect">
            <a:avLst/>
          </a:prstGeom>
          <a:solidFill>
            <a:srgbClr val="D70E2B"/>
          </a:solidFill>
        </p:spPr>
        <p:txBody>
          <a:bodyPr wrap="square" rtlCol="0">
            <a:spAutoFit/>
          </a:bodyPr>
          <a:lstStyle/>
          <a:p>
            <a:pPr algn="ctr"/>
            <a:r>
              <a:rPr lang="en-US" sz="1600" dirty="0">
                <a:solidFill>
                  <a:schemeClr val="bg1"/>
                </a:solidFill>
              </a:rPr>
              <a:t>Replacement</a:t>
            </a:r>
          </a:p>
          <a:p>
            <a:pPr algn="ctr"/>
            <a:r>
              <a:rPr lang="en-US" sz="1600" dirty="0">
                <a:solidFill>
                  <a:schemeClr val="bg1"/>
                </a:solidFill>
              </a:rPr>
              <a:t>1,151,228</a:t>
            </a:r>
          </a:p>
        </p:txBody>
      </p:sp>
      <p:grpSp>
        <p:nvGrpSpPr>
          <p:cNvPr id="24" name="Group 23">
            <a:extLst>
              <a:ext uri="{FF2B5EF4-FFF2-40B4-BE49-F238E27FC236}">
                <a16:creationId xmlns:a16="http://schemas.microsoft.com/office/drawing/2014/main" id="{134BF7DB-CF4D-40DB-A527-10DB5960DFFF}"/>
              </a:ext>
            </a:extLst>
          </p:cNvPr>
          <p:cNvGrpSpPr/>
          <p:nvPr/>
        </p:nvGrpSpPr>
        <p:grpSpPr>
          <a:xfrm>
            <a:off x="5257800" y="2133600"/>
            <a:ext cx="3783852" cy="2398931"/>
            <a:chOff x="5257800" y="2133600"/>
            <a:chExt cx="3783852" cy="2398931"/>
          </a:xfrm>
        </p:grpSpPr>
        <p:pic>
          <p:nvPicPr>
            <p:cNvPr id="22" name="Picture 21">
              <a:extLst>
                <a:ext uri="{FF2B5EF4-FFF2-40B4-BE49-F238E27FC236}">
                  <a16:creationId xmlns:a16="http://schemas.microsoft.com/office/drawing/2014/main" id="{F2C0920E-1F7E-42E9-BFE0-EAC9D2DABC70}"/>
                </a:ext>
              </a:extLst>
            </p:cNvPr>
            <p:cNvPicPr>
              <a:picLocks noChangeAspect="1"/>
            </p:cNvPicPr>
            <p:nvPr/>
          </p:nvPicPr>
          <p:blipFill>
            <a:blip r:embed="rId4"/>
            <a:stretch>
              <a:fillRect/>
            </a:stretch>
          </p:blipFill>
          <p:spPr>
            <a:xfrm>
              <a:off x="5257800" y="2133600"/>
              <a:ext cx="3783852" cy="1776968"/>
            </a:xfrm>
            <a:prstGeom prst="rect">
              <a:avLst/>
            </a:prstGeom>
          </p:spPr>
        </p:pic>
        <p:sp>
          <p:nvSpPr>
            <p:cNvPr id="23" name="TextBox 22">
              <a:extLst>
                <a:ext uri="{FF2B5EF4-FFF2-40B4-BE49-F238E27FC236}">
                  <a16:creationId xmlns:a16="http://schemas.microsoft.com/office/drawing/2014/main" id="{A835F78B-D3F0-4751-84C1-49E91CB5D040}"/>
                </a:ext>
              </a:extLst>
            </p:cNvPr>
            <p:cNvSpPr txBox="1"/>
            <p:nvPr/>
          </p:nvSpPr>
          <p:spPr>
            <a:xfrm>
              <a:off x="5410200" y="3886200"/>
              <a:ext cx="3479052" cy="646331"/>
            </a:xfrm>
            <a:prstGeom prst="rect">
              <a:avLst/>
            </a:prstGeom>
            <a:noFill/>
          </p:spPr>
          <p:txBody>
            <a:bodyPr wrap="square" rtlCol="0">
              <a:spAutoFit/>
            </a:bodyPr>
            <a:lstStyle/>
            <a:p>
              <a:r>
                <a:rPr lang="en-US" dirty="0"/>
                <a:t>TOP GROWING INDUSTRY SECTORS</a:t>
              </a:r>
            </a:p>
            <a:p>
              <a:pPr algn="ctr"/>
              <a:r>
                <a:rPr lang="en-US" dirty="0"/>
                <a:t>2015-2025 PROJECTIONS</a:t>
              </a:r>
            </a:p>
          </p:txBody>
        </p:sp>
      </p:grpSp>
      <p:sp>
        <p:nvSpPr>
          <p:cNvPr id="25" name="Rectangle 24">
            <a:extLst>
              <a:ext uri="{FF2B5EF4-FFF2-40B4-BE49-F238E27FC236}">
                <a16:creationId xmlns:a16="http://schemas.microsoft.com/office/drawing/2014/main" id="{1DFD5831-85EC-49D4-9785-01CA29054F2C}"/>
              </a:ext>
            </a:extLst>
          </p:cNvPr>
          <p:cNvSpPr/>
          <p:nvPr/>
        </p:nvSpPr>
        <p:spPr>
          <a:xfrm>
            <a:off x="228600" y="6474023"/>
            <a:ext cx="7924800" cy="307777"/>
          </a:xfrm>
          <a:prstGeom prst="rect">
            <a:avLst/>
          </a:prstGeom>
        </p:spPr>
        <p:txBody>
          <a:bodyPr wrap="square">
            <a:spAutoFit/>
          </a:bodyPr>
          <a:lstStyle/>
          <a:p>
            <a:r>
              <a:rPr lang="en-US" sz="1400" u="sng" dirty="0"/>
              <a:t>Source</a:t>
            </a:r>
            <a:r>
              <a:rPr lang="en-US" sz="1400" dirty="0"/>
              <a:t>: Compiled by Georgia Chamber of Commerce 2030, </a:t>
            </a:r>
            <a:r>
              <a:rPr lang="en-US" sz="1400" i="1" dirty="0" err="1"/>
              <a:t>JobsEQ</a:t>
            </a:r>
            <a:r>
              <a:rPr lang="en-US" sz="1400" i="1" dirty="0"/>
              <a:t> Analysis</a:t>
            </a:r>
          </a:p>
        </p:txBody>
      </p:sp>
    </p:spTree>
    <p:extLst>
      <p:ext uri="{BB962C8B-B14F-4D97-AF65-F5344CB8AC3E}">
        <p14:creationId xmlns:p14="http://schemas.microsoft.com/office/powerpoint/2010/main" val="10027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chart seriesIdx="0" categoryIdx="0" bldStep="ptIn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chart seriesIdx="1" categoryIdx="0" bldStep="ptIn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0" categoryIdx="1" bldStep="ptInCategory"/>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6">
                                            <p:graphicEl>
                                              <a:chart seriesIdx="1" categoryIdx="1" bldStep="ptInCategory"/>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6" grpId="0" uiExpand="1">
        <p:bldSub>
          <a:bldChart bld="categoryEl"/>
        </p:bldSub>
      </p:bldGraphic>
      <p:bldP spid="19" grpId="0"/>
      <p:bldP spid="20"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Without A High School Diploma</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5" name="Picture 4">
            <a:extLst>
              <a:ext uri="{FF2B5EF4-FFF2-40B4-BE49-F238E27FC236}">
                <a16:creationId xmlns:a16="http://schemas.microsoft.com/office/drawing/2014/main" id="{1F92AF8E-F3AF-4950-B9CE-0293A8A9E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93121"/>
            <a:ext cx="7662672" cy="5458123"/>
          </a:xfrm>
          <a:prstGeom prst="rect">
            <a:avLst/>
          </a:prstGeom>
        </p:spPr>
      </p:pic>
    </p:spTree>
    <p:extLst>
      <p:ext uri="{BB962C8B-B14F-4D97-AF65-F5344CB8AC3E}">
        <p14:creationId xmlns:p14="http://schemas.microsoft.com/office/powerpoint/2010/main" val="210028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Not Working, Ages 25-64</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9" name="Picture 8">
            <a:extLst>
              <a:ext uri="{FF2B5EF4-FFF2-40B4-BE49-F238E27FC236}">
                <a16:creationId xmlns:a16="http://schemas.microsoft.com/office/drawing/2014/main" id="{D5B28E9B-E926-4204-A2B7-BB12A9573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96" y="1371600"/>
            <a:ext cx="7195904" cy="4876800"/>
          </a:xfrm>
          <a:prstGeom prst="rect">
            <a:avLst/>
          </a:prstGeom>
        </p:spPr>
      </p:pic>
    </p:spTree>
    <p:extLst>
      <p:ext uri="{BB962C8B-B14F-4D97-AF65-F5344CB8AC3E}">
        <p14:creationId xmlns:p14="http://schemas.microsoft.com/office/powerpoint/2010/main" val="359672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3BBE138-91ED-4223-BC5D-529D93FAB034}"/>
              </a:ext>
            </a:extLst>
          </p:cNvPr>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Poverty Rates</a:t>
            </a:r>
          </a:p>
        </p:txBody>
      </p:sp>
      <p:sp>
        <p:nvSpPr>
          <p:cNvPr id="9" name="Rectangle 8">
            <a:extLst>
              <a:ext uri="{FF2B5EF4-FFF2-40B4-BE49-F238E27FC236}">
                <a16:creationId xmlns:a16="http://schemas.microsoft.com/office/drawing/2014/main" id="{3375CD69-3E74-48CF-A704-8450C3FBBA6F}"/>
              </a:ext>
            </a:extLst>
          </p:cNvPr>
          <p:cNvSpPr/>
          <p:nvPr/>
        </p:nvSpPr>
        <p:spPr>
          <a:xfrm>
            <a:off x="40220" y="6553200"/>
            <a:ext cx="7503579" cy="292388"/>
          </a:xfrm>
          <a:prstGeom prst="rect">
            <a:avLst/>
          </a:prstGeom>
        </p:spPr>
        <p:txBody>
          <a:bodyPr wrap="square">
            <a:spAutoFit/>
          </a:bodyPr>
          <a:lstStyle/>
          <a:p>
            <a:r>
              <a:rPr lang="en-US" sz="1300" i="1" dirty="0"/>
              <a:t>ACS 2015 5-year estimates/Kids Counts Data Center</a:t>
            </a:r>
            <a:endParaRPr lang="en-US" sz="1300" dirty="0"/>
          </a:p>
        </p:txBody>
      </p:sp>
      <p:pic>
        <p:nvPicPr>
          <p:cNvPr id="4" name="Picture 3">
            <a:extLst>
              <a:ext uri="{FF2B5EF4-FFF2-40B4-BE49-F238E27FC236}">
                <a16:creationId xmlns:a16="http://schemas.microsoft.com/office/drawing/2014/main" id="{34121ECF-6425-4FCA-AC60-CCA3C620B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19200"/>
            <a:ext cx="6404157" cy="4976138"/>
          </a:xfrm>
          <a:prstGeom prst="rect">
            <a:avLst/>
          </a:prstGeom>
        </p:spPr>
      </p:pic>
    </p:spTree>
    <p:extLst>
      <p:ext uri="{BB962C8B-B14F-4D97-AF65-F5344CB8AC3E}">
        <p14:creationId xmlns:p14="http://schemas.microsoft.com/office/powerpoint/2010/main" val="18572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a:t>
            </a:r>
          </a:p>
        </p:txBody>
      </p:sp>
      <p:grpSp>
        <p:nvGrpSpPr>
          <p:cNvPr id="21" name="Group 20">
            <a:extLst>
              <a:ext uri="{FF2B5EF4-FFF2-40B4-BE49-F238E27FC236}">
                <a16:creationId xmlns:a16="http://schemas.microsoft.com/office/drawing/2014/main" id="{BB86D1D3-7C05-4FF1-B8D0-E2BEEC490FBB}"/>
              </a:ext>
            </a:extLst>
          </p:cNvPr>
          <p:cNvGrpSpPr/>
          <p:nvPr/>
        </p:nvGrpSpPr>
        <p:grpSpPr>
          <a:xfrm>
            <a:off x="6200770" y="1478448"/>
            <a:ext cx="2943230" cy="3931752"/>
            <a:chOff x="180970" y="1482913"/>
            <a:chExt cx="2943230" cy="3931752"/>
          </a:xfrm>
        </p:grpSpPr>
        <p:sp>
          <p:nvSpPr>
            <p:cNvPr id="11" name="TextBox 10">
              <a:extLst>
                <a:ext uri="{FF2B5EF4-FFF2-40B4-BE49-F238E27FC236}">
                  <a16:creationId xmlns:a16="http://schemas.microsoft.com/office/drawing/2014/main" id="{1B7CCADE-9DB0-4F04-9529-57C134992C9B}"/>
                </a:ext>
              </a:extLst>
            </p:cNvPr>
            <p:cNvSpPr txBox="1"/>
            <p:nvPr/>
          </p:nvSpPr>
          <p:spPr>
            <a:xfrm>
              <a:off x="685800" y="4953000"/>
              <a:ext cx="2438400" cy="461665"/>
            </a:xfrm>
            <a:prstGeom prst="rect">
              <a:avLst/>
            </a:prstGeom>
            <a:noFill/>
          </p:spPr>
          <p:txBody>
            <a:bodyPr wrap="square" rtlCol="0">
              <a:spAutoFit/>
            </a:bodyPr>
            <a:lstStyle/>
            <a:p>
              <a:r>
                <a:rPr lang="en-US" sz="2400" dirty="0"/>
                <a:t>Poverty</a:t>
              </a:r>
            </a:p>
          </p:txBody>
        </p:sp>
        <p:pic>
          <p:nvPicPr>
            <p:cNvPr id="5" name="Picture 4">
              <a:extLst>
                <a:ext uri="{FF2B5EF4-FFF2-40B4-BE49-F238E27FC236}">
                  <a16:creationId xmlns:a16="http://schemas.microsoft.com/office/drawing/2014/main" id="{6FF69456-728F-4FDB-AF0D-1B18C13F1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0" y="1482913"/>
              <a:ext cx="2803101" cy="3241485"/>
            </a:xfrm>
            <a:prstGeom prst="rect">
              <a:avLst/>
            </a:prstGeom>
          </p:spPr>
        </p:pic>
      </p:grpSp>
      <p:grpSp>
        <p:nvGrpSpPr>
          <p:cNvPr id="22" name="Group 21">
            <a:extLst>
              <a:ext uri="{FF2B5EF4-FFF2-40B4-BE49-F238E27FC236}">
                <a16:creationId xmlns:a16="http://schemas.microsoft.com/office/drawing/2014/main" id="{380D7AE2-C2F5-4112-A758-386181808CFC}"/>
              </a:ext>
            </a:extLst>
          </p:cNvPr>
          <p:cNvGrpSpPr/>
          <p:nvPr/>
        </p:nvGrpSpPr>
        <p:grpSpPr>
          <a:xfrm>
            <a:off x="3108097" y="1447799"/>
            <a:ext cx="3368903" cy="4038601"/>
            <a:chOff x="3108097" y="1447799"/>
            <a:chExt cx="3368903" cy="4038601"/>
          </a:xfrm>
        </p:grpSpPr>
        <p:sp>
          <p:nvSpPr>
            <p:cNvPr id="13" name="TextBox 12">
              <a:extLst>
                <a:ext uri="{FF2B5EF4-FFF2-40B4-BE49-F238E27FC236}">
                  <a16:creationId xmlns:a16="http://schemas.microsoft.com/office/drawing/2014/main" id="{D8C855A3-EFBD-4CB5-826A-737195670186}"/>
                </a:ext>
              </a:extLst>
            </p:cNvPr>
            <p:cNvSpPr txBox="1"/>
            <p:nvPr/>
          </p:nvSpPr>
          <p:spPr>
            <a:xfrm>
              <a:off x="3429000" y="5024735"/>
              <a:ext cx="3048000" cy="461665"/>
            </a:xfrm>
            <a:prstGeom prst="rect">
              <a:avLst/>
            </a:prstGeom>
            <a:noFill/>
          </p:spPr>
          <p:txBody>
            <a:bodyPr wrap="square" rtlCol="0">
              <a:spAutoFit/>
            </a:bodyPr>
            <a:lstStyle/>
            <a:p>
              <a:r>
                <a:rPr lang="en-US" sz="2400" dirty="0"/>
                <a:t>Adults Not Working</a:t>
              </a:r>
            </a:p>
          </p:txBody>
        </p:sp>
        <p:pic>
          <p:nvPicPr>
            <p:cNvPr id="18" name="Picture 17">
              <a:extLst>
                <a:ext uri="{FF2B5EF4-FFF2-40B4-BE49-F238E27FC236}">
                  <a16:creationId xmlns:a16="http://schemas.microsoft.com/office/drawing/2014/main" id="{18A6C20B-FD3A-427C-AC79-F1C4C62BF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097" y="1447799"/>
              <a:ext cx="2879533" cy="3276599"/>
            </a:xfrm>
            <a:prstGeom prst="rect">
              <a:avLst/>
            </a:prstGeom>
          </p:spPr>
        </p:pic>
      </p:grpSp>
      <p:grpSp>
        <p:nvGrpSpPr>
          <p:cNvPr id="23" name="Group 22">
            <a:extLst>
              <a:ext uri="{FF2B5EF4-FFF2-40B4-BE49-F238E27FC236}">
                <a16:creationId xmlns:a16="http://schemas.microsoft.com/office/drawing/2014/main" id="{323517F5-1E39-4020-87AC-252ADC8ED589}"/>
              </a:ext>
            </a:extLst>
          </p:cNvPr>
          <p:cNvGrpSpPr/>
          <p:nvPr/>
        </p:nvGrpSpPr>
        <p:grpSpPr>
          <a:xfrm>
            <a:off x="201914" y="1517031"/>
            <a:ext cx="3043972" cy="4003344"/>
            <a:chOff x="6100028" y="1483056"/>
            <a:chExt cx="3043972" cy="4003344"/>
          </a:xfrm>
        </p:grpSpPr>
        <p:sp>
          <p:nvSpPr>
            <p:cNvPr id="14" name="TextBox 13">
              <a:extLst>
                <a:ext uri="{FF2B5EF4-FFF2-40B4-BE49-F238E27FC236}">
                  <a16:creationId xmlns:a16="http://schemas.microsoft.com/office/drawing/2014/main" id="{8D1134FB-3DA0-435C-AD0D-50EDA5F346C0}"/>
                </a:ext>
              </a:extLst>
            </p:cNvPr>
            <p:cNvSpPr txBox="1"/>
            <p:nvPr/>
          </p:nvSpPr>
          <p:spPr>
            <a:xfrm>
              <a:off x="6705600" y="5024735"/>
              <a:ext cx="2438400" cy="461665"/>
            </a:xfrm>
            <a:prstGeom prst="rect">
              <a:avLst/>
            </a:prstGeom>
            <a:noFill/>
          </p:spPr>
          <p:txBody>
            <a:bodyPr wrap="square" rtlCol="0">
              <a:spAutoFit/>
            </a:bodyPr>
            <a:lstStyle/>
            <a:p>
              <a:r>
                <a:rPr lang="en-US" sz="2400" dirty="0"/>
                <a:t>No HS Diploma</a:t>
              </a:r>
            </a:p>
          </p:txBody>
        </p:sp>
        <p:pic>
          <p:nvPicPr>
            <p:cNvPr id="20" name="Picture 19">
              <a:extLst>
                <a:ext uri="{FF2B5EF4-FFF2-40B4-BE49-F238E27FC236}">
                  <a16:creationId xmlns:a16="http://schemas.microsoft.com/office/drawing/2014/main" id="{9CCEFC71-A96B-4D1A-91C4-744738FB7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028" y="1483056"/>
              <a:ext cx="2815372" cy="3276069"/>
            </a:xfrm>
            <a:prstGeom prst="rect">
              <a:avLst/>
            </a:prstGeom>
          </p:spPr>
        </p:pic>
      </p:grpSp>
    </p:spTree>
    <p:extLst>
      <p:ext uri="{BB962C8B-B14F-4D97-AF65-F5344CB8AC3E}">
        <p14:creationId xmlns:p14="http://schemas.microsoft.com/office/powerpoint/2010/main" val="169368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8600" y="228600"/>
            <a:ext cx="8686800" cy="1066800"/>
          </a:xfrm>
          <a:prstGeom prst="rect">
            <a:avLst/>
          </a:prstGeom>
          <a:noFill/>
          <a:ln w="9525">
            <a:noFill/>
            <a:miter lim="800000"/>
            <a:headEnd/>
            <a:tailEnd/>
          </a:ln>
        </p:spPr>
        <p:txBody>
          <a:bodyPr>
            <a:spAutoFit/>
          </a:bodyPr>
          <a:lstStyle/>
          <a:p>
            <a:pPr algn="ctr"/>
            <a:r>
              <a:rPr lang="en-US" sz="3200" b="1" dirty="0">
                <a:solidFill>
                  <a:srgbClr val="000066"/>
                </a:solidFill>
                <a:latin typeface="+mj-lt"/>
              </a:rPr>
              <a:t>Compounded Impacts of </a:t>
            </a:r>
          </a:p>
          <a:p>
            <a:pPr algn="ctr"/>
            <a:r>
              <a:rPr lang="en-US" sz="3200" b="1" dirty="0">
                <a:solidFill>
                  <a:srgbClr val="000066"/>
                </a:solidFill>
                <a:latin typeface="+mj-lt"/>
              </a:rPr>
              <a:t>High School Non-Completion</a:t>
            </a:r>
          </a:p>
        </p:txBody>
      </p:sp>
      <p:sp>
        <p:nvSpPr>
          <p:cNvPr id="50179"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Levin, H., et al., (2007). The Costs and Benefits of an Excellent Education for All of America’s Children.</a:t>
            </a:r>
          </a:p>
        </p:txBody>
      </p:sp>
      <p:graphicFrame>
        <p:nvGraphicFramePr>
          <p:cNvPr id="225284" name="Group 4"/>
          <p:cNvGraphicFramePr>
            <a:graphicFrameLocks noGrp="1"/>
          </p:cNvGraphicFramePr>
          <p:nvPr>
            <p:extLst>
              <p:ext uri="{D42A27DB-BD31-4B8C-83A1-F6EECF244321}">
                <p14:modId xmlns:p14="http://schemas.microsoft.com/office/powerpoint/2010/main" val="808666431"/>
              </p:ext>
            </p:extLst>
          </p:nvPr>
        </p:nvGraphicFramePr>
        <p:xfrm>
          <a:off x="228600" y="1676400"/>
          <a:ext cx="8686800" cy="4765995"/>
        </p:xfrm>
        <a:graphic>
          <a:graphicData uri="http://schemas.openxmlformats.org/drawingml/2006/table">
            <a:tbl>
              <a:tblPr/>
              <a:tblGrid>
                <a:gridCol w="3711575">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3790950">
                  <a:extLst>
                    <a:ext uri="{9D8B030D-6E8A-4147-A177-3AD203B41FA5}">
                      <a16:colId xmlns:a16="http://schemas.microsoft.com/office/drawing/2014/main" val="20002"/>
                    </a:ext>
                  </a:extLst>
                </a:gridCol>
              </a:tblGrid>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INDIVIDUALS</a:t>
                      </a:r>
                    </a:p>
                  </a:txBody>
                  <a:tcPr anchor="ctr" anchorCtr="1"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THE COMMUNITY</a:t>
                      </a:r>
                    </a:p>
                  </a:txBody>
                  <a:tcPr anchor="ctr" anchorCtr="1"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extLst>
                  <a:ext uri="{0D108BD9-81ED-4DB2-BD59-A6C34878D82A}">
                    <a16:rowId xmlns:a16="http://schemas.microsoft.com/office/drawing/2014/main" val="10000"/>
                  </a:ext>
                </a:extLst>
              </a:tr>
              <a:tr h="941388">
                <a:tc>
                  <a:txBody>
                    <a:bodyPr/>
                    <a:lstStyle/>
                    <a:p>
                      <a:pPr marL="0" marR="0" lvl="0" indent="0" algn="l" defTabSz="914400" rtl="0" eaLnBrk="1" fontAlgn="base" latinLnBrk="0" hangingPunct="1">
                        <a:lnSpc>
                          <a:spcPct val="90000"/>
                        </a:lnSpc>
                        <a:spcBef>
                          <a:spcPct val="20000"/>
                        </a:spcBef>
                        <a:spcAft>
                          <a:spcPct val="0"/>
                        </a:spcAft>
                        <a:buClr>
                          <a:srgbClr val="004747"/>
                        </a:buClr>
                        <a:buSzTx/>
                        <a:buFontTx/>
                        <a:buNone/>
                        <a:tabLst/>
                      </a:pPr>
                      <a:r>
                        <a:rPr kumimoji="0" lang="en-US" sz="1800" b="1" i="0" u="none" strike="noStrike" cap="none" normalizeH="0" baseline="0">
                          <a:ln>
                            <a:noFill/>
                          </a:ln>
                          <a:solidFill>
                            <a:schemeClr val="tx1"/>
                          </a:solidFill>
                          <a:effectLst/>
                          <a:latin typeface="Arial" charset="0"/>
                        </a:rPr>
                        <a:t>Lower Lifetime Earnings</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Reduced buying power &amp; tax revenues; less economic growth</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41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Decreased health status; Higher mortality rates; More criminal activity</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health care &amp; criminal justice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98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Higher teen pregnancy rates; Single motherhood</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public services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Less voting; Less volunteering</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rate of community involvement</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0209" name="AutoShape 50"/>
          <p:cNvSpPr>
            <a:spLocks noChangeArrowheads="1"/>
          </p:cNvSpPr>
          <p:nvPr/>
        </p:nvSpPr>
        <p:spPr bwMode="auto">
          <a:xfrm>
            <a:off x="4038600" y="2590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0" name="AutoShape 51"/>
          <p:cNvSpPr>
            <a:spLocks noChangeArrowheads="1"/>
          </p:cNvSpPr>
          <p:nvPr/>
        </p:nvSpPr>
        <p:spPr bwMode="auto">
          <a:xfrm>
            <a:off x="4038600" y="3810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1" name="AutoShape 52"/>
          <p:cNvSpPr>
            <a:spLocks noChangeArrowheads="1"/>
          </p:cNvSpPr>
          <p:nvPr/>
        </p:nvSpPr>
        <p:spPr bwMode="auto">
          <a:xfrm>
            <a:off x="4038600" y="4953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2" name="AutoShape 53"/>
          <p:cNvSpPr>
            <a:spLocks noChangeArrowheads="1"/>
          </p:cNvSpPr>
          <p:nvPr/>
        </p:nvSpPr>
        <p:spPr bwMode="auto">
          <a:xfrm>
            <a:off x="4038600" y="6019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85353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46BCF0-436F-4C55-8B17-3186469D1751}"/>
              </a:ext>
            </a:extLst>
          </p:cNvPr>
          <p:cNvSpPr>
            <a:spLocks noGrp="1"/>
          </p:cNvSpPr>
          <p:nvPr>
            <p:ph type="title"/>
          </p:nvPr>
        </p:nvSpPr>
        <p:spPr>
          <a:xfrm>
            <a:off x="647271" y="1012004"/>
            <a:ext cx="2562119" cy="4795408"/>
          </a:xfrm>
        </p:spPr>
        <p:txBody>
          <a:bodyPr>
            <a:normAutofit/>
          </a:bodyPr>
          <a:lstStyle/>
          <a:p>
            <a:r>
              <a:rPr lang="en-US">
                <a:solidFill>
                  <a:srgbClr val="FFFFFF"/>
                </a:solidFill>
              </a:rPr>
              <a:t>Today’s Goals </a:t>
            </a:r>
          </a:p>
        </p:txBody>
      </p:sp>
      <p:graphicFrame>
        <p:nvGraphicFramePr>
          <p:cNvPr id="5" name="Content Placeholder 2">
            <a:extLst>
              <a:ext uri="{FF2B5EF4-FFF2-40B4-BE49-F238E27FC236}">
                <a16:creationId xmlns:a16="http://schemas.microsoft.com/office/drawing/2014/main" id="{502217A3-DAC4-4D34-A570-BBDEBA12774C}"/>
              </a:ext>
            </a:extLst>
          </p:cNvPr>
          <p:cNvGraphicFramePr>
            <a:graphicFrameLocks noGrp="1"/>
          </p:cNvGraphicFramePr>
          <p:nvPr>
            <p:ph idx="1"/>
            <p:extLst>
              <p:ext uri="{D42A27DB-BD31-4B8C-83A1-F6EECF244321}">
                <p14:modId xmlns:p14="http://schemas.microsoft.com/office/powerpoint/2010/main" val="103047675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14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76464FE-6E82-40D0-BFCF-270B521503E0}"/>
              </a:ext>
            </a:extLst>
          </p:cNvPr>
          <p:cNvSpPr>
            <a:spLocks noGrp="1"/>
          </p:cNvSpPr>
          <p:nvPr>
            <p:ph type="body" idx="1"/>
          </p:nvPr>
        </p:nvSpPr>
        <p:spPr>
          <a:xfrm>
            <a:off x="3766365" y="5550568"/>
            <a:ext cx="4848965" cy="602551"/>
          </a:xfrm>
        </p:spPr>
        <p:txBody>
          <a:bodyPr vert="horz" lIns="91440" tIns="45720" rIns="91440" bIns="45720" rtlCol="0">
            <a:normAutofit/>
          </a:bodyPr>
          <a:lstStyle/>
          <a:p>
            <a:pPr>
              <a:lnSpc>
                <a:spcPct val="90000"/>
              </a:lnSpc>
              <a:spcBef>
                <a:spcPts val="1000"/>
              </a:spcBef>
            </a:pPr>
            <a:r>
              <a:rPr lang="en-US" sz="1700" kern="1200">
                <a:solidFill>
                  <a:srgbClr val="599EED"/>
                </a:solidFill>
                <a:latin typeface="+mn-lt"/>
                <a:ea typeface="+mn-ea"/>
                <a:cs typeface="+mn-cs"/>
              </a:rPr>
              <a:t>So how do we cultivate our talent?</a:t>
            </a:r>
          </a:p>
        </p:txBody>
      </p:sp>
      <p:cxnSp>
        <p:nvCxnSpPr>
          <p:cNvPr id="25" name="Straight Connector 2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descr="A herd of cattle grazing on a lush green field&#10;&#10;Description automatically generated">
            <a:extLst>
              <a:ext uri="{FF2B5EF4-FFF2-40B4-BE49-F238E27FC236}">
                <a16:creationId xmlns:a16="http://schemas.microsoft.com/office/drawing/2014/main" id="{59964446-24EB-4648-85D8-DCA8AEA173E9}"/>
              </a:ext>
            </a:extLst>
          </p:cNvPr>
          <p:cNvPicPr>
            <a:picLocks noChangeAspect="1"/>
          </p:cNvPicPr>
          <p:nvPr/>
        </p:nvPicPr>
        <p:blipFill rotWithShape="1">
          <a:blip r:embed="rId2"/>
          <a:srcRect l="33994" r="28474" b="-2"/>
          <a:stretch/>
        </p:blipFill>
        <p:spPr>
          <a:xfrm>
            <a:off x="238226" y="321733"/>
            <a:ext cx="3120339" cy="6214534"/>
          </a:xfrm>
          <a:prstGeom prst="rect">
            <a:avLst/>
          </a:prstGeom>
        </p:spPr>
      </p:pic>
      <p:pic>
        <p:nvPicPr>
          <p:cNvPr id="2" name="Picture 1" descr="A view of a mountain&#10;&#10;Description automatically generated">
            <a:extLst>
              <a:ext uri="{FF2B5EF4-FFF2-40B4-BE49-F238E27FC236}">
                <a16:creationId xmlns:a16="http://schemas.microsoft.com/office/drawing/2014/main" id="{29EC3DE9-FB0A-4E99-90AC-9C57F94A6745}"/>
              </a:ext>
            </a:extLst>
          </p:cNvPr>
          <p:cNvPicPr>
            <a:picLocks noChangeAspect="1"/>
          </p:cNvPicPr>
          <p:nvPr/>
        </p:nvPicPr>
        <p:blipFill rotWithShape="1">
          <a:blip r:embed="rId3"/>
          <a:srcRect t="25900"/>
          <a:stretch/>
        </p:blipFill>
        <p:spPr>
          <a:xfrm>
            <a:off x="3490722" y="299363"/>
            <a:ext cx="5412813" cy="3008188"/>
          </a:xfrm>
          <a:prstGeom prst="rect">
            <a:avLst/>
          </a:prstGeom>
        </p:spPr>
      </p:pic>
    </p:spTree>
    <p:extLst>
      <p:ext uri="{BB962C8B-B14F-4D97-AF65-F5344CB8AC3E}">
        <p14:creationId xmlns:p14="http://schemas.microsoft.com/office/powerpoint/2010/main" val="148843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by School District</a:t>
            </a:r>
          </a:p>
        </p:txBody>
      </p:sp>
      <p:sp>
        <p:nvSpPr>
          <p:cNvPr id="8" name="Text Box 3"/>
          <p:cNvSpPr txBox="1">
            <a:spLocks noChangeArrowheads="1"/>
          </p:cNvSpPr>
          <p:nvPr/>
        </p:nvSpPr>
        <p:spPr bwMode="auto">
          <a:xfrm>
            <a:off x="-1" y="6527800"/>
            <a:ext cx="8790709" cy="22634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60000"/>
              </a:lnSpc>
              <a:spcBef>
                <a:spcPct val="5000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Calibri"/>
                <a:ea typeface="+mn-ea"/>
                <a:cs typeface="Times New Roman" charset="0"/>
              </a:rPr>
              <a:t>Source:</a:t>
            </a:r>
            <a:r>
              <a:rPr kumimoji="0" lang="en-US" sz="1300" b="0" i="0" u="none" strike="noStrike" kern="1200" cap="none" spc="0" normalizeH="0" baseline="0" noProof="0" dirty="0">
                <a:ln>
                  <a:noFill/>
                </a:ln>
                <a:solidFill>
                  <a:prstClr val="black"/>
                </a:solidFill>
                <a:effectLst/>
                <a:uLnTx/>
                <a:uFillTx/>
                <a:latin typeface="Calibri"/>
                <a:ea typeface="+mn-ea"/>
                <a:cs typeface="Times New Roman" charset="0"/>
              </a:rPr>
              <a:t> The Governor’s Office of Student Achievement, State Report Cards, % Eligible for Free/ Reduced Meals 2018</a:t>
            </a:r>
          </a:p>
        </p:txBody>
      </p:sp>
      <p:graphicFrame>
        <p:nvGraphicFramePr>
          <p:cNvPr id="5" name="Chart 4">
            <a:extLst>
              <a:ext uri="{FF2B5EF4-FFF2-40B4-BE49-F238E27FC236}">
                <a16:creationId xmlns:a16="http://schemas.microsoft.com/office/drawing/2014/main" id="{94DC2509-2768-4016-9999-5CFD9021188F}"/>
              </a:ext>
            </a:extLst>
          </p:cNvPr>
          <p:cNvGraphicFramePr>
            <a:graphicFrameLocks/>
          </p:cNvGraphicFramePr>
          <p:nvPr/>
        </p:nvGraphicFramePr>
        <p:xfrm>
          <a:off x="381000" y="1524000"/>
          <a:ext cx="80772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737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42947" cy="1325563"/>
          </a:xfrm>
        </p:spPr>
        <p:txBody>
          <a:bodyPr>
            <a:normAutofit fontScale="90000"/>
          </a:bodyPr>
          <a:lstStyle/>
          <a:p>
            <a:r>
              <a:rPr lang="en-US" sz="3200" b="1" dirty="0">
                <a:solidFill>
                  <a:srgbClr val="002060"/>
                </a:solidFill>
              </a:rPr>
              <a:t>Percent Low-Income and </a:t>
            </a:r>
            <a:br>
              <a:rPr lang="en-US" sz="3200" b="1" dirty="0">
                <a:solidFill>
                  <a:srgbClr val="002060"/>
                </a:solidFill>
              </a:rPr>
            </a:br>
            <a:r>
              <a:rPr lang="en-US" sz="3100" b="1" dirty="0">
                <a:solidFill>
                  <a:srgbClr val="002060"/>
                </a:solidFill>
              </a:rPr>
              <a:t>Proficient + Distinguished 3</a:t>
            </a:r>
            <a:r>
              <a:rPr lang="en-US" sz="3100" b="1" baseline="30000" dirty="0">
                <a:solidFill>
                  <a:srgbClr val="002060"/>
                </a:solidFill>
              </a:rPr>
              <a:t>rd</a:t>
            </a:r>
            <a:r>
              <a:rPr lang="en-US" sz="3100" b="1" dirty="0">
                <a:solidFill>
                  <a:srgbClr val="002060"/>
                </a:solidFill>
              </a:rPr>
              <a:t> Grade English Language Arts</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60000"/>
              </a:lnSpc>
              <a:spcBef>
                <a:spcPct val="5000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Calibri"/>
                <a:ea typeface="+mn-ea"/>
                <a:cs typeface="Times New Roman" charset="0"/>
              </a:rPr>
              <a:t>Source:</a:t>
            </a:r>
            <a:r>
              <a:rPr kumimoji="0" lang="en-US" sz="1300" b="0" i="0" u="none" strike="noStrike" kern="1200" cap="none" spc="0" normalizeH="0" baseline="0" noProof="0" dirty="0">
                <a:ln>
                  <a:noFill/>
                </a:ln>
                <a:solidFill>
                  <a:prstClr val="black"/>
                </a:solidFill>
                <a:effectLst/>
                <a:uLnTx/>
                <a:uFillTx/>
                <a:latin typeface="Calibri"/>
                <a:ea typeface="+mn-ea"/>
                <a:cs typeface="Times New Roman" charset="0"/>
              </a:rPr>
              <a:t> The Governor’s Office of Student Achievement, State Report Cards. Georgia Milestones 2018</a:t>
            </a:r>
          </a:p>
        </p:txBody>
      </p:sp>
      <p:graphicFrame>
        <p:nvGraphicFramePr>
          <p:cNvPr id="7" name="Chart 6">
            <a:extLst>
              <a:ext uri="{FF2B5EF4-FFF2-40B4-BE49-F238E27FC236}">
                <a16:creationId xmlns:a16="http://schemas.microsoft.com/office/drawing/2014/main" id="{2B75BF25-24DF-4CDF-93AF-3B7EAF829588}"/>
              </a:ext>
            </a:extLst>
          </p:cNvPr>
          <p:cNvGraphicFramePr>
            <a:graphicFrameLocks/>
          </p:cNvGraphicFramePr>
          <p:nvPr/>
        </p:nvGraphicFramePr>
        <p:xfrm>
          <a:off x="381000" y="1752600"/>
          <a:ext cx="8077200" cy="457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303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sz="3200" b="1" dirty="0">
                <a:solidFill>
                  <a:srgbClr val="002060"/>
                </a:solidFill>
              </a:rPr>
              <a:t>Profile of Child Wellbeing and Academic Achievement</a:t>
            </a:r>
          </a:p>
        </p:txBody>
      </p:sp>
      <p:sp>
        <p:nvSpPr>
          <p:cNvPr id="5" name="TextBox 4"/>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7" name="Chart 6">
            <a:extLst>
              <a:ext uri="{FF2B5EF4-FFF2-40B4-BE49-F238E27FC236}">
                <a16:creationId xmlns:a16="http://schemas.microsoft.com/office/drawing/2014/main" id="{7EFBCF0C-B17A-429E-AC5A-F96FA5BE1C5A}"/>
              </a:ext>
            </a:extLst>
          </p:cNvPr>
          <p:cNvGraphicFramePr>
            <a:graphicFrameLocks/>
          </p:cNvGraphicFramePr>
          <p:nvPr/>
        </p:nvGraphicFramePr>
        <p:xfrm>
          <a:off x="457200" y="1447801"/>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3436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99"/>
            <a:ext cx="8229600" cy="1143000"/>
          </a:xfrm>
        </p:spPr>
        <p:txBody>
          <a:bodyPr>
            <a:normAutofit/>
          </a:bodyPr>
          <a:lstStyle/>
          <a:p>
            <a:r>
              <a:rPr lang="en-US" sz="3200" b="1" dirty="0">
                <a:solidFill>
                  <a:srgbClr val="002060"/>
                </a:solidFill>
              </a:rPr>
              <a:t>Babies Born to Mothers with</a:t>
            </a:r>
            <a:br>
              <a:rPr lang="en-US" sz="3200" b="1" dirty="0">
                <a:solidFill>
                  <a:srgbClr val="002060"/>
                </a:solidFill>
              </a:rPr>
            </a:br>
            <a:r>
              <a:rPr lang="en-US" sz="3200" b="1" dirty="0">
                <a:solidFill>
                  <a:srgbClr val="002060"/>
                </a:solidFill>
              </a:rPr>
              <a:t> &lt;12 Years of Education</a:t>
            </a:r>
          </a:p>
        </p:txBody>
      </p:sp>
      <p:sp>
        <p:nvSpPr>
          <p:cNvPr id="6" name="TextBox 5"/>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8" name="Chart 7">
            <a:extLst>
              <a:ext uri="{FF2B5EF4-FFF2-40B4-BE49-F238E27FC236}">
                <a16:creationId xmlns:a16="http://schemas.microsoft.com/office/drawing/2014/main" id="{6CC6A7C8-80E7-48E0-B994-0E62C6DAC302}"/>
              </a:ext>
            </a:extLst>
          </p:cNvPr>
          <p:cNvGraphicFramePr>
            <a:graphicFrameLocks/>
          </p:cNvGraphicFramePr>
          <p:nvPr/>
        </p:nvGraphicFramePr>
        <p:xfrm>
          <a:off x="457200" y="1524000"/>
          <a:ext cx="8305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6612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rmAutofit/>
          </a:bodyPr>
          <a:lstStyle/>
          <a:p>
            <a:r>
              <a:rPr lang="en-US" sz="3200" b="1" dirty="0">
                <a:solidFill>
                  <a:srgbClr val="002060"/>
                </a:solidFill>
              </a:rPr>
              <a:t>Percent Teens Not Working or in School</a:t>
            </a:r>
          </a:p>
        </p:txBody>
      </p:sp>
      <p:sp>
        <p:nvSpPr>
          <p:cNvPr id="5" name="TextBox 4"/>
          <p:cNvSpPr txBox="1"/>
          <p:nvPr/>
        </p:nvSpPr>
        <p:spPr>
          <a:xfrm>
            <a:off x="381000" y="6400802"/>
            <a:ext cx="838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Source</a:t>
            </a:r>
            <a:r>
              <a:rPr kumimoji="0" lang="en-US" sz="1200" b="0" i="0" u="none" strike="noStrike" kern="1200" cap="none" spc="0" normalizeH="0" baseline="0" noProof="0" dirty="0">
                <a:ln>
                  <a:noFill/>
                </a:ln>
                <a:solidFill>
                  <a:prstClr val="black"/>
                </a:solidFill>
                <a:effectLst/>
                <a:uLnTx/>
                <a:uFillTx/>
                <a:latin typeface="Calibri"/>
                <a:ea typeface="+mn-ea"/>
                <a:cs typeface="+mn-cs"/>
              </a:rPr>
              <a:t>: Georgia Kids Count, Georgia Family Connection Partnership, http://www.gafcp.org</a:t>
            </a:r>
          </a:p>
        </p:txBody>
      </p:sp>
      <p:graphicFrame>
        <p:nvGraphicFramePr>
          <p:cNvPr id="7" name="Chart 6">
            <a:extLst>
              <a:ext uri="{FF2B5EF4-FFF2-40B4-BE49-F238E27FC236}">
                <a16:creationId xmlns:a16="http://schemas.microsoft.com/office/drawing/2014/main" id="{A20F77B9-B5E9-4B24-995D-E980FCEC7802}"/>
              </a:ext>
            </a:extLst>
          </p:cNvPr>
          <p:cNvGraphicFramePr>
            <a:graphicFrameLocks/>
          </p:cNvGraphicFramePr>
          <p:nvPr/>
        </p:nvGraphicFramePr>
        <p:xfrm>
          <a:off x="304800" y="1524000"/>
          <a:ext cx="8305800" cy="4724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618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7C68-793A-45AC-A89E-41F98D6AFAC9}"/>
              </a:ext>
            </a:extLst>
          </p:cNvPr>
          <p:cNvSpPr>
            <a:spLocks noGrp="1"/>
          </p:cNvSpPr>
          <p:nvPr>
            <p:ph type="title"/>
          </p:nvPr>
        </p:nvSpPr>
        <p:spPr/>
        <p:txBody>
          <a:bodyPr/>
          <a:lstStyle/>
          <a:p>
            <a:r>
              <a:rPr lang="en-US" dirty="0"/>
              <a:t>But wait, I’m not a teacher!</a:t>
            </a:r>
          </a:p>
        </p:txBody>
      </p:sp>
      <p:pic>
        <p:nvPicPr>
          <p:cNvPr id="7" name="Content Placeholder 6">
            <a:extLst>
              <a:ext uri="{FF2B5EF4-FFF2-40B4-BE49-F238E27FC236}">
                <a16:creationId xmlns:a16="http://schemas.microsoft.com/office/drawing/2014/main" id="{28021EE5-C3BF-4EE2-A85C-EEB51C415623}"/>
              </a:ext>
            </a:extLst>
          </p:cNvPr>
          <p:cNvPicPr>
            <a:picLocks noGrp="1" noChangeAspect="1"/>
          </p:cNvPicPr>
          <p:nvPr>
            <p:ph idx="1"/>
          </p:nvPr>
        </p:nvPicPr>
        <p:blipFill>
          <a:blip r:embed="rId2"/>
          <a:stretch>
            <a:fillRect/>
          </a:stretch>
        </p:blipFill>
        <p:spPr>
          <a:xfrm>
            <a:off x="469635" y="1417638"/>
            <a:ext cx="8178270" cy="4906962"/>
          </a:xfrm>
          <a:prstGeom prst="rect">
            <a:avLst/>
          </a:prstGeom>
        </p:spPr>
      </p:pic>
    </p:spTree>
    <p:extLst>
      <p:ext uri="{BB962C8B-B14F-4D97-AF65-F5344CB8AC3E}">
        <p14:creationId xmlns:p14="http://schemas.microsoft.com/office/powerpoint/2010/main" val="1569506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6F35B8-5A9C-4E6F-9644-C598B0621A8C}"/>
              </a:ext>
            </a:extLst>
          </p:cNvPr>
          <p:cNvSpPr>
            <a:spLocks noGrp="1"/>
          </p:cNvSpPr>
          <p:nvPr>
            <p:ph type="title"/>
          </p:nvPr>
        </p:nvSpPr>
        <p:spPr>
          <a:xfrm>
            <a:off x="647271" y="1012004"/>
            <a:ext cx="2562119" cy="4795408"/>
          </a:xfrm>
        </p:spPr>
        <p:txBody>
          <a:bodyPr>
            <a:normAutofit/>
          </a:bodyPr>
          <a:lstStyle/>
          <a:p>
            <a:r>
              <a:rPr lang="en-US">
                <a:solidFill>
                  <a:srgbClr val="FFFFFF"/>
                </a:solidFill>
              </a:rPr>
              <a:t>Join, support, and amplify  a literacy campaign</a:t>
            </a:r>
          </a:p>
        </p:txBody>
      </p:sp>
      <p:graphicFrame>
        <p:nvGraphicFramePr>
          <p:cNvPr id="5" name="Content Placeholder 2">
            <a:extLst>
              <a:ext uri="{FF2B5EF4-FFF2-40B4-BE49-F238E27FC236}">
                <a16:creationId xmlns:a16="http://schemas.microsoft.com/office/drawing/2014/main" id="{5AA05F6A-1F90-4DDE-AB27-1D74E946FBB6}"/>
              </a:ext>
            </a:extLst>
          </p:cNvPr>
          <p:cNvGraphicFramePr>
            <a:graphicFrameLocks noGrp="1"/>
          </p:cNvGraphicFramePr>
          <p:nvPr>
            <p:ph idx="1"/>
            <p:extLst>
              <p:ext uri="{D42A27DB-BD31-4B8C-83A1-F6EECF244321}">
                <p14:modId xmlns:p14="http://schemas.microsoft.com/office/powerpoint/2010/main" val="3725065734"/>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801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3D4CBA-D1E9-47EE-ABF6-AA883193245F}"/>
              </a:ext>
            </a:extLst>
          </p:cNvPr>
          <p:cNvSpPr>
            <a:spLocks noGrp="1"/>
          </p:cNvSpPr>
          <p:nvPr>
            <p:ph type="title"/>
          </p:nvPr>
        </p:nvSpPr>
        <p:spPr>
          <a:xfrm>
            <a:off x="647271" y="1012004"/>
            <a:ext cx="2562119" cy="4795408"/>
          </a:xfrm>
        </p:spPr>
        <p:txBody>
          <a:bodyPr>
            <a:normAutofit/>
          </a:bodyPr>
          <a:lstStyle/>
          <a:p>
            <a:r>
              <a:rPr lang="en-US" sz="4100">
                <a:solidFill>
                  <a:srgbClr val="FFFFFF"/>
                </a:solidFill>
              </a:rPr>
              <a:t>Educate your employees about early literacy</a:t>
            </a:r>
          </a:p>
        </p:txBody>
      </p:sp>
      <p:graphicFrame>
        <p:nvGraphicFramePr>
          <p:cNvPr id="13" name="Content Placeholder 2">
            <a:extLst>
              <a:ext uri="{FF2B5EF4-FFF2-40B4-BE49-F238E27FC236}">
                <a16:creationId xmlns:a16="http://schemas.microsoft.com/office/drawing/2014/main" id="{4CCED3E2-0C54-4B19-B30E-9B318097D411}"/>
              </a:ext>
            </a:extLst>
          </p:cNvPr>
          <p:cNvGraphicFramePr>
            <a:graphicFrameLocks noGrp="1"/>
          </p:cNvGraphicFramePr>
          <p:nvPr>
            <p:ph idx="1"/>
            <p:extLst>
              <p:ext uri="{D42A27DB-BD31-4B8C-83A1-F6EECF244321}">
                <p14:modId xmlns:p14="http://schemas.microsoft.com/office/powerpoint/2010/main" val="2606240682"/>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25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AutoShape 5"/>
          <p:cNvSpPr>
            <a:spLocks noChangeArrowheads="1"/>
          </p:cNvSpPr>
          <p:nvPr/>
        </p:nvSpPr>
        <p:spPr bwMode="auto">
          <a:xfrm>
            <a:off x="914400" y="3124200"/>
            <a:ext cx="6019800" cy="1600200"/>
          </a:xfrm>
          <a:prstGeom prst="rightArrow">
            <a:avLst>
              <a:gd name="adj1" fmla="val 50000"/>
              <a:gd name="adj2" fmla="val 52143"/>
            </a:avLst>
          </a:prstGeom>
          <a:solidFill>
            <a:srgbClr val="92D050"/>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cxnSp>
        <p:nvCxnSpPr>
          <p:cNvPr id="348" name="Straight Arrow Connector 347"/>
          <p:cNvCxnSpPr/>
          <p:nvPr/>
        </p:nvCxnSpPr>
        <p:spPr>
          <a:xfrm>
            <a:off x="2514600" y="36576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a:off x="2667000" y="38100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a:off x="2438400" y="37338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6258" name="Rectangle 2"/>
          <p:cNvSpPr>
            <a:spLocks noChangeArrowheads="1"/>
          </p:cNvSpPr>
          <p:nvPr/>
        </p:nvSpPr>
        <p:spPr bwMode="auto">
          <a:xfrm>
            <a:off x="381000" y="0"/>
            <a:ext cx="82296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Aligning Educational Strategies for </a:t>
            </a:r>
          </a:p>
          <a:p>
            <a:pPr algn="ctr"/>
            <a:r>
              <a:rPr lang="en-US" sz="3200" b="1" dirty="0">
                <a:solidFill>
                  <a:srgbClr val="000066"/>
                </a:solidFill>
                <a:latin typeface="+mj-lt"/>
                <a:cs typeface="Times New Roman" charset="0"/>
              </a:rPr>
              <a:t>Collective Impact</a:t>
            </a:r>
          </a:p>
        </p:txBody>
      </p:sp>
      <p:grpSp>
        <p:nvGrpSpPr>
          <p:cNvPr id="2" name="Group 3"/>
          <p:cNvGrpSpPr>
            <a:grpSpLocks/>
          </p:cNvGrpSpPr>
          <p:nvPr/>
        </p:nvGrpSpPr>
        <p:grpSpPr bwMode="auto">
          <a:xfrm>
            <a:off x="990600" y="4876800"/>
            <a:ext cx="6019800" cy="1752600"/>
            <a:chOff x="960" y="3120"/>
            <a:chExt cx="3504" cy="1104"/>
          </a:xfrm>
        </p:grpSpPr>
        <p:grpSp>
          <p:nvGrpSpPr>
            <p:cNvPr id="3" name="Group 4"/>
            <p:cNvGrpSpPr>
              <a:grpSpLocks/>
            </p:cNvGrpSpPr>
            <p:nvPr/>
          </p:nvGrpSpPr>
          <p:grpSpPr bwMode="auto">
            <a:xfrm>
              <a:off x="960" y="3216"/>
              <a:ext cx="3504" cy="1008"/>
              <a:chOff x="2016" y="2996"/>
              <a:chExt cx="3504" cy="1008"/>
            </a:xfrm>
          </p:grpSpPr>
          <p:sp>
            <p:nvSpPr>
              <p:cNvPr id="96290" name="AutoShape 5"/>
              <p:cNvSpPr>
                <a:spLocks noChangeArrowheads="1"/>
              </p:cNvSpPr>
              <p:nvPr/>
            </p:nvSpPr>
            <p:spPr bwMode="auto">
              <a:xfrm>
                <a:off x="2016" y="2996"/>
                <a:ext cx="3504" cy="1008"/>
              </a:xfrm>
              <a:prstGeom prst="rightArrow">
                <a:avLst>
                  <a:gd name="adj1" fmla="val 50000"/>
                  <a:gd name="adj2" fmla="val 52143"/>
                </a:avLst>
              </a:prstGeom>
              <a:solidFill>
                <a:srgbClr val="00CCFF"/>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sp>
            <p:nvSpPr>
              <p:cNvPr id="96291" name="Line 6"/>
              <p:cNvSpPr>
                <a:spLocks noChangeShapeType="1"/>
              </p:cNvSpPr>
              <p:nvPr/>
            </p:nvSpPr>
            <p:spPr bwMode="auto">
              <a:xfrm flipV="1">
                <a:off x="4671"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293" name="Line 8"/>
              <p:cNvSpPr>
                <a:spLocks noChangeShapeType="1"/>
              </p:cNvSpPr>
              <p:nvPr/>
            </p:nvSpPr>
            <p:spPr bwMode="auto">
              <a:xfrm flipV="1">
                <a:off x="3647" y="3529"/>
                <a:ext cx="427" cy="0"/>
              </a:xfrm>
              <a:prstGeom prst="line">
                <a:avLst/>
              </a:prstGeom>
              <a:noFill/>
              <a:ln w="9525">
                <a:solidFill>
                  <a:schemeClr val="tx1"/>
                </a:solidFill>
                <a:miter lim="800000"/>
                <a:headEnd/>
                <a:tailEnd type="triangle" w="med" len="med"/>
              </a:ln>
            </p:spPr>
            <p:txBody>
              <a:bodyPr wrap="none"/>
              <a:lstStyle/>
              <a:p>
                <a:endParaRPr lang="en-US"/>
              </a:p>
            </p:txBody>
          </p:sp>
          <p:sp>
            <p:nvSpPr>
              <p:cNvPr id="96295" name="Line 10"/>
              <p:cNvSpPr>
                <a:spLocks noChangeShapeType="1"/>
              </p:cNvSpPr>
              <p:nvPr/>
            </p:nvSpPr>
            <p:spPr bwMode="auto">
              <a:xfrm flipV="1">
                <a:off x="3695"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296" name="Line 11"/>
              <p:cNvSpPr>
                <a:spLocks noChangeShapeType="1"/>
              </p:cNvSpPr>
              <p:nvPr/>
            </p:nvSpPr>
            <p:spPr bwMode="auto">
              <a:xfrm>
                <a:off x="488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297" name="Line 12"/>
              <p:cNvSpPr>
                <a:spLocks noChangeShapeType="1"/>
              </p:cNvSpPr>
              <p:nvPr/>
            </p:nvSpPr>
            <p:spPr bwMode="auto">
              <a:xfrm>
                <a:off x="2687"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298" name="Line 13"/>
              <p:cNvSpPr>
                <a:spLocks noChangeShapeType="1"/>
              </p:cNvSpPr>
              <p:nvPr/>
            </p:nvSpPr>
            <p:spPr bwMode="auto">
              <a:xfrm flipV="1">
                <a:off x="2901" y="3284"/>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299" name="Line 14"/>
              <p:cNvSpPr>
                <a:spLocks noChangeShapeType="1"/>
              </p:cNvSpPr>
              <p:nvPr/>
            </p:nvSpPr>
            <p:spPr bwMode="auto">
              <a:xfrm flipV="1">
                <a:off x="3275"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00" name="Line 15"/>
              <p:cNvSpPr>
                <a:spLocks noChangeShapeType="1"/>
              </p:cNvSpPr>
              <p:nvPr/>
            </p:nvSpPr>
            <p:spPr bwMode="auto">
              <a:xfrm flipV="1">
                <a:off x="4176" y="3332"/>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01" name="Line 16"/>
              <p:cNvSpPr>
                <a:spLocks noChangeShapeType="1"/>
              </p:cNvSpPr>
              <p:nvPr/>
            </p:nvSpPr>
            <p:spPr bwMode="auto">
              <a:xfrm flipV="1">
                <a:off x="423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02" name="Line 17"/>
              <p:cNvSpPr>
                <a:spLocks noChangeShapeType="1"/>
              </p:cNvSpPr>
              <p:nvPr/>
            </p:nvSpPr>
            <p:spPr bwMode="auto">
              <a:xfrm>
                <a:off x="3542" y="3444"/>
                <a:ext cx="856" cy="0"/>
              </a:xfrm>
              <a:prstGeom prst="line">
                <a:avLst/>
              </a:prstGeom>
              <a:noFill/>
              <a:ln w="9525">
                <a:solidFill>
                  <a:schemeClr val="tx1"/>
                </a:solidFill>
                <a:miter lim="800000"/>
                <a:headEnd/>
                <a:tailEnd type="triangle" w="med" len="med"/>
              </a:ln>
            </p:spPr>
            <p:txBody>
              <a:bodyPr wrap="none"/>
              <a:lstStyle/>
              <a:p>
                <a:endParaRPr lang="en-US"/>
              </a:p>
            </p:txBody>
          </p:sp>
          <p:sp>
            <p:nvSpPr>
              <p:cNvPr id="96306" name="Line 21"/>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07" name="Line 22"/>
              <p:cNvSpPr>
                <a:spLocks noChangeShapeType="1"/>
              </p:cNvSpPr>
              <p:nvPr/>
            </p:nvSpPr>
            <p:spPr bwMode="auto">
              <a:xfrm flipV="1">
                <a:off x="4184"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09" name="Line 24"/>
              <p:cNvSpPr>
                <a:spLocks noChangeShapeType="1"/>
              </p:cNvSpPr>
              <p:nvPr/>
            </p:nvSpPr>
            <p:spPr bwMode="auto">
              <a:xfrm flipV="1">
                <a:off x="3135" y="3380"/>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10" name="Line 25"/>
              <p:cNvSpPr>
                <a:spLocks noChangeShapeType="1"/>
              </p:cNvSpPr>
              <p:nvPr/>
            </p:nvSpPr>
            <p:spPr bwMode="auto">
              <a:xfrm flipV="1">
                <a:off x="4504" y="3257"/>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13" name="Line 28"/>
              <p:cNvSpPr>
                <a:spLocks noChangeShapeType="1"/>
              </p:cNvSpPr>
              <p:nvPr/>
            </p:nvSpPr>
            <p:spPr bwMode="auto">
              <a:xfrm>
                <a:off x="4036" y="370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5" name="Line 30"/>
              <p:cNvSpPr>
                <a:spLocks noChangeShapeType="1"/>
              </p:cNvSpPr>
              <p:nvPr/>
            </p:nvSpPr>
            <p:spPr bwMode="auto">
              <a:xfrm>
                <a:off x="493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16" name="Line 31"/>
              <p:cNvSpPr>
                <a:spLocks noChangeShapeType="1"/>
              </p:cNvSpPr>
              <p:nvPr/>
            </p:nvSpPr>
            <p:spPr bwMode="auto">
              <a:xfrm flipV="1">
                <a:off x="2631" y="3716"/>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18" name="Line 33"/>
              <p:cNvSpPr>
                <a:spLocks noChangeShapeType="1"/>
              </p:cNvSpPr>
              <p:nvPr/>
            </p:nvSpPr>
            <p:spPr bwMode="auto">
              <a:xfrm>
                <a:off x="2379"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9" name="Line 34"/>
              <p:cNvSpPr>
                <a:spLocks noChangeShapeType="1"/>
              </p:cNvSpPr>
              <p:nvPr/>
            </p:nvSpPr>
            <p:spPr bwMode="auto">
              <a:xfrm>
                <a:off x="2433"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0" name="Line 35"/>
              <p:cNvSpPr>
                <a:spLocks noChangeShapeType="1"/>
              </p:cNvSpPr>
              <p:nvPr/>
            </p:nvSpPr>
            <p:spPr bwMode="auto">
              <a:xfrm>
                <a:off x="3074"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21" name="Line 36"/>
              <p:cNvSpPr>
                <a:spLocks noChangeShapeType="1"/>
              </p:cNvSpPr>
              <p:nvPr/>
            </p:nvSpPr>
            <p:spPr bwMode="auto">
              <a:xfrm>
                <a:off x="2634"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2" name="Line 37"/>
              <p:cNvSpPr>
                <a:spLocks noChangeShapeType="1"/>
              </p:cNvSpPr>
              <p:nvPr/>
            </p:nvSpPr>
            <p:spPr bwMode="auto">
              <a:xfrm>
                <a:off x="2794"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3" name="Line 38"/>
              <p:cNvSpPr>
                <a:spLocks noChangeShapeType="1"/>
              </p:cNvSpPr>
              <p:nvPr/>
            </p:nvSpPr>
            <p:spPr bwMode="auto">
              <a:xfrm>
                <a:off x="2112"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4" name="Line 39"/>
              <p:cNvSpPr>
                <a:spLocks noChangeShapeType="1"/>
              </p:cNvSpPr>
              <p:nvPr/>
            </p:nvSpPr>
            <p:spPr bwMode="auto">
              <a:xfrm>
                <a:off x="2367" y="351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5" name="Line 40"/>
              <p:cNvSpPr>
                <a:spLocks noChangeShapeType="1"/>
              </p:cNvSpPr>
              <p:nvPr/>
            </p:nvSpPr>
            <p:spPr bwMode="auto">
              <a:xfrm flipV="1">
                <a:off x="3329" y="3444"/>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27" name="Line 42"/>
              <p:cNvSpPr>
                <a:spLocks noChangeShapeType="1"/>
              </p:cNvSpPr>
              <p:nvPr/>
            </p:nvSpPr>
            <p:spPr bwMode="auto">
              <a:xfrm>
                <a:off x="259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8" name="Line 43"/>
              <p:cNvSpPr>
                <a:spLocks noChangeShapeType="1"/>
              </p:cNvSpPr>
              <p:nvPr/>
            </p:nvSpPr>
            <p:spPr bwMode="auto">
              <a:xfrm flipV="1">
                <a:off x="354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30" name="Line 45"/>
              <p:cNvSpPr>
                <a:spLocks noChangeShapeType="1"/>
              </p:cNvSpPr>
              <p:nvPr/>
            </p:nvSpPr>
            <p:spPr bwMode="auto">
              <a:xfrm>
                <a:off x="2160" y="328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4" name="Line 49"/>
              <p:cNvSpPr>
                <a:spLocks noChangeShapeType="1"/>
              </p:cNvSpPr>
              <p:nvPr/>
            </p:nvSpPr>
            <p:spPr bwMode="auto">
              <a:xfrm flipV="1">
                <a:off x="2260"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35" name="Line 50"/>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36" name="Line 51"/>
              <p:cNvSpPr>
                <a:spLocks noChangeShapeType="1"/>
              </p:cNvSpPr>
              <p:nvPr/>
            </p:nvSpPr>
            <p:spPr bwMode="auto">
              <a:xfrm>
                <a:off x="2367" y="33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7" name="Line 52"/>
              <p:cNvSpPr>
                <a:spLocks noChangeShapeType="1"/>
              </p:cNvSpPr>
              <p:nvPr/>
            </p:nvSpPr>
            <p:spPr bwMode="auto">
              <a:xfrm flipV="1">
                <a:off x="4799"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8" name="Line 53"/>
              <p:cNvSpPr>
                <a:spLocks noChangeShapeType="1"/>
              </p:cNvSpPr>
              <p:nvPr/>
            </p:nvSpPr>
            <p:spPr bwMode="auto">
              <a:xfrm flipV="1">
                <a:off x="4451" y="344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9" name="Line 54"/>
              <p:cNvSpPr>
                <a:spLocks noChangeShapeType="1"/>
              </p:cNvSpPr>
              <p:nvPr/>
            </p:nvSpPr>
            <p:spPr bwMode="auto">
              <a:xfrm flipV="1">
                <a:off x="4617"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1" name="Line 56"/>
              <p:cNvSpPr>
                <a:spLocks noChangeShapeType="1"/>
              </p:cNvSpPr>
              <p:nvPr/>
            </p:nvSpPr>
            <p:spPr bwMode="auto">
              <a:xfrm flipV="1">
                <a:off x="3762"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2" name="Line 57"/>
              <p:cNvSpPr>
                <a:spLocks noChangeShapeType="1"/>
              </p:cNvSpPr>
              <p:nvPr/>
            </p:nvSpPr>
            <p:spPr bwMode="auto">
              <a:xfrm>
                <a:off x="4350"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3" name="Line 58"/>
              <p:cNvSpPr>
                <a:spLocks noChangeShapeType="1"/>
              </p:cNvSpPr>
              <p:nvPr/>
            </p:nvSpPr>
            <p:spPr bwMode="auto">
              <a:xfrm>
                <a:off x="4624" y="3516"/>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4" name="Line 59"/>
              <p:cNvSpPr>
                <a:spLocks noChangeShapeType="1"/>
              </p:cNvSpPr>
              <p:nvPr/>
            </p:nvSpPr>
            <p:spPr bwMode="auto">
              <a:xfrm>
                <a:off x="4772" y="3631"/>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5" name="Line 60"/>
              <p:cNvSpPr>
                <a:spLocks noChangeShapeType="1"/>
              </p:cNvSpPr>
              <p:nvPr/>
            </p:nvSpPr>
            <p:spPr bwMode="auto">
              <a:xfrm>
                <a:off x="290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6" name="Line 61"/>
              <p:cNvSpPr>
                <a:spLocks noChangeShapeType="1"/>
              </p:cNvSpPr>
              <p:nvPr/>
            </p:nvSpPr>
            <p:spPr bwMode="auto">
              <a:xfrm>
                <a:off x="4718" y="372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7" name="Line 62"/>
              <p:cNvSpPr>
                <a:spLocks noChangeShapeType="1"/>
              </p:cNvSpPr>
              <p:nvPr/>
            </p:nvSpPr>
            <p:spPr bwMode="auto">
              <a:xfrm>
                <a:off x="2848"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8" name="Line 63"/>
              <p:cNvSpPr>
                <a:spLocks noChangeShapeType="1"/>
              </p:cNvSpPr>
              <p:nvPr/>
            </p:nvSpPr>
            <p:spPr bwMode="auto">
              <a:xfrm>
                <a:off x="4373" y="357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9" name="Line 64"/>
              <p:cNvSpPr>
                <a:spLocks noChangeShapeType="1"/>
              </p:cNvSpPr>
              <p:nvPr/>
            </p:nvSpPr>
            <p:spPr bwMode="auto">
              <a:xfrm>
                <a:off x="3168" y="351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50" name="Line 65"/>
              <p:cNvSpPr>
                <a:spLocks noChangeShapeType="1"/>
              </p:cNvSpPr>
              <p:nvPr/>
            </p:nvSpPr>
            <p:spPr bwMode="auto">
              <a:xfrm>
                <a:off x="3495"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51" name="Line 66"/>
              <p:cNvSpPr>
                <a:spLocks noChangeShapeType="1"/>
              </p:cNvSpPr>
              <p:nvPr/>
            </p:nvSpPr>
            <p:spPr bwMode="auto">
              <a:xfrm flipV="1">
                <a:off x="4510"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4" name="Line 69"/>
              <p:cNvSpPr>
                <a:spLocks noChangeShapeType="1"/>
              </p:cNvSpPr>
              <p:nvPr/>
            </p:nvSpPr>
            <p:spPr bwMode="auto">
              <a:xfrm flipV="1">
                <a:off x="4662" y="3716"/>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5" name="Line 70"/>
              <p:cNvSpPr>
                <a:spLocks noChangeShapeType="1"/>
              </p:cNvSpPr>
              <p:nvPr/>
            </p:nvSpPr>
            <p:spPr bwMode="auto">
              <a:xfrm flipV="1">
                <a:off x="2580"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57" name="Line 72"/>
              <p:cNvSpPr>
                <a:spLocks noChangeShapeType="1"/>
              </p:cNvSpPr>
              <p:nvPr/>
            </p:nvSpPr>
            <p:spPr bwMode="auto">
              <a:xfrm>
                <a:off x="2527"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58" name="Line 73"/>
              <p:cNvSpPr>
                <a:spLocks noChangeShapeType="1"/>
              </p:cNvSpPr>
              <p:nvPr/>
            </p:nvSpPr>
            <p:spPr bwMode="auto">
              <a:xfrm flipV="1">
                <a:off x="2741" y="3332"/>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359" name="Line 74"/>
              <p:cNvSpPr>
                <a:spLocks noChangeShapeType="1"/>
              </p:cNvSpPr>
              <p:nvPr/>
            </p:nvSpPr>
            <p:spPr bwMode="auto">
              <a:xfrm flipV="1">
                <a:off x="3115"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60" name="Line 75"/>
              <p:cNvSpPr>
                <a:spLocks noChangeShapeType="1"/>
              </p:cNvSpPr>
              <p:nvPr/>
            </p:nvSpPr>
            <p:spPr bwMode="auto">
              <a:xfrm flipV="1">
                <a:off x="4836" y="3476"/>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61" name="Line 76"/>
              <p:cNvSpPr>
                <a:spLocks noChangeShapeType="1"/>
              </p:cNvSpPr>
              <p:nvPr/>
            </p:nvSpPr>
            <p:spPr bwMode="auto">
              <a:xfrm flipV="1">
                <a:off x="407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62" name="Line 77"/>
              <p:cNvSpPr>
                <a:spLocks noChangeShapeType="1"/>
              </p:cNvSpPr>
              <p:nvPr/>
            </p:nvSpPr>
            <p:spPr bwMode="auto">
              <a:xfrm>
                <a:off x="3382" y="3444"/>
                <a:ext cx="855" cy="0"/>
              </a:xfrm>
              <a:prstGeom prst="line">
                <a:avLst/>
              </a:prstGeom>
              <a:noFill/>
              <a:ln w="9525">
                <a:solidFill>
                  <a:schemeClr val="tx1"/>
                </a:solidFill>
                <a:miter lim="800000"/>
                <a:headEnd/>
                <a:tailEnd type="triangle" w="med" len="med"/>
              </a:ln>
            </p:spPr>
            <p:txBody>
              <a:bodyPr wrap="none"/>
              <a:lstStyle/>
              <a:p>
                <a:endParaRPr lang="en-US"/>
              </a:p>
            </p:txBody>
          </p:sp>
          <p:sp>
            <p:nvSpPr>
              <p:cNvPr id="96363" name="Line 78"/>
              <p:cNvSpPr>
                <a:spLocks noChangeShapeType="1"/>
              </p:cNvSpPr>
              <p:nvPr/>
            </p:nvSpPr>
            <p:spPr bwMode="auto">
              <a:xfrm flipV="1">
                <a:off x="3542" y="3514"/>
                <a:ext cx="794" cy="0"/>
              </a:xfrm>
              <a:prstGeom prst="line">
                <a:avLst/>
              </a:prstGeom>
              <a:noFill/>
              <a:ln w="9525">
                <a:solidFill>
                  <a:schemeClr val="tx1"/>
                </a:solidFill>
                <a:miter lim="800000"/>
                <a:headEnd/>
                <a:tailEnd type="triangle" w="med" len="med"/>
              </a:ln>
            </p:spPr>
            <p:txBody>
              <a:bodyPr wrap="none"/>
              <a:lstStyle/>
              <a:p>
                <a:endParaRPr lang="en-US"/>
              </a:p>
            </p:txBody>
          </p:sp>
          <p:sp>
            <p:nvSpPr>
              <p:cNvPr id="96366" name="Line 81"/>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67" name="Line 82"/>
              <p:cNvSpPr>
                <a:spLocks noChangeShapeType="1"/>
              </p:cNvSpPr>
              <p:nvPr/>
            </p:nvSpPr>
            <p:spPr bwMode="auto">
              <a:xfrm flipV="1">
                <a:off x="4023"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68" name="Line 83"/>
              <p:cNvSpPr>
                <a:spLocks noChangeShapeType="1"/>
              </p:cNvSpPr>
              <p:nvPr/>
            </p:nvSpPr>
            <p:spPr bwMode="auto">
              <a:xfrm>
                <a:off x="2792"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69" name="Line 84"/>
              <p:cNvSpPr>
                <a:spLocks noChangeShapeType="1"/>
              </p:cNvSpPr>
              <p:nvPr/>
            </p:nvSpPr>
            <p:spPr bwMode="auto">
              <a:xfrm flipV="1">
                <a:off x="2794" y="3332"/>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70" name="Line 85"/>
              <p:cNvSpPr>
                <a:spLocks noChangeShapeType="1"/>
              </p:cNvSpPr>
              <p:nvPr/>
            </p:nvSpPr>
            <p:spPr bwMode="auto">
              <a:xfrm flipV="1">
                <a:off x="3744" y="3716"/>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71" name="Line 86"/>
              <p:cNvSpPr>
                <a:spLocks noChangeShapeType="1"/>
              </p:cNvSpPr>
              <p:nvPr/>
            </p:nvSpPr>
            <p:spPr bwMode="auto">
              <a:xfrm>
                <a:off x="284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3" name="Line 88"/>
              <p:cNvSpPr>
                <a:spLocks noChangeShapeType="1"/>
              </p:cNvSpPr>
              <p:nvPr/>
            </p:nvSpPr>
            <p:spPr bwMode="auto">
              <a:xfrm>
                <a:off x="4083"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4" name="Line 89"/>
              <p:cNvSpPr>
                <a:spLocks noChangeShapeType="1"/>
              </p:cNvSpPr>
              <p:nvPr/>
            </p:nvSpPr>
            <p:spPr bwMode="auto">
              <a:xfrm>
                <a:off x="4577" y="3553"/>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75" name="Line 90"/>
              <p:cNvSpPr>
                <a:spLocks noChangeShapeType="1"/>
              </p:cNvSpPr>
              <p:nvPr/>
            </p:nvSpPr>
            <p:spPr bwMode="auto">
              <a:xfrm>
                <a:off x="477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6" name="Line 91"/>
              <p:cNvSpPr>
                <a:spLocks noChangeShapeType="1"/>
              </p:cNvSpPr>
              <p:nvPr/>
            </p:nvSpPr>
            <p:spPr bwMode="auto">
              <a:xfrm flipV="1">
                <a:off x="2471" y="3623"/>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78" name="Line 93"/>
              <p:cNvSpPr>
                <a:spLocks noChangeShapeType="1"/>
              </p:cNvSpPr>
              <p:nvPr/>
            </p:nvSpPr>
            <p:spPr bwMode="auto">
              <a:xfrm>
                <a:off x="2219"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9" name="Line 94"/>
              <p:cNvSpPr>
                <a:spLocks noChangeShapeType="1"/>
              </p:cNvSpPr>
              <p:nvPr/>
            </p:nvSpPr>
            <p:spPr bwMode="auto">
              <a:xfrm>
                <a:off x="2807" y="357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0" name="Line 95"/>
              <p:cNvSpPr>
                <a:spLocks noChangeShapeType="1"/>
              </p:cNvSpPr>
              <p:nvPr/>
            </p:nvSpPr>
            <p:spPr bwMode="auto">
              <a:xfrm>
                <a:off x="2473" y="344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1" name="Line 96"/>
              <p:cNvSpPr>
                <a:spLocks noChangeShapeType="1"/>
              </p:cNvSpPr>
              <p:nvPr/>
            </p:nvSpPr>
            <p:spPr bwMode="auto">
              <a:xfrm flipV="1">
                <a:off x="3168"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2" name="Line 97"/>
              <p:cNvSpPr>
                <a:spLocks noChangeShapeType="1"/>
              </p:cNvSpPr>
              <p:nvPr/>
            </p:nvSpPr>
            <p:spPr bwMode="auto">
              <a:xfrm>
                <a:off x="2524"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3" name="Line 98"/>
              <p:cNvSpPr>
                <a:spLocks noChangeShapeType="1"/>
              </p:cNvSpPr>
              <p:nvPr/>
            </p:nvSpPr>
            <p:spPr bwMode="auto">
              <a:xfrm>
                <a:off x="2774" y="36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4" name="Line 99"/>
              <p:cNvSpPr>
                <a:spLocks noChangeShapeType="1"/>
              </p:cNvSpPr>
              <p:nvPr/>
            </p:nvSpPr>
            <p:spPr bwMode="auto">
              <a:xfrm flipV="1">
                <a:off x="338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5" name="Line 100"/>
              <p:cNvSpPr>
                <a:spLocks noChangeShapeType="1"/>
              </p:cNvSpPr>
              <p:nvPr/>
            </p:nvSpPr>
            <p:spPr bwMode="auto">
              <a:xfrm>
                <a:off x="2738"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6" name="Line 101"/>
              <p:cNvSpPr>
                <a:spLocks noChangeShapeType="1"/>
              </p:cNvSpPr>
              <p:nvPr/>
            </p:nvSpPr>
            <p:spPr bwMode="auto">
              <a:xfrm>
                <a:off x="2280" y="34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7" name="Line 102"/>
              <p:cNvSpPr>
                <a:spLocks noChangeShapeType="1"/>
              </p:cNvSpPr>
              <p:nvPr/>
            </p:nvSpPr>
            <p:spPr bwMode="auto">
              <a:xfrm>
                <a:off x="2304" y="3553"/>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8" name="Line 103"/>
              <p:cNvSpPr>
                <a:spLocks noChangeShapeType="1"/>
              </p:cNvSpPr>
              <p:nvPr/>
            </p:nvSpPr>
            <p:spPr bwMode="auto">
              <a:xfrm flipV="1">
                <a:off x="3059" y="3529"/>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89" name="Line 104"/>
              <p:cNvSpPr>
                <a:spLocks noChangeShapeType="1"/>
              </p:cNvSpPr>
              <p:nvPr/>
            </p:nvSpPr>
            <p:spPr bwMode="auto">
              <a:xfrm>
                <a:off x="2311"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0" name="Line 105"/>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91" name="Line 106"/>
              <p:cNvSpPr>
                <a:spLocks noChangeShapeType="1"/>
              </p:cNvSpPr>
              <p:nvPr/>
            </p:nvSpPr>
            <p:spPr bwMode="auto">
              <a:xfrm>
                <a:off x="2048" y="3380"/>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2" name="Line 107"/>
              <p:cNvSpPr>
                <a:spLocks noChangeShapeType="1"/>
              </p:cNvSpPr>
              <p:nvPr/>
            </p:nvSpPr>
            <p:spPr bwMode="auto">
              <a:xfrm flipV="1">
                <a:off x="4074" y="371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3" name="Line 108"/>
              <p:cNvSpPr>
                <a:spLocks noChangeShapeType="1"/>
              </p:cNvSpPr>
              <p:nvPr/>
            </p:nvSpPr>
            <p:spPr bwMode="auto">
              <a:xfrm flipV="1">
                <a:off x="4250"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4" name="Line 109"/>
              <p:cNvSpPr>
                <a:spLocks noChangeShapeType="1"/>
              </p:cNvSpPr>
              <p:nvPr/>
            </p:nvSpPr>
            <p:spPr bwMode="auto">
              <a:xfrm flipV="1">
                <a:off x="3059" y="3623"/>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5" name="Line 110"/>
              <p:cNvSpPr>
                <a:spLocks noChangeShapeType="1"/>
              </p:cNvSpPr>
              <p:nvPr/>
            </p:nvSpPr>
            <p:spPr bwMode="auto">
              <a:xfrm flipV="1">
                <a:off x="3395"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6" name="Line 111"/>
              <p:cNvSpPr>
                <a:spLocks noChangeShapeType="1"/>
              </p:cNvSpPr>
              <p:nvPr/>
            </p:nvSpPr>
            <p:spPr bwMode="auto">
              <a:xfrm>
                <a:off x="398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7" name="Line 112"/>
              <p:cNvSpPr>
                <a:spLocks noChangeShapeType="1"/>
              </p:cNvSpPr>
              <p:nvPr/>
            </p:nvSpPr>
            <p:spPr bwMode="auto">
              <a:xfrm>
                <a:off x="274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8" name="Line 113"/>
              <p:cNvSpPr>
                <a:spLocks noChangeShapeType="1"/>
              </p:cNvSpPr>
              <p:nvPr/>
            </p:nvSpPr>
            <p:spPr bwMode="auto">
              <a:xfrm>
                <a:off x="3128"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9" name="Line 114"/>
              <p:cNvSpPr>
                <a:spLocks noChangeShapeType="1"/>
              </p:cNvSpPr>
              <p:nvPr/>
            </p:nvSpPr>
            <p:spPr bwMode="auto">
              <a:xfrm>
                <a:off x="4426" y="33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0" name="Line 115"/>
              <p:cNvSpPr>
                <a:spLocks noChangeShapeType="1"/>
              </p:cNvSpPr>
              <p:nvPr/>
            </p:nvSpPr>
            <p:spPr bwMode="auto">
              <a:xfrm>
                <a:off x="4879"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1" name="Line 116"/>
              <p:cNvSpPr>
                <a:spLocks noChangeShapeType="1"/>
              </p:cNvSpPr>
              <p:nvPr/>
            </p:nvSpPr>
            <p:spPr bwMode="auto">
              <a:xfrm>
                <a:off x="4624" y="342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402" name="Line 117"/>
              <p:cNvSpPr>
                <a:spLocks noChangeShapeType="1"/>
              </p:cNvSpPr>
              <p:nvPr/>
            </p:nvSpPr>
            <p:spPr bwMode="auto">
              <a:xfrm>
                <a:off x="2914"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3" name="Line 118"/>
              <p:cNvSpPr>
                <a:spLocks noChangeShapeType="1"/>
              </p:cNvSpPr>
              <p:nvPr/>
            </p:nvSpPr>
            <p:spPr bwMode="auto">
              <a:xfrm>
                <a:off x="5098" y="3529"/>
                <a:ext cx="161" cy="0"/>
              </a:xfrm>
              <a:prstGeom prst="line">
                <a:avLst/>
              </a:prstGeom>
              <a:noFill/>
              <a:ln w="9525">
                <a:solidFill>
                  <a:schemeClr val="tx1"/>
                </a:solidFill>
                <a:miter lim="800000"/>
                <a:headEnd/>
                <a:tailEnd type="triangle" w="med" len="med"/>
              </a:ln>
            </p:spPr>
            <p:txBody>
              <a:bodyPr wrap="none"/>
              <a:lstStyle/>
              <a:p>
                <a:endParaRPr lang="en-US"/>
              </a:p>
            </p:txBody>
          </p:sp>
        </p:grpSp>
        <p:sp>
          <p:nvSpPr>
            <p:cNvPr id="96289" name="Text Box 119"/>
            <p:cNvSpPr txBox="1">
              <a:spLocks noChangeArrowheads="1"/>
            </p:cNvSpPr>
            <p:nvPr/>
          </p:nvSpPr>
          <p:spPr bwMode="auto">
            <a:xfrm>
              <a:off x="1008" y="3120"/>
              <a:ext cx="2640"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Aligned Acts of Improvement</a:t>
              </a:r>
            </a:p>
          </p:txBody>
        </p:sp>
      </p:grpSp>
      <p:grpSp>
        <p:nvGrpSpPr>
          <p:cNvPr id="4" name="Group 120"/>
          <p:cNvGrpSpPr>
            <a:grpSpLocks/>
          </p:cNvGrpSpPr>
          <p:nvPr/>
        </p:nvGrpSpPr>
        <p:grpSpPr bwMode="auto">
          <a:xfrm>
            <a:off x="838200" y="1143087"/>
            <a:ext cx="6019800" cy="1426509"/>
            <a:chOff x="768" y="867"/>
            <a:chExt cx="3792" cy="871"/>
          </a:xfrm>
        </p:grpSpPr>
        <p:grpSp>
          <p:nvGrpSpPr>
            <p:cNvPr id="5" name="Group 121"/>
            <p:cNvGrpSpPr>
              <a:grpSpLocks/>
            </p:cNvGrpSpPr>
            <p:nvPr/>
          </p:nvGrpSpPr>
          <p:grpSpPr bwMode="auto">
            <a:xfrm>
              <a:off x="768" y="1192"/>
              <a:ext cx="3792" cy="546"/>
              <a:chOff x="1536" y="1151"/>
              <a:chExt cx="3888" cy="567"/>
            </a:xfrm>
          </p:grpSpPr>
          <p:sp>
            <p:nvSpPr>
              <p:cNvPr id="96265" name="Rectangle 122"/>
              <p:cNvSpPr>
                <a:spLocks noChangeArrowheads="1"/>
              </p:cNvSpPr>
              <p:nvPr/>
            </p:nvSpPr>
            <p:spPr bwMode="auto">
              <a:xfrm>
                <a:off x="1536" y="1151"/>
                <a:ext cx="3888" cy="507"/>
              </a:xfrm>
              <a:prstGeom prst="rect">
                <a:avLst/>
              </a:prstGeom>
              <a:solidFill>
                <a:srgbClr val="FFFF00">
                  <a:alpha val="59999"/>
                </a:srgbClr>
              </a:solidFill>
              <a:ln w="9525">
                <a:solidFill>
                  <a:schemeClr val="tx1"/>
                </a:solidFill>
                <a:miter lim="800000"/>
                <a:headEnd/>
                <a:tailEnd/>
              </a:ln>
            </p:spPr>
            <p:txBody>
              <a:bodyPr wrap="none" anchor="ctr"/>
              <a:lstStyle/>
              <a:p>
                <a:endParaRPr lang="en-US"/>
              </a:p>
            </p:txBody>
          </p:sp>
          <p:sp>
            <p:nvSpPr>
              <p:cNvPr id="96266" name="Line 123"/>
              <p:cNvSpPr>
                <a:spLocks noChangeShapeType="1"/>
              </p:cNvSpPr>
              <p:nvPr/>
            </p:nvSpPr>
            <p:spPr bwMode="auto">
              <a:xfrm flipV="1">
                <a:off x="1684" y="1200"/>
                <a:ext cx="490" cy="303"/>
              </a:xfrm>
              <a:prstGeom prst="line">
                <a:avLst/>
              </a:prstGeom>
              <a:noFill/>
              <a:ln w="9525">
                <a:solidFill>
                  <a:srgbClr val="00CC00"/>
                </a:solidFill>
                <a:miter lim="800000"/>
                <a:headEnd/>
                <a:tailEnd type="triangle" w="med" len="med"/>
              </a:ln>
            </p:spPr>
            <p:txBody>
              <a:bodyPr wrap="none"/>
              <a:lstStyle/>
              <a:p>
                <a:endParaRPr lang="en-US"/>
              </a:p>
            </p:txBody>
          </p:sp>
          <p:sp>
            <p:nvSpPr>
              <p:cNvPr id="96267" name="Line 124"/>
              <p:cNvSpPr>
                <a:spLocks noChangeShapeType="1"/>
              </p:cNvSpPr>
              <p:nvPr/>
            </p:nvSpPr>
            <p:spPr bwMode="auto">
              <a:xfrm flipV="1">
                <a:off x="3290" y="1555"/>
                <a:ext cx="771" cy="0"/>
              </a:xfrm>
              <a:prstGeom prst="line">
                <a:avLst/>
              </a:prstGeom>
              <a:noFill/>
              <a:ln w="9525">
                <a:solidFill>
                  <a:schemeClr val="tx1"/>
                </a:solidFill>
                <a:miter lim="800000"/>
                <a:headEnd/>
                <a:tailEnd type="triangle" w="med" len="med"/>
              </a:ln>
            </p:spPr>
            <p:txBody>
              <a:bodyPr wrap="none"/>
              <a:lstStyle/>
              <a:p>
                <a:endParaRPr lang="en-US"/>
              </a:p>
            </p:txBody>
          </p:sp>
          <p:sp>
            <p:nvSpPr>
              <p:cNvPr id="96268" name="Line 125"/>
              <p:cNvSpPr>
                <a:spLocks noChangeShapeType="1"/>
              </p:cNvSpPr>
              <p:nvPr/>
            </p:nvSpPr>
            <p:spPr bwMode="auto">
              <a:xfrm flipV="1">
                <a:off x="3081" y="1341"/>
                <a:ext cx="280" cy="377"/>
              </a:xfrm>
              <a:prstGeom prst="line">
                <a:avLst/>
              </a:prstGeom>
              <a:noFill/>
              <a:ln w="9525">
                <a:solidFill>
                  <a:srgbClr val="FFFF99"/>
                </a:solidFill>
                <a:miter lim="800000"/>
                <a:headEnd/>
                <a:tailEnd type="triangle" w="med" len="med"/>
              </a:ln>
            </p:spPr>
            <p:txBody>
              <a:bodyPr wrap="none"/>
              <a:lstStyle/>
              <a:p>
                <a:endParaRPr lang="en-US"/>
              </a:p>
            </p:txBody>
          </p:sp>
          <p:sp>
            <p:nvSpPr>
              <p:cNvPr id="96270" name="Line 127"/>
              <p:cNvSpPr>
                <a:spLocks noChangeShapeType="1"/>
              </p:cNvSpPr>
              <p:nvPr/>
            </p:nvSpPr>
            <p:spPr bwMode="auto">
              <a:xfrm flipV="1">
                <a:off x="2730" y="1200"/>
                <a:ext cx="421" cy="377"/>
              </a:xfrm>
              <a:prstGeom prst="line">
                <a:avLst/>
              </a:prstGeom>
              <a:noFill/>
              <a:ln w="38100">
                <a:solidFill>
                  <a:schemeClr val="tx1"/>
                </a:solidFill>
                <a:miter lim="800000"/>
                <a:headEnd/>
                <a:tailEnd type="triangle" w="med" len="med"/>
              </a:ln>
            </p:spPr>
            <p:txBody>
              <a:bodyPr wrap="none"/>
              <a:lstStyle/>
              <a:p>
                <a:endParaRPr lang="en-US"/>
              </a:p>
            </p:txBody>
          </p:sp>
          <p:sp>
            <p:nvSpPr>
              <p:cNvPr id="96272" name="Line 129"/>
              <p:cNvSpPr>
                <a:spLocks noChangeShapeType="1"/>
              </p:cNvSpPr>
              <p:nvPr/>
            </p:nvSpPr>
            <p:spPr bwMode="auto">
              <a:xfrm>
                <a:off x="2730" y="1341"/>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3" name="Line 130"/>
              <p:cNvSpPr>
                <a:spLocks noChangeShapeType="1"/>
              </p:cNvSpPr>
              <p:nvPr/>
            </p:nvSpPr>
            <p:spPr bwMode="auto">
              <a:xfrm flipV="1">
                <a:off x="3361" y="1254"/>
                <a:ext cx="700" cy="302"/>
              </a:xfrm>
              <a:prstGeom prst="line">
                <a:avLst/>
              </a:prstGeom>
              <a:noFill/>
              <a:ln w="9525">
                <a:solidFill>
                  <a:schemeClr val="tx1"/>
                </a:solidFill>
                <a:miter lim="800000"/>
                <a:headEnd/>
                <a:tailEnd type="triangle" w="med" len="med"/>
              </a:ln>
            </p:spPr>
            <p:txBody>
              <a:bodyPr wrap="none"/>
              <a:lstStyle/>
              <a:p>
                <a:endParaRPr lang="en-US"/>
              </a:p>
            </p:txBody>
          </p:sp>
          <p:sp>
            <p:nvSpPr>
              <p:cNvPr id="96274" name="Line 131"/>
              <p:cNvSpPr>
                <a:spLocks noChangeShapeType="1"/>
              </p:cNvSpPr>
              <p:nvPr/>
            </p:nvSpPr>
            <p:spPr bwMode="auto">
              <a:xfrm flipV="1">
                <a:off x="3570" y="1254"/>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5" name="Line 132"/>
              <p:cNvSpPr>
                <a:spLocks noChangeShapeType="1"/>
              </p:cNvSpPr>
              <p:nvPr/>
            </p:nvSpPr>
            <p:spPr bwMode="auto">
              <a:xfrm>
                <a:off x="4207" y="1345"/>
                <a:ext cx="915" cy="166"/>
              </a:xfrm>
              <a:prstGeom prst="line">
                <a:avLst/>
              </a:prstGeom>
              <a:noFill/>
              <a:ln w="28575">
                <a:solidFill>
                  <a:schemeClr val="tx1"/>
                </a:solidFill>
                <a:miter lim="800000"/>
                <a:headEnd/>
                <a:tailEnd type="triangle" w="med" len="med"/>
              </a:ln>
            </p:spPr>
            <p:txBody>
              <a:bodyPr wrap="none"/>
              <a:lstStyle/>
              <a:p>
                <a:endParaRPr lang="en-US"/>
              </a:p>
            </p:txBody>
          </p:sp>
          <p:sp>
            <p:nvSpPr>
              <p:cNvPr id="96276" name="Line 133"/>
              <p:cNvSpPr>
                <a:spLocks noChangeShapeType="1"/>
              </p:cNvSpPr>
              <p:nvPr/>
            </p:nvSpPr>
            <p:spPr bwMode="auto">
              <a:xfrm flipV="1">
                <a:off x="4784" y="1404"/>
                <a:ext cx="493" cy="45"/>
              </a:xfrm>
              <a:prstGeom prst="line">
                <a:avLst/>
              </a:prstGeom>
              <a:noFill/>
              <a:ln w="57150">
                <a:solidFill>
                  <a:srgbClr val="00CC00"/>
                </a:solidFill>
                <a:miter lim="800000"/>
                <a:headEnd/>
                <a:tailEnd type="triangle" w="med" len="med"/>
              </a:ln>
            </p:spPr>
            <p:txBody>
              <a:bodyPr wrap="none"/>
              <a:lstStyle/>
              <a:p>
                <a:endParaRPr lang="en-US"/>
              </a:p>
            </p:txBody>
          </p:sp>
          <p:sp>
            <p:nvSpPr>
              <p:cNvPr id="96278" name="Line 135"/>
              <p:cNvSpPr>
                <a:spLocks noChangeShapeType="1"/>
              </p:cNvSpPr>
              <p:nvPr/>
            </p:nvSpPr>
            <p:spPr bwMode="auto">
              <a:xfrm flipH="1" flipV="1">
                <a:off x="2310" y="1266"/>
                <a:ext cx="112" cy="337"/>
              </a:xfrm>
              <a:prstGeom prst="line">
                <a:avLst/>
              </a:prstGeom>
              <a:noFill/>
              <a:ln w="76200">
                <a:solidFill>
                  <a:schemeClr val="folHlink"/>
                </a:solidFill>
                <a:miter lim="800000"/>
                <a:headEnd/>
                <a:tailEnd type="triangle" w="med" len="med"/>
              </a:ln>
            </p:spPr>
            <p:txBody>
              <a:bodyPr wrap="none"/>
              <a:lstStyle/>
              <a:p>
                <a:endParaRPr lang="en-US"/>
              </a:p>
            </p:txBody>
          </p:sp>
          <p:sp>
            <p:nvSpPr>
              <p:cNvPr id="96281" name="Line 138"/>
              <p:cNvSpPr>
                <a:spLocks noChangeShapeType="1"/>
              </p:cNvSpPr>
              <p:nvPr/>
            </p:nvSpPr>
            <p:spPr bwMode="auto">
              <a:xfrm flipV="1">
                <a:off x="2380" y="1254"/>
                <a:ext cx="490" cy="302"/>
              </a:xfrm>
              <a:prstGeom prst="line">
                <a:avLst/>
              </a:prstGeom>
              <a:noFill/>
              <a:ln w="9525">
                <a:solidFill>
                  <a:schemeClr val="tx1"/>
                </a:solidFill>
                <a:miter lim="800000"/>
                <a:headEnd/>
                <a:tailEnd type="triangle" w="med" len="med"/>
              </a:ln>
            </p:spPr>
            <p:txBody>
              <a:bodyPr wrap="none"/>
              <a:lstStyle/>
              <a:p>
                <a:endParaRPr lang="en-US"/>
              </a:p>
            </p:txBody>
          </p:sp>
          <p:sp>
            <p:nvSpPr>
              <p:cNvPr id="96282" name="Line 139"/>
              <p:cNvSpPr>
                <a:spLocks noChangeShapeType="1"/>
              </p:cNvSpPr>
              <p:nvPr/>
            </p:nvSpPr>
            <p:spPr bwMode="auto">
              <a:xfrm flipV="1">
                <a:off x="2274" y="1249"/>
                <a:ext cx="394" cy="244"/>
              </a:xfrm>
              <a:prstGeom prst="line">
                <a:avLst/>
              </a:prstGeom>
              <a:noFill/>
              <a:ln w="9525">
                <a:solidFill>
                  <a:schemeClr val="tx1"/>
                </a:solidFill>
                <a:miter lim="800000"/>
                <a:headEnd/>
                <a:tailEnd type="triangle" w="med" len="med"/>
              </a:ln>
            </p:spPr>
            <p:txBody>
              <a:bodyPr wrap="none"/>
              <a:lstStyle/>
              <a:p>
                <a:endParaRPr lang="en-US"/>
              </a:p>
            </p:txBody>
          </p:sp>
          <p:sp>
            <p:nvSpPr>
              <p:cNvPr id="96283" name="Line 140"/>
              <p:cNvSpPr>
                <a:spLocks noChangeShapeType="1"/>
              </p:cNvSpPr>
              <p:nvPr/>
            </p:nvSpPr>
            <p:spPr bwMode="auto">
              <a:xfrm flipV="1">
                <a:off x="3160" y="1282"/>
                <a:ext cx="206" cy="272"/>
              </a:xfrm>
              <a:prstGeom prst="line">
                <a:avLst/>
              </a:prstGeom>
              <a:noFill/>
              <a:ln w="9525">
                <a:solidFill>
                  <a:schemeClr val="tx1"/>
                </a:solidFill>
                <a:miter lim="800000"/>
                <a:headEnd/>
                <a:tailEnd type="triangle" w="med" len="med"/>
              </a:ln>
            </p:spPr>
            <p:txBody>
              <a:bodyPr wrap="none"/>
              <a:lstStyle/>
              <a:p>
                <a:endParaRPr lang="en-US"/>
              </a:p>
            </p:txBody>
          </p:sp>
          <p:sp>
            <p:nvSpPr>
              <p:cNvPr id="96284" name="Line 141"/>
              <p:cNvSpPr>
                <a:spLocks noChangeShapeType="1"/>
              </p:cNvSpPr>
              <p:nvPr/>
            </p:nvSpPr>
            <p:spPr bwMode="auto">
              <a:xfrm>
                <a:off x="1930" y="1442"/>
                <a:ext cx="210" cy="75"/>
              </a:xfrm>
              <a:prstGeom prst="line">
                <a:avLst/>
              </a:prstGeom>
              <a:noFill/>
              <a:ln w="9525">
                <a:solidFill>
                  <a:schemeClr val="tx1"/>
                </a:solidFill>
                <a:miter lim="800000"/>
                <a:headEnd/>
                <a:tailEnd type="triangle" w="med" len="med"/>
              </a:ln>
            </p:spPr>
            <p:txBody>
              <a:bodyPr wrap="none"/>
              <a:lstStyle/>
              <a:p>
                <a:endParaRPr lang="en-US"/>
              </a:p>
            </p:txBody>
          </p:sp>
          <p:sp>
            <p:nvSpPr>
              <p:cNvPr id="96285" name="Line 142"/>
              <p:cNvSpPr>
                <a:spLocks noChangeShapeType="1"/>
              </p:cNvSpPr>
              <p:nvPr/>
            </p:nvSpPr>
            <p:spPr bwMode="auto">
              <a:xfrm>
                <a:off x="3781" y="1329"/>
                <a:ext cx="210" cy="76"/>
              </a:xfrm>
              <a:prstGeom prst="line">
                <a:avLst/>
              </a:prstGeom>
              <a:noFill/>
              <a:ln w="9525">
                <a:solidFill>
                  <a:schemeClr val="tx1"/>
                </a:solidFill>
                <a:miter lim="800000"/>
                <a:headEnd/>
                <a:tailEnd type="triangle" w="med" len="med"/>
              </a:ln>
            </p:spPr>
            <p:txBody>
              <a:bodyPr wrap="none"/>
              <a:lstStyle/>
              <a:p>
                <a:endParaRPr lang="en-US"/>
              </a:p>
            </p:txBody>
          </p:sp>
          <p:sp>
            <p:nvSpPr>
              <p:cNvPr id="96286" name="Line 143"/>
              <p:cNvSpPr>
                <a:spLocks noChangeShapeType="1"/>
              </p:cNvSpPr>
              <p:nvPr/>
            </p:nvSpPr>
            <p:spPr bwMode="auto">
              <a:xfrm>
                <a:off x="4276" y="1496"/>
                <a:ext cx="427" cy="90"/>
              </a:xfrm>
              <a:prstGeom prst="line">
                <a:avLst/>
              </a:prstGeom>
              <a:noFill/>
              <a:ln w="9525">
                <a:solidFill>
                  <a:schemeClr val="tx1"/>
                </a:solidFill>
                <a:miter lim="800000"/>
                <a:headEnd/>
                <a:tailEnd type="triangle" w="med" len="med"/>
              </a:ln>
            </p:spPr>
            <p:txBody>
              <a:bodyPr wrap="none"/>
              <a:lstStyle/>
              <a:p>
                <a:endParaRPr lang="en-US"/>
              </a:p>
            </p:txBody>
          </p:sp>
        </p:grpSp>
        <p:sp>
          <p:nvSpPr>
            <p:cNvPr id="96264" name="Text Box 145"/>
            <p:cNvSpPr txBox="1">
              <a:spLocks noChangeArrowheads="1"/>
            </p:cNvSpPr>
            <p:nvPr/>
          </p:nvSpPr>
          <p:spPr bwMode="auto">
            <a:xfrm>
              <a:off x="816" y="867"/>
              <a:ext cx="2976"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Random Acts of Improvement</a:t>
              </a:r>
            </a:p>
          </p:txBody>
        </p:sp>
      </p:grpSp>
      <p:sp>
        <p:nvSpPr>
          <p:cNvPr id="263315" name="Oval 147"/>
          <p:cNvSpPr>
            <a:spLocks noChangeArrowheads="1"/>
          </p:cNvSpPr>
          <p:nvPr/>
        </p:nvSpPr>
        <p:spPr bwMode="auto">
          <a:xfrm>
            <a:off x="7010400" y="14478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37" name="Text Box 119"/>
          <p:cNvSpPr txBox="1">
            <a:spLocks noChangeArrowheads="1"/>
          </p:cNvSpPr>
          <p:nvPr/>
        </p:nvSpPr>
        <p:spPr bwMode="auto">
          <a:xfrm>
            <a:off x="1143000" y="2891135"/>
            <a:ext cx="5029200" cy="461665"/>
          </a:xfrm>
          <a:prstGeom prst="rect">
            <a:avLst/>
          </a:prstGeom>
          <a:noFill/>
          <a:ln w="9525">
            <a:noFill/>
            <a:miter lim="800000"/>
            <a:headEnd/>
            <a:tailEnd/>
          </a:ln>
        </p:spPr>
        <p:txBody>
          <a:bodyPr wrap="square">
            <a:spAutoFit/>
          </a:bodyPr>
          <a:lstStyle/>
          <a:p>
            <a:pPr algn="ctr">
              <a:spcBef>
                <a:spcPct val="50000"/>
              </a:spcBef>
            </a:pPr>
            <a:r>
              <a:rPr lang="en-US" sz="2400" dirty="0">
                <a:solidFill>
                  <a:srgbClr val="CC3300"/>
                </a:solidFill>
                <a:cs typeface="Times New Roman" charset="0"/>
              </a:rPr>
              <a:t>Partially Aligned Acts of Improvement</a:t>
            </a:r>
          </a:p>
        </p:txBody>
      </p:sp>
      <p:cxnSp>
        <p:nvCxnSpPr>
          <p:cNvPr id="341" name="Straight Arrow Connector 340"/>
          <p:cNvCxnSpPr/>
          <p:nvPr/>
        </p:nvCxnSpPr>
        <p:spPr>
          <a:xfrm flipV="1">
            <a:off x="1371600" y="38100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flipV="1">
            <a:off x="14478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flipV="1">
            <a:off x="1295400" y="39624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flipV="1">
            <a:off x="12954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2895600" y="35814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2" name="Down Arrow 351"/>
          <p:cNvSpPr/>
          <p:nvPr/>
        </p:nvSpPr>
        <p:spPr>
          <a:xfrm rot="19638407">
            <a:off x="4393940" y="3640280"/>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own Arrow 352"/>
          <p:cNvSpPr/>
          <p:nvPr/>
        </p:nvSpPr>
        <p:spPr>
          <a:xfrm rot="19638407">
            <a:off x="4546340" y="37199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own Arrow 353"/>
          <p:cNvSpPr/>
          <p:nvPr/>
        </p:nvSpPr>
        <p:spPr>
          <a:xfrm rot="19638407">
            <a:off x="4631516" y="36437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own Arrow 354"/>
          <p:cNvSpPr/>
          <p:nvPr/>
        </p:nvSpPr>
        <p:spPr>
          <a:xfrm rot="19638407">
            <a:off x="4479116" y="34913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Arrow Connector 356"/>
          <p:cNvCxnSpPr/>
          <p:nvPr/>
        </p:nvCxnSpPr>
        <p:spPr>
          <a:xfrm>
            <a:off x="32766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a:off x="32766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a:off x="31242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a:off x="31242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5867400" y="35052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flipV="1">
            <a:off x="60198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V="1">
            <a:off x="59436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flipV="1">
            <a:off x="5791200" y="37338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6" name="Oval 147"/>
          <p:cNvSpPr>
            <a:spLocks noChangeArrowheads="1"/>
          </p:cNvSpPr>
          <p:nvPr/>
        </p:nvSpPr>
        <p:spPr bwMode="auto">
          <a:xfrm>
            <a:off x="7086600" y="32766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67" name="Oval 147"/>
          <p:cNvSpPr>
            <a:spLocks noChangeArrowheads="1"/>
          </p:cNvSpPr>
          <p:nvPr/>
        </p:nvSpPr>
        <p:spPr bwMode="auto">
          <a:xfrm>
            <a:off x="7086600" y="51816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Tree>
    <p:extLst>
      <p:ext uri="{BB962C8B-B14F-4D97-AF65-F5344CB8AC3E}">
        <p14:creationId xmlns:p14="http://schemas.microsoft.com/office/powerpoint/2010/main" val="42517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3315"/>
                                        </p:tgtEl>
                                        <p:attrNameLst>
                                          <p:attrName>style.visibility</p:attrName>
                                        </p:attrNameLst>
                                      </p:cBhvr>
                                      <p:to>
                                        <p:strVal val="visible"/>
                                      </p:to>
                                    </p:set>
                                    <p:anim calcmode="lin" valueType="num">
                                      <p:cBhvr additive="base">
                                        <p:cTn id="13" dur="500" fill="hold"/>
                                        <p:tgtEl>
                                          <p:spTgt spid="263315"/>
                                        </p:tgtEl>
                                        <p:attrNameLst>
                                          <p:attrName>ppt_x</p:attrName>
                                        </p:attrNameLst>
                                      </p:cBhvr>
                                      <p:tavLst>
                                        <p:tav tm="0">
                                          <p:val>
                                            <p:strVal val="1+#ppt_w/2"/>
                                          </p:val>
                                        </p:tav>
                                        <p:tav tm="100000">
                                          <p:val>
                                            <p:strVal val="#ppt_x"/>
                                          </p:val>
                                        </p:tav>
                                      </p:tavLst>
                                    </p:anim>
                                    <p:anim calcmode="lin" valueType="num">
                                      <p:cBhvr additive="base">
                                        <p:cTn id="14" dur="500" fill="hold"/>
                                        <p:tgtEl>
                                          <p:spTgt spid="2633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6"/>
                                        </p:tgtEl>
                                        <p:attrNameLst>
                                          <p:attrName>style.visibility</p:attrName>
                                        </p:attrNameLst>
                                      </p:cBhvr>
                                      <p:to>
                                        <p:strVal val="visible"/>
                                      </p:to>
                                    </p:set>
                                    <p:anim calcmode="lin" valueType="num">
                                      <p:cBhvr additive="base">
                                        <p:cTn id="19" dur="500" fill="hold"/>
                                        <p:tgtEl>
                                          <p:spTgt spid="336"/>
                                        </p:tgtEl>
                                        <p:attrNameLst>
                                          <p:attrName>ppt_x</p:attrName>
                                        </p:attrNameLst>
                                      </p:cBhvr>
                                      <p:tavLst>
                                        <p:tav tm="0">
                                          <p:val>
                                            <p:strVal val="0-#ppt_w/2"/>
                                          </p:val>
                                        </p:tav>
                                        <p:tav tm="100000">
                                          <p:val>
                                            <p:strVal val="#ppt_x"/>
                                          </p:val>
                                        </p:tav>
                                      </p:tavLst>
                                    </p:anim>
                                    <p:anim calcmode="lin" valueType="num">
                                      <p:cBhvr additive="base">
                                        <p:cTn id="20" dur="500" fill="hold"/>
                                        <p:tgtEl>
                                          <p:spTgt spid="33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48"/>
                                        </p:tgtEl>
                                        <p:attrNameLst>
                                          <p:attrName>style.visibility</p:attrName>
                                        </p:attrNameLst>
                                      </p:cBhvr>
                                      <p:to>
                                        <p:strVal val="visible"/>
                                      </p:to>
                                    </p:set>
                                    <p:anim calcmode="lin" valueType="num">
                                      <p:cBhvr additive="base">
                                        <p:cTn id="23" dur="500" fill="hold"/>
                                        <p:tgtEl>
                                          <p:spTgt spid="348"/>
                                        </p:tgtEl>
                                        <p:attrNameLst>
                                          <p:attrName>ppt_x</p:attrName>
                                        </p:attrNameLst>
                                      </p:cBhvr>
                                      <p:tavLst>
                                        <p:tav tm="0">
                                          <p:val>
                                            <p:strVal val="0-#ppt_w/2"/>
                                          </p:val>
                                        </p:tav>
                                        <p:tav tm="100000">
                                          <p:val>
                                            <p:strVal val="#ppt_x"/>
                                          </p:val>
                                        </p:tav>
                                      </p:tavLst>
                                    </p:anim>
                                    <p:anim calcmode="lin" valueType="num">
                                      <p:cBhvr additive="base">
                                        <p:cTn id="24" dur="500" fill="hold"/>
                                        <p:tgtEl>
                                          <p:spTgt spid="34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 calcmode="lin" valueType="num">
                                      <p:cBhvr additive="base">
                                        <p:cTn id="27" dur="500" fill="hold"/>
                                        <p:tgtEl>
                                          <p:spTgt spid="349"/>
                                        </p:tgtEl>
                                        <p:attrNameLst>
                                          <p:attrName>ppt_x</p:attrName>
                                        </p:attrNameLst>
                                      </p:cBhvr>
                                      <p:tavLst>
                                        <p:tav tm="0">
                                          <p:val>
                                            <p:strVal val="0-#ppt_w/2"/>
                                          </p:val>
                                        </p:tav>
                                        <p:tav tm="100000">
                                          <p:val>
                                            <p:strVal val="#ppt_x"/>
                                          </p:val>
                                        </p:tav>
                                      </p:tavLst>
                                    </p:anim>
                                    <p:anim calcmode="lin" valueType="num">
                                      <p:cBhvr additive="base">
                                        <p:cTn id="28" dur="500" fill="hold"/>
                                        <p:tgtEl>
                                          <p:spTgt spid="34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1"/>
                                        </p:tgtEl>
                                        <p:attrNameLst>
                                          <p:attrName>style.visibility</p:attrName>
                                        </p:attrNameLst>
                                      </p:cBhvr>
                                      <p:to>
                                        <p:strVal val="visible"/>
                                      </p:to>
                                    </p:set>
                                    <p:anim calcmode="lin" valueType="num">
                                      <p:cBhvr additive="base">
                                        <p:cTn id="31" dur="500" fill="hold"/>
                                        <p:tgtEl>
                                          <p:spTgt spid="351"/>
                                        </p:tgtEl>
                                        <p:attrNameLst>
                                          <p:attrName>ppt_x</p:attrName>
                                        </p:attrNameLst>
                                      </p:cBhvr>
                                      <p:tavLst>
                                        <p:tav tm="0">
                                          <p:val>
                                            <p:strVal val="0-#ppt_w/2"/>
                                          </p:val>
                                        </p:tav>
                                        <p:tav tm="100000">
                                          <p:val>
                                            <p:strVal val="#ppt_x"/>
                                          </p:val>
                                        </p:tav>
                                      </p:tavLst>
                                    </p:anim>
                                    <p:anim calcmode="lin" valueType="num">
                                      <p:cBhvr additive="base">
                                        <p:cTn id="32" dur="500" fill="hold"/>
                                        <p:tgtEl>
                                          <p:spTgt spid="35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41"/>
                                        </p:tgtEl>
                                        <p:attrNameLst>
                                          <p:attrName>style.visibility</p:attrName>
                                        </p:attrNameLst>
                                      </p:cBhvr>
                                      <p:to>
                                        <p:strVal val="visible"/>
                                      </p:to>
                                    </p:set>
                                    <p:anim calcmode="lin" valueType="num">
                                      <p:cBhvr additive="base">
                                        <p:cTn id="35" dur="500" fill="hold"/>
                                        <p:tgtEl>
                                          <p:spTgt spid="341"/>
                                        </p:tgtEl>
                                        <p:attrNameLst>
                                          <p:attrName>ppt_x</p:attrName>
                                        </p:attrNameLst>
                                      </p:cBhvr>
                                      <p:tavLst>
                                        <p:tav tm="0">
                                          <p:val>
                                            <p:strVal val="0-#ppt_w/2"/>
                                          </p:val>
                                        </p:tav>
                                        <p:tav tm="100000">
                                          <p:val>
                                            <p:strVal val="#ppt_x"/>
                                          </p:val>
                                        </p:tav>
                                      </p:tavLst>
                                    </p:anim>
                                    <p:anim calcmode="lin" valueType="num">
                                      <p:cBhvr additive="base">
                                        <p:cTn id="36" dur="500" fill="hold"/>
                                        <p:tgtEl>
                                          <p:spTgt spid="34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42"/>
                                        </p:tgtEl>
                                        <p:attrNameLst>
                                          <p:attrName>style.visibility</p:attrName>
                                        </p:attrNameLst>
                                      </p:cBhvr>
                                      <p:to>
                                        <p:strVal val="visible"/>
                                      </p:to>
                                    </p:set>
                                    <p:anim calcmode="lin" valueType="num">
                                      <p:cBhvr additive="base">
                                        <p:cTn id="39" dur="500" fill="hold"/>
                                        <p:tgtEl>
                                          <p:spTgt spid="342"/>
                                        </p:tgtEl>
                                        <p:attrNameLst>
                                          <p:attrName>ppt_x</p:attrName>
                                        </p:attrNameLst>
                                      </p:cBhvr>
                                      <p:tavLst>
                                        <p:tav tm="0">
                                          <p:val>
                                            <p:strVal val="0-#ppt_w/2"/>
                                          </p:val>
                                        </p:tav>
                                        <p:tav tm="100000">
                                          <p:val>
                                            <p:strVal val="#ppt_x"/>
                                          </p:val>
                                        </p:tav>
                                      </p:tavLst>
                                    </p:anim>
                                    <p:anim calcmode="lin" valueType="num">
                                      <p:cBhvr additive="base">
                                        <p:cTn id="40" dur="500" fill="hold"/>
                                        <p:tgtEl>
                                          <p:spTgt spid="34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 calcmode="lin" valueType="num">
                                      <p:cBhvr additive="base">
                                        <p:cTn id="43" dur="500" fill="hold"/>
                                        <p:tgtEl>
                                          <p:spTgt spid="343"/>
                                        </p:tgtEl>
                                        <p:attrNameLst>
                                          <p:attrName>ppt_x</p:attrName>
                                        </p:attrNameLst>
                                      </p:cBhvr>
                                      <p:tavLst>
                                        <p:tav tm="0">
                                          <p:val>
                                            <p:strVal val="0-#ppt_w/2"/>
                                          </p:val>
                                        </p:tav>
                                        <p:tav tm="100000">
                                          <p:val>
                                            <p:strVal val="#ppt_x"/>
                                          </p:val>
                                        </p:tav>
                                      </p:tavLst>
                                    </p:anim>
                                    <p:anim calcmode="lin" valueType="num">
                                      <p:cBhvr additive="base">
                                        <p:cTn id="44" dur="500" fill="hold"/>
                                        <p:tgtEl>
                                          <p:spTgt spid="34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44"/>
                                        </p:tgtEl>
                                        <p:attrNameLst>
                                          <p:attrName>style.visibility</p:attrName>
                                        </p:attrNameLst>
                                      </p:cBhvr>
                                      <p:to>
                                        <p:strVal val="visible"/>
                                      </p:to>
                                    </p:set>
                                    <p:anim calcmode="lin" valueType="num">
                                      <p:cBhvr additive="base">
                                        <p:cTn id="47" dur="500" fill="hold"/>
                                        <p:tgtEl>
                                          <p:spTgt spid="344"/>
                                        </p:tgtEl>
                                        <p:attrNameLst>
                                          <p:attrName>ppt_x</p:attrName>
                                        </p:attrNameLst>
                                      </p:cBhvr>
                                      <p:tavLst>
                                        <p:tav tm="0">
                                          <p:val>
                                            <p:strVal val="0-#ppt_w/2"/>
                                          </p:val>
                                        </p:tav>
                                        <p:tav tm="100000">
                                          <p:val>
                                            <p:strVal val="#ppt_x"/>
                                          </p:val>
                                        </p:tav>
                                      </p:tavLst>
                                    </p:anim>
                                    <p:anim calcmode="lin" valueType="num">
                                      <p:cBhvr additive="base">
                                        <p:cTn id="48" dur="500" fill="hold"/>
                                        <p:tgtEl>
                                          <p:spTgt spid="34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50"/>
                                        </p:tgtEl>
                                        <p:attrNameLst>
                                          <p:attrName>style.visibility</p:attrName>
                                        </p:attrNameLst>
                                      </p:cBhvr>
                                      <p:to>
                                        <p:strVal val="visible"/>
                                      </p:to>
                                    </p:set>
                                    <p:anim calcmode="lin" valueType="num">
                                      <p:cBhvr additive="base">
                                        <p:cTn id="51" dur="500" fill="hold"/>
                                        <p:tgtEl>
                                          <p:spTgt spid="350"/>
                                        </p:tgtEl>
                                        <p:attrNameLst>
                                          <p:attrName>ppt_x</p:attrName>
                                        </p:attrNameLst>
                                      </p:cBhvr>
                                      <p:tavLst>
                                        <p:tav tm="0">
                                          <p:val>
                                            <p:strVal val="0-#ppt_w/2"/>
                                          </p:val>
                                        </p:tav>
                                        <p:tav tm="100000">
                                          <p:val>
                                            <p:strVal val="#ppt_x"/>
                                          </p:val>
                                        </p:tav>
                                      </p:tavLst>
                                    </p:anim>
                                    <p:anim calcmode="lin" valueType="num">
                                      <p:cBhvr additive="base">
                                        <p:cTn id="52" dur="500" fill="hold"/>
                                        <p:tgtEl>
                                          <p:spTgt spid="35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2"/>
                                        </p:tgtEl>
                                        <p:attrNameLst>
                                          <p:attrName>style.visibility</p:attrName>
                                        </p:attrNameLst>
                                      </p:cBhvr>
                                      <p:to>
                                        <p:strVal val="visible"/>
                                      </p:to>
                                    </p:set>
                                    <p:anim calcmode="lin" valueType="num">
                                      <p:cBhvr additive="base">
                                        <p:cTn id="55" dur="500" fill="hold"/>
                                        <p:tgtEl>
                                          <p:spTgt spid="352"/>
                                        </p:tgtEl>
                                        <p:attrNameLst>
                                          <p:attrName>ppt_x</p:attrName>
                                        </p:attrNameLst>
                                      </p:cBhvr>
                                      <p:tavLst>
                                        <p:tav tm="0">
                                          <p:val>
                                            <p:strVal val="0-#ppt_w/2"/>
                                          </p:val>
                                        </p:tav>
                                        <p:tav tm="100000">
                                          <p:val>
                                            <p:strVal val="#ppt_x"/>
                                          </p:val>
                                        </p:tav>
                                      </p:tavLst>
                                    </p:anim>
                                    <p:anim calcmode="lin" valueType="num">
                                      <p:cBhvr additive="base">
                                        <p:cTn id="56" dur="500" fill="hold"/>
                                        <p:tgtEl>
                                          <p:spTgt spid="35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53"/>
                                        </p:tgtEl>
                                        <p:attrNameLst>
                                          <p:attrName>style.visibility</p:attrName>
                                        </p:attrNameLst>
                                      </p:cBhvr>
                                      <p:to>
                                        <p:strVal val="visible"/>
                                      </p:to>
                                    </p:set>
                                    <p:anim calcmode="lin" valueType="num">
                                      <p:cBhvr additive="base">
                                        <p:cTn id="59" dur="500" fill="hold"/>
                                        <p:tgtEl>
                                          <p:spTgt spid="353"/>
                                        </p:tgtEl>
                                        <p:attrNameLst>
                                          <p:attrName>ppt_x</p:attrName>
                                        </p:attrNameLst>
                                      </p:cBhvr>
                                      <p:tavLst>
                                        <p:tav tm="0">
                                          <p:val>
                                            <p:strVal val="0-#ppt_w/2"/>
                                          </p:val>
                                        </p:tav>
                                        <p:tav tm="100000">
                                          <p:val>
                                            <p:strVal val="#ppt_x"/>
                                          </p:val>
                                        </p:tav>
                                      </p:tavLst>
                                    </p:anim>
                                    <p:anim calcmode="lin" valueType="num">
                                      <p:cBhvr additive="base">
                                        <p:cTn id="60" dur="500" fill="hold"/>
                                        <p:tgtEl>
                                          <p:spTgt spid="35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54"/>
                                        </p:tgtEl>
                                        <p:attrNameLst>
                                          <p:attrName>style.visibility</p:attrName>
                                        </p:attrNameLst>
                                      </p:cBhvr>
                                      <p:to>
                                        <p:strVal val="visible"/>
                                      </p:to>
                                    </p:set>
                                    <p:anim calcmode="lin" valueType="num">
                                      <p:cBhvr additive="base">
                                        <p:cTn id="63" dur="500" fill="hold"/>
                                        <p:tgtEl>
                                          <p:spTgt spid="354"/>
                                        </p:tgtEl>
                                        <p:attrNameLst>
                                          <p:attrName>ppt_x</p:attrName>
                                        </p:attrNameLst>
                                      </p:cBhvr>
                                      <p:tavLst>
                                        <p:tav tm="0">
                                          <p:val>
                                            <p:strVal val="0-#ppt_w/2"/>
                                          </p:val>
                                        </p:tav>
                                        <p:tav tm="100000">
                                          <p:val>
                                            <p:strVal val="#ppt_x"/>
                                          </p:val>
                                        </p:tav>
                                      </p:tavLst>
                                    </p:anim>
                                    <p:anim calcmode="lin" valueType="num">
                                      <p:cBhvr additive="base">
                                        <p:cTn id="64" dur="500" fill="hold"/>
                                        <p:tgtEl>
                                          <p:spTgt spid="35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55"/>
                                        </p:tgtEl>
                                        <p:attrNameLst>
                                          <p:attrName>style.visibility</p:attrName>
                                        </p:attrNameLst>
                                      </p:cBhvr>
                                      <p:to>
                                        <p:strVal val="visible"/>
                                      </p:to>
                                    </p:set>
                                    <p:anim calcmode="lin" valueType="num">
                                      <p:cBhvr additive="base">
                                        <p:cTn id="67" dur="500" fill="hold"/>
                                        <p:tgtEl>
                                          <p:spTgt spid="355"/>
                                        </p:tgtEl>
                                        <p:attrNameLst>
                                          <p:attrName>ppt_x</p:attrName>
                                        </p:attrNameLst>
                                      </p:cBhvr>
                                      <p:tavLst>
                                        <p:tav tm="0">
                                          <p:val>
                                            <p:strVal val="0-#ppt_w/2"/>
                                          </p:val>
                                        </p:tav>
                                        <p:tav tm="100000">
                                          <p:val>
                                            <p:strVal val="#ppt_x"/>
                                          </p:val>
                                        </p:tav>
                                      </p:tavLst>
                                    </p:anim>
                                    <p:anim calcmode="lin" valueType="num">
                                      <p:cBhvr additive="base">
                                        <p:cTn id="68" dur="500" fill="hold"/>
                                        <p:tgtEl>
                                          <p:spTgt spid="355"/>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57"/>
                                        </p:tgtEl>
                                        <p:attrNameLst>
                                          <p:attrName>style.visibility</p:attrName>
                                        </p:attrNameLst>
                                      </p:cBhvr>
                                      <p:to>
                                        <p:strVal val="visible"/>
                                      </p:to>
                                    </p:set>
                                    <p:anim calcmode="lin" valueType="num">
                                      <p:cBhvr additive="base">
                                        <p:cTn id="71" dur="500" fill="hold"/>
                                        <p:tgtEl>
                                          <p:spTgt spid="357"/>
                                        </p:tgtEl>
                                        <p:attrNameLst>
                                          <p:attrName>ppt_x</p:attrName>
                                        </p:attrNameLst>
                                      </p:cBhvr>
                                      <p:tavLst>
                                        <p:tav tm="0">
                                          <p:val>
                                            <p:strVal val="0-#ppt_w/2"/>
                                          </p:val>
                                        </p:tav>
                                        <p:tav tm="100000">
                                          <p:val>
                                            <p:strVal val="#ppt_x"/>
                                          </p:val>
                                        </p:tav>
                                      </p:tavLst>
                                    </p:anim>
                                    <p:anim calcmode="lin" valueType="num">
                                      <p:cBhvr additive="base">
                                        <p:cTn id="72" dur="500" fill="hold"/>
                                        <p:tgtEl>
                                          <p:spTgt spid="357"/>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58"/>
                                        </p:tgtEl>
                                        <p:attrNameLst>
                                          <p:attrName>style.visibility</p:attrName>
                                        </p:attrNameLst>
                                      </p:cBhvr>
                                      <p:to>
                                        <p:strVal val="visible"/>
                                      </p:to>
                                    </p:set>
                                    <p:anim calcmode="lin" valueType="num">
                                      <p:cBhvr additive="base">
                                        <p:cTn id="75" dur="500" fill="hold"/>
                                        <p:tgtEl>
                                          <p:spTgt spid="358"/>
                                        </p:tgtEl>
                                        <p:attrNameLst>
                                          <p:attrName>ppt_x</p:attrName>
                                        </p:attrNameLst>
                                      </p:cBhvr>
                                      <p:tavLst>
                                        <p:tav tm="0">
                                          <p:val>
                                            <p:strVal val="0-#ppt_w/2"/>
                                          </p:val>
                                        </p:tav>
                                        <p:tav tm="100000">
                                          <p:val>
                                            <p:strVal val="#ppt_x"/>
                                          </p:val>
                                        </p:tav>
                                      </p:tavLst>
                                    </p:anim>
                                    <p:anim calcmode="lin" valueType="num">
                                      <p:cBhvr additive="base">
                                        <p:cTn id="76" dur="500" fill="hold"/>
                                        <p:tgtEl>
                                          <p:spTgt spid="358"/>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59"/>
                                        </p:tgtEl>
                                        <p:attrNameLst>
                                          <p:attrName>style.visibility</p:attrName>
                                        </p:attrNameLst>
                                      </p:cBhvr>
                                      <p:to>
                                        <p:strVal val="visible"/>
                                      </p:to>
                                    </p:set>
                                    <p:anim calcmode="lin" valueType="num">
                                      <p:cBhvr additive="base">
                                        <p:cTn id="79" dur="500" fill="hold"/>
                                        <p:tgtEl>
                                          <p:spTgt spid="359"/>
                                        </p:tgtEl>
                                        <p:attrNameLst>
                                          <p:attrName>ppt_x</p:attrName>
                                        </p:attrNameLst>
                                      </p:cBhvr>
                                      <p:tavLst>
                                        <p:tav tm="0">
                                          <p:val>
                                            <p:strVal val="0-#ppt_w/2"/>
                                          </p:val>
                                        </p:tav>
                                        <p:tav tm="100000">
                                          <p:val>
                                            <p:strVal val="#ppt_x"/>
                                          </p:val>
                                        </p:tav>
                                      </p:tavLst>
                                    </p:anim>
                                    <p:anim calcmode="lin" valueType="num">
                                      <p:cBhvr additive="base">
                                        <p:cTn id="80" dur="500" fill="hold"/>
                                        <p:tgtEl>
                                          <p:spTgt spid="359"/>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60"/>
                                        </p:tgtEl>
                                        <p:attrNameLst>
                                          <p:attrName>style.visibility</p:attrName>
                                        </p:attrNameLst>
                                      </p:cBhvr>
                                      <p:to>
                                        <p:strVal val="visible"/>
                                      </p:to>
                                    </p:set>
                                    <p:anim calcmode="lin" valueType="num">
                                      <p:cBhvr additive="base">
                                        <p:cTn id="83" dur="500" fill="hold"/>
                                        <p:tgtEl>
                                          <p:spTgt spid="360"/>
                                        </p:tgtEl>
                                        <p:attrNameLst>
                                          <p:attrName>ppt_x</p:attrName>
                                        </p:attrNameLst>
                                      </p:cBhvr>
                                      <p:tavLst>
                                        <p:tav tm="0">
                                          <p:val>
                                            <p:strVal val="0-#ppt_w/2"/>
                                          </p:val>
                                        </p:tav>
                                        <p:tav tm="100000">
                                          <p:val>
                                            <p:strVal val="#ppt_x"/>
                                          </p:val>
                                        </p:tav>
                                      </p:tavLst>
                                    </p:anim>
                                    <p:anim calcmode="lin" valueType="num">
                                      <p:cBhvr additive="base">
                                        <p:cTn id="84" dur="500" fill="hold"/>
                                        <p:tgtEl>
                                          <p:spTgt spid="360"/>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62"/>
                                        </p:tgtEl>
                                        <p:attrNameLst>
                                          <p:attrName>style.visibility</p:attrName>
                                        </p:attrNameLst>
                                      </p:cBhvr>
                                      <p:to>
                                        <p:strVal val="visible"/>
                                      </p:to>
                                    </p:set>
                                    <p:anim calcmode="lin" valueType="num">
                                      <p:cBhvr additive="base">
                                        <p:cTn id="87" dur="500" fill="hold"/>
                                        <p:tgtEl>
                                          <p:spTgt spid="362"/>
                                        </p:tgtEl>
                                        <p:attrNameLst>
                                          <p:attrName>ppt_x</p:attrName>
                                        </p:attrNameLst>
                                      </p:cBhvr>
                                      <p:tavLst>
                                        <p:tav tm="0">
                                          <p:val>
                                            <p:strVal val="0-#ppt_w/2"/>
                                          </p:val>
                                        </p:tav>
                                        <p:tav tm="100000">
                                          <p:val>
                                            <p:strVal val="#ppt_x"/>
                                          </p:val>
                                        </p:tav>
                                      </p:tavLst>
                                    </p:anim>
                                    <p:anim calcmode="lin" valueType="num">
                                      <p:cBhvr additive="base">
                                        <p:cTn id="88" dur="500" fill="hold"/>
                                        <p:tgtEl>
                                          <p:spTgt spid="36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363"/>
                                        </p:tgtEl>
                                        <p:attrNameLst>
                                          <p:attrName>style.visibility</p:attrName>
                                        </p:attrNameLst>
                                      </p:cBhvr>
                                      <p:to>
                                        <p:strVal val="visible"/>
                                      </p:to>
                                    </p:set>
                                    <p:anim calcmode="lin" valueType="num">
                                      <p:cBhvr additive="base">
                                        <p:cTn id="91" dur="500" fill="hold"/>
                                        <p:tgtEl>
                                          <p:spTgt spid="363"/>
                                        </p:tgtEl>
                                        <p:attrNameLst>
                                          <p:attrName>ppt_x</p:attrName>
                                        </p:attrNameLst>
                                      </p:cBhvr>
                                      <p:tavLst>
                                        <p:tav tm="0">
                                          <p:val>
                                            <p:strVal val="0-#ppt_w/2"/>
                                          </p:val>
                                        </p:tav>
                                        <p:tav tm="100000">
                                          <p:val>
                                            <p:strVal val="#ppt_x"/>
                                          </p:val>
                                        </p:tav>
                                      </p:tavLst>
                                    </p:anim>
                                    <p:anim calcmode="lin" valueType="num">
                                      <p:cBhvr additive="base">
                                        <p:cTn id="92" dur="500" fill="hold"/>
                                        <p:tgtEl>
                                          <p:spTgt spid="36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64"/>
                                        </p:tgtEl>
                                        <p:attrNameLst>
                                          <p:attrName>style.visibility</p:attrName>
                                        </p:attrNameLst>
                                      </p:cBhvr>
                                      <p:to>
                                        <p:strVal val="visible"/>
                                      </p:to>
                                    </p:set>
                                    <p:anim calcmode="lin" valueType="num">
                                      <p:cBhvr additive="base">
                                        <p:cTn id="95" dur="500" fill="hold"/>
                                        <p:tgtEl>
                                          <p:spTgt spid="364"/>
                                        </p:tgtEl>
                                        <p:attrNameLst>
                                          <p:attrName>ppt_x</p:attrName>
                                        </p:attrNameLst>
                                      </p:cBhvr>
                                      <p:tavLst>
                                        <p:tav tm="0">
                                          <p:val>
                                            <p:strVal val="0-#ppt_w/2"/>
                                          </p:val>
                                        </p:tav>
                                        <p:tav tm="100000">
                                          <p:val>
                                            <p:strVal val="#ppt_x"/>
                                          </p:val>
                                        </p:tav>
                                      </p:tavLst>
                                    </p:anim>
                                    <p:anim calcmode="lin" valueType="num">
                                      <p:cBhvr additive="base">
                                        <p:cTn id="96" dur="500" fill="hold"/>
                                        <p:tgtEl>
                                          <p:spTgt spid="36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365"/>
                                        </p:tgtEl>
                                        <p:attrNameLst>
                                          <p:attrName>style.visibility</p:attrName>
                                        </p:attrNameLst>
                                      </p:cBhvr>
                                      <p:to>
                                        <p:strVal val="visible"/>
                                      </p:to>
                                    </p:set>
                                    <p:anim calcmode="lin" valueType="num">
                                      <p:cBhvr additive="base">
                                        <p:cTn id="99" dur="500" fill="hold"/>
                                        <p:tgtEl>
                                          <p:spTgt spid="365"/>
                                        </p:tgtEl>
                                        <p:attrNameLst>
                                          <p:attrName>ppt_x</p:attrName>
                                        </p:attrNameLst>
                                      </p:cBhvr>
                                      <p:tavLst>
                                        <p:tav tm="0">
                                          <p:val>
                                            <p:strVal val="0-#ppt_w/2"/>
                                          </p:val>
                                        </p:tav>
                                        <p:tav tm="100000">
                                          <p:val>
                                            <p:strVal val="#ppt_x"/>
                                          </p:val>
                                        </p:tav>
                                      </p:tavLst>
                                    </p:anim>
                                    <p:anim calcmode="lin" valueType="num">
                                      <p:cBhvr additive="base">
                                        <p:cTn id="100" dur="500" fill="hold"/>
                                        <p:tgtEl>
                                          <p:spTgt spid="365"/>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337"/>
                                        </p:tgtEl>
                                        <p:attrNameLst>
                                          <p:attrName>style.visibility</p:attrName>
                                        </p:attrNameLst>
                                      </p:cBhvr>
                                      <p:to>
                                        <p:strVal val="visible"/>
                                      </p:to>
                                    </p:set>
                                    <p:anim calcmode="lin" valueType="num">
                                      <p:cBhvr additive="base">
                                        <p:cTn id="103" dur="500" fill="hold"/>
                                        <p:tgtEl>
                                          <p:spTgt spid="337"/>
                                        </p:tgtEl>
                                        <p:attrNameLst>
                                          <p:attrName>ppt_x</p:attrName>
                                        </p:attrNameLst>
                                      </p:cBhvr>
                                      <p:tavLst>
                                        <p:tav tm="0">
                                          <p:val>
                                            <p:strVal val="0-#ppt_w/2"/>
                                          </p:val>
                                        </p:tav>
                                        <p:tav tm="100000">
                                          <p:val>
                                            <p:strVal val="#ppt_x"/>
                                          </p:val>
                                        </p:tav>
                                      </p:tavLst>
                                    </p:anim>
                                    <p:anim calcmode="lin" valueType="num">
                                      <p:cBhvr additive="base">
                                        <p:cTn id="104" dur="500" fill="hold"/>
                                        <p:tgtEl>
                                          <p:spTgt spid="337"/>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366"/>
                                        </p:tgtEl>
                                        <p:attrNameLst>
                                          <p:attrName>style.visibility</p:attrName>
                                        </p:attrNameLst>
                                      </p:cBhvr>
                                      <p:to>
                                        <p:strVal val="visible"/>
                                      </p:to>
                                    </p:set>
                                    <p:anim calcmode="lin" valueType="num">
                                      <p:cBhvr additive="base">
                                        <p:cTn id="109" dur="500" fill="hold"/>
                                        <p:tgtEl>
                                          <p:spTgt spid="366"/>
                                        </p:tgtEl>
                                        <p:attrNameLst>
                                          <p:attrName>ppt_x</p:attrName>
                                        </p:attrNameLst>
                                      </p:cBhvr>
                                      <p:tavLst>
                                        <p:tav tm="0">
                                          <p:val>
                                            <p:strVal val="1+#ppt_w/2"/>
                                          </p:val>
                                        </p:tav>
                                        <p:tav tm="100000">
                                          <p:val>
                                            <p:strVal val="#ppt_x"/>
                                          </p:val>
                                        </p:tav>
                                      </p:tavLst>
                                    </p:anim>
                                    <p:anim calcmode="lin" valueType="num">
                                      <p:cBhvr additive="base">
                                        <p:cTn id="110" dur="500" fill="hold"/>
                                        <p:tgtEl>
                                          <p:spTgt spid="36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additive="base">
                                        <p:cTn id="115" dur="500" fill="hold"/>
                                        <p:tgtEl>
                                          <p:spTgt spid="2"/>
                                        </p:tgtEl>
                                        <p:attrNameLst>
                                          <p:attrName>ppt_x</p:attrName>
                                        </p:attrNameLst>
                                      </p:cBhvr>
                                      <p:tavLst>
                                        <p:tav tm="0">
                                          <p:val>
                                            <p:strVal val="0-#ppt_w/2"/>
                                          </p:val>
                                        </p:tav>
                                        <p:tav tm="100000">
                                          <p:val>
                                            <p:strVal val="#ppt_x"/>
                                          </p:val>
                                        </p:tav>
                                      </p:tavLst>
                                    </p:anim>
                                    <p:anim calcmode="lin" valueType="num">
                                      <p:cBhvr additive="base">
                                        <p:cTn id="1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367"/>
                                        </p:tgtEl>
                                        <p:attrNameLst>
                                          <p:attrName>style.visibility</p:attrName>
                                        </p:attrNameLst>
                                      </p:cBhvr>
                                      <p:to>
                                        <p:strVal val="visible"/>
                                      </p:to>
                                    </p:set>
                                    <p:anim calcmode="lin" valueType="num">
                                      <p:cBhvr additive="base">
                                        <p:cTn id="121" dur="500" fill="hold"/>
                                        <p:tgtEl>
                                          <p:spTgt spid="367"/>
                                        </p:tgtEl>
                                        <p:attrNameLst>
                                          <p:attrName>ppt_x</p:attrName>
                                        </p:attrNameLst>
                                      </p:cBhvr>
                                      <p:tavLst>
                                        <p:tav tm="0">
                                          <p:val>
                                            <p:strVal val="1+#ppt_w/2"/>
                                          </p:val>
                                        </p:tav>
                                        <p:tav tm="100000">
                                          <p:val>
                                            <p:strVal val="#ppt_x"/>
                                          </p:val>
                                        </p:tav>
                                      </p:tavLst>
                                    </p:anim>
                                    <p:anim calcmode="lin" valueType="num">
                                      <p:cBhvr additive="base">
                                        <p:cTn id="122" dur="500" fill="hold"/>
                                        <p:tgtEl>
                                          <p:spTgt spid="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263315" grpId="0" animBg="1"/>
      <p:bldP spid="337" grpId="0"/>
      <p:bldP spid="352" grpId="0" animBg="1"/>
      <p:bldP spid="353" grpId="0" animBg="1"/>
      <p:bldP spid="354" grpId="0" animBg="1"/>
      <p:bldP spid="355" grpId="0" animBg="1"/>
      <p:bldP spid="366" grpId="0" animBg="1"/>
      <p:bldP spid="3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Alliance for Excellent Education’s “The Graduation Effect” with support from State Farm; http//impact.all4ed.org/</a:t>
            </a:r>
          </a:p>
        </p:txBody>
      </p:sp>
      <p:grpSp>
        <p:nvGrpSpPr>
          <p:cNvPr id="17" name="Group 16">
            <a:extLst>
              <a:ext uri="{FF2B5EF4-FFF2-40B4-BE49-F238E27FC236}">
                <a16:creationId xmlns:a16="http://schemas.microsoft.com/office/drawing/2014/main" id="{BC41FB21-7CE2-4A34-9341-ED1BEB6F6DD6}"/>
              </a:ext>
            </a:extLst>
          </p:cNvPr>
          <p:cNvGrpSpPr/>
          <p:nvPr/>
        </p:nvGrpSpPr>
        <p:grpSpPr>
          <a:xfrm>
            <a:off x="838200" y="2060040"/>
            <a:ext cx="5715000" cy="606960"/>
            <a:chOff x="381000" y="1803639"/>
            <a:chExt cx="5715000" cy="606960"/>
          </a:xfrm>
        </p:grpSpPr>
        <p:sp>
          <p:nvSpPr>
            <p:cNvPr id="5" name="TextBox 4">
              <a:extLst>
                <a:ext uri="{FF2B5EF4-FFF2-40B4-BE49-F238E27FC236}">
                  <a16:creationId xmlns:a16="http://schemas.microsoft.com/office/drawing/2014/main" id="{147BEA82-0165-45EB-8BCA-66302096CA3B}"/>
                </a:ext>
              </a:extLst>
            </p:cNvPr>
            <p:cNvSpPr txBox="1"/>
            <p:nvPr/>
          </p:nvSpPr>
          <p:spPr>
            <a:xfrm>
              <a:off x="381000" y="1948934"/>
              <a:ext cx="5715000" cy="461665"/>
            </a:xfrm>
            <a:prstGeom prst="rect">
              <a:avLst/>
            </a:prstGeom>
            <a:noFill/>
          </p:spPr>
          <p:txBody>
            <a:bodyPr wrap="square" rtlCol="0">
              <a:spAutoFit/>
            </a:bodyPr>
            <a:lstStyle/>
            <a:p>
              <a:r>
                <a:rPr lang="en-US" sz="2400" dirty="0"/>
                <a:t>	$160 million in additional income</a:t>
              </a:r>
            </a:p>
          </p:txBody>
        </p:sp>
        <p:sp>
          <p:nvSpPr>
            <p:cNvPr id="9" name="Arrow: Up 8">
              <a:extLst>
                <a:ext uri="{FF2B5EF4-FFF2-40B4-BE49-F238E27FC236}">
                  <a16:creationId xmlns:a16="http://schemas.microsoft.com/office/drawing/2014/main" id="{B0C4147B-BFAE-4993-9DAC-B43DF942E1D0}"/>
                </a:ext>
              </a:extLst>
            </p:cNvPr>
            <p:cNvSpPr/>
            <p:nvPr/>
          </p:nvSpPr>
          <p:spPr>
            <a:xfrm>
              <a:off x="528430" y="1803639"/>
              <a:ext cx="690770" cy="565666"/>
            </a:xfrm>
            <a:prstGeom prst="upArrow">
              <a:avLst/>
            </a:prstGeom>
            <a:solidFill>
              <a:srgbClr val="E11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785EE7B-C1C6-4B53-ADD0-33F33B97A3B1}"/>
              </a:ext>
            </a:extLst>
          </p:cNvPr>
          <p:cNvGrpSpPr/>
          <p:nvPr/>
        </p:nvGrpSpPr>
        <p:grpSpPr>
          <a:xfrm>
            <a:off x="838200" y="3126840"/>
            <a:ext cx="6781800" cy="606960"/>
            <a:chOff x="381000" y="2907268"/>
            <a:chExt cx="6781800" cy="606960"/>
          </a:xfrm>
        </p:grpSpPr>
        <p:sp>
          <p:nvSpPr>
            <p:cNvPr id="10" name="TextBox 9">
              <a:extLst>
                <a:ext uri="{FF2B5EF4-FFF2-40B4-BE49-F238E27FC236}">
                  <a16:creationId xmlns:a16="http://schemas.microsoft.com/office/drawing/2014/main" id="{D9BD66B0-36EE-4121-9358-843EBD38BE6E}"/>
                </a:ext>
              </a:extLst>
            </p:cNvPr>
            <p:cNvSpPr txBox="1"/>
            <p:nvPr/>
          </p:nvSpPr>
          <p:spPr>
            <a:xfrm>
              <a:off x="381000" y="3052563"/>
              <a:ext cx="6781800" cy="461665"/>
            </a:xfrm>
            <a:prstGeom prst="rect">
              <a:avLst/>
            </a:prstGeom>
            <a:noFill/>
          </p:spPr>
          <p:txBody>
            <a:bodyPr wrap="square" rtlCol="0">
              <a:spAutoFit/>
            </a:bodyPr>
            <a:lstStyle/>
            <a:p>
              <a:r>
                <a:rPr lang="en-US" sz="2400" dirty="0"/>
                <a:t>	$10.5 million in state and local tax revenue</a:t>
              </a:r>
            </a:p>
          </p:txBody>
        </p:sp>
        <p:sp>
          <p:nvSpPr>
            <p:cNvPr id="11" name="Arrow: Up 10">
              <a:extLst>
                <a:ext uri="{FF2B5EF4-FFF2-40B4-BE49-F238E27FC236}">
                  <a16:creationId xmlns:a16="http://schemas.microsoft.com/office/drawing/2014/main" id="{9E702638-6AF4-46BF-BA32-59658DF5F9A4}"/>
                </a:ext>
              </a:extLst>
            </p:cNvPr>
            <p:cNvSpPr/>
            <p:nvPr/>
          </p:nvSpPr>
          <p:spPr>
            <a:xfrm>
              <a:off x="528430" y="2907268"/>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DF9CB15-75BA-4F42-99D1-899E92FEC735}"/>
              </a:ext>
            </a:extLst>
          </p:cNvPr>
          <p:cNvGrpSpPr/>
          <p:nvPr/>
        </p:nvGrpSpPr>
        <p:grpSpPr>
          <a:xfrm>
            <a:off x="838200" y="5257800"/>
            <a:ext cx="6019800" cy="574694"/>
            <a:chOff x="381000" y="4006334"/>
            <a:chExt cx="6019800" cy="574694"/>
          </a:xfrm>
        </p:grpSpPr>
        <p:sp>
          <p:nvSpPr>
            <p:cNvPr id="12" name="TextBox 11">
              <a:extLst>
                <a:ext uri="{FF2B5EF4-FFF2-40B4-BE49-F238E27FC236}">
                  <a16:creationId xmlns:a16="http://schemas.microsoft.com/office/drawing/2014/main" id="{4E53C1E6-53B9-49DF-9EB1-BF565CBC8DFA}"/>
                </a:ext>
              </a:extLst>
            </p:cNvPr>
            <p:cNvSpPr txBox="1"/>
            <p:nvPr/>
          </p:nvSpPr>
          <p:spPr>
            <a:xfrm>
              <a:off x="381000" y="4119363"/>
              <a:ext cx="6019800" cy="461665"/>
            </a:xfrm>
            <a:prstGeom prst="rect">
              <a:avLst/>
            </a:prstGeom>
            <a:noFill/>
          </p:spPr>
          <p:txBody>
            <a:bodyPr wrap="square" rtlCol="0">
              <a:spAutoFit/>
            </a:bodyPr>
            <a:lstStyle/>
            <a:p>
              <a:r>
                <a:rPr lang="en-US" sz="2400" dirty="0"/>
                <a:t>	$260 million in home sales</a:t>
              </a:r>
            </a:p>
          </p:txBody>
        </p:sp>
        <p:sp>
          <p:nvSpPr>
            <p:cNvPr id="13" name="Arrow: Up 12">
              <a:extLst>
                <a:ext uri="{FF2B5EF4-FFF2-40B4-BE49-F238E27FC236}">
                  <a16:creationId xmlns:a16="http://schemas.microsoft.com/office/drawing/2014/main" id="{937C7826-50DA-47C4-9201-F3BC9356A6B7}"/>
                </a:ext>
              </a:extLst>
            </p:cNvPr>
            <p:cNvSpPr/>
            <p:nvPr/>
          </p:nvSpPr>
          <p:spPr>
            <a:xfrm>
              <a:off x="528430" y="40063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38F3971-EBF0-4BB7-B554-4166BFCFA471}"/>
              </a:ext>
            </a:extLst>
          </p:cNvPr>
          <p:cNvGrpSpPr/>
          <p:nvPr/>
        </p:nvGrpSpPr>
        <p:grpSpPr>
          <a:xfrm>
            <a:off x="838200" y="4230469"/>
            <a:ext cx="6324600" cy="570131"/>
            <a:chOff x="381000" y="5377934"/>
            <a:chExt cx="6324600" cy="570131"/>
          </a:xfrm>
        </p:grpSpPr>
        <p:sp>
          <p:nvSpPr>
            <p:cNvPr id="14" name="TextBox 13">
              <a:extLst>
                <a:ext uri="{FF2B5EF4-FFF2-40B4-BE49-F238E27FC236}">
                  <a16:creationId xmlns:a16="http://schemas.microsoft.com/office/drawing/2014/main" id="{D0C6F657-DAC8-4C91-9DE1-F48F7C413D5D}"/>
                </a:ext>
              </a:extLst>
            </p:cNvPr>
            <p:cNvSpPr txBox="1"/>
            <p:nvPr/>
          </p:nvSpPr>
          <p:spPr>
            <a:xfrm>
              <a:off x="381000" y="5486400"/>
              <a:ext cx="6324600" cy="461665"/>
            </a:xfrm>
            <a:prstGeom prst="rect">
              <a:avLst/>
            </a:prstGeom>
            <a:noFill/>
          </p:spPr>
          <p:txBody>
            <a:bodyPr wrap="square" rtlCol="0">
              <a:spAutoFit/>
            </a:bodyPr>
            <a:lstStyle/>
            <a:p>
              <a:r>
                <a:rPr lang="en-US" sz="2400" dirty="0"/>
                <a:t>	$600 million on health-care cost savings </a:t>
              </a:r>
            </a:p>
          </p:txBody>
        </p:sp>
        <p:sp>
          <p:nvSpPr>
            <p:cNvPr id="15" name="Arrow: Up 14">
              <a:extLst>
                <a:ext uri="{FF2B5EF4-FFF2-40B4-BE49-F238E27FC236}">
                  <a16:creationId xmlns:a16="http://schemas.microsoft.com/office/drawing/2014/main" id="{9DDCBAE7-B742-4C82-B68C-B13286D9D4C2}"/>
                </a:ext>
              </a:extLst>
            </p:cNvPr>
            <p:cNvSpPr/>
            <p:nvPr/>
          </p:nvSpPr>
          <p:spPr>
            <a:xfrm>
              <a:off x="528430" y="53779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
            <a:extLst>
              <a:ext uri="{FF2B5EF4-FFF2-40B4-BE49-F238E27FC236}">
                <a16:creationId xmlns:a16="http://schemas.microsoft.com/office/drawing/2014/main" id="{380DF5D0-B222-4AEB-AF66-CE27CB5A37C5}"/>
              </a:ext>
            </a:extLst>
          </p:cNvPr>
          <p:cNvSpPr>
            <a:spLocks noChangeArrowheads="1"/>
          </p:cNvSpPr>
          <p:nvPr/>
        </p:nvSpPr>
        <p:spPr bwMode="auto">
          <a:xfrm>
            <a:off x="0" y="22860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Economic Impacts – The Graduation Effect</a:t>
            </a:r>
          </a:p>
          <a:p>
            <a:pPr algn="ctr"/>
            <a:r>
              <a:rPr lang="en-US" sz="3200" b="1" i="1" dirty="0">
                <a:solidFill>
                  <a:srgbClr val="000066"/>
                </a:solidFill>
                <a:latin typeface="+mj-lt"/>
              </a:rPr>
              <a:t>If</a:t>
            </a:r>
            <a:r>
              <a:rPr lang="en-US" sz="3200" b="1" dirty="0">
                <a:solidFill>
                  <a:srgbClr val="000066"/>
                </a:solidFill>
                <a:latin typeface="+mj-lt"/>
              </a:rPr>
              <a:t> Georgia’s Graduation Rate increased to </a:t>
            </a:r>
            <a:r>
              <a:rPr lang="en-US" sz="3200" b="1" i="1" dirty="0">
                <a:solidFill>
                  <a:srgbClr val="FF0000"/>
                </a:solidFill>
                <a:latin typeface="+mj-lt"/>
              </a:rPr>
              <a:t>90%</a:t>
            </a:r>
          </a:p>
        </p:txBody>
      </p:sp>
    </p:spTree>
    <p:extLst>
      <p:ext uri="{BB962C8B-B14F-4D97-AF65-F5344CB8AC3E}">
        <p14:creationId xmlns:p14="http://schemas.microsoft.com/office/powerpoint/2010/main" val="9941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4970" y="0"/>
            <a:ext cx="9143980" cy="6857990"/>
          </a:xfrm>
          <a:prstGeom prst="rect">
            <a:avLst/>
          </a:prstGeom>
        </p:spPr>
      </p:pic>
      <p:sp>
        <p:nvSpPr>
          <p:cNvPr id="9" name="TextBox 8"/>
          <p:cNvSpPr txBox="1"/>
          <p:nvPr/>
        </p:nvSpPr>
        <p:spPr>
          <a:xfrm>
            <a:off x="111815" y="435998"/>
            <a:ext cx="8910410" cy="52322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70002"/>
                </a:solidFill>
                <a:effectLst/>
                <a:uLnTx/>
                <a:uFillTx/>
                <a:latin typeface="Calibri"/>
                <a:ea typeface="+mn-ea"/>
                <a:cs typeface="+mn-cs"/>
              </a:rPr>
              <a:t>Connect with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E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002"/>
                </a:solidFill>
                <a:effectLst/>
                <a:uLnTx/>
                <a:uFillTx/>
                <a:latin typeface="Calibri"/>
                <a:ea typeface="+mn-ea"/>
                <a:cs typeface="+mn-cs"/>
              </a:rPr>
              <a:t>Email: </a:t>
            </a:r>
            <a:r>
              <a:rPr kumimoji="0" lang="en-US" sz="2400" b="0" i="0" u="none" strike="noStrike" kern="1200" cap="none" spc="0" normalizeH="0" baseline="0" noProof="0" dirty="0">
                <a:ln>
                  <a:noFill/>
                </a:ln>
                <a:effectLst/>
                <a:uLnTx/>
                <a:uFillTx/>
                <a:latin typeface="Calibri"/>
                <a:ea typeface="+mn-ea"/>
                <a:cs typeface="+mn-cs"/>
                <a:hlinkClick r:id="rId3"/>
              </a:rPr>
              <a:t>mwilcox@gpee.org</a:t>
            </a:r>
            <a:endParaRPr kumimoji="0" lang="en-US" sz="24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70002"/>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002"/>
                </a:solidFill>
                <a:effectLst/>
                <a:uLnTx/>
                <a:uFillTx/>
                <a:latin typeface="Calibri"/>
                <a:ea typeface="+mn-ea"/>
                <a:cs typeface="+mn-cs"/>
              </a:rPr>
              <a:t>Twitter: </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GAPartnership</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lvl="0">
              <a:defRPr/>
            </a:pPr>
            <a:r>
              <a:rPr lang="en-US" sz="2400" dirty="0">
                <a:solidFill>
                  <a:prstClr val="black"/>
                </a:solidFill>
              </a:rPr>
              <a:t> </a:t>
            </a:r>
          </a:p>
          <a:p>
            <a:pPr lvl="0">
              <a:defRPr/>
            </a:pPr>
            <a:r>
              <a:rPr lang="en-US" sz="2400" dirty="0">
                <a:solidFill>
                  <a:srgbClr val="D70002"/>
                </a:solidFill>
              </a:rPr>
              <a:t>Instagram: </a:t>
            </a:r>
            <a:r>
              <a:rPr lang="en-US" sz="2400" dirty="0">
                <a:solidFill>
                  <a:prstClr val="black"/>
                </a:solidFill>
              </a:rPr>
              <a:t>@GAPARTNERSHIP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D70002"/>
                </a:solidFill>
                <a:effectLst/>
                <a:uLnTx/>
                <a:uFillTx/>
                <a:latin typeface="Calibri"/>
                <a:ea typeface="+mn-ea"/>
                <a:cs typeface="+mn-cs"/>
              </a:rPr>
              <a:t>Facebook</a:t>
            </a:r>
            <a:r>
              <a:rPr kumimoji="0" lang="en-US" sz="2400" b="0" i="0" u="none" strike="noStrike" kern="1200" cap="none" spc="0" normalizeH="0" baseline="0" noProof="0" dirty="0">
                <a:ln>
                  <a:noFill/>
                </a:ln>
                <a:solidFill>
                  <a:srgbClr val="D70002"/>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Georgia Partnership for Excellence in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002"/>
                </a:solidFill>
                <a:effectLst/>
                <a:uLnTx/>
                <a:uFillTx/>
                <a:latin typeface="Calibri"/>
                <a:ea typeface="+mn-ea"/>
                <a:cs typeface="+mn-cs"/>
              </a:rPr>
              <a:t>LinkedIn: </a:t>
            </a:r>
            <a:r>
              <a:rPr kumimoji="0" lang="en-US" sz="2400" b="0" i="0" u="none" strike="noStrike" kern="1200" cap="none" spc="0" normalizeH="0" baseline="0" noProof="0" dirty="0">
                <a:ln>
                  <a:noFill/>
                </a:ln>
                <a:solidFill>
                  <a:prstClr val="black"/>
                </a:solidFill>
                <a:effectLst/>
                <a:uLnTx/>
                <a:uFillTx/>
                <a:latin typeface="Calibri"/>
                <a:ea typeface="+mn-ea"/>
                <a:cs typeface="+mn-cs"/>
              </a:rPr>
              <a:t>Georgia Partnership for Excellence in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E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002"/>
                </a:solidFill>
                <a:effectLst/>
                <a:uLnTx/>
                <a:uFillTx/>
                <a:latin typeface="Calibri"/>
                <a:ea typeface="+mn-ea"/>
                <a:cs typeface="+mn-cs"/>
              </a:rPr>
              <a:t>Website: </a:t>
            </a:r>
            <a:r>
              <a:rPr kumimoji="0" lang="en-US" sz="2400" b="1" i="0" u="none" strike="noStrike" kern="1200" cap="none" spc="0" normalizeH="0" baseline="0" noProof="0" dirty="0">
                <a:ln>
                  <a:noFill/>
                </a:ln>
                <a:solidFill>
                  <a:srgbClr val="002060"/>
                </a:solidFill>
                <a:effectLst/>
                <a:uLnTx/>
                <a:uFillTx/>
                <a:latin typeface="Calibri"/>
                <a:ea typeface="+mn-ea"/>
                <a:cs typeface="+mn-cs"/>
                <a:hlinkClick r:id="rId4"/>
              </a:rPr>
              <a:t>www.gpee.org</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7CA99EC-0747-48F1-ACED-6CFB860A1E99}"/>
              </a:ext>
            </a:extLst>
          </p:cNvPr>
          <p:cNvPicPr>
            <a:picLocks noChangeAspect="1"/>
          </p:cNvPicPr>
          <p:nvPr/>
        </p:nvPicPr>
        <p:blipFill rotWithShape="1">
          <a:blip r:embed="rId5"/>
          <a:srcRect l="24096" b="9540"/>
          <a:stretch/>
        </p:blipFill>
        <p:spPr>
          <a:xfrm>
            <a:off x="4114800" y="234075"/>
            <a:ext cx="4800600" cy="2890126"/>
          </a:xfrm>
          <a:prstGeom prst="rect">
            <a:avLst/>
          </a:prstGeom>
        </p:spPr>
      </p:pic>
      <p:sp>
        <p:nvSpPr>
          <p:cNvPr id="6" name="TextBox 5">
            <a:extLst>
              <a:ext uri="{FF2B5EF4-FFF2-40B4-BE49-F238E27FC236}">
                <a16:creationId xmlns:a16="http://schemas.microsoft.com/office/drawing/2014/main" id="{1FB619B6-9E81-4AD5-822F-D3A44CBB9362}"/>
              </a:ext>
            </a:extLst>
          </p:cNvPr>
          <p:cNvSpPr txBox="1"/>
          <p:nvPr/>
        </p:nvSpPr>
        <p:spPr>
          <a:xfrm>
            <a:off x="5257800" y="231097"/>
            <a:ext cx="3029484" cy="954107"/>
          </a:xfrm>
          <a:prstGeom prst="rect">
            <a:avLst/>
          </a:prstGeom>
          <a:noFill/>
        </p:spPr>
        <p:txBody>
          <a:bodyPr wrap="none" rtlCol="0">
            <a:spAutoFit/>
          </a:bodyPr>
          <a:lstStyle/>
          <a:p>
            <a:pPr algn="r"/>
            <a:r>
              <a:rPr lang="en-US" sz="2800" b="1" dirty="0"/>
              <a:t>Cultivating your </a:t>
            </a:r>
            <a:br>
              <a:rPr lang="en-US" sz="2800" b="1" dirty="0"/>
            </a:br>
            <a:r>
              <a:rPr lang="en-US" sz="2800" b="1" dirty="0"/>
              <a:t>Workforce Pipeline</a:t>
            </a:r>
          </a:p>
        </p:txBody>
      </p:sp>
      <p:sp>
        <p:nvSpPr>
          <p:cNvPr id="2" name="TextBox 1">
            <a:extLst>
              <a:ext uri="{FF2B5EF4-FFF2-40B4-BE49-F238E27FC236}">
                <a16:creationId xmlns:a16="http://schemas.microsoft.com/office/drawing/2014/main" id="{01797A73-8456-4CC3-9CE1-309B501206B7}"/>
              </a:ext>
            </a:extLst>
          </p:cNvPr>
          <p:cNvSpPr txBox="1"/>
          <p:nvPr/>
        </p:nvSpPr>
        <p:spPr>
          <a:xfrm>
            <a:off x="5562600" y="2140924"/>
            <a:ext cx="3226589" cy="923330"/>
          </a:xfrm>
          <a:prstGeom prst="rect">
            <a:avLst/>
          </a:prstGeom>
          <a:noFill/>
        </p:spPr>
        <p:txBody>
          <a:bodyPr wrap="none" rtlCol="0">
            <a:spAutoFit/>
          </a:bodyPr>
          <a:lstStyle/>
          <a:p>
            <a:pPr algn="r"/>
            <a:r>
              <a:rPr lang="en-US" b="1" dirty="0">
                <a:solidFill>
                  <a:schemeClr val="bg1"/>
                </a:solidFill>
              </a:rPr>
              <a:t>Rural Prosperity Forum</a:t>
            </a:r>
            <a:br>
              <a:rPr lang="en-US" b="1" dirty="0">
                <a:solidFill>
                  <a:schemeClr val="bg1"/>
                </a:solidFill>
              </a:rPr>
            </a:br>
            <a:r>
              <a:rPr lang="en-US" b="1" dirty="0">
                <a:solidFill>
                  <a:schemeClr val="bg1"/>
                </a:solidFill>
              </a:rPr>
              <a:t>North Georgia</a:t>
            </a:r>
            <a:br>
              <a:rPr lang="en-US" b="1" dirty="0">
                <a:solidFill>
                  <a:schemeClr val="bg1"/>
                </a:solidFill>
              </a:rPr>
            </a:br>
            <a:r>
              <a:rPr lang="en-US" b="1" dirty="0">
                <a:solidFill>
                  <a:schemeClr val="bg1"/>
                </a:solidFill>
              </a:rPr>
              <a:t>Georgia Chamber of Commerce</a:t>
            </a:r>
          </a:p>
        </p:txBody>
      </p:sp>
    </p:spTree>
    <p:extLst>
      <p:ext uri="{BB962C8B-B14F-4D97-AF65-F5344CB8AC3E}">
        <p14:creationId xmlns:p14="http://schemas.microsoft.com/office/powerpoint/2010/main" val="226847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219200" y="487362"/>
            <a:ext cx="6745288" cy="579438"/>
          </a:xfrm>
          <a:prstGeom prst="rect">
            <a:avLst/>
          </a:prstGeom>
          <a:noFill/>
          <a:ln w="9525">
            <a:noFill/>
            <a:miter lim="800000"/>
            <a:headEnd/>
            <a:tailEnd/>
          </a:ln>
          <a:effectLst/>
        </p:spPr>
        <p:txBody>
          <a:bodyPr>
            <a:spAutoFit/>
          </a:bodyPr>
          <a:lstStyle/>
          <a:p>
            <a:pPr algn="ctr"/>
            <a:r>
              <a:rPr lang="en-US" sz="3200" b="1" dirty="0">
                <a:solidFill>
                  <a:srgbClr val="000066"/>
                </a:solidFill>
                <a:latin typeface="+mj-lt"/>
                <a:cs typeface="Times New Roman" pitchFamily="18" charset="0"/>
              </a:rPr>
              <a:t>Education Pays</a:t>
            </a:r>
          </a:p>
        </p:txBody>
      </p:sp>
      <p:sp>
        <p:nvSpPr>
          <p:cNvPr id="215043" name="Text Box 3"/>
          <p:cNvSpPr txBox="1">
            <a:spLocks noChangeArrowheads="1"/>
          </p:cNvSpPr>
          <p:nvPr/>
        </p:nvSpPr>
        <p:spPr bwMode="auto">
          <a:xfrm>
            <a:off x="0" y="6119336"/>
            <a:ext cx="9144000" cy="738664"/>
          </a:xfrm>
          <a:prstGeom prst="rect">
            <a:avLst/>
          </a:prstGeom>
          <a:noFill/>
          <a:ln w="9525">
            <a:noFill/>
            <a:miter lim="800000"/>
            <a:headEnd/>
            <a:tailEnd/>
          </a:ln>
          <a:effectLst/>
        </p:spPr>
        <p:txBody>
          <a:bodyPr wrap="square">
            <a:spAutoFit/>
          </a:bodyPr>
          <a:lstStyle/>
          <a:p>
            <a:pPr>
              <a:spcBef>
                <a:spcPct val="50000"/>
              </a:spcBef>
            </a:pPr>
            <a:r>
              <a:rPr lang="en-US" sz="1200" u="sng" dirty="0">
                <a:cs typeface="Times New Roman" pitchFamily="18" charset="0"/>
              </a:rPr>
              <a:t>Source:</a:t>
            </a:r>
            <a:r>
              <a:rPr lang="en-US" sz="1200" dirty="0">
                <a:cs typeface="Times New Roman" pitchFamily="18" charset="0"/>
              </a:rPr>
              <a:t> *U.S. Bureau of Labor Statistics</a:t>
            </a:r>
            <a:r>
              <a:rPr lang="en-US" sz="1200" dirty="0"/>
              <a:t> Table A-4. Employment status of the civilian population 25 years and over by educational attainment</a:t>
            </a:r>
            <a:r>
              <a:rPr lang="en-US" sz="1200" dirty="0">
                <a:cs typeface="Times New Roman" pitchFamily="18" charset="0"/>
              </a:rPr>
              <a:t>.</a:t>
            </a:r>
          </a:p>
          <a:p>
            <a:pPr>
              <a:spcBef>
                <a:spcPct val="50000"/>
              </a:spcBef>
            </a:pPr>
            <a:r>
              <a:rPr lang="en-US" sz="1200" dirty="0">
                <a:cs typeface="Times New Roman" pitchFamily="18" charset="0"/>
              </a:rPr>
              <a:t>**U.S. Bureau of Labor Statistics</a:t>
            </a:r>
            <a:r>
              <a:rPr lang="en-US" sz="1200" dirty="0"/>
              <a:t> Table 5. Quartiles of usual weekly earnings of full-time wage and salary workers, approximation based on median earnings.</a:t>
            </a:r>
            <a:endParaRPr lang="en-US" sz="1200" dirty="0">
              <a:cs typeface="Times New Roman" pitchFamily="18" charset="0"/>
            </a:endParaRPr>
          </a:p>
        </p:txBody>
      </p:sp>
      <p:graphicFrame>
        <p:nvGraphicFramePr>
          <p:cNvPr id="215044" name="Group 4"/>
          <p:cNvGraphicFramePr>
            <a:graphicFrameLocks noGrp="1"/>
          </p:cNvGraphicFramePr>
          <p:nvPr>
            <p:extLst>
              <p:ext uri="{D42A27DB-BD31-4B8C-83A1-F6EECF244321}">
                <p14:modId xmlns:p14="http://schemas.microsoft.com/office/powerpoint/2010/main" val="4284025887"/>
              </p:ext>
            </p:extLst>
          </p:nvPr>
        </p:nvGraphicFramePr>
        <p:xfrm>
          <a:off x="152400" y="1371600"/>
          <a:ext cx="8772140" cy="4092593"/>
        </p:xfrm>
        <a:graphic>
          <a:graphicData uri="http://schemas.openxmlformats.org/drawingml/2006/table">
            <a:tbl>
              <a:tblPr/>
              <a:tblGrid>
                <a:gridCol w="219016">
                  <a:extLst>
                    <a:ext uri="{9D8B030D-6E8A-4147-A177-3AD203B41FA5}">
                      <a16:colId xmlns:a16="http://schemas.microsoft.com/office/drawing/2014/main" val="20000"/>
                    </a:ext>
                  </a:extLst>
                </a:gridCol>
                <a:gridCol w="394803">
                  <a:extLst>
                    <a:ext uri="{9D8B030D-6E8A-4147-A177-3AD203B41FA5}">
                      <a16:colId xmlns:a16="http://schemas.microsoft.com/office/drawing/2014/main" val="20001"/>
                    </a:ext>
                  </a:extLst>
                </a:gridCol>
                <a:gridCol w="599515">
                  <a:extLst>
                    <a:ext uri="{9D8B030D-6E8A-4147-A177-3AD203B41FA5}">
                      <a16:colId xmlns:a16="http://schemas.microsoft.com/office/drawing/2014/main" val="20002"/>
                    </a:ext>
                  </a:extLst>
                </a:gridCol>
                <a:gridCol w="342812">
                  <a:extLst>
                    <a:ext uri="{9D8B030D-6E8A-4147-A177-3AD203B41FA5}">
                      <a16:colId xmlns:a16="http://schemas.microsoft.com/office/drawing/2014/main" val="20003"/>
                    </a:ext>
                  </a:extLst>
                </a:gridCol>
                <a:gridCol w="219016">
                  <a:extLst>
                    <a:ext uri="{9D8B030D-6E8A-4147-A177-3AD203B41FA5}">
                      <a16:colId xmlns:a16="http://schemas.microsoft.com/office/drawing/2014/main" val="20004"/>
                    </a:ext>
                  </a:extLst>
                </a:gridCol>
                <a:gridCol w="204713">
                  <a:extLst>
                    <a:ext uri="{9D8B030D-6E8A-4147-A177-3AD203B41FA5}">
                      <a16:colId xmlns:a16="http://schemas.microsoft.com/office/drawing/2014/main" val="20005"/>
                    </a:ext>
                  </a:extLst>
                </a:gridCol>
                <a:gridCol w="229925">
                  <a:extLst>
                    <a:ext uri="{9D8B030D-6E8A-4147-A177-3AD203B41FA5}">
                      <a16:colId xmlns:a16="http://schemas.microsoft.com/office/drawing/2014/main" val="20006"/>
                    </a:ext>
                  </a:extLst>
                </a:gridCol>
                <a:gridCol w="816381">
                  <a:extLst>
                    <a:ext uri="{9D8B030D-6E8A-4147-A177-3AD203B41FA5}">
                      <a16:colId xmlns:a16="http://schemas.microsoft.com/office/drawing/2014/main" val="20007"/>
                    </a:ext>
                  </a:extLst>
                </a:gridCol>
                <a:gridCol w="2453298">
                  <a:extLst>
                    <a:ext uri="{9D8B030D-6E8A-4147-A177-3AD203B41FA5}">
                      <a16:colId xmlns:a16="http://schemas.microsoft.com/office/drawing/2014/main" val="20008"/>
                    </a:ext>
                  </a:extLst>
                </a:gridCol>
                <a:gridCol w="372056">
                  <a:extLst>
                    <a:ext uri="{9D8B030D-6E8A-4147-A177-3AD203B41FA5}">
                      <a16:colId xmlns:a16="http://schemas.microsoft.com/office/drawing/2014/main" val="20009"/>
                    </a:ext>
                  </a:extLst>
                </a:gridCol>
                <a:gridCol w="513405">
                  <a:extLst>
                    <a:ext uri="{9D8B030D-6E8A-4147-A177-3AD203B41FA5}">
                      <a16:colId xmlns:a16="http://schemas.microsoft.com/office/drawing/2014/main" val="20010"/>
                    </a:ext>
                  </a:extLst>
                </a:gridCol>
                <a:gridCol w="479287">
                  <a:extLst>
                    <a:ext uri="{9D8B030D-6E8A-4147-A177-3AD203B41FA5}">
                      <a16:colId xmlns:a16="http://schemas.microsoft.com/office/drawing/2014/main" val="20011"/>
                    </a:ext>
                  </a:extLst>
                </a:gridCol>
                <a:gridCol w="394773">
                  <a:extLst>
                    <a:ext uri="{9D8B030D-6E8A-4147-A177-3AD203B41FA5}">
                      <a16:colId xmlns:a16="http://schemas.microsoft.com/office/drawing/2014/main" val="20012"/>
                    </a:ext>
                  </a:extLst>
                </a:gridCol>
                <a:gridCol w="425701">
                  <a:extLst>
                    <a:ext uri="{9D8B030D-6E8A-4147-A177-3AD203B41FA5}">
                      <a16:colId xmlns:a16="http://schemas.microsoft.com/office/drawing/2014/main" val="20014"/>
                    </a:ext>
                  </a:extLst>
                </a:gridCol>
                <a:gridCol w="116840">
                  <a:extLst>
                    <a:ext uri="{9D8B030D-6E8A-4147-A177-3AD203B41FA5}">
                      <a16:colId xmlns:a16="http://schemas.microsoft.com/office/drawing/2014/main" val="20015"/>
                    </a:ext>
                  </a:extLst>
                </a:gridCol>
                <a:gridCol w="685800">
                  <a:extLst>
                    <a:ext uri="{9D8B030D-6E8A-4147-A177-3AD203B41FA5}">
                      <a16:colId xmlns:a16="http://schemas.microsoft.com/office/drawing/2014/main" val="772445464"/>
                    </a:ext>
                  </a:extLst>
                </a:gridCol>
                <a:gridCol w="304799">
                  <a:extLst>
                    <a:ext uri="{9D8B030D-6E8A-4147-A177-3AD203B41FA5}">
                      <a16:colId xmlns:a16="http://schemas.microsoft.com/office/drawing/2014/main" val="20016"/>
                    </a:ext>
                  </a:extLst>
                </a:gridCol>
              </a:tblGrid>
              <a:tr h="504272">
                <a:tc gridSpan="1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800000"/>
                          </a:solidFill>
                          <a:effectLst/>
                          <a:latin typeface="Calibri" panose="020F0502020204030204" pitchFamily="34" charset="0"/>
                          <a:cs typeface="Calibri" panose="020F0502020204030204" pitchFamily="34" charset="0"/>
                        </a:rPr>
                        <a:t>EDUCATIONAL ATTAINMENT &amp; EMPLOYMENT</a:t>
                      </a:r>
                    </a:p>
                  </a:txBody>
                  <a:tcPr horzOverflow="overflow">
                    <a:lnL cap="flat">
                      <a:noFill/>
                    </a:lnL>
                    <a:lnR cap="flat">
                      <a:noFill/>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122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Unemployment %  Rate*</a:t>
                      </a:r>
                    </a:p>
                  </a:txBody>
                  <a:tcPr anchor="ctr" horzOverflow="overflow">
                    <a:lnL cap="flat">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May 2019</a:t>
                      </a:r>
                    </a:p>
                  </a:txBody>
                  <a:tcPr anchor="ctr" horzOverflow="overflow">
                    <a:lnL>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Approx. Annual Earnings**</a:t>
                      </a:r>
                    </a:p>
                  </a:txBody>
                  <a:tcPr anchor="ctr" horzOverflow="overflow">
                    <a:lnL>
                      <a:noFill/>
                    </a:lnL>
                    <a:lnR cap="flat">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5956">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550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2.1%</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Bachelor’s Degree &amp; Higher</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$70,200</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00456">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bg1"/>
                        </a:solidFill>
                        <a:effectLst/>
                        <a:latin typeface="Bookman Old Style" pitchFamily="18" charset="0"/>
                      </a:endParaRPr>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2.8%</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Some college/ Associate Degree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$43,420</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a:noFill/>
                    </a:lnL>
                    <a:lnR cap="flat">
                      <a:noFill/>
                    </a:lnR>
                    <a:lnT>
                      <a:noFill/>
                    </a:lnT>
                    <a:lnB>
                      <a:noFill/>
                    </a:lnB>
                    <a:lnTlToBr>
                      <a:noFill/>
                    </a:lnTlToBr>
                    <a:lnBlToTr>
                      <a:noFill/>
                    </a:lnBlToTr>
                    <a:noFill/>
                  </a:tcPr>
                </a:tc>
                <a:tc gridSpan="2">
                  <a:txBody>
                    <a:bodyPr/>
                    <a:lstStyle/>
                    <a:p>
                      <a:endParaRPr lang="en-US">
                        <a:latin typeface="Calibri" panose="020F0502020204030204" pitchFamily="34" charset="0"/>
                        <a:cs typeface="Calibri" panose="020F0502020204030204"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6568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3.5%</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HS Graduates,  No College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$38,428</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cap="flat">
                      <a:noFill/>
                    </a:lnR>
                    <a:lnT w="57150" cap="flat" cmpd="sng" algn="ctr">
                      <a:solidFill>
                        <a:schemeClr val="bg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55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cap="flat">
                      <a:noFill/>
                    </a:lnL>
                    <a:lnR>
                      <a:noFill/>
                    </a:lnR>
                    <a:lnT>
                      <a:noFill/>
                    </a:lnT>
                    <a:lnB cap="flat">
                      <a:noFill/>
                    </a:lnB>
                    <a:lnTlToBr>
                      <a:noFill/>
                    </a:lnTlToBr>
                    <a:lnBlToTr>
                      <a:noFill/>
                    </a:lnBlToTr>
                    <a:noFill/>
                  </a:tcPr>
                </a:tc>
                <a:tc gridSpan="7">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5.4%</a:t>
                      </a:r>
                    </a:p>
                  </a:txBody>
                  <a:tcPr anchor="ctr" horzOverflow="overflow">
                    <a:lnL>
                      <a:noFill/>
                    </a:lnL>
                    <a:lnR>
                      <a:noFill/>
                    </a:lnR>
                    <a:lnT>
                      <a:noFill/>
                    </a:lnT>
                    <a:lnB cap="flat">
                      <a:noFill/>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Less than a High School Diploma</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C8B60E"/>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Calibri" panose="020F0502020204030204" pitchFamily="34" charset="0"/>
                          <a:cs typeface="Calibri" panose="020F0502020204030204" pitchFamily="34" charset="0"/>
                        </a:rPr>
                        <a:t>$30,056</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gridSpan="5">
                  <a:txBody>
                    <a:bodyPr/>
                    <a:lstStyle/>
                    <a:p>
                      <a:endParaRPr lang="en-US" dirty="0">
                        <a:latin typeface="Calibri" panose="020F0502020204030204" pitchFamily="34" charset="0"/>
                        <a:cs typeface="Calibri" panose="020F0502020204030204" pitchFamily="34" charset="0"/>
                      </a:endParaRPr>
                    </a:p>
                  </a:txBody>
                  <a:tcPr horzOverflow="overflow">
                    <a:lnL>
                      <a:noFill/>
                    </a:lnL>
                    <a:lnR cap="flat">
                      <a:noFill/>
                    </a:lnR>
                    <a:lnT w="57150" cap="flat" cmpd="sng" algn="ctr">
                      <a:solidFill>
                        <a:schemeClr val="bg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3776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858000" cy="457200"/>
          </a:xfrm>
        </p:spPr>
        <p:txBody>
          <a:bodyPr>
            <a:noAutofit/>
          </a:bodyPr>
          <a:lstStyle/>
          <a:p>
            <a:r>
              <a:rPr lang="en-US" sz="3200" b="1" cap="none" dirty="0">
                <a:solidFill>
                  <a:srgbClr val="002060"/>
                </a:solidFill>
                <a:cs typeface="Calibri" pitchFamily="34" charset="0"/>
              </a:rPr>
              <a:t>The Missing 57%</a:t>
            </a:r>
          </a:p>
        </p:txBody>
      </p:sp>
      <p:pic>
        <p:nvPicPr>
          <p:cNvPr id="104453" name="Picture 5" descr="C:\Users\drickman\AppData\Local\Microsoft\Windows\Temporary Internet Files\Content.IE5\9908HID3\MC900439595[1].png"/>
          <p:cNvPicPr>
            <a:picLocks noChangeAspect="1" noChangeArrowheads="1"/>
          </p:cNvPicPr>
          <p:nvPr/>
        </p:nvPicPr>
        <p:blipFill>
          <a:blip r:embed="rId3" cstate="print"/>
          <a:srcRect/>
          <a:stretch>
            <a:fillRect/>
          </a:stretch>
        </p:blipFill>
        <p:spPr bwMode="auto">
          <a:xfrm>
            <a:off x="838200" y="1771650"/>
            <a:ext cx="3467570" cy="3714750"/>
          </a:xfrm>
          <a:prstGeom prst="rect">
            <a:avLst/>
          </a:prstGeom>
          <a:noFill/>
        </p:spPr>
      </p:pic>
      <p:sp>
        <p:nvSpPr>
          <p:cNvPr id="8" name="TextBox 7"/>
          <p:cNvSpPr txBox="1"/>
          <p:nvPr/>
        </p:nvSpPr>
        <p:spPr>
          <a:xfrm>
            <a:off x="685800" y="1153180"/>
            <a:ext cx="7010400" cy="523220"/>
          </a:xfrm>
          <a:prstGeom prst="rect">
            <a:avLst/>
          </a:prstGeom>
          <a:noFill/>
        </p:spPr>
        <p:txBody>
          <a:bodyPr wrap="square" rtlCol="0">
            <a:spAutoFit/>
          </a:bodyPr>
          <a:lstStyle/>
          <a:p>
            <a:r>
              <a:rPr lang="en-US" sz="2800" dirty="0"/>
              <a:t>100 Georgia 9</a:t>
            </a:r>
            <a:r>
              <a:rPr lang="en-US" sz="2800" baseline="30000" dirty="0"/>
              <a:t>th</a:t>
            </a:r>
            <a:r>
              <a:rPr lang="en-US" sz="2800" dirty="0"/>
              <a:t> Graders Enter High School!</a:t>
            </a:r>
          </a:p>
        </p:txBody>
      </p:sp>
      <p:cxnSp>
        <p:nvCxnSpPr>
          <p:cNvPr id="11" name="Straight Arrow Connector 10"/>
          <p:cNvCxnSpPr/>
          <p:nvPr/>
        </p:nvCxnSpPr>
        <p:spPr>
          <a:xfrm flipH="1">
            <a:off x="4267200" y="16002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16002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62400" y="2514600"/>
            <a:ext cx="228600" cy="6096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57600" y="3210580"/>
            <a:ext cx="3200400" cy="523220"/>
          </a:xfrm>
          <a:prstGeom prst="rect">
            <a:avLst/>
          </a:prstGeom>
          <a:noFill/>
        </p:spPr>
        <p:txBody>
          <a:bodyPr wrap="square" rtlCol="0">
            <a:spAutoFit/>
          </a:bodyPr>
          <a:lstStyle/>
          <a:p>
            <a:r>
              <a:rPr lang="en-US" sz="2800" dirty="0"/>
              <a:t>82 graduate HS</a:t>
            </a:r>
          </a:p>
        </p:txBody>
      </p:sp>
      <p:cxnSp>
        <p:nvCxnSpPr>
          <p:cNvPr id="23" name="Straight Arrow Connector 22"/>
          <p:cNvCxnSpPr/>
          <p:nvPr/>
        </p:nvCxnSpPr>
        <p:spPr>
          <a:xfrm flipH="1">
            <a:off x="3505200" y="3657600"/>
            <a:ext cx="304800" cy="4572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048000" y="4648200"/>
            <a:ext cx="304800" cy="5334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00400" y="4124980"/>
            <a:ext cx="4876800" cy="523220"/>
          </a:xfrm>
          <a:prstGeom prst="rect">
            <a:avLst/>
          </a:prstGeom>
          <a:noFill/>
        </p:spPr>
        <p:txBody>
          <a:bodyPr wrap="square" rtlCol="0">
            <a:spAutoFit/>
          </a:bodyPr>
          <a:lstStyle/>
          <a:p>
            <a:r>
              <a:rPr lang="en-US" sz="2800" dirty="0"/>
              <a:t>62 enroll in higher education</a:t>
            </a:r>
          </a:p>
        </p:txBody>
      </p:sp>
      <p:sp>
        <p:nvSpPr>
          <p:cNvPr id="29" name="TextBox 28"/>
          <p:cNvSpPr txBox="1"/>
          <p:nvPr/>
        </p:nvSpPr>
        <p:spPr>
          <a:xfrm>
            <a:off x="3048000" y="5267980"/>
            <a:ext cx="6172200" cy="523220"/>
          </a:xfrm>
          <a:prstGeom prst="rect">
            <a:avLst/>
          </a:prstGeom>
          <a:noFill/>
        </p:spPr>
        <p:txBody>
          <a:bodyPr wrap="square" rtlCol="0">
            <a:spAutoFit/>
          </a:bodyPr>
          <a:lstStyle/>
          <a:p>
            <a:r>
              <a:rPr lang="en-US" sz="2800" dirty="0"/>
              <a:t>43 make it to their sophomore year</a:t>
            </a:r>
          </a:p>
        </p:txBody>
      </p:sp>
      <p:sp>
        <p:nvSpPr>
          <p:cNvPr id="14" name="Rectangle 13"/>
          <p:cNvSpPr/>
          <p:nvPr/>
        </p:nvSpPr>
        <p:spPr>
          <a:xfrm>
            <a:off x="381000" y="6096000"/>
            <a:ext cx="7924800" cy="307777"/>
          </a:xfrm>
          <a:prstGeom prst="rect">
            <a:avLst/>
          </a:prstGeom>
        </p:spPr>
        <p:txBody>
          <a:bodyPr wrap="square">
            <a:spAutoFit/>
          </a:bodyPr>
          <a:lstStyle/>
          <a:p>
            <a:r>
              <a:rPr lang="en-US" sz="1400" u="sng" dirty="0"/>
              <a:t>Source</a:t>
            </a:r>
            <a:r>
              <a:rPr lang="en-US" sz="1400" dirty="0"/>
              <a:t>: Ga DOE data for 2016-2017 school year; projections by Atlanta Regional Commission</a:t>
            </a:r>
          </a:p>
        </p:txBody>
      </p:sp>
    </p:spTree>
    <p:extLst>
      <p:ext uri="{BB962C8B-B14F-4D97-AF65-F5344CB8AC3E}">
        <p14:creationId xmlns:p14="http://schemas.microsoft.com/office/powerpoint/2010/main" val="2820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0" y="3124200"/>
            <a:ext cx="184150" cy="579438"/>
          </a:xfrm>
          <a:prstGeom prst="rect">
            <a:avLst/>
          </a:prstGeom>
          <a:noFill/>
          <a:ln w="9525">
            <a:noFill/>
            <a:miter lim="800000"/>
            <a:headEnd/>
            <a:tailEnd/>
          </a:ln>
        </p:spPr>
        <p:txBody>
          <a:bodyPr wrap="none">
            <a:spAutoFit/>
          </a:bodyPr>
          <a:lstStyle/>
          <a:p>
            <a:endParaRPr lang="en-US" sz="3200" b="1">
              <a:cs typeface="Times New Roman" charset="0"/>
            </a:endParaRPr>
          </a:p>
        </p:txBody>
      </p:sp>
      <p:sp>
        <p:nvSpPr>
          <p:cNvPr id="26627" name="Rectangle 3"/>
          <p:cNvSpPr>
            <a:spLocks noChangeArrowheads="1"/>
          </p:cNvSpPr>
          <p:nvPr/>
        </p:nvSpPr>
        <p:spPr bwMode="auto">
          <a:xfrm>
            <a:off x="533400" y="533400"/>
            <a:ext cx="81534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Academic Achievement Milestones</a:t>
            </a:r>
          </a:p>
        </p:txBody>
      </p:sp>
      <p:sp>
        <p:nvSpPr>
          <p:cNvPr id="26628" name="AutoShape 4"/>
          <p:cNvSpPr>
            <a:spLocks noChangeArrowheads="1"/>
          </p:cNvSpPr>
          <p:nvPr/>
        </p:nvSpPr>
        <p:spPr bwMode="auto">
          <a:xfrm>
            <a:off x="533400" y="14478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buFont typeface="Wingdings" charset="2"/>
              <a:buNone/>
            </a:pPr>
            <a:r>
              <a:rPr lang="en-US" sz="2800" b="1" dirty="0">
                <a:solidFill>
                  <a:schemeClr val="bg1"/>
                </a:solidFill>
                <a:latin typeface="+mj-lt"/>
                <a:cs typeface="Times New Roman" charset="0"/>
              </a:rPr>
              <a:t>School Readiness</a:t>
            </a:r>
          </a:p>
        </p:txBody>
      </p:sp>
      <p:sp>
        <p:nvSpPr>
          <p:cNvPr id="26629" name="AutoShape 5"/>
          <p:cNvSpPr>
            <a:spLocks noChangeArrowheads="1"/>
          </p:cNvSpPr>
          <p:nvPr/>
        </p:nvSpPr>
        <p:spPr bwMode="auto">
          <a:xfrm>
            <a:off x="533400" y="23622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Literacy by 3</a:t>
            </a:r>
            <a:r>
              <a:rPr lang="en-US" sz="2800" b="1" baseline="30000" dirty="0">
                <a:solidFill>
                  <a:schemeClr val="bg1"/>
                </a:solidFill>
                <a:latin typeface="+mj-lt"/>
                <a:cs typeface="Times New Roman" charset="0"/>
              </a:rPr>
              <a:t>rd</a:t>
            </a:r>
            <a:r>
              <a:rPr lang="en-US" sz="2800" b="1" dirty="0">
                <a:solidFill>
                  <a:schemeClr val="bg1"/>
                </a:solidFill>
                <a:latin typeface="+mj-lt"/>
                <a:cs typeface="Times New Roman" charset="0"/>
              </a:rPr>
              <a:t> Grade</a:t>
            </a:r>
          </a:p>
        </p:txBody>
      </p:sp>
      <p:sp>
        <p:nvSpPr>
          <p:cNvPr id="26630" name="AutoShape 6"/>
          <p:cNvSpPr>
            <a:spLocks noChangeArrowheads="1"/>
          </p:cNvSpPr>
          <p:nvPr/>
        </p:nvSpPr>
        <p:spPr bwMode="auto">
          <a:xfrm>
            <a:off x="533400" y="32766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Numeracy by 8</a:t>
            </a:r>
            <a:r>
              <a:rPr lang="en-US" sz="2800" b="1" baseline="30000" dirty="0">
                <a:solidFill>
                  <a:schemeClr val="bg1"/>
                </a:solidFill>
                <a:latin typeface="+mj-lt"/>
                <a:cs typeface="Times New Roman" charset="0"/>
              </a:rPr>
              <a:t>th</a:t>
            </a:r>
            <a:r>
              <a:rPr lang="en-US" sz="2800" b="1" dirty="0">
                <a:solidFill>
                  <a:schemeClr val="bg1"/>
                </a:solidFill>
                <a:latin typeface="+mj-lt"/>
                <a:cs typeface="Times New Roman" charset="0"/>
              </a:rPr>
              <a:t> Grade</a:t>
            </a:r>
          </a:p>
        </p:txBody>
      </p:sp>
      <p:sp>
        <p:nvSpPr>
          <p:cNvPr id="26631" name="AutoShape 7"/>
          <p:cNvSpPr>
            <a:spLocks noChangeArrowheads="1"/>
          </p:cNvSpPr>
          <p:nvPr/>
        </p:nvSpPr>
        <p:spPr bwMode="auto">
          <a:xfrm>
            <a:off x="533400" y="41910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High School Graduation</a:t>
            </a:r>
          </a:p>
        </p:txBody>
      </p:sp>
      <p:sp>
        <p:nvSpPr>
          <p:cNvPr id="26632" name="AutoShape 8"/>
          <p:cNvSpPr>
            <a:spLocks noChangeArrowheads="1"/>
          </p:cNvSpPr>
          <p:nvPr/>
        </p:nvSpPr>
        <p:spPr bwMode="auto">
          <a:xfrm>
            <a:off x="533400" y="5943600"/>
            <a:ext cx="8153400" cy="762000"/>
          </a:xfrm>
          <a:prstGeom prst="roundRect">
            <a:avLst>
              <a:gd name="adj" fmla="val 16667"/>
            </a:avLst>
          </a:prstGeom>
          <a:solidFill>
            <a:srgbClr val="0070C0"/>
          </a:solidFill>
          <a:ln w="22225">
            <a:solidFill>
              <a:schemeClr val="tx1"/>
            </a:solidFill>
            <a:round/>
            <a:headEnd/>
            <a:tailEnd/>
          </a:ln>
        </p:spPr>
        <p:txBody>
          <a:bodyPr wrap="none" anchor="ctr"/>
          <a:lstStyle/>
          <a:p>
            <a:pPr algn="ctr"/>
            <a:r>
              <a:rPr lang="en-US" sz="2800" b="1" dirty="0">
                <a:solidFill>
                  <a:schemeClr val="bg1"/>
                </a:solidFill>
                <a:latin typeface="+mj-lt"/>
                <a:cs typeface="Times New Roman" charset="0"/>
              </a:rPr>
              <a:t>Workforce and/or College Ready</a:t>
            </a:r>
          </a:p>
        </p:txBody>
      </p:sp>
      <p:sp>
        <p:nvSpPr>
          <p:cNvPr id="26633" name="AutoShape 9"/>
          <p:cNvSpPr>
            <a:spLocks noChangeArrowheads="1"/>
          </p:cNvSpPr>
          <p:nvPr/>
        </p:nvSpPr>
        <p:spPr bwMode="auto">
          <a:xfrm>
            <a:off x="4114800" y="5105400"/>
            <a:ext cx="838200" cy="685800"/>
          </a:xfrm>
          <a:prstGeom prst="downArrow">
            <a:avLst>
              <a:gd name="adj1" fmla="val 53787"/>
              <a:gd name="adj2" fmla="val 52546"/>
            </a:avLst>
          </a:prstGeom>
          <a:noFill/>
          <a:ln w="635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644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Times New Roman" charset="0"/>
              </a:rPr>
              <a:t>NAEP 4</a:t>
            </a:r>
            <a:r>
              <a:rPr kumimoji="0" lang="en-US" sz="3200" b="1" i="0" u="none" strike="noStrike" kern="1200" cap="none" spc="0" normalizeH="0" baseline="30000" noProof="0" dirty="0">
                <a:ln>
                  <a:noFill/>
                </a:ln>
                <a:solidFill>
                  <a:srgbClr val="002060"/>
                </a:solidFill>
                <a:effectLst/>
                <a:uLnTx/>
                <a:uFillTx/>
                <a:latin typeface="Calibri"/>
                <a:ea typeface="+mn-ea"/>
                <a:cs typeface="Times New Roman" charset="0"/>
              </a:rPr>
              <a:t>th</a:t>
            </a:r>
            <a:r>
              <a:rPr kumimoji="0" lang="en-US" sz="3200" b="1" i="0" u="none" strike="noStrike" kern="1200" cap="none" spc="0" normalizeH="0" baseline="0" noProof="0" dirty="0">
                <a:ln>
                  <a:noFill/>
                </a:ln>
                <a:solidFill>
                  <a:srgbClr val="002060"/>
                </a:solidFill>
                <a:effectLst/>
                <a:uLnTx/>
                <a:uFillTx/>
                <a:latin typeface="Calibri"/>
                <a:ea typeface="+mn-ea"/>
                <a:cs typeface="Times New Roman" charset="0"/>
              </a:rPr>
              <a:t> Grade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Times New Roman" charset="0"/>
              </a:rPr>
              <a:t>Percent At or Above Proficient</a:t>
            </a:r>
          </a:p>
        </p:txBody>
      </p:sp>
      <p:graphicFrame>
        <p:nvGraphicFramePr>
          <p:cNvPr id="7" name="Content Placeholder 4"/>
          <p:cNvGraphicFramePr>
            <a:graphicFrameLocks noGrp="1"/>
          </p:cNvGraphicFramePr>
          <p:nvPr>
            <p:ph idx="1"/>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72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uLnTx/>
                <a:uFillTx/>
                <a:latin typeface="Calibri"/>
                <a:ea typeface="+mn-ea"/>
                <a:cs typeface="Times New Roman" charset="0"/>
              </a:rPr>
              <a:t>NAEP 8</a:t>
            </a:r>
            <a:r>
              <a:rPr kumimoji="0" lang="en-US" sz="3200" b="1" i="0" u="none" strike="noStrike" kern="1200" cap="none" spc="0" normalizeH="0" baseline="30000" noProof="0" dirty="0">
                <a:ln>
                  <a:noFill/>
                </a:ln>
                <a:solidFill>
                  <a:srgbClr val="000066"/>
                </a:solidFill>
                <a:effectLst/>
                <a:uLnTx/>
                <a:uFillTx/>
                <a:latin typeface="Calibri"/>
                <a:ea typeface="+mn-ea"/>
                <a:cs typeface="Times New Roman" charset="0"/>
              </a:rPr>
              <a:t>th</a:t>
            </a:r>
            <a:r>
              <a:rPr kumimoji="0" lang="en-US" sz="3200" b="1" i="0" u="none" strike="noStrike" kern="1200" cap="none" spc="0" normalizeH="0" baseline="0" noProof="0" dirty="0">
                <a:ln>
                  <a:noFill/>
                </a:ln>
                <a:solidFill>
                  <a:srgbClr val="000066"/>
                </a:solidFill>
                <a:effectLst/>
                <a:uLnTx/>
                <a:uFillTx/>
                <a:latin typeface="Calibri"/>
                <a:ea typeface="+mn-ea"/>
                <a:cs typeface="Times New Roman" charset="0"/>
              </a:rPr>
              <a:t> Grade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uLnTx/>
                <a:uFillTx/>
                <a:latin typeface="Calibri"/>
                <a:ea typeface="+mn-ea"/>
                <a:cs typeface="Times New Roman" charset="0"/>
              </a:rPr>
              <a:t>Percent At or Above Proficient</a:t>
            </a:r>
          </a:p>
        </p:txBody>
      </p:sp>
    </p:spTree>
    <p:extLst>
      <p:ext uri="{BB962C8B-B14F-4D97-AF65-F5344CB8AC3E}">
        <p14:creationId xmlns:p14="http://schemas.microsoft.com/office/powerpoint/2010/main" val="191242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uLnTx/>
                <a:uFillTx/>
                <a:latin typeface="Calibri"/>
                <a:ea typeface="+mn-ea"/>
                <a:cs typeface="Times New Roman" charset="0"/>
              </a:rPr>
              <a:t>Georgia High School Graduation Rates</a:t>
            </a:r>
          </a:p>
        </p:txBody>
      </p:sp>
      <p:sp>
        <p:nvSpPr>
          <p:cNvPr id="35843"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60000"/>
              </a:lnSpc>
              <a:spcBef>
                <a:spcPct val="50000"/>
              </a:spcBef>
              <a:spcAft>
                <a:spcPts val="0"/>
              </a:spcAft>
              <a:buClrTx/>
              <a:buSzTx/>
              <a:buFontTx/>
              <a:buNone/>
              <a:tabLst/>
              <a:defRPr/>
            </a:pPr>
            <a:r>
              <a:rPr kumimoji="0" lang="en-US" sz="1300" b="0" i="0" u="sng" strike="noStrike" kern="1200" cap="none" spc="0" normalizeH="0" baseline="0" noProof="0" dirty="0">
                <a:ln>
                  <a:noFill/>
                </a:ln>
                <a:solidFill>
                  <a:prstClr val="black"/>
                </a:solidFill>
                <a:effectLst/>
                <a:uLnTx/>
                <a:uFillTx/>
                <a:latin typeface="Calibri"/>
                <a:ea typeface="+mn-ea"/>
                <a:cs typeface="Times New Roman" charset="0"/>
              </a:rPr>
              <a:t>Source:</a:t>
            </a:r>
            <a:r>
              <a:rPr kumimoji="0" lang="en-US" sz="1300" b="0" i="0" u="none" strike="noStrike" kern="1200" cap="none" spc="0" normalizeH="0" baseline="0" noProof="0" dirty="0">
                <a:ln>
                  <a:noFill/>
                </a:ln>
                <a:solidFill>
                  <a:prstClr val="black"/>
                </a:solidFill>
                <a:effectLst/>
                <a:uLnTx/>
                <a:uFillTx/>
                <a:latin typeface="Calibri"/>
                <a:ea typeface="+mn-ea"/>
                <a:cs typeface="Times New Roman" charset="0"/>
              </a:rPr>
              <a:t> Governor’s Office of Student Achievement (2014-17), Georgia Department of Education (2018)</a:t>
            </a:r>
          </a:p>
        </p:txBody>
      </p:sp>
      <p:graphicFrame>
        <p:nvGraphicFramePr>
          <p:cNvPr id="35897" name="Group 57"/>
          <p:cNvGraphicFramePr>
            <a:graphicFrameLocks noGrp="1"/>
          </p:cNvGraphicFramePr>
          <p:nvPr/>
        </p:nvGraphicFramePr>
        <p:xfrm>
          <a:off x="1143000" y="990600"/>
          <a:ext cx="7086600" cy="5044460"/>
        </p:xfrm>
        <a:graphic>
          <a:graphicData uri="http://schemas.openxmlformats.org/drawingml/2006/table">
            <a:tbl>
              <a:tblPr>
                <a:tableStyleId>{793D81CF-94F2-401A-BA57-92F5A7B2D0C5}</a:tableStyleId>
              </a:tblPr>
              <a:tblGrid>
                <a:gridCol w="2684318">
                  <a:extLst>
                    <a:ext uri="{9D8B030D-6E8A-4147-A177-3AD203B41FA5}">
                      <a16:colId xmlns:a16="http://schemas.microsoft.com/office/drawing/2014/main" val="20000"/>
                    </a:ext>
                  </a:extLst>
                </a:gridCol>
                <a:gridCol w="4402282">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Year</a:t>
                      </a:r>
                      <a:endParaRPr kumimoji="0" lang="en-US" sz="2000" b="1" i="0" u="none" strike="noStrike" cap="none" normalizeH="0" baseline="0" dirty="0">
                        <a:ln>
                          <a:noFill/>
                        </a:ln>
                        <a:solidFill>
                          <a:schemeClr val="bg1"/>
                        </a:solidFill>
                        <a:effectLst/>
                        <a:latin typeface="+mn-lt"/>
                        <a:ea typeface="ＭＳ Ｐゴシック" charset="-128"/>
                        <a:cs typeface="Arial" pitchFamily="34" charset="0"/>
                      </a:endParaRPr>
                    </a:p>
                  </a:txBody>
                  <a:tcPr anchor="ctr" horzOverflow="overflow">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High School Graduation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ea typeface="ＭＳ Ｐゴシック" charset="-128"/>
                          <a:cs typeface="Arial" pitchFamily="34" charset="0"/>
                        </a:rPr>
                        <a:t>State Average</a:t>
                      </a:r>
                    </a:p>
                  </a:txBody>
                  <a:tcPr anchor="ctr" horzOverflow="overflow">
                    <a:solidFill>
                      <a:srgbClr val="E11148"/>
                    </a:solidFill>
                  </a:tcPr>
                </a:tc>
                <a:extLst>
                  <a:ext uri="{0D108BD9-81ED-4DB2-BD59-A6C34878D82A}">
                    <a16:rowId xmlns:a16="http://schemas.microsoft.com/office/drawing/2014/main" val="10000"/>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2014</a:t>
                      </a:r>
                    </a:p>
                  </a:txBody>
                  <a:tcPr anchor="ctr" horzOverflow="overflow"/>
                </a:tc>
                <a:tc>
                  <a:txBody>
                    <a:bodyPr/>
                    <a:lstStyle/>
                    <a:p>
                      <a:pPr algn="ctr"/>
                      <a:r>
                        <a:rPr lang="en-US" sz="2800" dirty="0">
                          <a:latin typeface="+mn-lt"/>
                        </a:rPr>
                        <a:t>73%</a:t>
                      </a:r>
                    </a:p>
                  </a:txBody>
                  <a:tcPr anchor="ctr" horzOverflow="overflow"/>
                </a:tc>
                <a:extLst>
                  <a:ext uri="{0D108BD9-81ED-4DB2-BD59-A6C34878D82A}">
                    <a16:rowId xmlns:a16="http://schemas.microsoft.com/office/drawing/2014/main" val="4293331167"/>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a:t>
                      </a:r>
                    </a:p>
                  </a:txBody>
                  <a:tcPr anchor="ctr" horzOverflow="overflow"/>
                </a:tc>
                <a:extLst>
                  <a:ext uri="{0D108BD9-81ED-4DB2-BD59-A6C34878D82A}">
                    <a16:rowId xmlns:a16="http://schemas.microsoft.com/office/drawing/2014/main" val="2330000572"/>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2016</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a:t>
                      </a:r>
                    </a:p>
                  </a:txBody>
                  <a:tcPr anchor="ctr" horzOverflow="overflow"/>
                </a:tc>
                <a:extLst>
                  <a:ext uri="{0D108BD9-81ED-4DB2-BD59-A6C34878D82A}">
                    <a16:rowId xmlns:a16="http://schemas.microsoft.com/office/drawing/2014/main" val="2515994211"/>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2017</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81%</a:t>
                      </a:r>
                    </a:p>
                  </a:txBody>
                  <a:tcPr anchor="ctr" horzOverflow="overflow"/>
                </a:tc>
                <a:extLst>
                  <a:ext uri="{0D108BD9-81ED-4DB2-BD59-A6C34878D82A}">
                    <a16:rowId xmlns:a16="http://schemas.microsoft.com/office/drawing/2014/main" val="2813295433"/>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2018</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82%</a:t>
                      </a:r>
                    </a:p>
                  </a:txBody>
                  <a:tcPr anchor="ctr" horzOverflow="overflow"/>
                </a:tc>
                <a:extLst>
                  <a:ext uri="{0D108BD9-81ED-4DB2-BD59-A6C34878D82A}">
                    <a16:rowId xmlns:a16="http://schemas.microsoft.com/office/drawing/2014/main" val="2813193047"/>
                  </a:ext>
                </a:extLst>
              </a:tr>
            </a:tbl>
          </a:graphicData>
        </a:graphic>
      </p:graphicFrame>
    </p:spTree>
    <p:extLst>
      <p:ext uri="{BB962C8B-B14F-4D97-AF65-F5344CB8AC3E}">
        <p14:creationId xmlns:p14="http://schemas.microsoft.com/office/powerpoint/2010/main" val="4060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897"/>
                                        </p:tgtEl>
                                        <p:attrNameLst>
                                          <p:attrName>style.visibility</p:attrName>
                                        </p:attrNameLst>
                                      </p:cBhvr>
                                      <p:to>
                                        <p:strVal val="visible"/>
                                      </p:to>
                                    </p:set>
                                    <p:animEffect transition="in" filter="box(in)">
                                      <p:cBhvr>
                                        <p:cTn id="7" dur="1000"/>
                                        <p:tgtEl>
                                          <p:spTgt spid="35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26CB2F2DF703418D50FADA9ADA3629" ma:contentTypeVersion="6" ma:contentTypeDescription="Create a new document." ma:contentTypeScope="" ma:versionID="58bd7439c8e4adf92f6f90f0da1a17b9">
  <xsd:schema xmlns:xsd="http://www.w3.org/2001/XMLSchema" xmlns:xs="http://www.w3.org/2001/XMLSchema" xmlns:p="http://schemas.microsoft.com/office/2006/metadata/properties" xmlns:ns2="ab090288-4c34-446d-8647-54677f3ef443" xmlns:ns3="a5a119f9-ed53-4ed8-8889-091554ae87e3" targetNamespace="http://schemas.microsoft.com/office/2006/metadata/properties" ma:root="true" ma:fieldsID="e8d81ce92542e8ee8735826b6a4ff266" ns2:_="" ns3:_="">
    <xsd:import namespace="ab090288-4c34-446d-8647-54677f3ef443"/>
    <xsd:import namespace="a5a119f9-ed53-4ed8-8889-091554ae87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90288-4c34-446d-8647-54677f3ef4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a119f9-ed53-4ed8-8889-091554ae87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EFAF0-07B3-40C1-9207-0A0A7DC57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90288-4c34-446d-8647-54677f3ef443"/>
    <ds:schemaRef ds:uri="a5a119f9-ed53-4ed8-8889-091554ae8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233646-C608-4099-A280-E6539AAD0203}">
  <ds:schemaRefs>
    <ds:schemaRef ds:uri="http://purl.org/dc/terms/"/>
    <ds:schemaRef ds:uri="http://schemas.openxmlformats.org/package/2006/metadata/core-properties"/>
    <ds:schemaRef ds:uri="ab090288-4c34-446d-8647-54677f3ef443"/>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a5a119f9-ed53-4ed8-8889-091554ae87e3"/>
    <ds:schemaRef ds:uri="http://www.w3.org/XML/1998/namespace"/>
  </ds:schemaRefs>
</ds:datastoreItem>
</file>

<file path=customXml/itemProps3.xml><?xml version="1.0" encoding="utf-8"?>
<ds:datastoreItem xmlns:ds="http://schemas.openxmlformats.org/officeDocument/2006/customXml" ds:itemID="{2003C184-71D8-40E0-B2A4-975CF75878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2053</Words>
  <Application>Microsoft Office PowerPoint</Application>
  <PresentationFormat>On-screen Show (4:3)</PresentationFormat>
  <Paragraphs>302</Paragraphs>
  <Slides>30</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Arial</vt:lpstr>
      <vt:lpstr>Avenir-Black</vt:lpstr>
      <vt:lpstr>Calibri</vt:lpstr>
      <vt:lpstr>Times New Roman</vt:lpstr>
      <vt:lpstr>Verdana</vt:lpstr>
      <vt:lpstr>Wingdings</vt:lpstr>
      <vt:lpstr>Office Theme</vt:lpstr>
      <vt:lpstr>Chart</vt:lpstr>
      <vt:lpstr>Cultivating your Workforce Pipeline</vt:lpstr>
      <vt:lpstr>Today’s Goals </vt:lpstr>
      <vt:lpstr>PowerPoint Presentation</vt:lpstr>
      <vt:lpstr>PowerPoint Presentation</vt:lpstr>
      <vt:lpstr>The Missing 57%</vt:lpstr>
      <vt:lpstr>PowerPoint Presentation</vt:lpstr>
      <vt:lpstr>PowerPoint Presentation</vt:lpstr>
      <vt:lpstr>PowerPoint Presentation</vt:lpstr>
      <vt:lpstr>PowerPoint Presentation</vt:lpstr>
      <vt:lpstr>PowerPoint Presentation</vt:lpstr>
      <vt:lpstr>PowerPoint Presentation</vt:lpstr>
      <vt:lpstr>The Great Equalizer</vt:lpstr>
      <vt:lpstr>PowerPoint Presentation</vt:lpstr>
      <vt:lpstr>Georgia’s Economic Development Needs</vt:lpstr>
      <vt:lpstr>PowerPoint Presentation</vt:lpstr>
      <vt:lpstr>PowerPoint Presentation</vt:lpstr>
      <vt:lpstr>PowerPoint Presentation</vt:lpstr>
      <vt:lpstr>PowerPoint Presentation</vt:lpstr>
      <vt:lpstr>PowerPoint Presentation</vt:lpstr>
      <vt:lpstr>PowerPoint Presentation</vt:lpstr>
      <vt:lpstr>Percent Low-Income by School District</vt:lpstr>
      <vt:lpstr>Percent Low-Income and  Proficient + Distinguished 3rd Grade English Language Arts</vt:lpstr>
      <vt:lpstr>Profile of Child Wellbeing and Academic Achievement</vt:lpstr>
      <vt:lpstr>Babies Born to Mothers with  &lt;12 Years of Education</vt:lpstr>
      <vt:lpstr>Percent Teens Not Working or in School</vt:lpstr>
      <vt:lpstr>But wait, I’m not a teacher!</vt:lpstr>
      <vt:lpstr>Join, support, and amplify  a literacy campaign</vt:lpstr>
      <vt:lpstr>Educate your employees about early literacy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your Workforce Pipeline</dc:title>
  <dc:creator>Merrill Wilcox</dc:creator>
  <cp:lastModifiedBy>Merrill Wilcox</cp:lastModifiedBy>
  <cp:revision>1</cp:revision>
  <dcterms:created xsi:type="dcterms:W3CDTF">2019-07-16T18:36:43Z</dcterms:created>
  <dcterms:modified xsi:type="dcterms:W3CDTF">2019-07-16T19:16:44Z</dcterms:modified>
</cp:coreProperties>
</file>