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charts/chart15.xml" ContentType="application/vnd.openxmlformats-officedocument.drawingml.chart+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notesSlides/notesSlide30.xml" ContentType="application/vnd.openxmlformats-officedocument.presentationml.notesSlide+xml"/>
  <Override PartName="/ppt/charts/chart18.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377" r:id="rId5"/>
    <p:sldId id="455" r:id="rId6"/>
    <p:sldId id="369" r:id="rId7"/>
    <p:sldId id="378" r:id="rId8"/>
    <p:sldId id="277" r:id="rId9"/>
    <p:sldId id="278" r:id="rId10"/>
    <p:sldId id="279" r:id="rId11"/>
    <p:sldId id="280" r:id="rId12"/>
    <p:sldId id="352" r:id="rId13"/>
    <p:sldId id="421" r:id="rId14"/>
    <p:sldId id="422" r:id="rId15"/>
    <p:sldId id="379" r:id="rId16"/>
    <p:sldId id="457" r:id="rId17"/>
    <p:sldId id="288" r:id="rId18"/>
    <p:sldId id="395" r:id="rId19"/>
    <p:sldId id="393" r:id="rId20"/>
    <p:sldId id="392" r:id="rId21"/>
    <p:sldId id="384" r:id="rId22"/>
    <p:sldId id="380" r:id="rId23"/>
    <p:sldId id="323" r:id="rId24"/>
    <p:sldId id="437" r:id="rId25"/>
    <p:sldId id="432" r:id="rId26"/>
    <p:sldId id="468" r:id="rId27"/>
    <p:sldId id="322" r:id="rId28"/>
    <p:sldId id="433" r:id="rId29"/>
    <p:sldId id="326" r:id="rId30"/>
    <p:sldId id="381" r:id="rId31"/>
    <p:sldId id="436" r:id="rId32"/>
    <p:sldId id="458" r:id="rId33"/>
    <p:sldId id="459" r:id="rId34"/>
    <p:sldId id="460" r:id="rId35"/>
    <p:sldId id="461" r:id="rId36"/>
    <p:sldId id="462" r:id="rId37"/>
    <p:sldId id="463" r:id="rId38"/>
    <p:sldId id="464" r:id="rId39"/>
    <p:sldId id="305" r:id="rId40"/>
    <p:sldId id="302" r:id="rId41"/>
    <p:sldId id="30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1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80"/>
  </p:normalViewPr>
  <p:slideViewPr>
    <p:cSldViewPr snapToGrid="0" snapToObjects="1" showGuides="1">
      <p:cViewPr varScale="1">
        <p:scale>
          <a:sx n="87" d="100"/>
          <a:sy n="87" d="100"/>
        </p:scale>
        <p:origin x="66" y="11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9.11.1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9.11.1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9.11.1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9.11.1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9.11.1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9.11.19.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9.11.19.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8199E-2"/>
          <c:y val="3.2820512820513098E-2"/>
          <c:w val="0.709354590811283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E8-4415-932A-B8ED300458EB}"/>
                </c:ext>
              </c:extLst>
            </c:dLbl>
            <c:dLbl>
              <c:idx val="1"/>
              <c:layout>
                <c:manualLayout>
                  <c:x val="6.0606060606060701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8-4415-932A-B8ED300458EB}"/>
                </c:ext>
              </c:extLst>
            </c:dLbl>
            <c:dLbl>
              <c:idx val="2"/>
              <c:layout>
                <c:manualLayout>
                  <c:x val="9.0635886423288802E-3"/>
                  <c:y val="-2.60558514744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E8-4415-932A-B8ED300458EB}"/>
                </c:ext>
              </c:extLst>
            </c:dLbl>
            <c:dLbl>
              <c:idx val="4"/>
              <c:layout>
                <c:manualLayout>
                  <c:x val="-1.96969696969699E-2"/>
                  <c:y val="-2.450980392156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E8-4415-932A-B8ED300458E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0.35</c:v>
                </c:pt>
                <c:pt idx="2">
                  <c:v>0.34</c:v>
                </c:pt>
                <c:pt idx="3">
                  <c:v>0.37</c:v>
                </c:pt>
                <c:pt idx="4">
                  <c:v>0.38</c:v>
                </c:pt>
                <c:pt idx="5">
                  <c:v>0.38</c:v>
                </c:pt>
              </c:numCache>
            </c:numRef>
          </c:val>
          <c:smooth val="0"/>
          <c:extLst>
            <c:ext xmlns:c16="http://schemas.microsoft.com/office/drawing/2014/chart" uri="{C3380CC4-5D6E-409C-BE32-E72D297353CC}">
              <c16:uniqueId val="{00000004-D7E8-4415-932A-B8ED300458EB}"/>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2.4242424242424201E-2"/>
                  <c:y val="-5.147058823529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E8-4415-932A-B8ED300458EB}"/>
                </c:ext>
              </c:extLst>
            </c:dLbl>
            <c:dLbl>
              <c:idx val="1"/>
              <c:layout>
                <c:manualLayout>
                  <c:x val="-1.5151515151515299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E8-4415-932A-B8ED300458EB}"/>
                </c:ext>
              </c:extLst>
            </c:dLbl>
            <c:dLbl>
              <c:idx val="2"/>
              <c:layout>
                <c:manualLayout>
                  <c:x val="-7.5757575757576003E-3"/>
                  <c:y val="-3.43139184807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E8-4415-932A-B8ED300458EB}"/>
                </c:ext>
              </c:extLst>
            </c:dLbl>
            <c:dLbl>
              <c:idx val="3"/>
              <c:layout>
                <c:manualLayout>
                  <c:x val="-4.0909090909090964E-2"/>
                  <c:y val="-3.4313725490196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4F-4125-A6FE-75A45BDBADD2}"/>
                </c:ext>
              </c:extLst>
            </c:dLbl>
            <c:dLbl>
              <c:idx val="4"/>
              <c:layout>
                <c:manualLayout>
                  <c:x val="-4.5454545454546563E-3"/>
                  <c:y val="-3.6764705882352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0.32</c:v>
                </c:pt>
                <c:pt idx="1">
                  <c:v>0.32</c:v>
                </c:pt>
                <c:pt idx="2">
                  <c:v>0.32</c:v>
                </c:pt>
                <c:pt idx="3">
                  <c:v>0.34</c:v>
                </c:pt>
                <c:pt idx="4">
                  <c:v>0.35</c:v>
                </c:pt>
                <c:pt idx="5">
                  <c:v>0.35</c:v>
                </c:pt>
              </c:numCache>
            </c:numRef>
          </c:val>
          <c:smooth val="0"/>
          <c:extLst>
            <c:ext xmlns:c16="http://schemas.microsoft.com/office/drawing/2014/chart" uri="{C3380CC4-5D6E-409C-BE32-E72D297353CC}">
              <c16:uniqueId val="{00000008-D7E8-4415-932A-B8ED300458EB}"/>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3.3333333333333402E-2"/>
                  <c:y val="-3.8348386598733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E8-4415-932A-B8ED300458EB}"/>
                </c:ext>
              </c:extLst>
            </c:dLbl>
            <c:dLbl>
              <c:idx val="1"/>
              <c:layout>
                <c:manualLayout>
                  <c:x val="-1.50151332434797E-2"/>
                  <c:y val="-4.1025641025641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E8-4415-932A-B8ED300458EB}"/>
                </c:ext>
              </c:extLst>
            </c:dLbl>
            <c:dLbl>
              <c:idx val="2"/>
              <c:layout>
                <c:manualLayout>
                  <c:x val="-5.9514435695538614E-3"/>
                  <c:y val="2.3265400648448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E8-4415-932A-B8ED300458EB}"/>
                </c:ext>
              </c:extLst>
            </c:dLbl>
            <c:dLbl>
              <c:idx val="3"/>
              <c:layout>
                <c:manualLayout>
                  <c:x val="-1.3636363636363636E-2"/>
                  <c:y val="5.147058823529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0.28000000000000003</c:v>
                </c:pt>
                <c:pt idx="1">
                  <c:v>0.28999999999999998</c:v>
                </c:pt>
                <c:pt idx="2">
                  <c:v>0.32</c:v>
                </c:pt>
                <c:pt idx="3">
                  <c:v>0.34</c:v>
                </c:pt>
                <c:pt idx="4">
                  <c:v>0.34</c:v>
                </c:pt>
                <c:pt idx="5">
                  <c:v>0.35</c:v>
                </c:pt>
              </c:numCache>
            </c:numRef>
          </c:val>
          <c:smooth val="0"/>
          <c:extLst>
            <c:ext xmlns:c16="http://schemas.microsoft.com/office/drawing/2014/chart" uri="{C3380CC4-5D6E-409C-BE32-E72D297353CC}">
              <c16:uniqueId val="{0000000C-D7E8-4415-932A-B8ED300458EB}"/>
            </c:ext>
          </c:extLst>
        </c:ser>
        <c:dLbls>
          <c:showLegendKey val="0"/>
          <c:showVal val="0"/>
          <c:showCatName val="0"/>
          <c:showSerName val="0"/>
          <c:showPercent val="0"/>
          <c:showBubbleSize val="0"/>
        </c:dLbls>
        <c:marker val="1"/>
        <c:smooth val="0"/>
        <c:axId val="207439968"/>
        <c:axId val="207442288"/>
      </c:lineChart>
      <c:catAx>
        <c:axId val="207439968"/>
        <c:scaling>
          <c:orientation val="minMax"/>
        </c:scaling>
        <c:delete val="0"/>
        <c:axPos val="b"/>
        <c:numFmt formatCode="General" sourceLinked="1"/>
        <c:majorTickMark val="out"/>
        <c:minorTickMark val="none"/>
        <c:tickLblPos val="nextTo"/>
        <c:crossAx val="207442288"/>
        <c:crosses val="autoZero"/>
        <c:auto val="1"/>
        <c:lblAlgn val="ctr"/>
        <c:lblOffset val="100"/>
        <c:noMultiLvlLbl val="0"/>
      </c:catAx>
      <c:valAx>
        <c:axId val="207442288"/>
        <c:scaling>
          <c:orientation val="minMax"/>
          <c:max val="0.4"/>
          <c:min val="0.25"/>
        </c:scaling>
        <c:delete val="0"/>
        <c:axPos val="l"/>
        <c:majorGridlines/>
        <c:numFmt formatCode="0%" sourceLinked="1"/>
        <c:majorTickMark val="out"/>
        <c:minorTickMark val="none"/>
        <c:tickLblPos val="nextTo"/>
        <c:crossAx val="207439968"/>
        <c:crosses val="autoZero"/>
        <c:crossBetween val="between"/>
        <c:majorUnit val="0.0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0" i="0" baseline="0" dirty="0">
                <a:effectLst/>
              </a:rPr>
              <a:t>2016 HS Graduation Rate by 3</a:t>
            </a:r>
            <a:r>
              <a:rPr lang="en-US" sz="2000" b="0" i="0" baseline="30000" dirty="0">
                <a:effectLst/>
              </a:rPr>
              <a:t>rd</a:t>
            </a:r>
            <a:r>
              <a:rPr lang="en-US" sz="2000" b="0" i="0" baseline="0" dirty="0">
                <a:effectLst/>
              </a:rPr>
              <a:t> Grade Reading Proficiency Subgroups</a:t>
            </a:r>
            <a:endParaRPr lang="en-US" sz="2000" dirty="0">
              <a:effectLst/>
            </a:endParaRPr>
          </a:p>
        </c:rich>
      </c:tx>
      <c:layout>
        <c:manualLayout>
          <c:xMode val="edge"/>
          <c:yMode val="edge"/>
          <c:x val="0.11821812596006143"/>
          <c:y val="5.34223649996855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Does Not Meet</c:v>
                </c:pt>
              </c:strCache>
            </c:strRef>
          </c:tx>
          <c:spPr>
            <a:solidFill>
              <a:srgbClr val="92D050"/>
            </a:solidFill>
            <a:ln>
              <a:noFill/>
            </a:ln>
            <a:effectLst/>
          </c:spPr>
          <c:invertIfNegative val="0"/>
          <c:dLbls>
            <c:dLbl>
              <c:idx val="0"/>
              <c:layout>
                <c:manualLayout>
                  <c:x val="-1.5503875968992248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7B-408E-A92F-9FC055EED4D8}"/>
                </c:ext>
              </c:extLst>
            </c:dLbl>
            <c:dLbl>
              <c:idx val="1"/>
              <c:layout>
                <c:manualLayout>
                  <c:x val="-4.6511627906976744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7B-408E-A92F-9FC055EED4D8}"/>
                </c:ext>
              </c:extLst>
            </c:dLbl>
            <c:dLbl>
              <c:idx val="2"/>
              <c:layout>
                <c:manualLayout>
                  <c:x val="-7.7519379844961239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7B-408E-A92F-9FC055EED4D8}"/>
                </c:ext>
              </c:extLst>
            </c:dLbl>
            <c:dLbl>
              <c:idx val="3"/>
              <c:layout>
                <c:manualLayout>
                  <c:x val="-1.5503875968992248E-3"/>
                  <c:y val="2.3148148148147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7B-408E-A92F-9FC055EED4D8}"/>
                </c:ext>
              </c:extLst>
            </c:dLbl>
            <c:dLbl>
              <c:idx val="4"/>
              <c:layout>
                <c:manualLayout>
                  <c:x val="-3.1007751937985632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7B-408E-A92F-9FC055EED4D8}"/>
                </c:ext>
              </c:extLst>
            </c:dLbl>
            <c:dLbl>
              <c:idx val="5"/>
              <c:layout>
                <c:manualLayout>
                  <c:x val="-6.20155038759701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7B-408E-A92F-9FC055EED4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Sheet1!$B$2:$B$6</c:f>
              <c:numCache>
                <c:formatCode>0%</c:formatCode>
                <c:ptCount val="5"/>
                <c:pt idx="0">
                  <c:v>0.61</c:v>
                </c:pt>
                <c:pt idx="1">
                  <c:v>0.56999999999999995</c:v>
                </c:pt>
                <c:pt idx="2">
                  <c:v>0.57999999999999996</c:v>
                </c:pt>
                <c:pt idx="3">
                  <c:v>0.56999999999999995</c:v>
                </c:pt>
                <c:pt idx="4">
                  <c:v>0.53</c:v>
                </c:pt>
              </c:numCache>
            </c:numRef>
          </c:val>
          <c:extLst>
            <c:ext xmlns:c16="http://schemas.microsoft.com/office/drawing/2014/chart" uri="{C3380CC4-5D6E-409C-BE32-E72D297353CC}">
              <c16:uniqueId val="{00000000-727B-408E-A92F-9FC055EED4D8}"/>
            </c:ext>
          </c:extLst>
        </c:ser>
        <c:ser>
          <c:idx val="1"/>
          <c:order val="1"/>
          <c:tx>
            <c:strRef>
              <c:f>Sheet1!$C$1</c:f>
              <c:strCache>
                <c:ptCount val="1"/>
                <c:pt idx="0">
                  <c:v>Meets</c:v>
                </c:pt>
              </c:strCache>
            </c:strRef>
          </c:tx>
          <c:spPr>
            <a:solidFill>
              <a:srgbClr val="E11148"/>
            </a:solidFill>
            <a:ln>
              <a:noFill/>
            </a:ln>
            <a:effectLst/>
          </c:spPr>
          <c:invertIfNegative val="0"/>
          <c:dLbls>
            <c:dLbl>
              <c:idx val="0"/>
              <c:layout>
                <c:manualLayout>
                  <c:x val="-7.7519379844961387E-3"/>
                  <c:y val="6.9444444444444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7B-408E-A92F-9FC055EED4D8}"/>
                </c:ext>
              </c:extLst>
            </c:dLbl>
            <c:dLbl>
              <c:idx val="1"/>
              <c:layout>
                <c:manualLayout>
                  <c:x val="-1.5503875968992248E-3"/>
                  <c:y val="6.9444444444444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7B-408E-A92F-9FC055EED4D8}"/>
                </c:ext>
              </c:extLst>
            </c:dLbl>
            <c:dLbl>
              <c:idx val="2"/>
              <c:layout>
                <c:manualLayout>
                  <c:x val="-3.1007751937984496E-3"/>
                  <c:y val="2.3148148148147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B-408E-A92F-9FC055EED4D8}"/>
                </c:ext>
              </c:extLst>
            </c:dLbl>
            <c:dLbl>
              <c:idx val="3"/>
              <c:layout>
                <c:manualLayout>
                  <c:x val="-6.2015503875970128E-3"/>
                  <c:y val="1.1574074074074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7B-408E-A92F-9FC055EED4D8}"/>
                </c:ext>
              </c:extLst>
            </c:dLbl>
            <c:dLbl>
              <c:idx val="4"/>
              <c:layout>
                <c:manualLayout>
                  <c:x val="-1.5503875968993384E-3"/>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B-408E-A92F-9FC055EED4D8}"/>
                </c:ext>
              </c:extLst>
            </c:dLbl>
            <c:dLbl>
              <c:idx val="5"/>
              <c:layout>
                <c:manualLayout>
                  <c:x val="-3.1007751937984496E-3"/>
                  <c:y val="2.3148148148147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7B-408E-A92F-9FC055EED4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Sheet1!$C$2:$C$6</c:f>
              <c:numCache>
                <c:formatCode>0%</c:formatCode>
                <c:ptCount val="5"/>
                <c:pt idx="0">
                  <c:v>0.78</c:v>
                </c:pt>
                <c:pt idx="1">
                  <c:v>0.77</c:v>
                </c:pt>
                <c:pt idx="2">
                  <c:v>0.74</c:v>
                </c:pt>
                <c:pt idx="3">
                  <c:v>0.65</c:v>
                </c:pt>
                <c:pt idx="4">
                  <c:v>0.63</c:v>
                </c:pt>
              </c:numCache>
            </c:numRef>
          </c:val>
          <c:extLst>
            <c:ext xmlns:c16="http://schemas.microsoft.com/office/drawing/2014/chart" uri="{C3380CC4-5D6E-409C-BE32-E72D297353CC}">
              <c16:uniqueId val="{00000001-727B-408E-A92F-9FC055EED4D8}"/>
            </c:ext>
          </c:extLst>
        </c:ser>
        <c:ser>
          <c:idx val="2"/>
          <c:order val="2"/>
          <c:tx>
            <c:strRef>
              <c:f>Sheet1!$D$1</c:f>
              <c:strCache>
                <c:ptCount val="1"/>
                <c:pt idx="0">
                  <c:v>Exceeds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Sheet1!$D$2:$D$6</c:f>
              <c:numCache>
                <c:formatCode>0%</c:formatCode>
                <c:ptCount val="5"/>
                <c:pt idx="0">
                  <c:v>0.88</c:v>
                </c:pt>
                <c:pt idx="1">
                  <c:v>0.86</c:v>
                </c:pt>
                <c:pt idx="2">
                  <c:v>0.82</c:v>
                </c:pt>
                <c:pt idx="3">
                  <c:v>0.83</c:v>
                </c:pt>
                <c:pt idx="4">
                  <c:v>0.73</c:v>
                </c:pt>
              </c:numCache>
            </c:numRef>
          </c:val>
          <c:extLst>
            <c:ext xmlns:c16="http://schemas.microsoft.com/office/drawing/2014/chart" uri="{C3380CC4-5D6E-409C-BE32-E72D297353CC}">
              <c16:uniqueId val="{00000002-727B-408E-A92F-9FC055EED4D8}"/>
            </c:ext>
          </c:extLst>
        </c:ser>
        <c:dLbls>
          <c:showLegendKey val="0"/>
          <c:showVal val="1"/>
          <c:showCatName val="0"/>
          <c:showSerName val="0"/>
          <c:showPercent val="0"/>
          <c:showBubbleSize val="0"/>
        </c:dLbls>
        <c:gapWidth val="75"/>
        <c:axId val="730984264"/>
        <c:axId val="730983936"/>
      </c:barChart>
      <c:catAx>
        <c:axId val="73098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0983936"/>
        <c:crosses val="autoZero"/>
        <c:auto val="1"/>
        <c:lblAlgn val="ctr"/>
        <c:lblOffset val="100"/>
        <c:noMultiLvlLbl val="0"/>
      </c:catAx>
      <c:valAx>
        <c:axId val="730983936"/>
        <c:scaling>
          <c:orientation val="minMax"/>
        </c:scaling>
        <c:delete val="1"/>
        <c:axPos val="l"/>
        <c:numFmt formatCode="0%" sourceLinked="1"/>
        <c:majorTickMark val="none"/>
        <c:minorTickMark val="none"/>
        <c:tickLblPos val="nextTo"/>
        <c:crossAx val="730984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r>
              <a:rPr lang="en-US" b="0" dirty="0">
                <a:solidFill>
                  <a:schemeClr val="tx1">
                    <a:lumMod val="95000"/>
                    <a:lumOff val="5000"/>
                  </a:schemeClr>
                </a:solidFill>
                <a:latin typeface="+mn-lt"/>
              </a:rPr>
              <a:t>Job</a:t>
            </a:r>
            <a:r>
              <a:rPr lang="en-US" b="0" baseline="0" dirty="0">
                <a:solidFill>
                  <a:schemeClr val="tx1">
                    <a:lumMod val="95000"/>
                    <a:lumOff val="5000"/>
                  </a:schemeClr>
                </a:solidFill>
                <a:latin typeface="+mn-lt"/>
              </a:rPr>
              <a:t> Change 2015-2025</a:t>
            </a:r>
            <a:endParaRPr lang="en-US" b="0" dirty="0">
              <a:solidFill>
                <a:schemeClr val="tx1">
                  <a:lumMod val="95000"/>
                  <a:lumOff val="5000"/>
                </a:schemeClr>
              </a:solidFill>
              <a:latin typeface="+mn-lt"/>
            </a:endParaRPr>
          </a:p>
        </c:rich>
      </c:tx>
      <c:layout>
        <c:manualLayout>
          <c:xMode val="edge"/>
          <c:yMode val="edge"/>
          <c:x val="0.20836522156983006"/>
          <c:y val="3.459119496855345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1.4063963929969808E-2"/>
          <c:y val="0.25174051772940148"/>
          <c:w val="0.96943464755691544"/>
          <c:h val="0.61111574288508053"/>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FD96-4307-8270-79BBEB705E31}"/>
              </c:ext>
            </c:extLst>
          </c:dPt>
          <c:dPt>
            <c:idx val="1"/>
            <c:invertIfNegative val="0"/>
            <c:bubble3D val="0"/>
            <c:spPr>
              <a:solidFill>
                <a:srgbClr val="0070C0"/>
              </a:solidFill>
              <a:ln>
                <a:noFill/>
              </a:ln>
              <a:effectLst/>
            </c:spPr>
            <c:extLst>
              <c:ext xmlns:c16="http://schemas.microsoft.com/office/drawing/2014/chart" uri="{C3380CC4-5D6E-409C-BE32-E72D297353CC}">
                <c16:uniqueId val="{00000005-FD96-4307-8270-79BBEB705E31}"/>
              </c:ext>
            </c:extLst>
          </c:dPt>
          <c:dLbls>
            <c:dLbl>
              <c:idx val="0"/>
              <c:layout>
                <c:manualLayout>
                  <c:x val="4.1795890579225531E-3"/>
                  <c:y val="0.20225670320621686"/>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597841803437282"/>
                      <c:h val="0.14035947712418301"/>
                    </c:manualLayout>
                  </c15:layout>
                </c:ext>
                <c:ext xmlns:c16="http://schemas.microsoft.com/office/drawing/2014/chart" uri="{C3380CC4-5D6E-409C-BE32-E72D297353CC}">
                  <c16:uniqueId val="{00000004-FD96-4307-8270-79BBEB705E31}"/>
                </c:ext>
              </c:extLst>
            </c:dLbl>
            <c:dLbl>
              <c:idx val="1"/>
              <c:delete val="1"/>
              <c:extLst>
                <c:ext xmlns:c15="http://schemas.microsoft.com/office/drawing/2012/chart" uri="{CE6537A1-D6FC-4f65-9D91-7224C49458BB}"/>
                <c:ext xmlns:c16="http://schemas.microsoft.com/office/drawing/2014/chart" uri="{C3380CC4-5D6E-409C-BE32-E72D297353CC}">
                  <c16:uniqueId val="{00000005-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Sheet1!$B$2:$B$3</c:f>
              <c:numCache>
                <c:formatCode>#,##0</c:formatCode>
                <c:ptCount val="2"/>
                <c:pt idx="0">
                  <c:v>4569058</c:v>
                </c:pt>
                <c:pt idx="1">
                  <c:v>4569058</c:v>
                </c:pt>
              </c:numCache>
            </c:numRef>
          </c:val>
          <c:extLst>
            <c:ext xmlns:c16="http://schemas.microsoft.com/office/drawing/2014/chart" uri="{C3380CC4-5D6E-409C-BE32-E72D297353CC}">
              <c16:uniqueId val="{00000000-FD96-4307-8270-79BBEB705E31}"/>
            </c:ext>
          </c:extLst>
        </c:ser>
        <c:ser>
          <c:idx val="1"/>
          <c:order val="1"/>
          <c:tx>
            <c:strRef>
              <c:f>Sheet1!$C$1</c:f>
              <c:strCache>
                <c:ptCount val="1"/>
                <c:pt idx="0">
                  <c:v>Series 2</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Sheet1!$C$2:$C$3</c:f>
              <c:numCache>
                <c:formatCode>#,##0</c:formatCode>
                <c:ptCount val="2"/>
                <c:pt idx="0">
                  <c:v>0</c:v>
                </c:pt>
                <c:pt idx="1">
                  <c:v>387086</c:v>
                </c:pt>
              </c:numCache>
            </c:numRef>
          </c:val>
          <c:extLst>
            <c:ext xmlns:c16="http://schemas.microsoft.com/office/drawing/2014/chart" uri="{C3380CC4-5D6E-409C-BE32-E72D297353CC}">
              <c16:uniqueId val="{00000001-FD96-4307-8270-79BBEB705E31}"/>
            </c:ext>
          </c:extLst>
        </c:ser>
        <c:dLbls>
          <c:dLblPos val="ctr"/>
          <c:showLegendKey val="0"/>
          <c:showVal val="1"/>
          <c:showCatName val="0"/>
          <c:showSerName val="0"/>
          <c:showPercent val="0"/>
          <c:showBubbleSize val="0"/>
        </c:dLbls>
        <c:gapWidth val="79"/>
        <c:overlap val="100"/>
        <c:axId val="489970752"/>
        <c:axId val="489970424"/>
      </c:barChart>
      <c:catAx>
        <c:axId val="48997075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489970424"/>
        <c:crosses val="autoZero"/>
        <c:auto val="1"/>
        <c:lblAlgn val="ctr"/>
        <c:lblOffset val="100"/>
        <c:noMultiLvlLbl val="0"/>
      </c:catAx>
      <c:valAx>
        <c:axId val="489970424"/>
        <c:scaling>
          <c:orientation val="minMax"/>
          <c:max val="5000000"/>
          <c:min val="1000000"/>
        </c:scaling>
        <c:delete val="1"/>
        <c:axPos val="l"/>
        <c:numFmt formatCode="#,##0" sourceLinked="1"/>
        <c:majorTickMark val="none"/>
        <c:minorTickMark val="none"/>
        <c:tickLblPos val="nextTo"/>
        <c:crossAx val="4899707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Workbook_9.11.19.xlsx]RLI!PivotTable2</c:name>
    <c:fmtId val="38"/>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
        <c:idx val="127"/>
        <c:dLbl>
          <c:idx val="0"/>
          <c:delete val="1"/>
          <c:extLst>
            <c:ext xmlns:c15="http://schemas.microsoft.com/office/drawing/2012/chart" uri="{CE6537A1-D6FC-4f65-9D91-7224C49458BB}"/>
          </c:extLst>
        </c:dLbl>
      </c:pivotFmt>
      <c:pivotFmt>
        <c:idx val="128"/>
        <c:dLbl>
          <c:idx val="0"/>
          <c:delete val="1"/>
          <c:extLst>
            <c:ext xmlns:c15="http://schemas.microsoft.com/office/drawing/2012/chart" uri="{CE6537A1-D6FC-4f65-9D91-7224C49458BB}"/>
          </c:extLst>
        </c:dLbl>
      </c:pivotFmt>
      <c:pivotFmt>
        <c:idx val="129"/>
        <c:dLbl>
          <c:idx val="0"/>
          <c:delete val="1"/>
          <c:extLst>
            <c:ext xmlns:c15="http://schemas.microsoft.com/office/drawing/2012/chart" uri="{CE6537A1-D6FC-4f65-9D91-7224C49458BB}"/>
          </c:extLst>
        </c:dLbl>
      </c:pivotFmt>
      <c:pivotFmt>
        <c:idx val="130"/>
        <c:dLbl>
          <c:idx val="0"/>
          <c:delete val="1"/>
          <c:extLst>
            <c:ext xmlns:c15="http://schemas.microsoft.com/office/drawing/2012/chart" uri="{CE6537A1-D6FC-4f65-9D91-7224C49458BB}"/>
          </c:extLst>
        </c:dLbl>
      </c:pivotFmt>
      <c:pivotFmt>
        <c:idx val="131"/>
        <c:dLbl>
          <c:idx val="0"/>
          <c:delete val="1"/>
          <c:extLst>
            <c:ext xmlns:c15="http://schemas.microsoft.com/office/drawing/2012/chart" uri="{CE6537A1-D6FC-4f65-9D91-7224C49458BB}"/>
          </c:extLst>
        </c:dLbl>
      </c:pivotFmt>
      <c:pivotFmt>
        <c:idx val="132"/>
        <c:dLbl>
          <c:idx val="0"/>
          <c:delete val="1"/>
          <c:extLst>
            <c:ext xmlns:c15="http://schemas.microsoft.com/office/drawing/2012/chart" uri="{CE6537A1-D6FC-4f65-9D91-7224C49458BB}"/>
          </c:extLst>
        </c:dLbl>
      </c:pivotFmt>
      <c:pivotFmt>
        <c:idx val="133"/>
        <c:dLbl>
          <c:idx val="0"/>
          <c:delete val="1"/>
          <c:extLst>
            <c:ext xmlns:c15="http://schemas.microsoft.com/office/drawing/2012/chart" uri="{CE6537A1-D6FC-4f65-9D91-7224C49458BB}"/>
          </c:extLst>
        </c:dLbl>
      </c:pivotFmt>
      <c:pivotFmt>
        <c:idx val="134"/>
        <c:dLbl>
          <c:idx val="0"/>
          <c:delete val="1"/>
          <c:extLst>
            <c:ext xmlns:c15="http://schemas.microsoft.com/office/drawing/2012/chart" uri="{CE6537A1-D6FC-4f65-9D91-7224C49458BB}"/>
          </c:extLst>
        </c:dLbl>
      </c:pivotFmt>
      <c:pivotFmt>
        <c:idx val="135"/>
        <c:dLbl>
          <c:idx val="0"/>
          <c:delete val="1"/>
          <c:extLst>
            <c:ext xmlns:c15="http://schemas.microsoft.com/office/drawing/2012/chart" uri="{CE6537A1-D6FC-4f65-9D91-7224C49458BB}"/>
          </c:extLst>
        </c:dLbl>
      </c:pivotFmt>
      <c:pivotFmt>
        <c:idx val="136"/>
        <c:dLbl>
          <c:idx val="0"/>
          <c:delete val="1"/>
          <c:extLst>
            <c:ext xmlns:c15="http://schemas.microsoft.com/office/drawing/2012/chart" uri="{CE6537A1-D6FC-4f65-9D91-7224C49458BB}"/>
          </c:extLst>
        </c:dLbl>
      </c:pivotFmt>
      <c:pivotFmt>
        <c:idx val="137"/>
        <c:dLbl>
          <c:idx val="0"/>
          <c:delete val="1"/>
          <c:extLst>
            <c:ext xmlns:c15="http://schemas.microsoft.com/office/drawing/2012/chart" uri="{CE6537A1-D6FC-4f65-9D91-7224C49458BB}"/>
          </c:extLst>
        </c:dLbl>
      </c:pivotFmt>
      <c:pivotFmt>
        <c:idx val="138"/>
        <c:dLbl>
          <c:idx val="0"/>
          <c:delete val="1"/>
          <c:extLst>
            <c:ext xmlns:c15="http://schemas.microsoft.com/office/drawing/2012/chart" uri="{CE6537A1-D6FC-4f65-9D91-7224C49458BB}"/>
          </c:extLst>
        </c:dLbl>
      </c:pivotFmt>
      <c:pivotFmt>
        <c:idx val="139"/>
        <c:dLbl>
          <c:idx val="0"/>
          <c:delete val="1"/>
          <c:extLst>
            <c:ext xmlns:c15="http://schemas.microsoft.com/office/drawing/2012/chart" uri="{CE6537A1-D6FC-4f65-9D91-7224C49458BB}"/>
          </c:extLst>
        </c:dLbl>
      </c:pivotFmt>
      <c:pivotFmt>
        <c:idx val="140"/>
        <c:dLbl>
          <c:idx val="0"/>
          <c:delete val="1"/>
          <c:extLst>
            <c:ext xmlns:c15="http://schemas.microsoft.com/office/drawing/2012/chart" uri="{CE6537A1-D6FC-4f65-9D91-7224C49458BB}"/>
          </c:extLst>
        </c:dLbl>
      </c:pivotFmt>
      <c:pivotFmt>
        <c:idx val="141"/>
        <c:dLbl>
          <c:idx val="0"/>
          <c:delete val="1"/>
          <c:extLst>
            <c:ext xmlns:c15="http://schemas.microsoft.com/office/drawing/2012/chart" uri="{CE6537A1-D6FC-4f65-9D91-7224C49458BB}"/>
          </c:extLst>
        </c:dLbl>
      </c:pivotFmt>
      <c:pivotFmt>
        <c:idx val="142"/>
        <c:dLbl>
          <c:idx val="0"/>
          <c:delete val="1"/>
          <c:extLst>
            <c:ext xmlns:c15="http://schemas.microsoft.com/office/drawing/2012/chart" uri="{CE6537A1-D6FC-4f65-9D91-7224C49458BB}"/>
          </c:extLst>
        </c:dLbl>
      </c:pivotFmt>
      <c:pivotFmt>
        <c:idx val="143"/>
        <c:dLbl>
          <c:idx val="0"/>
          <c:delete val="1"/>
          <c:extLst>
            <c:ext xmlns:c15="http://schemas.microsoft.com/office/drawing/2012/chart" uri="{CE6537A1-D6FC-4f65-9D91-7224C49458BB}"/>
          </c:extLst>
        </c:dLbl>
      </c:pivotFmt>
      <c:pivotFmt>
        <c:idx val="144"/>
        <c:dLbl>
          <c:idx val="0"/>
          <c:delete val="1"/>
          <c:extLst>
            <c:ext xmlns:c15="http://schemas.microsoft.com/office/drawing/2012/chart" uri="{CE6537A1-D6FC-4f65-9D91-7224C49458BB}"/>
          </c:extLst>
        </c:dLbl>
      </c:pivotFmt>
      <c:pivotFmt>
        <c:idx val="145"/>
        <c:dLbl>
          <c:idx val="0"/>
          <c:delete val="1"/>
          <c:extLst>
            <c:ext xmlns:c15="http://schemas.microsoft.com/office/drawing/2012/chart" uri="{CE6537A1-D6FC-4f65-9D91-7224C49458BB}"/>
          </c:extLst>
        </c:dLbl>
      </c:pivotFmt>
      <c:pivotFmt>
        <c:idx val="146"/>
        <c:dLbl>
          <c:idx val="0"/>
          <c:delete val="1"/>
          <c:extLst>
            <c:ext xmlns:c15="http://schemas.microsoft.com/office/drawing/2012/chart" uri="{CE6537A1-D6FC-4f65-9D91-7224C49458BB}"/>
          </c:extLst>
        </c:dLbl>
      </c:pivotFmt>
      <c:pivotFmt>
        <c:idx val="147"/>
        <c:dLbl>
          <c:idx val="0"/>
          <c:delete val="1"/>
          <c:extLst>
            <c:ext xmlns:c15="http://schemas.microsoft.com/office/drawing/2012/chart" uri="{CE6537A1-D6FC-4f65-9D91-7224C49458BB}"/>
          </c:extLst>
        </c:dLbl>
      </c:pivotFmt>
      <c:pivotFmt>
        <c:idx val="148"/>
        <c:dLbl>
          <c:idx val="0"/>
          <c:delete val="1"/>
          <c:extLst>
            <c:ext xmlns:c15="http://schemas.microsoft.com/office/drawing/2012/chart" uri="{CE6537A1-D6FC-4f65-9D91-7224C49458BB}"/>
          </c:extLst>
        </c:dLbl>
      </c:pivotFmt>
      <c:pivotFmt>
        <c:idx val="149"/>
        <c:dLbl>
          <c:idx val="0"/>
          <c:delete val="1"/>
          <c:extLst>
            <c:ext xmlns:c15="http://schemas.microsoft.com/office/drawing/2012/chart" uri="{CE6537A1-D6FC-4f65-9D91-7224C49458BB}"/>
          </c:extLst>
        </c:dLbl>
      </c:pivotFmt>
      <c:pivotFmt>
        <c:idx val="150"/>
        <c:dLbl>
          <c:idx val="0"/>
          <c:delete val="1"/>
          <c:extLst>
            <c:ext xmlns:c15="http://schemas.microsoft.com/office/drawing/2012/chart" uri="{CE6537A1-D6FC-4f65-9D91-7224C49458BB}"/>
          </c:extLst>
        </c:dLbl>
      </c:pivotFmt>
      <c:pivotFmt>
        <c:idx val="151"/>
        <c:dLbl>
          <c:idx val="0"/>
          <c:delete val="1"/>
          <c:extLst>
            <c:ext xmlns:c15="http://schemas.microsoft.com/office/drawing/2012/chart" uri="{CE6537A1-D6FC-4f65-9D91-7224C49458BB}"/>
          </c:extLst>
        </c:dLbl>
      </c:pivotFmt>
      <c:pivotFmt>
        <c:idx val="152"/>
        <c:dLbl>
          <c:idx val="0"/>
          <c:delete val="1"/>
          <c:extLst>
            <c:ext xmlns:c15="http://schemas.microsoft.com/office/drawing/2012/chart" uri="{CE6537A1-D6FC-4f65-9D91-7224C49458BB}"/>
          </c:extLst>
        </c:dLbl>
      </c:pivotFmt>
      <c:pivotFmt>
        <c:idx val="153"/>
        <c:dLbl>
          <c:idx val="0"/>
          <c:delete val="1"/>
          <c:extLst>
            <c:ext xmlns:c15="http://schemas.microsoft.com/office/drawing/2012/chart" uri="{CE6537A1-D6FC-4f65-9D91-7224C49458BB}"/>
          </c:extLst>
        </c:dLbl>
      </c:pivotFmt>
      <c:pivotFmt>
        <c:idx val="154"/>
        <c:dLbl>
          <c:idx val="0"/>
          <c:delete val="1"/>
          <c:extLst>
            <c:ext xmlns:c15="http://schemas.microsoft.com/office/drawing/2012/chart" uri="{CE6537A1-D6FC-4f65-9D91-7224C49458BB}"/>
          </c:extLst>
        </c:dLbl>
      </c:pivotFmt>
      <c:pivotFmt>
        <c:idx val="155"/>
        <c:dLbl>
          <c:idx val="0"/>
          <c:delete val="1"/>
          <c:extLst>
            <c:ext xmlns:c15="http://schemas.microsoft.com/office/drawing/2012/chart" uri="{CE6537A1-D6FC-4f65-9D91-7224C49458BB}"/>
          </c:extLst>
        </c:dLbl>
      </c:pivotFmt>
      <c:pivotFmt>
        <c:idx val="156"/>
        <c:dLbl>
          <c:idx val="0"/>
          <c:delete val="1"/>
          <c:extLst>
            <c:ext xmlns:c15="http://schemas.microsoft.com/office/drawing/2012/chart" uri="{CE6537A1-D6FC-4f65-9D91-7224C49458BB}"/>
          </c:extLst>
        </c:dLbl>
      </c:pivotFmt>
      <c:pivotFmt>
        <c:idx val="157"/>
        <c:dLbl>
          <c:idx val="0"/>
          <c:delete val="1"/>
          <c:extLst>
            <c:ext xmlns:c15="http://schemas.microsoft.com/office/drawing/2012/chart" uri="{CE6537A1-D6FC-4f65-9D91-7224C49458BB}"/>
          </c:extLst>
        </c:dLbl>
      </c:pivotFmt>
      <c:pivotFmt>
        <c:idx val="158"/>
        <c:dLbl>
          <c:idx val="0"/>
          <c:delete val="1"/>
          <c:extLst>
            <c:ext xmlns:c15="http://schemas.microsoft.com/office/drawing/2012/chart" uri="{CE6537A1-D6FC-4f65-9D91-7224C49458BB}"/>
          </c:extLst>
        </c:dLbl>
      </c:pivotFmt>
      <c:pivotFmt>
        <c:idx val="159"/>
        <c:dLbl>
          <c:idx val="0"/>
          <c:delete val="1"/>
          <c:extLst>
            <c:ext xmlns:c15="http://schemas.microsoft.com/office/drawing/2012/chart" uri="{CE6537A1-D6FC-4f65-9D91-7224C49458BB}"/>
          </c:extLst>
        </c:dLbl>
      </c:pivotFmt>
      <c:pivotFmt>
        <c:idx val="160"/>
        <c:dLbl>
          <c:idx val="0"/>
          <c:delete val="1"/>
          <c:extLst>
            <c:ext xmlns:c15="http://schemas.microsoft.com/office/drawing/2012/chart" uri="{CE6537A1-D6FC-4f65-9D91-7224C49458BB}"/>
          </c:extLst>
        </c:dLbl>
      </c:pivotFmt>
      <c:pivotFmt>
        <c:idx val="161"/>
        <c:dLbl>
          <c:idx val="0"/>
          <c:delete val="1"/>
          <c:extLst>
            <c:ext xmlns:c15="http://schemas.microsoft.com/office/drawing/2012/chart" uri="{CE6537A1-D6FC-4f65-9D91-7224C49458BB}"/>
          </c:extLst>
        </c:dLbl>
      </c:pivotFmt>
      <c:pivotFmt>
        <c:idx val="162"/>
        <c:dLbl>
          <c:idx val="0"/>
          <c:delete val="1"/>
          <c:extLst>
            <c:ext xmlns:c15="http://schemas.microsoft.com/office/drawing/2012/chart" uri="{CE6537A1-D6FC-4f65-9D91-7224C49458BB}"/>
          </c:extLst>
        </c:dLbl>
      </c:pivotFmt>
      <c:pivotFmt>
        <c:idx val="163"/>
        <c:dLbl>
          <c:idx val="0"/>
          <c:delete val="1"/>
          <c:extLst>
            <c:ext xmlns:c15="http://schemas.microsoft.com/office/drawing/2012/chart" uri="{CE6537A1-D6FC-4f65-9D91-7224C49458BB}"/>
          </c:extLst>
        </c:dLbl>
      </c:pivotFmt>
      <c:pivotFmt>
        <c:idx val="164"/>
        <c:dLbl>
          <c:idx val="0"/>
          <c:delete val="1"/>
          <c:extLst>
            <c:ext xmlns:c15="http://schemas.microsoft.com/office/drawing/2012/chart" uri="{CE6537A1-D6FC-4f65-9D91-7224C49458BB}"/>
          </c:extLst>
        </c:dLbl>
      </c:pivotFmt>
      <c:pivotFmt>
        <c:idx val="165"/>
        <c:dLbl>
          <c:idx val="0"/>
          <c:delete val="1"/>
          <c:extLst>
            <c:ext xmlns:c15="http://schemas.microsoft.com/office/drawing/2012/chart" uri="{CE6537A1-D6FC-4f65-9D91-7224C49458BB}"/>
          </c:extLst>
        </c:dLbl>
      </c:pivotFmt>
      <c:pivotFmt>
        <c:idx val="166"/>
        <c:dLbl>
          <c:idx val="0"/>
          <c:delete val="1"/>
          <c:extLst>
            <c:ext xmlns:c15="http://schemas.microsoft.com/office/drawing/2012/chart" uri="{CE6537A1-D6FC-4f65-9D91-7224C49458BB}"/>
          </c:extLst>
        </c:dLbl>
      </c:pivotFmt>
      <c:pivotFmt>
        <c:idx val="167"/>
        <c:dLbl>
          <c:idx val="0"/>
          <c:delete val="1"/>
          <c:extLst>
            <c:ext xmlns:c15="http://schemas.microsoft.com/office/drawing/2012/chart" uri="{CE6537A1-D6FC-4f65-9D91-7224C49458BB}"/>
          </c:extLst>
        </c:dLbl>
      </c:pivotFmt>
      <c:pivotFmt>
        <c:idx val="168"/>
        <c:dLbl>
          <c:idx val="0"/>
          <c:delete val="1"/>
          <c:extLst>
            <c:ext xmlns:c15="http://schemas.microsoft.com/office/drawing/2012/chart" uri="{CE6537A1-D6FC-4f65-9D91-7224C49458BB}"/>
          </c:extLst>
        </c:dLbl>
      </c:pivotFmt>
      <c:pivotFmt>
        <c:idx val="169"/>
        <c:dLbl>
          <c:idx val="0"/>
          <c:delete val="1"/>
          <c:extLst>
            <c:ext xmlns:c15="http://schemas.microsoft.com/office/drawing/2012/chart" uri="{CE6537A1-D6FC-4f65-9D91-7224C49458BB}"/>
          </c:extLst>
        </c:dLbl>
      </c:pivotFmt>
      <c:pivotFmt>
        <c:idx val="170"/>
        <c:dLbl>
          <c:idx val="0"/>
          <c:delete val="1"/>
          <c:extLst>
            <c:ext xmlns:c15="http://schemas.microsoft.com/office/drawing/2012/chart" uri="{CE6537A1-D6FC-4f65-9D91-7224C49458BB}"/>
          </c:extLst>
        </c:dLbl>
      </c:pivotFmt>
      <c:pivotFmt>
        <c:idx val="171"/>
        <c:dLbl>
          <c:idx val="0"/>
          <c:delete val="1"/>
          <c:extLst>
            <c:ext xmlns:c15="http://schemas.microsoft.com/office/drawing/2012/chart" uri="{CE6537A1-D6FC-4f65-9D91-7224C49458BB}"/>
          </c:extLst>
        </c:dLbl>
      </c:pivotFmt>
      <c:pivotFmt>
        <c:idx val="172"/>
        <c:dLbl>
          <c:idx val="0"/>
          <c:delete val="1"/>
          <c:extLst>
            <c:ext xmlns:c15="http://schemas.microsoft.com/office/drawing/2012/chart" uri="{CE6537A1-D6FC-4f65-9D91-7224C49458BB}"/>
          </c:extLst>
        </c:dLbl>
      </c:pivotFmt>
      <c:pivotFmt>
        <c:idx val="173"/>
        <c:dLbl>
          <c:idx val="0"/>
          <c:delete val="1"/>
          <c:extLst>
            <c:ext xmlns:c15="http://schemas.microsoft.com/office/drawing/2012/chart" uri="{CE6537A1-D6FC-4f65-9D91-7224C49458BB}"/>
          </c:extLst>
        </c:dLbl>
      </c:pivotFmt>
    </c:pivotFmts>
    <c:plotArea>
      <c:layout>
        <c:manualLayout>
          <c:layoutTarget val="inner"/>
          <c:xMode val="edge"/>
          <c:yMode val="edge"/>
          <c:x val="5.9632237386108143E-2"/>
          <c:y val="4.7662331033517635E-2"/>
          <c:w val="0.73631828281811973"/>
          <c:h val="0.84479269377251465"/>
        </c:manualLayout>
      </c:layout>
      <c:lineChart>
        <c:grouping val="standard"/>
        <c:varyColors val="0"/>
        <c:ser>
          <c:idx val="0"/>
          <c:order val="0"/>
          <c:tx>
            <c:strRef>
              <c:f>RLI!$B$4:$B$5</c:f>
              <c:strCache>
                <c:ptCount val="1"/>
                <c:pt idx="0">
                  <c:v>Cherokee</c:v>
                </c:pt>
              </c:strCache>
            </c:strRef>
          </c:tx>
          <c:cat>
            <c:strRef>
              <c:f>RLI!$A$6:$A$10</c:f>
              <c:strCache>
                <c:ptCount val="5"/>
                <c:pt idx="0">
                  <c:v>2013 </c:v>
                </c:pt>
                <c:pt idx="1">
                  <c:v>2014 </c:v>
                </c:pt>
                <c:pt idx="2">
                  <c:v>2015 </c:v>
                </c:pt>
                <c:pt idx="3">
                  <c:v>2016 </c:v>
                </c:pt>
                <c:pt idx="4">
                  <c:v>2017 </c:v>
                </c:pt>
              </c:strCache>
            </c:strRef>
          </c:cat>
          <c:val>
            <c:numRef>
              <c:f>RLI!$B$6:$B$10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0-3B6D-46A2-A2CC-DC21F70AD5A3}"/>
            </c:ext>
          </c:extLst>
        </c:ser>
        <c:ser>
          <c:idx val="1"/>
          <c:order val="1"/>
          <c:tx>
            <c:strRef>
              <c:f>RLI!$C$4:$C$5</c:f>
              <c:strCache>
                <c:ptCount val="1"/>
                <c:pt idx="0">
                  <c:v>Clayton</c:v>
                </c:pt>
              </c:strCache>
            </c:strRef>
          </c:tx>
          <c:cat>
            <c:strRef>
              <c:f>RLI!$A$6:$A$10</c:f>
              <c:strCache>
                <c:ptCount val="5"/>
                <c:pt idx="0">
                  <c:v>2013 </c:v>
                </c:pt>
                <c:pt idx="1">
                  <c:v>2014 </c:v>
                </c:pt>
                <c:pt idx="2">
                  <c:v>2015 </c:v>
                </c:pt>
                <c:pt idx="3">
                  <c:v>2016 </c:v>
                </c:pt>
                <c:pt idx="4">
                  <c:v>2017 </c:v>
                </c:pt>
              </c:strCache>
            </c:strRef>
          </c:cat>
          <c:val>
            <c:numRef>
              <c:f>RLI!$C$6:$C$10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1-3B6D-46A2-A2CC-DC21F70AD5A3}"/>
            </c:ext>
          </c:extLst>
        </c:ser>
        <c:ser>
          <c:idx val="2"/>
          <c:order val="2"/>
          <c:tx>
            <c:strRef>
              <c:f>RLI!$D$4:$D$5</c:f>
              <c:strCache>
                <c:ptCount val="1"/>
                <c:pt idx="0">
                  <c:v>Cobb</c:v>
                </c:pt>
              </c:strCache>
            </c:strRef>
          </c:tx>
          <c:cat>
            <c:strRef>
              <c:f>RLI!$A$6:$A$10</c:f>
              <c:strCache>
                <c:ptCount val="5"/>
                <c:pt idx="0">
                  <c:v>2013 </c:v>
                </c:pt>
                <c:pt idx="1">
                  <c:v>2014 </c:v>
                </c:pt>
                <c:pt idx="2">
                  <c:v>2015 </c:v>
                </c:pt>
                <c:pt idx="3">
                  <c:v>2016 </c:v>
                </c:pt>
                <c:pt idx="4">
                  <c:v>2017 </c:v>
                </c:pt>
              </c:strCache>
            </c:strRef>
          </c:cat>
          <c:val>
            <c:numRef>
              <c:f>RLI!$D$6:$D$10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2-3B6D-46A2-A2CC-DC21F70AD5A3}"/>
            </c:ext>
          </c:extLst>
        </c:ser>
        <c:ser>
          <c:idx val="3"/>
          <c:order val="3"/>
          <c:tx>
            <c:strRef>
              <c:f>RLI!$E$4:$E$5</c:f>
              <c:strCache>
                <c:ptCount val="1"/>
                <c:pt idx="0">
                  <c:v>Dekalb</c:v>
                </c:pt>
              </c:strCache>
            </c:strRef>
          </c:tx>
          <c:cat>
            <c:strRef>
              <c:f>RLI!$A$6:$A$10</c:f>
              <c:strCache>
                <c:ptCount val="5"/>
                <c:pt idx="0">
                  <c:v>2013 </c:v>
                </c:pt>
                <c:pt idx="1">
                  <c:v>2014 </c:v>
                </c:pt>
                <c:pt idx="2">
                  <c:v>2015 </c:v>
                </c:pt>
                <c:pt idx="3">
                  <c:v>2016 </c:v>
                </c:pt>
                <c:pt idx="4">
                  <c:v>2017 </c:v>
                </c:pt>
              </c:strCache>
            </c:strRef>
          </c:cat>
          <c:val>
            <c:numRef>
              <c:f>RLI!$E$6:$E$10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3-3B6D-46A2-A2CC-DC21F70AD5A3}"/>
            </c:ext>
          </c:extLst>
        </c:ser>
        <c:ser>
          <c:idx val="4"/>
          <c:order val="4"/>
          <c:tx>
            <c:strRef>
              <c:f>RLI!$F$4:$F$5</c:f>
              <c:strCache>
                <c:ptCount val="1"/>
                <c:pt idx="0">
                  <c:v>Douglas</c:v>
                </c:pt>
              </c:strCache>
            </c:strRef>
          </c:tx>
          <c:cat>
            <c:strRef>
              <c:f>RLI!$A$6:$A$10</c:f>
              <c:strCache>
                <c:ptCount val="5"/>
                <c:pt idx="0">
                  <c:v>2013 </c:v>
                </c:pt>
                <c:pt idx="1">
                  <c:v>2014 </c:v>
                </c:pt>
                <c:pt idx="2">
                  <c:v>2015 </c:v>
                </c:pt>
                <c:pt idx="3">
                  <c:v>2016 </c:v>
                </c:pt>
                <c:pt idx="4">
                  <c:v>2017 </c:v>
                </c:pt>
              </c:strCache>
            </c:strRef>
          </c:cat>
          <c:val>
            <c:numRef>
              <c:f>RLI!$F$6:$F$10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4-3B6D-46A2-A2CC-DC21F70AD5A3}"/>
            </c:ext>
          </c:extLst>
        </c:ser>
        <c:ser>
          <c:idx val="5"/>
          <c:order val="5"/>
          <c:tx>
            <c:strRef>
              <c:f>RLI!$G$4:$G$5</c:f>
              <c:strCache>
                <c:ptCount val="1"/>
                <c:pt idx="0">
                  <c:v>Fayette</c:v>
                </c:pt>
              </c:strCache>
            </c:strRef>
          </c:tx>
          <c:cat>
            <c:strRef>
              <c:f>RLI!$A$6:$A$10</c:f>
              <c:strCache>
                <c:ptCount val="5"/>
                <c:pt idx="0">
                  <c:v>2013 </c:v>
                </c:pt>
                <c:pt idx="1">
                  <c:v>2014 </c:v>
                </c:pt>
                <c:pt idx="2">
                  <c:v>2015 </c:v>
                </c:pt>
                <c:pt idx="3">
                  <c:v>2016 </c:v>
                </c:pt>
                <c:pt idx="4">
                  <c:v>2017 </c:v>
                </c:pt>
              </c:strCache>
            </c:strRef>
          </c:cat>
          <c:val>
            <c:numRef>
              <c:f>RLI!$G$6:$G$10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5-3B6D-46A2-A2CC-DC21F70AD5A3}"/>
            </c:ext>
          </c:extLst>
        </c:ser>
        <c:ser>
          <c:idx val="6"/>
          <c:order val="6"/>
          <c:tx>
            <c:strRef>
              <c:f>RLI!$H$4:$H$5</c:f>
              <c:strCache>
                <c:ptCount val="1"/>
                <c:pt idx="0">
                  <c:v>Fulton</c:v>
                </c:pt>
              </c:strCache>
            </c:strRef>
          </c:tx>
          <c:cat>
            <c:strRef>
              <c:f>RLI!$A$6:$A$10</c:f>
              <c:strCache>
                <c:ptCount val="5"/>
                <c:pt idx="0">
                  <c:v>2013 </c:v>
                </c:pt>
                <c:pt idx="1">
                  <c:v>2014 </c:v>
                </c:pt>
                <c:pt idx="2">
                  <c:v>2015 </c:v>
                </c:pt>
                <c:pt idx="3">
                  <c:v>2016 </c:v>
                </c:pt>
                <c:pt idx="4">
                  <c:v>2017 </c:v>
                </c:pt>
              </c:strCache>
            </c:strRef>
          </c:cat>
          <c:val>
            <c:numRef>
              <c:f>RLI!$H$6:$H$10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6-3B6D-46A2-A2CC-DC21F70AD5A3}"/>
            </c:ext>
          </c:extLst>
        </c:ser>
        <c:ser>
          <c:idx val="7"/>
          <c:order val="7"/>
          <c:tx>
            <c:strRef>
              <c:f>RLI!$I$4:$I$5</c:f>
              <c:strCache>
                <c:ptCount val="1"/>
                <c:pt idx="0">
                  <c:v>Gwinnett</c:v>
                </c:pt>
              </c:strCache>
            </c:strRef>
          </c:tx>
          <c:cat>
            <c:strRef>
              <c:f>RLI!$A$6:$A$10</c:f>
              <c:strCache>
                <c:ptCount val="5"/>
                <c:pt idx="0">
                  <c:v>2013 </c:v>
                </c:pt>
                <c:pt idx="1">
                  <c:v>2014 </c:v>
                </c:pt>
                <c:pt idx="2">
                  <c:v>2015 </c:v>
                </c:pt>
                <c:pt idx="3">
                  <c:v>2016 </c:v>
                </c:pt>
                <c:pt idx="4">
                  <c:v>2017 </c:v>
                </c:pt>
              </c:strCache>
            </c:strRef>
          </c:cat>
          <c:val>
            <c:numRef>
              <c:f>RLI!$I$6:$I$10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7-3B6D-46A2-A2CC-DC21F70AD5A3}"/>
            </c:ext>
          </c:extLst>
        </c:ser>
        <c:ser>
          <c:idx val="8"/>
          <c:order val="8"/>
          <c:tx>
            <c:strRef>
              <c:f>RLI!$J$4:$J$5</c:f>
              <c:strCache>
                <c:ptCount val="1"/>
                <c:pt idx="0">
                  <c:v>Henry</c:v>
                </c:pt>
              </c:strCache>
            </c:strRef>
          </c:tx>
          <c:cat>
            <c:strRef>
              <c:f>RLI!$A$6:$A$10</c:f>
              <c:strCache>
                <c:ptCount val="5"/>
                <c:pt idx="0">
                  <c:v>2013 </c:v>
                </c:pt>
                <c:pt idx="1">
                  <c:v>2014 </c:v>
                </c:pt>
                <c:pt idx="2">
                  <c:v>2015 </c:v>
                </c:pt>
                <c:pt idx="3">
                  <c:v>2016 </c:v>
                </c:pt>
                <c:pt idx="4">
                  <c:v>2017 </c:v>
                </c:pt>
              </c:strCache>
            </c:strRef>
          </c:cat>
          <c:val>
            <c:numRef>
              <c:f>RLI!$J$6:$J$10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8-3B6D-46A2-A2CC-DC21F70AD5A3}"/>
            </c:ext>
          </c:extLst>
        </c:ser>
        <c:ser>
          <c:idx val="9"/>
          <c:order val="9"/>
          <c:tx>
            <c:strRef>
              <c:f>RLI!$K$4:$K$5</c:f>
              <c:strCache>
                <c:ptCount val="1"/>
                <c:pt idx="0">
                  <c:v>Rockdale</c:v>
                </c:pt>
              </c:strCache>
            </c:strRef>
          </c:tx>
          <c:cat>
            <c:strRef>
              <c:f>RLI!$A$6:$A$10</c:f>
              <c:strCache>
                <c:ptCount val="5"/>
                <c:pt idx="0">
                  <c:v>2013 </c:v>
                </c:pt>
                <c:pt idx="1">
                  <c:v>2014 </c:v>
                </c:pt>
                <c:pt idx="2">
                  <c:v>2015 </c:v>
                </c:pt>
                <c:pt idx="3">
                  <c:v>2016 </c:v>
                </c:pt>
                <c:pt idx="4">
                  <c:v>2017 </c:v>
                </c:pt>
              </c:strCache>
            </c:strRef>
          </c:cat>
          <c:val>
            <c:numRef>
              <c:f>RLI!$K$6:$K$10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9-3B6D-46A2-A2CC-DC21F70AD5A3}"/>
            </c:ext>
          </c:extLst>
        </c:ser>
        <c:dLbls>
          <c:showLegendKey val="0"/>
          <c:showVal val="0"/>
          <c:showCatName val="0"/>
          <c:showSerName val="0"/>
          <c:showPercent val="0"/>
          <c:showBubbleSize val="0"/>
        </c:dLbls>
        <c:marker val="1"/>
        <c:smooth val="0"/>
        <c:axId val="102881920"/>
        <c:axId val="102887808"/>
      </c:lineChart>
      <c:catAx>
        <c:axId val="102881920"/>
        <c:scaling>
          <c:orientation val="minMax"/>
        </c:scaling>
        <c:delete val="0"/>
        <c:axPos val="b"/>
        <c:numFmt formatCode="General" sourceLinked="1"/>
        <c:majorTickMark val="out"/>
        <c:minorTickMark val="none"/>
        <c:tickLblPos val="nextTo"/>
        <c:crossAx val="102887808"/>
        <c:crosses val="autoZero"/>
        <c:auto val="1"/>
        <c:lblAlgn val="ctr"/>
        <c:lblOffset val="100"/>
        <c:noMultiLvlLbl val="0"/>
      </c:catAx>
      <c:valAx>
        <c:axId val="102887808"/>
        <c:scaling>
          <c:orientation val="minMax"/>
          <c:max val="0.25"/>
          <c:min val="0"/>
        </c:scaling>
        <c:delete val="0"/>
        <c:axPos val="l"/>
        <c:majorGridlines/>
        <c:numFmt formatCode="0%" sourceLinked="0"/>
        <c:majorTickMark val="out"/>
        <c:minorTickMark val="none"/>
        <c:tickLblPos val="nextTo"/>
        <c:crossAx val="102881920"/>
        <c:crosses val="autoZero"/>
        <c:crossBetween val="between"/>
        <c:majorUnit val="5.000000000000001E-2"/>
      </c:valAx>
    </c:plotArea>
    <c:legend>
      <c:legendPos val="r"/>
      <c:layout>
        <c:manualLayout>
          <c:xMode val="edge"/>
          <c:yMode val="edge"/>
          <c:x val="0.82695708394814782"/>
          <c:y val="5.850011814005969E-2"/>
          <c:w val="0.1631094933887981"/>
          <c:h val="0.85094444024231908"/>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Workbook_9.11.19.xlsx]RLI!PivotTable1</c:name>
    <c:fmtId val="42"/>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
        <c:idx val="127"/>
        <c:dLbl>
          <c:idx val="0"/>
          <c:delete val="1"/>
          <c:extLst>
            <c:ext xmlns:c15="http://schemas.microsoft.com/office/drawing/2012/chart" uri="{CE6537A1-D6FC-4f65-9D91-7224C49458BB}"/>
          </c:extLst>
        </c:dLbl>
      </c:pivotFmt>
      <c:pivotFmt>
        <c:idx val="128"/>
        <c:dLbl>
          <c:idx val="0"/>
          <c:delete val="1"/>
          <c:extLst>
            <c:ext xmlns:c15="http://schemas.microsoft.com/office/drawing/2012/chart" uri="{CE6537A1-D6FC-4f65-9D91-7224C49458BB}"/>
          </c:extLst>
        </c:dLbl>
      </c:pivotFmt>
      <c:pivotFmt>
        <c:idx val="129"/>
        <c:dLbl>
          <c:idx val="0"/>
          <c:delete val="1"/>
          <c:extLst>
            <c:ext xmlns:c15="http://schemas.microsoft.com/office/drawing/2012/chart" uri="{CE6537A1-D6FC-4f65-9D91-7224C49458BB}"/>
          </c:extLst>
        </c:dLbl>
      </c:pivotFmt>
      <c:pivotFmt>
        <c:idx val="130"/>
        <c:dLbl>
          <c:idx val="0"/>
          <c:delete val="1"/>
          <c:extLst>
            <c:ext xmlns:c15="http://schemas.microsoft.com/office/drawing/2012/chart" uri="{CE6537A1-D6FC-4f65-9D91-7224C49458BB}"/>
          </c:extLst>
        </c:dLbl>
      </c:pivotFmt>
      <c:pivotFmt>
        <c:idx val="131"/>
        <c:dLbl>
          <c:idx val="0"/>
          <c:delete val="1"/>
          <c:extLst>
            <c:ext xmlns:c15="http://schemas.microsoft.com/office/drawing/2012/chart" uri="{CE6537A1-D6FC-4f65-9D91-7224C49458BB}"/>
          </c:extLst>
        </c:dLbl>
      </c:pivotFmt>
      <c:pivotFmt>
        <c:idx val="132"/>
        <c:dLbl>
          <c:idx val="0"/>
          <c:delete val="1"/>
          <c:extLst>
            <c:ext xmlns:c15="http://schemas.microsoft.com/office/drawing/2012/chart" uri="{CE6537A1-D6FC-4f65-9D91-7224C49458BB}"/>
          </c:extLst>
        </c:dLbl>
      </c:pivotFmt>
      <c:pivotFmt>
        <c:idx val="133"/>
        <c:dLbl>
          <c:idx val="0"/>
          <c:delete val="1"/>
          <c:extLst>
            <c:ext xmlns:c15="http://schemas.microsoft.com/office/drawing/2012/chart" uri="{CE6537A1-D6FC-4f65-9D91-7224C49458BB}"/>
          </c:extLst>
        </c:dLbl>
      </c:pivotFmt>
      <c:pivotFmt>
        <c:idx val="134"/>
        <c:dLbl>
          <c:idx val="0"/>
          <c:delete val="1"/>
          <c:extLst>
            <c:ext xmlns:c15="http://schemas.microsoft.com/office/drawing/2012/chart" uri="{CE6537A1-D6FC-4f65-9D91-7224C49458BB}"/>
          </c:extLst>
        </c:dLbl>
      </c:pivotFmt>
      <c:pivotFmt>
        <c:idx val="135"/>
        <c:dLbl>
          <c:idx val="0"/>
          <c:delete val="1"/>
          <c:extLst>
            <c:ext xmlns:c15="http://schemas.microsoft.com/office/drawing/2012/chart" uri="{CE6537A1-D6FC-4f65-9D91-7224C49458BB}"/>
          </c:extLst>
        </c:dLbl>
      </c:pivotFmt>
      <c:pivotFmt>
        <c:idx val="136"/>
        <c:dLbl>
          <c:idx val="0"/>
          <c:delete val="1"/>
          <c:extLst>
            <c:ext xmlns:c15="http://schemas.microsoft.com/office/drawing/2012/chart" uri="{CE6537A1-D6FC-4f65-9D91-7224C49458BB}"/>
          </c:extLst>
        </c:dLbl>
      </c:pivotFmt>
      <c:pivotFmt>
        <c:idx val="137"/>
        <c:dLbl>
          <c:idx val="0"/>
          <c:delete val="1"/>
          <c:extLst>
            <c:ext xmlns:c15="http://schemas.microsoft.com/office/drawing/2012/chart" uri="{CE6537A1-D6FC-4f65-9D91-7224C49458BB}"/>
          </c:extLst>
        </c:dLbl>
      </c:pivotFmt>
      <c:pivotFmt>
        <c:idx val="138"/>
        <c:dLbl>
          <c:idx val="0"/>
          <c:delete val="1"/>
          <c:extLst>
            <c:ext xmlns:c15="http://schemas.microsoft.com/office/drawing/2012/chart" uri="{CE6537A1-D6FC-4f65-9D91-7224C49458BB}"/>
          </c:extLst>
        </c:dLbl>
      </c:pivotFmt>
      <c:pivotFmt>
        <c:idx val="139"/>
        <c:dLbl>
          <c:idx val="0"/>
          <c:delete val="1"/>
          <c:extLst>
            <c:ext xmlns:c15="http://schemas.microsoft.com/office/drawing/2012/chart" uri="{CE6537A1-D6FC-4f65-9D91-7224C49458BB}"/>
          </c:extLst>
        </c:dLbl>
      </c:pivotFmt>
      <c:pivotFmt>
        <c:idx val="140"/>
        <c:dLbl>
          <c:idx val="0"/>
          <c:delete val="1"/>
          <c:extLst>
            <c:ext xmlns:c15="http://schemas.microsoft.com/office/drawing/2012/chart" uri="{CE6537A1-D6FC-4f65-9D91-7224C49458BB}"/>
          </c:extLst>
        </c:dLbl>
      </c:pivotFmt>
      <c:pivotFmt>
        <c:idx val="141"/>
        <c:dLbl>
          <c:idx val="0"/>
          <c:delete val="1"/>
          <c:extLst>
            <c:ext xmlns:c15="http://schemas.microsoft.com/office/drawing/2012/chart" uri="{CE6537A1-D6FC-4f65-9D91-7224C49458BB}"/>
          </c:extLst>
        </c:dLbl>
      </c:pivotFmt>
      <c:pivotFmt>
        <c:idx val="142"/>
        <c:dLbl>
          <c:idx val="0"/>
          <c:delete val="1"/>
          <c:extLst>
            <c:ext xmlns:c15="http://schemas.microsoft.com/office/drawing/2012/chart" uri="{CE6537A1-D6FC-4f65-9D91-7224C49458BB}"/>
          </c:extLst>
        </c:dLbl>
      </c:pivotFmt>
      <c:pivotFmt>
        <c:idx val="143"/>
        <c:dLbl>
          <c:idx val="0"/>
          <c:delete val="1"/>
          <c:extLst>
            <c:ext xmlns:c15="http://schemas.microsoft.com/office/drawing/2012/chart" uri="{CE6537A1-D6FC-4f65-9D91-7224C49458BB}"/>
          </c:extLst>
        </c:dLbl>
      </c:pivotFmt>
      <c:pivotFmt>
        <c:idx val="144"/>
        <c:dLbl>
          <c:idx val="0"/>
          <c:delete val="1"/>
          <c:extLst>
            <c:ext xmlns:c15="http://schemas.microsoft.com/office/drawing/2012/chart" uri="{CE6537A1-D6FC-4f65-9D91-7224C49458BB}"/>
          </c:extLst>
        </c:dLbl>
      </c:pivotFmt>
      <c:pivotFmt>
        <c:idx val="145"/>
        <c:dLbl>
          <c:idx val="0"/>
          <c:delete val="1"/>
          <c:extLst>
            <c:ext xmlns:c15="http://schemas.microsoft.com/office/drawing/2012/chart" uri="{CE6537A1-D6FC-4f65-9D91-7224C49458BB}"/>
          </c:extLst>
        </c:dLbl>
      </c:pivotFmt>
      <c:pivotFmt>
        <c:idx val="146"/>
        <c:dLbl>
          <c:idx val="0"/>
          <c:delete val="1"/>
          <c:extLst>
            <c:ext xmlns:c15="http://schemas.microsoft.com/office/drawing/2012/chart" uri="{CE6537A1-D6FC-4f65-9D91-7224C49458BB}"/>
          </c:extLst>
        </c:dLbl>
      </c:pivotFmt>
      <c:pivotFmt>
        <c:idx val="147"/>
        <c:dLbl>
          <c:idx val="0"/>
          <c:delete val="1"/>
          <c:extLst>
            <c:ext xmlns:c15="http://schemas.microsoft.com/office/drawing/2012/chart" uri="{CE6537A1-D6FC-4f65-9D91-7224C49458BB}"/>
          </c:extLst>
        </c:dLbl>
      </c:pivotFmt>
      <c:pivotFmt>
        <c:idx val="148"/>
        <c:dLbl>
          <c:idx val="0"/>
          <c:delete val="1"/>
          <c:extLst>
            <c:ext xmlns:c15="http://schemas.microsoft.com/office/drawing/2012/chart" uri="{CE6537A1-D6FC-4f65-9D91-7224C49458BB}"/>
          </c:extLst>
        </c:dLbl>
      </c:pivotFmt>
      <c:pivotFmt>
        <c:idx val="149"/>
        <c:dLbl>
          <c:idx val="0"/>
          <c:delete val="1"/>
          <c:extLst>
            <c:ext xmlns:c15="http://schemas.microsoft.com/office/drawing/2012/chart" uri="{CE6537A1-D6FC-4f65-9D91-7224C49458BB}"/>
          </c:extLst>
        </c:dLbl>
      </c:pivotFmt>
      <c:pivotFmt>
        <c:idx val="150"/>
        <c:dLbl>
          <c:idx val="0"/>
          <c:delete val="1"/>
          <c:extLst>
            <c:ext xmlns:c15="http://schemas.microsoft.com/office/drawing/2012/chart" uri="{CE6537A1-D6FC-4f65-9D91-7224C49458BB}"/>
          </c:extLst>
        </c:dLbl>
      </c:pivotFmt>
      <c:pivotFmt>
        <c:idx val="151"/>
        <c:dLbl>
          <c:idx val="0"/>
          <c:delete val="1"/>
          <c:extLst>
            <c:ext xmlns:c15="http://schemas.microsoft.com/office/drawing/2012/chart" uri="{CE6537A1-D6FC-4f65-9D91-7224C49458BB}"/>
          </c:extLst>
        </c:dLbl>
      </c:pivotFmt>
      <c:pivotFmt>
        <c:idx val="152"/>
        <c:dLbl>
          <c:idx val="0"/>
          <c:delete val="1"/>
          <c:extLst>
            <c:ext xmlns:c15="http://schemas.microsoft.com/office/drawing/2012/chart" uri="{CE6537A1-D6FC-4f65-9D91-7224C49458BB}"/>
          </c:extLst>
        </c:dLbl>
      </c:pivotFmt>
      <c:pivotFmt>
        <c:idx val="153"/>
        <c:dLbl>
          <c:idx val="0"/>
          <c:delete val="1"/>
          <c:extLst>
            <c:ext xmlns:c15="http://schemas.microsoft.com/office/drawing/2012/chart" uri="{CE6537A1-D6FC-4f65-9D91-7224C49458BB}"/>
          </c:extLst>
        </c:dLbl>
      </c:pivotFmt>
      <c:pivotFmt>
        <c:idx val="154"/>
        <c:dLbl>
          <c:idx val="0"/>
          <c:delete val="1"/>
          <c:extLst>
            <c:ext xmlns:c15="http://schemas.microsoft.com/office/drawing/2012/chart" uri="{CE6537A1-D6FC-4f65-9D91-7224C49458BB}"/>
          </c:extLst>
        </c:dLbl>
      </c:pivotFmt>
      <c:pivotFmt>
        <c:idx val="155"/>
        <c:dLbl>
          <c:idx val="0"/>
          <c:delete val="1"/>
          <c:extLst>
            <c:ext xmlns:c15="http://schemas.microsoft.com/office/drawing/2012/chart" uri="{CE6537A1-D6FC-4f65-9D91-7224C49458BB}"/>
          </c:extLst>
        </c:dLbl>
      </c:pivotFmt>
      <c:pivotFmt>
        <c:idx val="156"/>
        <c:dLbl>
          <c:idx val="0"/>
          <c:delete val="1"/>
          <c:extLst>
            <c:ext xmlns:c15="http://schemas.microsoft.com/office/drawing/2012/chart" uri="{CE6537A1-D6FC-4f65-9D91-7224C49458BB}"/>
          </c:extLst>
        </c:dLbl>
      </c:pivotFmt>
      <c:pivotFmt>
        <c:idx val="157"/>
        <c:dLbl>
          <c:idx val="0"/>
          <c:delete val="1"/>
          <c:extLst>
            <c:ext xmlns:c15="http://schemas.microsoft.com/office/drawing/2012/chart" uri="{CE6537A1-D6FC-4f65-9D91-7224C49458BB}"/>
          </c:extLst>
        </c:dLbl>
      </c:pivotFmt>
      <c:pivotFmt>
        <c:idx val="158"/>
        <c:dLbl>
          <c:idx val="0"/>
          <c:delete val="1"/>
          <c:extLst>
            <c:ext xmlns:c15="http://schemas.microsoft.com/office/drawing/2012/chart" uri="{CE6537A1-D6FC-4f65-9D91-7224C49458BB}"/>
          </c:extLst>
        </c:dLbl>
      </c:pivotFmt>
      <c:pivotFmt>
        <c:idx val="159"/>
        <c:dLbl>
          <c:idx val="0"/>
          <c:delete val="1"/>
          <c:extLst>
            <c:ext xmlns:c15="http://schemas.microsoft.com/office/drawing/2012/chart" uri="{CE6537A1-D6FC-4f65-9D91-7224C49458BB}"/>
          </c:extLst>
        </c:dLbl>
      </c:pivotFmt>
      <c:pivotFmt>
        <c:idx val="160"/>
        <c:dLbl>
          <c:idx val="0"/>
          <c:delete val="1"/>
          <c:extLst>
            <c:ext xmlns:c15="http://schemas.microsoft.com/office/drawing/2012/chart" uri="{CE6537A1-D6FC-4f65-9D91-7224C49458BB}"/>
          </c:extLst>
        </c:dLbl>
      </c:pivotFmt>
      <c:pivotFmt>
        <c:idx val="161"/>
        <c:dLbl>
          <c:idx val="0"/>
          <c:delete val="1"/>
          <c:extLst>
            <c:ext xmlns:c15="http://schemas.microsoft.com/office/drawing/2012/chart" uri="{CE6537A1-D6FC-4f65-9D91-7224C49458BB}"/>
          </c:extLst>
        </c:dLbl>
      </c:pivotFmt>
      <c:pivotFmt>
        <c:idx val="162"/>
        <c:dLbl>
          <c:idx val="0"/>
          <c:delete val="1"/>
          <c:extLst>
            <c:ext xmlns:c15="http://schemas.microsoft.com/office/drawing/2012/chart" uri="{CE6537A1-D6FC-4f65-9D91-7224C49458BB}"/>
          </c:extLst>
        </c:dLbl>
      </c:pivotFmt>
      <c:pivotFmt>
        <c:idx val="163"/>
        <c:dLbl>
          <c:idx val="0"/>
          <c:delete val="1"/>
          <c:extLst>
            <c:ext xmlns:c15="http://schemas.microsoft.com/office/drawing/2012/chart" uri="{CE6537A1-D6FC-4f65-9D91-7224C49458BB}"/>
          </c:extLst>
        </c:dLbl>
      </c:pivotFmt>
      <c:pivotFmt>
        <c:idx val="164"/>
        <c:dLbl>
          <c:idx val="0"/>
          <c:delete val="1"/>
          <c:extLst>
            <c:ext xmlns:c15="http://schemas.microsoft.com/office/drawing/2012/chart" uri="{CE6537A1-D6FC-4f65-9D91-7224C49458BB}"/>
          </c:extLst>
        </c:dLbl>
      </c:pivotFmt>
      <c:pivotFmt>
        <c:idx val="165"/>
        <c:dLbl>
          <c:idx val="0"/>
          <c:delete val="1"/>
          <c:extLst>
            <c:ext xmlns:c15="http://schemas.microsoft.com/office/drawing/2012/chart" uri="{CE6537A1-D6FC-4f65-9D91-7224C49458BB}"/>
          </c:extLst>
        </c:dLbl>
      </c:pivotFmt>
      <c:pivotFmt>
        <c:idx val="166"/>
        <c:dLbl>
          <c:idx val="0"/>
          <c:delete val="1"/>
          <c:extLst>
            <c:ext xmlns:c15="http://schemas.microsoft.com/office/drawing/2012/chart" uri="{CE6537A1-D6FC-4f65-9D91-7224C49458BB}"/>
          </c:extLst>
        </c:dLbl>
      </c:pivotFmt>
      <c:pivotFmt>
        <c:idx val="167"/>
        <c:dLbl>
          <c:idx val="0"/>
          <c:delete val="1"/>
          <c:extLst>
            <c:ext xmlns:c15="http://schemas.microsoft.com/office/drawing/2012/chart" uri="{CE6537A1-D6FC-4f65-9D91-7224C49458BB}"/>
          </c:extLst>
        </c:dLbl>
      </c:pivotFmt>
      <c:pivotFmt>
        <c:idx val="168"/>
        <c:dLbl>
          <c:idx val="0"/>
          <c:delete val="1"/>
          <c:extLst>
            <c:ext xmlns:c15="http://schemas.microsoft.com/office/drawing/2012/chart" uri="{CE6537A1-D6FC-4f65-9D91-7224C49458BB}"/>
          </c:extLst>
        </c:dLbl>
      </c:pivotFmt>
      <c:pivotFmt>
        <c:idx val="169"/>
        <c:dLbl>
          <c:idx val="0"/>
          <c:delete val="1"/>
          <c:extLst>
            <c:ext xmlns:c15="http://schemas.microsoft.com/office/drawing/2012/chart" uri="{CE6537A1-D6FC-4f65-9D91-7224C49458BB}"/>
          </c:extLst>
        </c:dLbl>
      </c:pivotFmt>
      <c:pivotFmt>
        <c:idx val="170"/>
        <c:dLbl>
          <c:idx val="0"/>
          <c:delete val="1"/>
          <c:extLst>
            <c:ext xmlns:c15="http://schemas.microsoft.com/office/drawing/2012/chart" uri="{CE6537A1-D6FC-4f65-9D91-7224C49458BB}"/>
          </c:extLst>
        </c:dLbl>
      </c:pivotFmt>
      <c:pivotFmt>
        <c:idx val="171"/>
        <c:dLbl>
          <c:idx val="0"/>
          <c:delete val="1"/>
          <c:extLst>
            <c:ext xmlns:c15="http://schemas.microsoft.com/office/drawing/2012/chart" uri="{CE6537A1-D6FC-4f65-9D91-7224C49458BB}"/>
          </c:extLst>
        </c:dLbl>
      </c:pivotFmt>
      <c:pivotFmt>
        <c:idx val="172"/>
        <c:dLbl>
          <c:idx val="0"/>
          <c:delete val="1"/>
          <c:extLst>
            <c:ext xmlns:c15="http://schemas.microsoft.com/office/drawing/2012/chart" uri="{CE6537A1-D6FC-4f65-9D91-7224C49458BB}"/>
          </c:extLst>
        </c:dLbl>
      </c:pivotFmt>
      <c:pivotFmt>
        <c:idx val="173"/>
        <c:dLbl>
          <c:idx val="0"/>
          <c:delete val="1"/>
          <c:extLst>
            <c:ext xmlns:c15="http://schemas.microsoft.com/office/drawing/2012/chart" uri="{CE6537A1-D6FC-4f65-9D91-7224C49458BB}"/>
          </c:extLst>
        </c:dLbl>
      </c:pivotFmt>
      <c:pivotFmt>
        <c:idx val="174"/>
        <c:dLbl>
          <c:idx val="0"/>
          <c:delete val="1"/>
          <c:extLst>
            <c:ext xmlns:c15="http://schemas.microsoft.com/office/drawing/2012/chart" uri="{CE6537A1-D6FC-4f65-9D91-7224C49458BB}"/>
          </c:extLst>
        </c:dLbl>
      </c:pivotFmt>
      <c:pivotFmt>
        <c:idx val="175"/>
        <c:dLbl>
          <c:idx val="0"/>
          <c:delete val="1"/>
          <c:extLst>
            <c:ext xmlns:c15="http://schemas.microsoft.com/office/drawing/2012/chart" uri="{CE6537A1-D6FC-4f65-9D91-7224C49458BB}"/>
          </c:extLst>
        </c:dLbl>
      </c:pivotFmt>
      <c:pivotFmt>
        <c:idx val="176"/>
        <c:dLbl>
          <c:idx val="0"/>
          <c:delete val="1"/>
          <c:extLst>
            <c:ext xmlns:c15="http://schemas.microsoft.com/office/drawing/2012/chart" uri="{CE6537A1-D6FC-4f65-9D91-7224C49458BB}"/>
          </c:extLst>
        </c:dLbl>
      </c:pivotFmt>
      <c:pivotFmt>
        <c:idx val="177"/>
        <c:dLbl>
          <c:idx val="0"/>
          <c:delete val="1"/>
          <c:extLst>
            <c:ext xmlns:c15="http://schemas.microsoft.com/office/drawing/2012/chart" uri="{CE6537A1-D6FC-4f65-9D91-7224C49458BB}"/>
          </c:extLst>
        </c:dLbl>
      </c:pivotFmt>
      <c:pivotFmt>
        <c:idx val="178"/>
        <c:dLbl>
          <c:idx val="0"/>
          <c:delete val="1"/>
          <c:extLst>
            <c:ext xmlns:c15="http://schemas.microsoft.com/office/drawing/2012/chart" uri="{CE6537A1-D6FC-4f65-9D91-7224C49458BB}"/>
          </c:extLst>
        </c:dLbl>
      </c:pivotFmt>
      <c:pivotFmt>
        <c:idx val="179"/>
        <c:dLbl>
          <c:idx val="0"/>
          <c:delete val="1"/>
          <c:extLst>
            <c:ext xmlns:c15="http://schemas.microsoft.com/office/drawing/2012/chart" uri="{CE6537A1-D6FC-4f65-9D91-7224C49458BB}"/>
          </c:extLst>
        </c:dLbl>
      </c:pivotFmt>
      <c:pivotFmt>
        <c:idx val="180"/>
        <c:dLbl>
          <c:idx val="0"/>
          <c:delete val="1"/>
          <c:extLst>
            <c:ext xmlns:c15="http://schemas.microsoft.com/office/drawing/2012/chart" uri="{CE6537A1-D6FC-4f65-9D91-7224C49458BB}"/>
          </c:extLst>
        </c:dLbl>
      </c:pivotFmt>
      <c:pivotFmt>
        <c:idx val="181"/>
        <c:dLbl>
          <c:idx val="0"/>
          <c:delete val="1"/>
          <c:extLst>
            <c:ext xmlns:c15="http://schemas.microsoft.com/office/drawing/2012/chart" uri="{CE6537A1-D6FC-4f65-9D91-7224C49458BB}"/>
          </c:extLst>
        </c:dLbl>
      </c:pivotFmt>
      <c:pivotFmt>
        <c:idx val="182"/>
        <c:dLbl>
          <c:idx val="0"/>
          <c:delete val="1"/>
          <c:extLst>
            <c:ext xmlns:c15="http://schemas.microsoft.com/office/drawing/2012/chart" uri="{CE6537A1-D6FC-4f65-9D91-7224C49458BB}"/>
          </c:extLst>
        </c:dLbl>
      </c:pivotFmt>
      <c:pivotFmt>
        <c:idx val="183"/>
        <c:dLbl>
          <c:idx val="0"/>
          <c:delete val="1"/>
          <c:extLst>
            <c:ext xmlns:c15="http://schemas.microsoft.com/office/drawing/2012/chart" uri="{CE6537A1-D6FC-4f65-9D91-7224C49458BB}"/>
          </c:extLst>
        </c:dLbl>
      </c:pivotFmt>
      <c:pivotFmt>
        <c:idx val="184"/>
        <c:dLbl>
          <c:idx val="0"/>
          <c:delete val="1"/>
          <c:extLst>
            <c:ext xmlns:c15="http://schemas.microsoft.com/office/drawing/2012/chart" uri="{CE6537A1-D6FC-4f65-9D91-7224C49458BB}"/>
          </c:extLst>
        </c:dLbl>
      </c:pivotFmt>
      <c:pivotFmt>
        <c:idx val="185"/>
        <c:dLbl>
          <c:idx val="0"/>
          <c:delete val="1"/>
          <c:extLst>
            <c:ext xmlns:c15="http://schemas.microsoft.com/office/drawing/2012/chart" uri="{CE6537A1-D6FC-4f65-9D91-7224C49458BB}"/>
          </c:extLst>
        </c:dLbl>
      </c:pivotFmt>
      <c:pivotFmt>
        <c:idx val="186"/>
        <c:dLbl>
          <c:idx val="0"/>
          <c:delete val="1"/>
          <c:extLst>
            <c:ext xmlns:c15="http://schemas.microsoft.com/office/drawing/2012/chart" uri="{CE6537A1-D6FC-4f65-9D91-7224C49458BB}"/>
          </c:extLst>
        </c:dLbl>
      </c:pivotFmt>
      <c:pivotFmt>
        <c:idx val="187"/>
        <c:dLbl>
          <c:idx val="0"/>
          <c:delete val="1"/>
          <c:extLst>
            <c:ext xmlns:c15="http://schemas.microsoft.com/office/drawing/2012/chart" uri="{CE6537A1-D6FC-4f65-9D91-7224C49458BB}"/>
          </c:extLst>
        </c:dLbl>
      </c:pivotFmt>
      <c:pivotFmt>
        <c:idx val="188"/>
        <c:dLbl>
          <c:idx val="0"/>
          <c:delete val="1"/>
          <c:extLst>
            <c:ext xmlns:c15="http://schemas.microsoft.com/office/drawing/2012/chart" uri="{CE6537A1-D6FC-4f65-9D91-7224C49458BB}"/>
          </c:extLst>
        </c:dLbl>
      </c:pivotFmt>
      <c:pivotFmt>
        <c:idx val="189"/>
        <c:dLbl>
          <c:idx val="0"/>
          <c:delete val="1"/>
          <c:extLst>
            <c:ext xmlns:c15="http://schemas.microsoft.com/office/drawing/2012/chart" uri="{CE6537A1-D6FC-4f65-9D91-7224C49458BB}"/>
          </c:extLst>
        </c:dLbl>
      </c:pivotFmt>
      <c:pivotFmt>
        <c:idx val="190"/>
        <c:dLbl>
          <c:idx val="0"/>
          <c:delete val="1"/>
          <c:extLst>
            <c:ext xmlns:c15="http://schemas.microsoft.com/office/drawing/2012/chart" uri="{CE6537A1-D6FC-4f65-9D91-7224C49458BB}"/>
          </c:extLst>
        </c:dLbl>
      </c:pivotFmt>
      <c:pivotFmt>
        <c:idx val="191"/>
        <c:dLbl>
          <c:idx val="0"/>
          <c:delete val="1"/>
          <c:extLst>
            <c:ext xmlns:c15="http://schemas.microsoft.com/office/drawing/2012/chart" uri="{CE6537A1-D6FC-4f65-9D91-7224C49458BB}"/>
          </c:extLst>
        </c:dLbl>
      </c:pivotFmt>
      <c:pivotFmt>
        <c:idx val="192"/>
        <c:dLbl>
          <c:idx val="0"/>
          <c:delete val="1"/>
          <c:extLst>
            <c:ext xmlns:c15="http://schemas.microsoft.com/office/drawing/2012/chart" uri="{CE6537A1-D6FC-4f65-9D91-7224C49458BB}"/>
          </c:extLst>
        </c:dLbl>
      </c:pivotFmt>
      <c:pivotFmt>
        <c:idx val="193"/>
        <c:dLbl>
          <c:idx val="0"/>
          <c:delete val="1"/>
          <c:extLst>
            <c:ext xmlns:c15="http://schemas.microsoft.com/office/drawing/2012/chart" uri="{CE6537A1-D6FC-4f65-9D91-7224C49458BB}"/>
          </c:extLst>
        </c:dLbl>
      </c:pivotFmt>
      <c:pivotFmt>
        <c:idx val="194"/>
        <c:dLbl>
          <c:idx val="0"/>
          <c:delete val="1"/>
          <c:extLst>
            <c:ext xmlns:c15="http://schemas.microsoft.com/office/drawing/2012/chart" uri="{CE6537A1-D6FC-4f65-9D91-7224C49458BB}"/>
          </c:extLst>
        </c:dLbl>
      </c:pivotFmt>
      <c:pivotFmt>
        <c:idx val="195"/>
        <c:dLbl>
          <c:idx val="0"/>
          <c:delete val="1"/>
          <c:extLst>
            <c:ext xmlns:c15="http://schemas.microsoft.com/office/drawing/2012/chart" uri="{CE6537A1-D6FC-4f65-9D91-7224C49458BB}"/>
          </c:extLst>
        </c:dLbl>
      </c:pivotFmt>
      <c:pivotFmt>
        <c:idx val="196"/>
        <c:dLbl>
          <c:idx val="0"/>
          <c:delete val="1"/>
          <c:extLst>
            <c:ext xmlns:c15="http://schemas.microsoft.com/office/drawing/2012/chart" uri="{CE6537A1-D6FC-4f65-9D91-7224C49458BB}"/>
          </c:extLst>
        </c:dLbl>
      </c:pivotFmt>
      <c:pivotFmt>
        <c:idx val="197"/>
        <c:dLbl>
          <c:idx val="0"/>
          <c:delete val="1"/>
          <c:extLst>
            <c:ext xmlns:c15="http://schemas.microsoft.com/office/drawing/2012/chart" uri="{CE6537A1-D6FC-4f65-9D91-7224C49458BB}"/>
          </c:extLst>
        </c:dLbl>
      </c:pivotFmt>
      <c:pivotFmt>
        <c:idx val="198"/>
        <c:dLbl>
          <c:idx val="0"/>
          <c:delete val="1"/>
          <c:extLst>
            <c:ext xmlns:c15="http://schemas.microsoft.com/office/drawing/2012/chart" uri="{CE6537A1-D6FC-4f65-9D91-7224C49458BB}"/>
          </c:extLst>
        </c:dLbl>
      </c:pivotFmt>
      <c:pivotFmt>
        <c:idx val="199"/>
        <c:dLbl>
          <c:idx val="0"/>
          <c:delete val="1"/>
          <c:extLst>
            <c:ext xmlns:c15="http://schemas.microsoft.com/office/drawing/2012/chart" uri="{CE6537A1-D6FC-4f65-9D91-7224C49458BB}"/>
          </c:extLst>
        </c:dLbl>
      </c:pivotFmt>
      <c:pivotFmt>
        <c:idx val="200"/>
        <c:dLbl>
          <c:idx val="0"/>
          <c:delete val="1"/>
          <c:extLst>
            <c:ext xmlns:c15="http://schemas.microsoft.com/office/drawing/2012/chart" uri="{CE6537A1-D6FC-4f65-9D91-7224C49458BB}"/>
          </c:extLst>
        </c:dLbl>
      </c:pivotFmt>
      <c:pivotFmt>
        <c:idx val="201"/>
        <c:dLbl>
          <c:idx val="0"/>
          <c:delete val="1"/>
          <c:extLst>
            <c:ext xmlns:c15="http://schemas.microsoft.com/office/drawing/2012/chart" uri="{CE6537A1-D6FC-4f65-9D91-7224C49458BB}"/>
          </c:extLst>
        </c:dLbl>
      </c:pivotFmt>
      <c:pivotFmt>
        <c:idx val="202"/>
        <c:dLbl>
          <c:idx val="0"/>
          <c:delete val="1"/>
          <c:extLst>
            <c:ext xmlns:c15="http://schemas.microsoft.com/office/drawing/2012/chart" uri="{CE6537A1-D6FC-4f65-9D91-7224C49458BB}"/>
          </c:extLst>
        </c:dLbl>
      </c:pivotFmt>
      <c:pivotFmt>
        <c:idx val="203"/>
        <c:dLbl>
          <c:idx val="0"/>
          <c:delete val="1"/>
          <c:extLst>
            <c:ext xmlns:c15="http://schemas.microsoft.com/office/drawing/2012/chart" uri="{CE6537A1-D6FC-4f65-9D91-7224C49458BB}"/>
          </c:extLst>
        </c:dLbl>
      </c:pivotFmt>
      <c:pivotFmt>
        <c:idx val="204"/>
        <c:dLbl>
          <c:idx val="0"/>
          <c:delete val="1"/>
          <c:extLst>
            <c:ext xmlns:c15="http://schemas.microsoft.com/office/drawing/2012/chart" uri="{CE6537A1-D6FC-4f65-9D91-7224C49458BB}"/>
          </c:extLst>
        </c:dLbl>
      </c:pivotFmt>
      <c:pivotFmt>
        <c:idx val="205"/>
        <c:dLbl>
          <c:idx val="0"/>
          <c:delete val="1"/>
          <c:extLst>
            <c:ext xmlns:c15="http://schemas.microsoft.com/office/drawing/2012/chart" uri="{CE6537A1-D6FC-4f65-9D91-7224C49458BB}"/>
          </c:extLst>
        </c:dLbl>
      </c:pivotFmt>
      <c:pivotFmt>
        <c:idx val="206"/>
        <c:dLbl>
          <c:idx val="0"/>
          <c:delete val="1"/>
          <c:extLst>
            <c:ext xmlns:c15="http://schemas.microsoft.com/office/drawing/2012/chart" uri="{CE6537A1-D6FC-4f65-9D91-7224C49458BB}"/>
          </c:extLst>
        </c:dLbl>
      </c:pivotFmt>
      <c:pivotFmt>
        <c:idx val="207"/>
        <c:dLbl>
          <c:idx val="0"/>
          <c:delete val="1"/>
          <c:extLst>
            <c:ext xmlns:c15="http://schemas.microsoft.com/office/drawing/2012/chart" uri="{CE6537A1-D6FC-4f65-9D91-7224C49458BB}"/>
          </c:extLst>
        </c:dLbl>
      </c:pivotFmt>
      <c:pivotFmt>
        <c:idx val="208"/>
        <c:dLbl>
          <c:idx val="0"/>
          <c:delete val="1"/>
          <c:extLst>
            <c:ext xmlns:c15="http://schemas.microsoft.com/office/drawing/2012/chart" uri="{CE6537A1-D6FC-4f65-9D91-7224C49458BB}"/>
          </c:extLst>
        </c:dLbl>
      </c:pivotFmt>
      <c:pivotFmt>
        <c:idx val="209"/>
        <c:dLbl>
          <c:idx val="0"/>
          <c:delete val="1"/>
          <c:extLst>
            <c:ext xmlns:c15="http://schemas.microsoft.com/office/drawing/2012/chart" uri="{CE6537A1-D6FC-4f65-9D91-7224C49458BB}"/>
          </c:extLst>
        </c:dLbl>
      </c:pivotFmt>
      <c:pivotFmt>
        <c:idx val="210"/>
        <c:dLbl>
          <c:idx val="0"/>
          <c:delete val="1"/>
          <c:extLst>
            <c:ext xmlns:c15="http://schemas.microsoft.com/office/drawing/2012/chart" uri="{CE6537A1-D6FC-4f65-9D91-7224C49458BB}"/>
          </c:extLst>
        </c:dLbl>
      </c:pivotFmt>
      <c:pivotFmt>
        <c:idx val="211"/>
        <c:dLbl>
          <c:idx val="0"/>
          <c:delete val="1"/>
          <c:extLst>
            <c:ext xmlns:c15="http://schemas.microsoft.com/office/drawing/2012/chart" uri="{CE6537A1-D6FC-4f65-9D91-7224C49458BB}"/>
          </c:extLst>
        </c:dLbl>
      </c:pivotFmt>
      <c:pivotFmt>
        <c:idx val="212"/>
        <c:dLbl>
          <c:idx val="0"/>
          <c:delete val="1"/>
          <c:extLst>
            <c:ext xmlns:c15="http://schemas.microsoft.com/office/drawing/2012/chart" uri="{CE6537A1-D6FC-4f65-9D91-7224C49458BB}"/>
          </c:extLst>
        </c:dLbl>
      </c:pivotFmt>
      <c:pivotFmt>
        <c:idx val="213"/>
        <c:dLbl>
          <c:idx val="0"/>
          <c:delete val="1"/>
          <c:extLst>
            <c:ext xmlns:c15="http://schemas.microsoft.com/office/drawing/2012/chart" uri="{CE6537A1-D6FC-4f65-9D91-7224C49458BB}"/>
          </c:extLst>
        </c:dLbl>
      </c:pivotFmt>
      <c:pivotFmt>
        <c:idx val="214"/>
        <c:dLbl>
          <c:idx val="0"/>
          <c:delete val="1"/>
          <c:extLst>
            <c:ext xmlns:c15="http://schemas.microsoft.com/office/drawing/2012/chart" uri="{CE6537A1-D6FC-4f65-9D91-7224C49458BB}"/>
          </c:extLst>
        </c:dLbl>
      </c:pivotFmt>
      <c:pivotFmt>
        <c:idx val="215"/>
        <c:dLbl>
          <c:idx val="0"/>
          <c:delete val="1"/>
          <c:extLst>
            <c:ext xmlns:c15="http://schemas.microsoft.com/office/drawing/2012/chart" uri="{CE6537A1-D6FC-4f65-9D91-7224C49458BB}"/>
          </c:extLst>
        </c:dLbl>
      </c:pivotFmt>
      <c:pivotFmt>
        <c:idx val="216"/>
        <c:dLbl>
          <c:idx val="0"/>
          <c:delete val="1"/>
          <c:extLst>
            <c:ext xmlns:c15="http://schemas.microsoft.com/office/drawing/2012/chart" uri="{CE6537A1-D6FC-4f65-9D91-7224C49458BB}"/>
          </c:extLst>
        </c:dLbl>
      </c:pivotFmt>
      <c:pivotFmt>
        <c:idx val="217"/>
        <c:dLbl>
          <c:idx val="0"/>
          <c:delete val="1"/>
          <c:extLst>
            <c:ext xmlns:c15="http://schemas.microsoft.com/office/drawing/2012/chart" uri="{CE6537A1-D6FC-4f65-9D91-7224C49458BB}"/>
          </c:extLst>
        </c:dLbl>
      </c:pivotFmt>
      <c:pivotFmt>
        <c:idx val="218"/>
        <c:dLbl>
          <c:idx val="0"/>
          <c:delete val="1"/>
          <c:extLst>
            <c:ext xmlns:c15="http://schemas.microsoft.com/office/drawing/2012/chart" uri="{CE6537A1-D6FC-4f65-9D91-7224C49458BB}"/>
          </c:extLst>
        </c:dLbl>
      </c:pivotFmt>
      <c:pivotFmt>
        <c:idx val="219"/>
        <c:dLbl>
          <c:idx val="0"/>
          <c:delete val="1"/>
          <c:extLst>
            <c:ext xmlns:c15="http://schemas.microsoft.com/office/drawing/2012/chart" uri="{CE6537A1-D6FC-4f65-9D91-7224C49458BB}"/>
          </c:extLst>
        </c:dLbl>
      </c:pivotFmt>
      <c:pivotFmt>
        <c:idx val="220"/>
        <c:dLbl>
          <c:idx val="0"/>
          <c:delete val="1"/>
          <c:extLst>
            <c:ext xmlns:c15="http://schemas.microsoft.com/office/drawing/2012/chart" uri="{CE6537A1-D6FC-4f65-9D91-7224C49458BB}"/>
          </c:extLst>
        </c:dLbl>
      </c:pivotFmt>
      <c:pivotFmt>
        <c:idx val="221"/>
        <c:dLbl>
          <c:idx val="0"/>
          <c:delete val="1"/>
          <c:extLst>
            <c:ext xmlns:c15="http://schemas.microsoft.com/office/drawing/2012/chart" uri="{CE6537A1-D6FC-4f65-9D91-7224C49458BB}"/>
          </c:extLst>
        </c:dLbl>
      </c:pivotFmt>
      <c:pivotFmt>
        <c:idx val="222"/>
        <c:dLbl>
          <c:idx val="0"/>
          <c:delete val="1"/>
          <c:extLst>
            <c:ext xmlns:c15="http://schemas.microsoft.com/office/drawing/2012/chart" uri="{CE6537A1-D6FC-4f65-9D91-7224C49458BB}"/>
          </c:extLst>
        </c:dLbl>
      </c:pivotFmt>
      <c:pivotFmt>
        <c:idx val="223"/>
        <c:dLbl>
          <c:idx val="0"/>
          <c:delete val="1"/>
          <c:extLst>
            <c:ext xmlns:c15="http://schemas.microsoft.com/office/drawing/2012/chart" uri="{CE6537A1-D6FC-4f65-9D91-7224C49458BB}"/>
          </c:extLst>
        </c:dLbl>
      </c:pivotFmt>
      <c:pivotFmt>
        <c:idx val="224"/>
        <c:dLbl>
          <c:idx val="0"/>
          <c:delete val="1"/>
          <c:extLst>
            <c:ext xmlns:c15="http://schemas.microsoft.com/office/drawing/2012/chart" uri="{CE6537A1-D6FC-4f65-9D91-7224C49458BB}"/>
          </c:extLst>
        </c:dLbl>
      </c:pivotFmt>
      <c:pivotFmt>
        <c:idx val="225"/>
        <c:dLbl>
          <c:idx val="0"/>
          <c:delete val="1"/>
          <c:extLst>
            <c:ext xmlns:c15="http://schemas.microsoft.com/office/drawing/2012/chart" uri="{CE6537A1-D6FC-4f65-9D91-7224C49458BB}"/>
          </c:extLst>
        </c:dLbl>
      </c:pivotFmt>
      <c:pivotFmt>
        <c:idx val="226"/>
        <c:dLbl>
          <c:idx val="0"/>
          <c:delete val="1"/>
          <c:extLst>
            <c:ext xmlns:c15="http://schemas.microsoft.com/office/drawing/2012/chart" uri="{CE6537A1-D6FC-4f65-9D91-7224C49458BB}"/>
          </c:extLst>
        </c:dLbl>
      </c:pivotFmt>
      <c:pivotFmt>
        <c:idx val="227"/>
        <c:dLbl>
          <c:idx val="0"/>
          <c:delete val="1"/>
          <c:extLst>
            <c:ext xmlns:c15="http://schemas.microsoft.com/office/drawing/2012/chart" uri="{CE6537A1-D6FC-4f65-9D91-7224C49458BB}"/>
          </c:extLst>
        </c:dLbl>
      </c:pivotFmt>
      <c:pivotFmt>
        <c:idx val="228"/>
        <c:dLbl>
          <c:idx val="0"/>
          <c:delete val="1"/>
          <c:extLst>
            <c:ext xmlns:c15="http://schemas.microsoft.com/office/drawing/2012/chart" uri="{CE6537A1-D6FC-4f65-9D91-7224C49458BB}"/>
          </c:extLst>
        </c:dLbl>
      </c:pivotFmt>
      <c:pivotFmt>
        <c:idx val="229"/>
        <c:dLbl>
          <c:idx val="0"/>
          <c:delete val="1"/>
          <c:extLst>
            <c:ext xmlns:c15="http://schemas.microsoft.com/office/drawing/2012/chart" uri="{CE6537A1-D6FC-4f65-9D91-7224C49458BB}"/>
          </c:extLst>
        </c:dLbl>
      </c:pivotFmt>
      <c:pivotFmt>
        <c:idx val="230"/>
        <c:dLbl>
          <c:idx val="0"/>
          <c:delete val="1"/>
          <c:extLst>
            <c:ext xmlns:c15="http://schemas.microsoft.com/office/drawing/2012/chart" uri="{CE6537A1-D6FC-4f65-9D91-7224C49458BB}"/>
          </c:extLst>
        </c:dLbl>
      </c:pivotFmt>
    </c:pivotFmts>
    <c:plotArea>
      <c:layout>
        <c:manualLayout>
          <c:layoutTarget val="inner"/>
          <c:xMode val="edge"/>
          <c:yMode val="edge"/>
          <c:x val="7.0578612039746857E-2"/>
          <c:y val="3.6331915092731544E-2"/>
          <c:w val="0.70261736622125703"/>
          <c:h val="0.83788436694445156"/>
        </c:manualLayout>
      </c:layout>
      <c:lineChart>
        <c:grouping val="standard"/>
        <c:varyColors val="0"/>
        <c:ser>
          <c:idx val="0"/>
          <c:order val="0"/>
          <c:tx>
            <c:strRef>
              <c:f>RLI!$R$4:$R$5</c:f>
              <c:strCache>
                <c:ptCount val="1"/>
                <c:pt idx="0">
                  <c:v>Cherokee</c:v>
                </c:pt>
              </c:strCache>
            </c:strRef>
          </c:tx>
          <c:cat>
            <c:strRef>
              <c:f>RLI!$Q$6:$Q$10</c:f>
              <c:strCache>
                <c:ptCount val="5"/>
                <c:pt idx="0">
                  <c:v>2013 </c:v>
                </c:pt>
                <c:pt idx="1">
                  <c:v>2014 </c:v>
                </c:pt>
                <c:pt idx="2">
                  <c:v>2015 </c:v>
                </c:pt>
                <c:pt idx="3">
                  <c:v>2016 </c:v>
                </c:pt>
                <c:pt idx="4">
                  <c:v>2017 </c:v>
                </c:pt>
              </c:strCache>
            </c:strRef>
          </c:cat>
          <c:val>
            <c:numRef>
              <c:f>RLI!$R$6:$R$10</c:f>
              <c:numCache>
                <c:formatCode>0%</c:formatCode>
                <c:ptCount val="5"/>
                <c:pt idx="0">
                  <c:v>7.8E-2</c:v>
                </c:pt>
                <c:pt idx="1">
                  <c:v>0.09</c:v>
                </c:pt>
                <c:pt idx="2">
                  <c:v>9.4E-2</c:v>
                </c:pt>
                <c:pt idx="3">
                  <c:v>8.1000000000000003E-2</c:v>
                </c:pt>
                <c:pt idx="4">
                  <c:v>8.2000000000000003E-2</c:v>
                </c:pt>
              </c:numCache>
            </c:numRef>
          </c:val>
          <c:smooth val="0"/>
          <c:extLst>
            <c:ext xmlns:c16="http://schemas.microsoft.com/office/drawing/2014/chart" uri="{C3380CC4-5D6E-409C-BE32-E72D297353CC}">
              <c16:uniqueId val="{00000000-0E61-42F1-89E7-8603B2CFDCDE}"/>
            </c:ext>
          </c:extLst>
        </c:ser>
        <c:ser>
          <c:idx val="1"/>
          <c:order val="1"/>
          <c:tx>
            <c:strRef>
              <c:f>RLI!$S$4:$S$5</c:f>
              <c:strCache>
                <c:ptCount val="1"/>
                <c:pt idx="0">
                  <c:v>Clayton</c:v>
                </c:pt>
              </c:strCache>
            </c:strRef>
          </c:tx>
          <c:cat>
            <c:strRef>
              <c:f>RLI!$Q$6:$Q$10</c:f>
              <c:strCache>
                <c:ptCount val="5"/>
                <c:pt idx="0">
                  <c:v>2013 </c:v>
                </c:pt>
                <c:pt idx="1">
                  <c:v>2014 </c:v>
                </c:pt>
                <c:pt idx="2">
                  <c:v>2015 </c:v>
                </c:pt>
                <c:pt idx="3">
                  <c:v>2016 </c:v>
                </c:pt>
                <c:pt idx="4">
                  <c:v>2017 </c:v>
                </c:pt>
              </c:strCache>
            </c:strRef>
          </c:cat>
          <c:val>
            <c:numRef>
              <c:f>RLI!$S$6:$S$10</c:f>
              <c:numCache>
                <c:formatCode>0%</c:formatCode>
                <c:ptCount val="5"/>
                <c:pt idx="0">
                  <c:v>0.20899999999999999</c:v>
                </c:pt>
                <c:pt idx="1">
                  <c:v>0.22700000000000001</c:v>
                </c:pt>
                <c:pt idx="2">
                  <c:v>0.219</c:v>
                </c:pt>
                <c:pt idx="3">
                  <c:v>0.20300000000000001</c:v>
                </c:pt>
                <c:pt idx="4">
                  <c:v>0.16800000000000001</c:v>
                </c:pt>
              </c:numCache>
            </c:numRef>
          </c:val>
          <c:smooth val="0"/>
          <c:extLst>
            <c:ext xmlns:c16="http://schemas.microsoft.com/office/drawing/2014/chart" uri="{C3380CC4-5D6E-409C-BE32-E72D297353CC}">
              <c16:uniqueId val="{00000001-0E61-42F1-89E7-8603B2CFDCDE}"/>
            </c:ext>
          </c:extLst>
        </c:ser>
        <c:ser>
          <c:idx val="2"/>
          <c:order val="2"/>
          <c:tx>
            <c:strRef>
              <c:f>RLI!$T$4:$T$5</c:f>
              <c:strCache>
                <c:ptCount val="1"/>
                <c:pt idx="0">
                  <c:v>Cobb</c:v>
                </c:pt>
              </c:strCache>
            </c:strRef>
          </c:tx>
          <c:cat>
            <c:strRef>
              <c:f>RLI!$Q$6:$Q$10</c:f>
              <c:strCache>
                <c:ptCount val="5"/>
                <c:pt idx="0">
                  <c:v>2013 </c:v>
                </c:pt>
                <c:pt idx="1">
                  <c:v>2014 </c:v>
                </c:pt>
                <c:pt idx="2">
                  <c:v>2015 </c:v>
                </c:pt>
                <c:pt idx="3">
                  <c:v>2016 </c:v>
                </c:pt>
                <c:pt idx="4">
                  <c:v>2017 </c:v>
                </c:pt>
              </c:strCache>
            </c:strRef>
          </c:cat>
          <c:val>
            <c:numRef>
              <c:f>RLI!$T$6:$T$10</c:f>
              <c:numCache>
                <c:formatCode>0%</c:formatCode>
                <c:ptCount val="5"/>
                <c:pt idx="0">
                  <c:v>0.104</c:v>
                </c:pt>
                <c:pt idx="1">
                  <c:v>0.11600000000000001</c:v>
                </c:pt>
                <c:pt idx="2">
                  <c:v>0.111</c:v>
                </c:pt>
                <c:pt idx="3">
                  <c:v>9.8000000000000004E-2</c:v>
                </c:pt>
                <c:pt idx="4">
                  <c:v>9.9000000000000005E-2</c:v>
                </c:pt>
              </c:numCache>
            </c:numRef>
          </c:val>
          <c:smooth val="0"/>
          <c:extLst>
            <c:ext xmlns:c16="http://schemas.microsoft.com/office/drawing/2014/chart" uri="{C3380CC4-5D6E-409C-BE32-E72D297353CC}">
              <c16:uniqueId val="{00000002-0E61-42F1-89E7-8603B2CFDCDE}"/>
            </c:ext>
          </c:extLst>
        </c:ser>
        <c:ser>
          <c:idx val="3"/>
          <c:order val="3"/>
          <c:tx>
            <c:strRef>
              <c:f>RLI!$U$4:$U$5</c:f>
              <c:strCache>
                <c:ptCount val="1"/>
                <c:pt idx="0">
                  <c:v>Dekalb</c:v>
                </c:pt>
              </c:strCache>
            </c:strRef>
          </c:tx>
          <c:cat>
            <c:strRef>
              <c:f>RLI!$Q$6:$Q$10</c:f>
              <c:strCache>
                <c:ptCount val="5"/>
                <c:pt idx="0">
                  <c:v>2013 </c:v>
                </c:pt>
                <c:pt idx="1">
                  <c:v>2014 </c:v>
                </c:pt>
                <c:pt idx="2">
                  <c:v>2015 </c:v>
                </c:pt>
                <c:pt idx="3">
                  <c:v>2016 </c:v>
                </c:pt>
                <c:pt idx="4">
                  <c:v>2017 </c:v>
                </c:pt>
              </c:strCache>
            </c:strRef>
          </c:cat>
          <c:val>
            <c:numRef>
              <c:f>RLI!$U$6:$U$10</c:f>
              <c:numCache>
                <c:formatCode>0%</c:formatCode>
                <c:ptCount val="5"/>
                <c:pt idx="0">
                  <c:v>0.155</c:v>
                </c:pt>
                <c:pt idx="1">
                  <c:v>0.153</c:v>
                </c:pt>
                <c:pt idx="2">
                  <c:v>0.14299999999999999</c:v>
                </c:pt>
                <c:pt idx="3">
                  <c:v>0.152</c:v>
                </c:pt>
                <c:pt idx="4">
                  <c:v>0.128</c:v>
                </c:pt>
              </c:numCache>
            </c:numRef>
          </c:val>
          <c:smooth val="0"/>
          <c:extLst>
            <c:ext xmlns:c16="http://schemas.microsoft.com/office/drawing/2014/chart" uri="{C3380CC4-5D6E-409C-BE32-E72D297353CC}">
              <c16:uniqueId val="{00000003-0E61-42F1-89E7-8603B2CFDCDE}"/>
            </c:ext>
          </c:extLst>
        </c:ser>
        <c:ser>
          <c:idx val="4"/>
          <c:order val="4"/>
          <c:tx>
            <c:strRef>
              <c:f>RLI!$V$4:$V$5</c:f>
              <c:strCache>
                <c:ptCount val="1"/>
                <c:pt idx="0">
                  <c:v>Douglas</c:v>
                </c:pt>
              </c:strCache>
            </c:strRef>
          </c:tx>
          <c:cat>
            <c:strRef>
              <c:f>RLI!$Q$6:$Q$10</c:f>
              <c:strCache>
                <c:ptCount val="5"/>
                <c:pt idx="0">
                  <c:v>2013 </c:v>
                </c:pt>
                <c:pt idx="1">
                  <c:v>2014 </c:v>
                </c:pt>
                <c:pt idx="2">
                  <c:v>2015 </c:v>
                </c:pt>
                <c:pt idx="3">
                  <c:v>2016 </c:v>
                </c:pt>
                <c:pt idx="4">
                  <c:v>2017 </c:v>
                </c:pt>
              </c:strCache>
            </c:strRef>
          </c:cat>
          <c:val>
            <c:numRef>
              <c:f>RLI!$V$6:$V$10</c:f>
              <c:numCache>
                <c:formatCode>0%</c:formatCode>
                <c:ptCount val="5"/>
                <c:pt idx="0">
                  <c:v>0.115</c:v>
                </c:pt>
                <c:pt idx="1">
                  <c:v>0.114</c:v>
                </c:pt>
                <c:pt idx="2">
                  <c:v>0.114</c:v>
                </c:pt>
                <c:pt idx="3">
                  <c:v>0.109</c:v>
                </c:pt>
                <c:pt idx="4">
                  <c:v>9.5000000000000001E-2</c:v>
                </c:pt>
              </c:numCache>
            </c:numRef>
          </c:val>
          <c:smooth val="0"/>
          <c:extLst>
            <c:ext xmlns:c16="http://schemas.microsoft.com/office/drawing/2014/chart" uri="{C3380CC4-5D6E-409C-BE32-E72D297353CC}">
              <c16:uniqueId val="{00000004-0E61-42F1-89E7-8603B2CFDCDE}"/>
            </c:ext>
          </c:extLst>
        </c:ser>
        <c:ser>
          <c:idx val="5"/>
          <c:order val="5"/>
          <c:tx>
            <c:strRef>
              <c:f>RLI!$W$4:$W$5</c:f>
              <c:strCache>
                <c:ptCount val="1"/>
                <c:pt idx="0">
                  <c:v>Fayette</c:v>
                </c:pt>
              </c:strCache>
            </c:strRef>
          </c:tx>
          <c:cat>
            <c:strRef>
              <c:f>RLI!$Q$6:$Q$10</c:f>
              <c:strCache>
                <c:ptCount val="5"/>
                <c:pt idx="0">
                  <c:v>2013 </c:v>
                </c:pt>
                <c:pt idx="1">
                  <c:v>2014 </c:v>
                </c:pt>
                <c:pt idx="2">
                  <c:v>2015 </c:v>
                </c:pt>
                <c:pt idx="3">
                  <c:v>2016 </c:v>
                </c:pt>
                <c:pt idx="4">
                  <c:v>2017 </c:v>
                </c:pt>
              </c:strCache>
            </c:strRef>
          </c:cat>
          <c:val>
            <c:numRef>
              <c:f>RLI!$W$6:$W$10</c:f>
              <c:numCache>
                <c:formatCode>0%</c:formatCode>
                <c:ptCount val="5"/>
                <c:pt idx="0">
                  <c:v>7.9000000000000001E-2</c:v>
                </c:pt>
                <c:pt idx="1">
                  <c:v>6.8000000000000005E-2</c:v>
                </c:pt>
                <c:pt idx="2">
                  <c:v>7.0999999999999994E-2</c:v>
                </c:pt>
                <c:pt idx="3">
                  <c:v>7.8E-2</c:v>
                </c:pt>
                <c:pt idx="4">
                  <c:v>5.8999999999999997E-2</c:v>
                </c:pt>
              </c:numCache>
            </c:numRef>
          </c:val>
          <c:smooth val="0"/>
          <c:extLst>
            <c:ext xmlns:c16="http://schemas.microsoft.com/office/drawing/2014/chart" uri="{C3380CC4-5D6E-409C-BE32-E72D297353CC}">
              <c16:uniqueId val="{00000005-0E61-42F1-89E7-8603B2CFDCDE}"/>
            </c:ext>
          </c:extLst>
        </c:ser>
        <c:ser>
          <c:idx val="6"/>
          <c:order val="6"/>
          <c:tx>
            <c:strRef>
              <c:f>RLI!$X$4:$X$5</c:f>
              <c:strCache>
                <c:ptCount val="1"/>
                <c:pt idx="0">
                  <c:v>Fulton</c:v>
                </c:pt>
              </c:strCache>
            </c:strRef>
          </c:tx>
          <c:cat>
            <c:strRef>
              <c:f>RLI!$Q$6:$Q$10</c:f>
              <c:strCache>
                <c:ptCount val="5"/>
                <c:pt idx="0">
                  <c:v>2013 </c:v>
                </c:pt>
                <c:pt idx="1">
                  <c:v>2014 </c:v>
                </c:pt>
                <c:pt idx="2">
                  <c:v>2015 </c:v>
                </c:pt>
                <c:pt idx="3">
                  <c:v>2016 </c:v>
                </c:pt>
                <c:pt idx="4">
                  <c:v>2017 </c:v>
                </c:pt>
              </c:strCache>
            </c:strRef>
          </c:cat>
          <c:val>
            <c:numRef>
              <c:f>RLI!$X$6:$X$10</c:f>
              <c:numCache>
                <c:formatCode>0%</c:formatCode>
                <c:ptCount val="5"/>
                <c:pt idx="0">
                  <c:v>0.13500000000000001</c:v>
                </c:pt>
                <c:pt idx="1">
                  <c:v>0.13300000000000001</c:v>
                </c:pt>
                <c:pt idx="2">
                  <c:v>0.121</c:v>
                </c:pt>
                <c:pt idx="3">
                  <c:v>0.106</c:v>
                </c:pt>
                <c:pt idx="4">
                  <c:v>9.0999999999999998E-2</c:v>
                </c:pt>
              </c:numCache>
            </c:numRef>
          </c:val>
          <c:smooth val="0"/>
          <c:extLst>
            <c:ext xmlns:c16="http://schemas.microsoft.com/office/drawing/2014/chart" uri="{C3380CC4-5D6E-409C-BE32-E72D297353CC}">
              <c16:uniqueId val="{00000006-0E61-42F1-89E7-8603B2CFDCDE}"/>
            </c:ext>
          </c:extLst>
        </c:ser>
        <c:ser>
          <c:idx val="7"/>
          <c:order val="7"/>
          <c:tx>
            <c:strRef>
              <c:f>RLI!$Y$4:$Y$5</c:f>
              <c:strCache>
                <c:ptCount val="1"/>
                <c:pt idx="0">
                  <c:v>Gwinnett</c:v>
                </c:pt>
              </c:strCache>
            </c:strRef>
          </c:tx>
          <c:cat>
            <c:strRef>
              <c:f>RLI!$Q$6:$Q$10</c:f>
              <c:strCache>
                <c:ptCount val="5"/>
                <c:pt idx="0">
                  <c:v>2013 </c:v>
                </c:pt>
                <c:pt idx="1">
                  <c:v>2014 </c:v>
                </c:pt>
                <c:pt idx="2">
                  <c:v>2015 </c:v>
                </c:pt>
                <c:pt idx="3">
                  <c:v>2016 </c:v>
                </c:pt>
                <c:pt idx="4">
                  <c:v>2017 </c:v>
                </c:pt>
              </c:strCache>
            </c:strRef>
          </c:cat>
          <c:val>
            <c:numRef>
              <c:f>RLI!$Y$6:$Y$10</c:f>
              <c:numCache>
                <c:formatCode>0%</c:formatCode>
                <c:ptCount val="5"/>
                <c:pt idx="0">
                  <c:v>0.13100000000000001</c:v>
                </c:pt>
                <c:pt idx="1">
                  <c:v>0.124</c:v>
                </c:pt>
                <c:pt idx="2">
                  <c:v>0.115</c:v>
                </c:pt>
                <c:pt idx="3">
                  <c:v>0.109</c:v>
                </c:pt>
                <c:pt idx="4">
                  <c:v>0.1</c:v>
                </c:pt>
              </c:numCache>
            </c:numRef>
          </c:val>
          <c:smooth val="0"/>
          <c:extLst>
            <c:ext xmlns:c16="http://schemas.microsoft.com/office/drawing/2014/chart" uri="{C3380CC4-5D6E-409C-BE32-E72D297353CC}">
              <c16:uniqueId val="{00000007-0E61-42F1-89E7-8603B2CFDCDE}"/>
            </c:ext>
          </c:extLst>
        </c:ser>
        <c:ser>
          <c:idx val="8"/>
          <c:order val="8"/>
          <c:tx>
            <c:strRef>
              <c:f>RLI!$Z$4:$Z$5</c:f>
              <c:strCache>
                <c:ptCount val="1"/>
                <c:pt idx="0">
                  <c:v>Henry</c:v>
                </c:pt>
              </c:strCache>
            </c:strRef>
          </c:tx>
          <c:cat>
            <c:strRef>
              <c:f>RLI!$Q$6:$Q$10</c:f>
              <c:strCache>
                <c:ptCount val="5"/>
                <c:pt idx="0">
                  <c:v>2013 </c:v>
                </c:pt>
                <c:pt idx="1">
                  <c:v>2014 </c:v>
                </c:pt>
                <c:pt idx="2">
                  <c:v>2015 </c:v>
                </c:pt>
                <c:pt idx="3">
                  <c:v>2016 </c:v>
                </c:pt>
                <c:pt idx="4">
                  <c:v>2017 </c:v>
                </c:pt>
              </c:strCache>
            </c:strRef>
          </c:cat>
          <c:val>
            <c:numRef>
              <c:f>RLI!$Z$6:$Z$10</c:f>
              <c:numCache>
                <c:formatCode>0%</c:formatCode>
                <c:ptCount val="5"/>
                <c:pt idx="0">
                  <c:v>0.09</c:v>
                </c:pt>
                <c:pt idx="1">
                  <c:v>9.6000000000000002E-2</c:v>
                </c:pt>
                <c:pt idx="2">
                  <c:v>0.1</c:v>
                </c:pt>
                <c:pt idx="3">
                  <c:v>9.0999999999999998E-2</c:v>
                </c:pt>
                <c:pt idx="4">
                  <c:v>7.8E-2</c:v>
                </c:pt>
              </c:numCache>
            </c:numRef>
          </c:val>
          <c:smooth val="0"/>
          <c:extLst>
            <c:ext xmlns:c16="http://schemas.microsoft.com/office/drawing/2014/chart" uri="{C3380CC4-5D6E-409C-BE32-E72D297353CC}">
              <c16:uniqueId val="{00000008-0E61-42F1-89E7-8603B2CFDCDE}"/>
            </c:ext>
          </c:extLst>
        </c:ser>
        <c:ser>
          <c:idx val="9"/>
          <c:order val="9"/>
          <c:tx>
            <c:strRef>
              <c:f>RLI!$AA$4:$AA$5</c:f>
              <c:strCache>
                <c:ptCount val="1"/>
                <c:pt idx="0">
                  <c:v>Rockdale</c:v>
                </c:pt>
              </c:strCache>
            </c:strRef>
          </c:tx>
          <c:cat>
            <c:strRef>
              <c:f>RLI!$Q$6:$Q$10</c:f>
              <c:strCache>
                <c:ptCount val="5"/>
                <c:pt idx="0">
                  <c:v>2013 </c:v>
                </c:pt>
                <c:pt idx="1">
                  <c:v>2014 </c:v>
                </c:pt>
                <c:pt idx="2">
                  <c:v>2015 </c:v>
                </c:pt>
                <c:pt idx="3">
                  <c:v>2016 </c:v>
                </c:pt>
                <c:pt idx="4">
                  <c:v>2017 </c:v>
                </c:pt>
              </c:strCache>
            </c:strRef>
          </c:cat>
          <c:val>
            <c:numRef>
              <c:f>RLI!$AA$6:$AA$10</c:f>
              <c:numCache>
                <c:formatCode>0%</c:formatCode>
                <c:ptCount val="5"/>
                <c:pt idx="0">
                  <c:v>0.19700000000000001</c:v>
                </c:pt>
                <c:pt idx="1">
                  <c:v>0.2</c:v>
                </c:pt>
                <c:pt idx="2">
                  <c:v>0.16400000000000001</c:v>
                </c:pt>
                <c:pt idx="3">
                  <c:v>0.13600000000000001</c:v>
                </c:pt>
                <c:pt idx="4">
                  <c:v>0.14499999999999999</c:v>
                </c:pt>
              </c:numCache>
            </c:numRef>
          </c:val>
          <c:smooth val="0"/>
          <c:extLst>
            <c:ext xmlns:c16="http://schemas.microsoft.com/office/drawing/2014/chart" uri="{C3380CC4-5D6E-409C-BE32-E72D297353CC}">
              <c16:uniqueId val="{00000009-0E61-42F1-89E7-8603B2CFDCDE}"/>
            </c:ext>
          </c:extLst>
        </c:ser>
        <c:dLbls>
          <c:showLegendKey val="0"/>
          <c:showVal val="0"/>
          <c:showCatName val="0"/>
          <c:showSerName val="0"/>
          <c:showPercent val="0"/>
          <c:showBubbleSize val="0"/>
        </c:dLbls>
        <c:marker val="1"/>
        <c:smooth val="0"/>
        <c:axId val="90670208"/>
        <c:axId val="90671744"/>
      </c:lineChart>
      <c:catAx>
        <c:axId val="90670208"/>
        <c:scaling>
          <c:orientation val="minMax"/>
        </c:scaling>
        <c:delete val="0"/>
        <c:axPos val="b"/>
        <c:numFmt formatCode="General" sourceLinked="1"/>
        <c:majorTickMark val="out"/>
        <c:minorTickMark val="none"/>
        <c:tickLblPos val="nextTo"/>
        <c:crossAx val="90671744"/>
        <c:crosses val="autoZero"/>
        <c:auto val="1"/>
        <c:lblAlgn val="ctr"/>
        <c:lblOffset val="100"/>
        <c:noMultiLvlLbl val="0"/>
      </c:catAx>
      <c:valAx>
        <c:axId val="90671744"/>
        <c:scaling>
          <c:orientation val="minMax"/>
        </c:scaling>
        <c:delete val="0"/>
        <c:axPos val="l"/>
        <c:majorGridlines/>
        <c:numFmt formatCode="0%" sourceLinked="1"/>
        <c:majorTickMark val="out"/>
        <c:minorTickMark val="none"/>
        <c:tickLblPos val="nextTo"/>
        <c:crossAx val="90670208"/>
        <c:crosses val="autoZero"/>
        <c:crossBetween val="between"/>
      </c:valAx>
    </c:plotArea>
    <c:legend>
      <c:legendPos val="r"/>
      <c:layout>
        <c:manualLayout>
          <c:xMode val="edge"/>
          <c:yMode val="edge"/>
          <c:x val="0.80588353092614706"/>
          <c:y val="6.4187809369746357E-2"/>
          <c:w val="0.17369765466606787"/>
          <c:h val="0.81841203310023436"/>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Workbook_9.11.19.xlsx]RLI!PivotTable3</c:name>
    <c:fmtId val="33"/>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
        <c:idx val="127"/>
        <c:dLbl>
          <c:idx val="0"/>
          <c:delete val="1"/>
          <c:extLst>
            <c:ext xmlns:c15="http://schemas.microsoft.com/office/drawing/2012/chart" uri="{CE6537A1-D6FC-4f65-9D91-7224C49458BB}"/>
          </c:extLst>
        </c:dLbl>
      </c:pivotFmt>
      <c:pivotFmt>
        <c:idx val="128"/>
        <c:dLbl>
          <c:idx val="0"/>
          <c:delete val="1"/>
          <c:extLst>
            <c:ext xmlns:c15="http://schemas.microsoft.com/office/drawing/2012/chart" uri="{CE6537A1-D6FC-4f65-9D91-7224C49458BB}"/>
          </c:extLst>
        </c:dLbl>
      </c:pivotFmt>
      <c:pivotFmt>
        <c:idx val="129"/>
        <c:dLbl>
          <c:idx val="0"/>
          <c:delete val="1"/>
          <c:extLst>
            <c:ext xmlns:c15="http://schemas.microsoft.com/office/drawing/2012/chart" uri="{CE6537A1-D6FC-4f65-9D91-7224C49458BB}"/>
          </c:extLst>
        </c:dLbl>
      </c:pivotFmt>
      <c:pivotFmt>
        <c:idx val="130"/>
        <c:dLbl>
          <c:idx val="0"/>
          <c:delete val="1"/>
          <c:extLst>
            <c:ext xmlns:c15="http://schemas.microsoft.com/office/drawing/2012/chart" uri="{CE6537A1-D6FC-4f65-9D91-7224C49458BB}"/>
          </c:extLst>
        </c:dLbl>
      </c:pivotFmt>
      <c:pivotFmt>
        <c:idx val="131"/>
        <c:dLbl>
          <c:idx val="0"/>
          <c:delete val="1"/>
          <c:extLst>
            <c:ext xmlns:c15="http://schemas.microsoft.com/office/drawing/2012/chart" uri="{CE6537A1-D6FC-4f65-9D91-7224C49458BB}"/>
          </c:extLst>
        </c:dLbl>
      </c:pivotFmt>
      <c:pivotFmt>
        <c:idx val="132"/>
        <c:dLbl>
          <c:idx val="0"/>
          <c:delete val="1"/>
          <c:extLst>
            <c:ext xmlns:c15="http://schemas.microsoft.com/office/drawing/2012/chart" uri="{CE6537A1-D6FC-4f65-9D91-7224C49458BB}"/>
          </c:extLst>
        </c:dLbl>
      </c:pivotFmt>
      <c:pivotFmt>
        <c:idx val="133"/>
        <c:dLbl>
          <c:idx val="0"/>
          <c:delete val="1"/>
          <c:extLst>
            <c:ext xmlns:c15="http://schemas.microsoft.com/office/drawing/2012/chart" uri="{CE6537A1-D6FC-4f65-9D91-7224C49458BB}"/>
          </c:extLst>
        </c:dLbl>
      </c:pivotFmt>
      <c:pivotFmt>
        <c:idx val="134"/>
        <c:dLbl>
          <c:idx val="0"/>
          <c:delete val="1"/>
          <c:extLst>
            <c:ext xmlns:c15="http://schemas.microsoft.com/office/drawing/2012/chart" uri="{CE6537A1-D6FC-4f65-9D91-7224C49458BB}"/>
          </c:extLst>
        </c:dLbl>
      </c:pivotFmt>
      <c:pivotFmt>
        <c:idx val="135"/>
        <c:dLbl>
          <c:idx val="0"/>
          <c:delete val="1"/>
          <c:extLst>
            <c:ext xmlns:c15="http://schemas.microsoft.com/office/drawing/2012/chart" uri="{CE6537A1-D6FC-4f65-9D91-7224C49458BB}"/>
          </c:extLst>
        </c:dLbl>
      </c:pivotFmt>
      <c:pivotFmt>
        <c:idx val="136"/>
        <c:dLbl>
          <c:idx val="0"/>
          <c:delete val="1"/>
          <c:extLst>
            <c:ext xmlns:c15="http://schemas.microsoft.com/office/drawing/2012/chart" uri="{CE6537A1-D6FC-4f65-9D91-7224C49458BB}"/>
          </c:extLst>
        </c:dLbl>
      </c:pivotFmt>
      <c:pivotFmt>
        <c:idx val="137"/>
        <c:dLbl>
          <c:idx val="0"/>
          <c:delete val="1"/>
          <c:extLst>
            <c:ext xmlns:c15="http://schemas.microsoft.com/office/drawing/2012/chart" uri="{CE6537A1-D6FC-4f65-9D91-7224C49458BB}"/>
          </c:extLst>
        </c:dLbl>
      </c:pivotFmt>
      <c:pivotFmt>
        <c:idx val="138"/>
        <c:dLbl>
          <c:idx val="0"/>
          <c:delete val="1"/>
          <c:extLst>
            <c:ext xmlns:c15="http://schemas.microsoft.com/office/drawing/2012/chart" uri="{CE6537A1-D6FC-4f65-9D91-7224C49458BB}"/>
          </c:extLst>
        </c:dLbl>
      </c:pivotFmt>
      <c:pivotFmt>
        <c:idx val="139"/>
        <c:dLbl>
          <c:idx val="0"/>
          <c:delete val="1"/>
          <c:extLst>
            <c:ext xmlns:c15="http://schemas.microsoft.com/office/drawing/2012/chart" uri="{CE6537A1-D6FC-4f65-9D91-7224C49458BB}"/>
          </c:extLst>
        </c:dLbl>
      </c:pivotFmt>
      <c:pivotFmt>
        <c:idx val="140"/>
        <c:dLbl>
          <c:idx val="0"/>
          <c:delete val="1"/>
          <c:extLst>
            <c:ext xmlns:c15="http://schemas.microsoft.com/office/drawing/2012/chart" uri="{CE6537A1-D6FC-4f65-9D91-7224C49458BB}"/>
          </c:extLst>
        </c:dLbl>
      </c:pivotFmt>
      <c:pivotFmt>
        <c:idx val="141"/>
        <c:dLbl>
          <c:idx val="0"/>
          <c:delete val="1"/>
          <c:extLst>
            <c:ext xmlns:c15="http://schemas.microsoft.com/office/drawing/2012/chart" uri="{CE6537A1-D6FC-4f65-9D91-7224C49458BB}"/>
          </c:extLst>
        </c:dLbl>
      </c:pivotFmt>
      <c:pivotFmt>
        <c:idx val="142"/>
        <c:dLbl>
          <c:idx val="0"/>
          <c:delete val="1"/>
          <c:extLst>
            <c:ext xmlns:c15="http://schemas.microsoft.com/office/drawing/2012/chart" uri="{CE6537A1-D6FC-4f65-9D91-7224C49458BB}"/>
          </c:extLst>
        </c:dLbl>
      </c:pivotFmt>
      <c:pivotFmt>
        <c:idx val="143"/>
        <c:dLbl>
          <c:idx val="0"/>
          <c:delete val="1"/>
          <c:extLst>
            <c:ext xmlns:c15="http://schemas.microsoft.com/office/drawing/2012/chart" uri="{CE6537A1-D6FC-4f65-9D91-7224C49458BB}"/>
          </c:extLst>
        </c:dLbl>
      </c:pivotFmt>
      <c:pivotFmt>
        <c:idx val="144"/>
        <c:dLbl>
          <c:idx val="0"/>
          <c:delete val="1"/>
          <c:extLst>
            <c:ext xmlns:c15="http://schemas.microsoft.com/office/drawing/2012/chart" uri="{CE6537A1-D6FC-4f65-9D91-7224C49458BB}"/>
          </c:extLst>
        </c:dLbl>
      </c:pivotFmt>
      <c:pivotFmt>
        <c:idx val="145"/>
        <c:dLbl>
          <c:idx val="0"/>
          <c:delete val="1"/>
          <c:extLst>
            <c:ext xmlns:c15="http://schemas.microsoft.com/office/drawing/2012/chart" uri="{CE6537A1-D6FC-4f65-9D91-7224C49458BB}"/>
          </c:extLst>
        </c:dLbl>
      </c:pivotFmt>
      <c:pivotFmt>
        <c:idx val="146"/>
        <c:dLbl>
          <c:idx val="0"/>
          <c:delete val="1"/>
          <c:extLst>
            <c:ext xmlns:c15="http://schemas.microsoft.com/office/drawing/2012/chart" uri="{CE6537A1-D6FC-4f65-9D91-7224C49458BB}"/>
          </c:extLst>
        </c:dLbl>
      </c:pivotFmt>
      <c:pivotFmt>
        <c:idx val="147"/>
        <c:dLbl>
          <c:idx val="0"/>
          <c:delete val="1"/>
          <c:extLst>
            <c:ext xmlns:c15="http://schemas.microsoft.com/office/drawing/2012/chart" uri="{CE6537A1-D6FC-4f65-9D91-7224C49458BB}"/>
          </c:extLst>
        </c:dLbl>
      </c:pivotFmt>
      <c:pivotFmt>
        <c:idx val="148"/>
        <c:dLbl>
          <c:idx val="0"/>
          <c:delete val="1"/>
          <c:extLst>
            <c:ext xmlns:c15="http://schemas.microsoft.com/office/drawing/2012/chart" uri="{CE6537A1-D6FC-4f65-9D91-7224C49458BB}"/>
          </c:extLst>
        </c:dLbl>
      </c:pivotFmt>
      <c:pivotFmt>
        <c:idx val="149"/>
        <c:dLbl>
          <c:idx val="0"/>
          <c:delete val="1"/>
          <c:extLst>
            <c:ext xmlns:c15="http://schemas.microsoft.com/office/drawing/2012/chart" uri="{CE6537A1-D6FC-4f65-9D91-7224C49458BB}"/>
          </c:extLst>
        </c:dLbl>
      </c:pivotFmt>
      <c:pivotFmt>
        <c:idx val="150"/>
        <c:dLbl>
          <c:idx val="0"/>
          <c:delete val="1"/>
          <c:extLst>
            <c:ext xmlns:c15="http://schemas.microsoft.com/office/drawing/2012/chart" uri="{CE6537A1-D6FC-4f65-9D91-7224C49458BB}"/>
          </c:extLst>
        </c:dLbl>
      </c:pivotFmt>
      <c:pivotFmt>
        <c:idx val="151"/>
        <c:dLbl>
          <c:idx val="0"/>
          <c:delete val="1"/>
          <c:extLst>
            <c:ext xmlns:c15="http://schemas.microsoft.com/office/drawing/2012/chart" uri="{CE6537A1-D6FC-4f65-9D91-7224C49458BB}"/>
          </c:extLst>
        </c:dLbl>
      </c:pivotFmt>
      <c:pivotFmt>
        <c:idx val="152"/>
        <c:dLbl>
          <c:idx val="0"/>
          <c:delete val="1"/>
          <c:extLst>
            <c:ext xmlns:c15="http://schemas.microsoft.com/office/drawing/2012/chart" uri="{CE6537A1-D6FC-4f65-9D91-7224C49458BB}"/>
          </c:extLst>
        </c:dLbl>
      </c:pivotFmt>
      <c:pivotFmt>
        <c:idx val="153"/>
        <c:dLbl>
          <c:idx val="0"/>
          <c:delete val="1"/>
          <c:extLst>
            <c:ext xmlns:c15="http://schemas.microsoft.com/office/drawing/2012/chart" uri="{CE6537A1-D6FC-4f65-9D91-7224C49458BB}"/>
          </c:extLst>
        </c:dLbl>
      </c:pivotFmt>
      <c:pivotFmt>
        <c:idx val="154"/>
        <c:dLbl>
          <c:idx val="0"/>
          <c:delete val="1"/>
          <c:extLst>
            <c:ext xmlns:c15="http://schemas.microsoft.com/office/drawing/2012/chart" uri="{CE6537A1-D6FC-4f65-9D91-7224C49458BB}"/>
          </c:extLst>
        </c:dLbl>
      </c:pivotFmt>
      <c:pivotFmt>
        <c:idx val="155"/>
        <c:dLbl>
          <c:idx val="0"/>
          <c:delete val="1"/>
          <c:extLst>
            <c:ext xmlns:c15="http://schemas.microsoft.com/office/drawing/2012/chart" uri="{CE6537A1-D6FC-4f65-9D91-7224C49458BB}"/>
          </c:extLst>
        </c:dLbl>
      </c:pivotFmt>
      <c:pivotFmt>
        <c:idx val="156"/>
        <c:dLbl>
          <c:idx val="0"/>
          <c:delete val="1"/>
          <c:extLst>
            <c:ext xmlns:c15="http://schemas.microsoft.com/office/drawing/2012/chart" uri="{CE6537A1-D6FC-4f65-9D91-7224C49458BB}"/>
          </c:extLst>
        </c:dLbl>
      </c:pivotFmt>
      <c:pivotFmt>
        <c:idx val="157"/>
        <c:dLbl>
          <c:idx val="0"/>
          <c:delete val="1"/>
          <c:extLst>
            <c:ext xmlns:c15="http://schemas.microsoft.com/office/drawing/2012/chart" uri="{CE6537A1-D6FC-4f65-9D91-7224C49458BB}"/>
          </c:extLst>
        </c:dLbl>
      </c:pivotFmt>
      <c:pivotFmt>
        <c:idx val="158"/>
        <c:dLbl>
          <c:idx val="0"/>
          <c:delete val="1"/>
          <c:extLst>
            <c:ext xmlns:c15="http://schemas.microsoft.com/office/drawing/2012/chart" uri="{CE6537A1-D6FC-4f65-9D91-7224C49458BB}"/>
          </c:extLst>
        </c:dLbl>
      </c:pivotFmt>
      <c:pivotFmt>
        <c:idx val="159"/>
        <c:dLbl>
          <c:idx val="0"/>
          <c:delete val="1"/>
          <c:extLst>
            <c:ext xmlns:c15="http://schemas.microsoft.com/office/drawing/2012/chart" uri="{CE6537A1-D6FC-4f65-9D91-7224C49458BB}"/>
          </c:extLst>
        </c:dLbl>
      </c:pivotFmt>
      <c:pivotFmt>
        <c:idx val="160"/>
        <c:dLbl>
          <c:idx val="0"/>
          <c:delete val="1"/>
          <c:extLst>
            <c:ext xmlns:c15="http://schemas.microsoft.com/office/drawing/2012/chart" uri="{CE6537A1-D6FC-4f65-9D91-7224C49458BB}"/>
          </c:extLst>
        </c:dLbl>
      </c:pivotFmt>
      <c:pivotFmt>
        <c:idx val="161"/>
        <c:dLbl>
          <c:idx val="0"/>
          <c:delete val="1"/>
          <c:extLst>
            <c:ext xmlns:c15="http://schemas.microsoft.com/office/drawing/2012/chart" uri="{CE6537A1-D6FC-4f65-9D91-7224C49458BB}"/>
          </c:extLst>
        </c:dLbl>
      </c:pivotFmt>
      <c:pivotFmt>
        <c:idx val="162"/>
        <c:dLbl>
          <c:idx val="0"/>
          <c:delete val="1"/>
          <c:extLst>
            <c:ext xmlns:c15="http://schemas.microsoft.com/office/drawing/2012/chart" uri="{CE6537A1-D6FC-4f65-9D91-7224C49458BB}"/>
          </c:extLst>
        </c:dLbl>
      </c:pivotFmt>
      <c:pivotFmt>
        <c:idx val="163"/>
        <c:dLbl>
          <c:idx val="0"/>
          <c:delete val="1"/>
          <c:extLst>
            <c:ext xmlns:c15="http://schemas.microsoft.com/office/drawing/2012/chart" uri="{CE6537A1-D6FC-4f65-9D91-7224C49458BB}"/>
          </c:extLst>
        </c:dLbl>
      </c:pivotFmt>
      <c:pivotFmt>
        <c:idx val="164"/>
        <c:dLbl>
          <c:idx val="0"/>
          <c:delete val="1"/>
          <c:extLst>
            <c:ext xmlns:c15="http://schemas.microsoft.com/office/drawing/2012/chart" uri="{CE6537A1-D6FC-4f65-9D91-7224C49458BB}"/>
          </c:extLst>
        </c:dLbl>
      </c:pivotFmt>
      <c:pivotFmt>
        <c:idx val="165"/>
        <c:dLbl>
          <c:idx val="0"/>
          <c:delete val="1"/>
          <c:extLst>
            <c:ext xmlns:c15="http://schemas.microsoft.com/office/drawing/2012/chart" uri="{CE6537A1-D6FC-4f65-9D91-7224C49458BB}"/>
          </c:extLst>
        </c:dLbl>
      </c:pivotFmt>
      <c:pivotFmt>
        <c:idx val="166"/>
        <c:dLbl>
          <c:idx val="0"/>
          <c:delete val="1"/>
          <c:extLst>
            <c:ext xmlns:c15="http://schemas.microsoft.com/office/drawing/2012/chart" uri="{CE6537A1-D6FC-4f65-9D91-7224C49458BB}"/>
          </c:extLst>
        </c:dLbl>
      </c:pivotFmt>
      <c:pivotFmt>
        <c:idx val="167"/>
        <c:dLbl>
          <c:idx val="0"/>
          <c:delete val="1"/>
          <c:extLst>
            <c:ext xmlns:c15="http://schemas.microsoft.com/office/drawing/2012/chart" uri="{CE6537A1-D6FC-4f65-9D91-7224C49458BB}"/>
          </c:extLst>
        </c:dLbl>
      </c:pivotFmt>
      <c:pivotFmt>
        <c:idx val="168"/>
        <c:dLbl>
          <c:idx val="0"/>
          <c:delete val="1"/>
          <c:extLst>
            <c:ext xmlns:c15="http://schemas.microsoft.com/office/drawing/2012/chart" uri="{CE6537A1-D6FC-4f65-9D91-7224C49458BB}"/>
          </c:extLst>
        </c:dLbl>
      </c:pivotFmt>
      <c:pivotFmt>
        <c:idx val="169"/>
        <c:dLbl>
          <c:idx val="0"/>
          <c:delete val="1"/>
          <c:extLst>
            <c:ext xmlns:c15="http://schemas.microsoft.com/office/drawing/2012/chart" uri="{CE6537A1-D6FC-4f65-9D91-7224C49458BB}"/>
          </c:extLst>
        </c:dLbl>
      </c:pivotFmt>
      <c:pivotFmt>
        <c:idx val="170"/>
        <c:dLbl>
          <c:idx val="0"/>
          <c:delete val="1"/>
          <c:extLst>
            <c:ext xmlns:c15="http://schemas.microsoft.com/office/drawing/2012/chart" uri="{CE6537A1-D6FC-4f65-9D91-7224C49458BB}"/>
          </c:extLst>
        </c:dLbl>
      </c:pivotFmt>
      <c:pivotFmt>
        <c:idx val="171"/>
        <c:dLbl>
          <c:idx val="0"/>
          <c:delete val="1"/>
          <c:extLst>
            <c:ext xmlns:c15="http://schemas.microsoft.com/office/drawing/2012/chart" uri="{CE6537A1-D6FC-4f65-9D91-7224C49458BB}"/>
          </c:extLst>
        </c:dLbl>
      </c:pivotFmt>
      <c:pivotFmt>
        <c:idx val="172"/>
        <c:dLbl>
          <c:idx val="0"/>
          <c:delete val="1"/>
          <c:extLst>
            <c:ext xmlns:c15="http://schemas.microsoft.com/office/drawing/2012/chart" uri="{CE6537A1-D6FC-4f65-9D91-7224C49458BB}"/>
          </c:extLst>
        </c:dLbl>
      </c:pivotFmt>
      <c:pivotFmt>
        <c:idx val="173"/>
        <c:dLbl>
          <c:idx val="0"/>
          <c:delete val="1"/>
          <c:extLst>
            <c:ext xmlns:c15="http://schemas.microsoft.com/office/drawing/2012/chart" uri="{CE6537A1-D6FC-4f65-9D91-7224C49458BB}"/>
          </c:extLst>
        </c:dLbl>
      </c:pivotFmt>
    </c:pivotFmts>
    <c:plotArea>
      <c:layout/>
      <c:lineChart>
        <c:grouping val="standard"/>
        <c:varyColors val="0"/>
        <c:ser>
          <c:idx val="0"/>
          <c:order val="0"/>
          <c:tx>
            <c:strRef>
              <c:f>RLI!$AH$4:$AH$5</c:f>
              <c:strCache>
                <c:ptCount val="1"/>
                <c:pt idx="0">
                  <c:v>Cherokee</c:v>
                </c:pt>
              </c:strCache>
            </c:strRef>
          </c:tx>
          <c:cat>
            <c:strRef>
              <c:f>RLI!$AG$6:$AG$10</c:f>
              <c:strCache>
                <c:ptCount val="5"/>
                <c:pt idx="0">
                  <c:v>2009 - 2013 </c:v>
                </c:pt>
                <c:pt idx="1">
                  <c:v>2010 - 2014 </c:v>
                </c:pt>
                <c:pt idx="2">
                  <c:v>2011 - 2015 </c:v>
                </c:pt>
                <c:pt idx="3">
                  <c:v>2012 - 2016 </c:v>
                </c:pt>
                <c:pt idx="4">
                  <c:v>2013 - 2017 </c:v>
                </c:pt>
              </c:strCache>
            </c:strRef>
          </c:cat>
          <c:val>
            <c:numRef>
              <c:f>RLI!$AH$6:$AH$10</c:f>
              <c:numCache>
                <c:formatCode>0%</c:formatCode>
                <c:ptCount val="5"/>
                <c:pt idx="0">
                  <c:v>8.5000000000000006E-2</c:v>
                </c:pt>
                <c:pt idx="1">
                  <c:v>8.4000000000000005E-2</c:v>
                </c:pt>
                <c:pt idx="2">
                  <c:v>7.4999999999999997E-2</c:v>
                </c:pt>
                <c:pt idx="3">
                  <c:v>5.7000000000000002E-2</c:v>
                </c:pt>
                <c:pt idx="4">
                  <c:v>4.7E-2</c:v>
                </c:pt>
              </c:numCache>
            </c:numRef>
          </c:val>
          <c:smooth val="0"/>
          <c:extLst>
            <c:ext xmlns:c16="http://schemas.microsoft.com/office/drawing/2014/chart" uri="{C3380CC4-5D6E-409C-BE32-E72D297353CC}">
              <c16:uniqueId val="{00000000-E02B-412F-B74D-28F6768184DF}"/>
            </c:ext>
          </c:extLst>
        </c:ser>
        <c:ser>
          <c:idx val="1"/>
          <c:order val="1"/>
          <c:tx>
            <c:strRef>
              <c:f>RLI!$AI$4:$AI$5</c:f>
              <c:strCache>
                <c:ptCount val="1"/>
                <c:pt idx="0">
                  <c:v>Clayton</c:v>
                </c:pt>
              </c:strCache>
            </c:strRef>
          </c:tx>
          <c:cat>
            <c:strRef>
              <c:f>RLI!$AG$6:$AG$10</c:f>
              <c:strCache>
                <c:ptCount val="5"/>
                <c:pt idx="0">
                  <c:v>2009 - 2013 </c:v>
                </c:pt>
                <c:pt idx="1">
                  <c:v>2010 - 2014 </c:v>
                </c:pt>
                <c:pt idx="2">
                  <c:v>2011 - 2015 </c:v>
                </c:pt>
                <c:pt idx="3">
                  <c:v>2012 - 2016 </c:v>
                </c:pt>
                <c:pt idx="4">
                  <c:v>2013 - 2017 </c:v>
                </c:pt>
              </c:strCache>
            </c:strRef>
          </c:cat>
          <c:val>
            <c:numRef>
              <c:f>RLI!$AI$6:$AI$10</c:f>
              <c:numCache>
                <c:formatCode>0%</c:formatCode>
                <c:ptCount val="5"/>
                <c:pt idx="0">
                  <c:v>0.13900000000000001</c:v>
                </c:pt>
                <c:pt idx="1">
                  <c:v>0.126</c:v>
                </c:pt>
                <c:pt idx="2">
                  <c:v>0.13300000000000001</c:v>
                </c:pt>
                <c:pt idx="3">
                  <c:v>0.115</c:v>
                </c:pt>
                <c:pt idx="4">
                  <c:v>0.109</c:v>
                </c:pt>
              </c:numCache>
            </c:numRef>
          </c:val>
          <c:smooth val="0"/>
          <c:extLst>
            <c:ext xmlns:c16="http://schemas.microsoft.com/office/drawing/2014/chart" uri="{C3380CC4-5D6E-409C-BE32-E72D297353CC}">
              <c16:uniqueId val="{00000001-E02B-412F-B74D-28F6768184DF}"/>
            </c:ext>
          </c:extLst>
        </c:ser>
        <c:ser>
          <c:idx val="2"/>
          <c:order val="2"/>
          <c:tx>
            <c:strRef>
              <c:f>RLI!$AJ$4:$AJ$5</c:f>
              <c:strCache>
                <c:ptCount val="1"/>
                <c:pt idx="0">
                  <c:v>Cobb</c:v>
                </c:pt>
              </c:strCache>
            </c:strRef>
          </c:tx>
          <c:cat>
            <c:strRef>
              <c:f>RLI!$AG$6:$AG$10</c:f>
              <c:strCache>
                <c:ptCount val="5"/>
                <c:pt idx="0">
                  <c:v>2009 - 2013 </c:v>
                </c:pt>
                <c:pt idx="1">
                  <c:v>2010 - 2014 </c:v>
                </c:pt>
                <c:pt idx="2">
                  <c:v>2011 - 2015 </c:v>
                </c:pt>
                <c:pt idx="3">
                  <c:v>2012 - 2016 </c:v>
                </c:pt>
                <c:pt idx="4">
                  <c:v>2013 - 2017 </c:v>
                </c:pt>
              </c:strCache>
            </c:strRef>
          </c:cat>
          <c:val>
            <c:numRef>
              <c:f>RLI!$AJ$6:$AJ$10</c:f>
              <c:numCache>
                <c:formatCode>0%</c:formatCode>
                <c:ptCount val="5"/>
                <c:pt idx="0">
                  <c:v>7.5999999999999998E-2</c:v>
                </c:pt>
                <c:pt idx="1">
                  <c:v>7.3999999999999996E-2</c:v>
                </c:pt>
                <c:pt idx="2">
                  <c:v>6.7000000000000004E-2</c:v>
                </c:pt>
                <c:pt idx="3">
                  <c:v>6.4000000000000001E-2</c:v>
                </c:pt>
                <c:pt idx="4">
                  <c:v>5.8000000000000003E-2</c:v>
                </c:pt>
              </c:numCache>
            </c:numRef>
          </c:val>
          <c:smooth val="0"/>
          <c:extLst>
            <c:ext xmlns:c16="http://schemas.microsoft.com/office/drawing/2014/chart" uri="{C3380CC4-5D6E-409C-BE32-E72D297353CC}">
              <c16:uniqueId val="{00000002-E02B-412F-B74D-28F6768184DF}"/>
            </c:ext>
          </c:extLst>
        </c:ser>
        <c:ser>
          <c:idx val="3"/>
          <c:order val="3"/>
          <c:tx>
            <c:strRef>
              <c:f>RLI!$AK$4:$AK$5</c:f>
              <c:strCache>
                <c:ptCount val="1"/>
                <c:pt idx="0">
                  <c:v>Dekalb</c:v>
                </c:pt>
              </c:strCache>
            </c:strRef>
          </c:tx>
          <c:cat>
            <c:strRef>
              <c:f>RLI!$AG$6:$AG$10</c:f>
              <c:strCache>
                <c:ptCount val="5"/>
                <c:pt idx="0">
                  <c:v>2009 - 2013 </c:v>
                </c:pt>
                <c:pt idx="1">
                  <c:v>2010 - 2014 </c:v>
                </c:pt>
                <c:pt idx="2">
                  <c:v>2011 - 2015 </c:v>
                </c:pt>
                <c:pt idx="3">
                  <c:v>2012 - 2016 </c:v>
                </c:pt>
                <c:pt idx="4">
                  <c:v>2013 - 2017 </c:v>
                </c:pt>
              </c:strCache>
            </c:strRef>
          </c:cat>
          <c:val>
            <c:numRef>
              <c:f>RLI!$AK$6:$AK$10</c:f>
              <c:numCache>
                <c:formatCode>0%</c:formatCode>
                <c:ptCount val="5"/>
                <c:pt idx="0">
                  <c:v>0.125</c:v>
                </c:pt>
                <c:pt idx="1">
                  <c:v>0.11</c:v>
                </c:pt>
                <c:pt idx="2">
                  <c:v>0.104</c:v>
                </c:pt>
                <c:pt idx="3">
                  <c:v>0.1</c:v>
                </c:pt>
                <c:pt idx="4">
                  <c:v>7.6999999999999999E-2</c:v>
                </c:pt>
              </c:numCache>
            </c:numRef>
          </c:val>
          <c:smooth val="0"/>
          <c:extLst>
            <c:ext xmlns:c16="http://schemas.microsoft.com/office/drawing/2014/chart" uri="{C3380CC4-5D6E-409C-BE32-E72D297353CC}">
              <c16:uniqueId val="{00000003-E02B-412F-B74D-28F6768184DF}"/>
            </c:ext>
          </c:extLst>
        </c:ser>
        <c:ser>
          <c:idx val="4"/>
          <c:order val="4"/>
          <c:tx>
            <c:strRef>
              <c:f>RLI!$AL$4:$AL$5</c:f>
              <c:strCache>
                <c:ptCount val="1"/>
                <c:pt idx="0">
                  <c:v>Douglas</c:v>
                </c:pt>
              </c:strCache>
            </c:strRef>
          </c:tx>
          <c:cat>
            <c:strRef>
              <c:f>RLI!$AG$6:$AG$10</c:f>
              <c:strCache>
                <c:ptCount val="5"/>
                <c:pt idx="0">
                  <c:v>2009 - 2013 </c:v>
                </c:pt>
                <c:pt idx="1">
                  <c:v>2010 - 2014 </c:v>
                </c:pt>
                <c:pt idx="2">
                  <c:v>2011 - 2015 </c:v>
                </c:pt>
                <c:pt idx="3">
                  <c:v>2012 - 2016 </c:v>
                </c:pt>
                <c:pt idx="4">
                  <c:v>2013 - 2017 </c:v>
                </c:pt>
              </c:strCache>
            </c:strRef>
          </c:cat>
          <c:val>
            <c:numRef>
              <c:f>RLI!$AL$6:$AL$10</c:f>
              <c:numCache>
                <c:formatCode>0%</c:formatCode>
                <c:ptCount val="5"/>
                <c:pt idx="0">
                  <c:v>9.1999999999999998E-2</c:v>
                </c:pt>
                <c:pt idx="1">
                  <c:v>8.5000000000000006E-2</c:v>
                </c:pt>
                <c:pt idx="2">
                  <c:v>7.6999999999999999E-2</c:v>
                </c:pt>
                <c:pt idx="3">
                  <c:v>7.4999999999999997E-2</c:v>
                </c:pt>
                <c:pt idx="4">
                  <c:v>7.0999999999999994E-2</c:v>
                </c:pt>
              </c:numCache>
            </c:numRef>
          </c:val>
          <c:smooth val="0"/>
          <c:extLst>
            <c:ext xmlns:c16="http://schemas.microsoft.com/office/drawing/2014/chart" uri="{C3380CC4-5D6E-409C-BE32-E72D297353CC}">
              <c16:uniqueId val="{00000004-E02B-412F-B74D-28F6768184DF}"/>
            </c:ext>
          </c:extLst>
        </c:ser>
        <c:ser>
          <c:idx val="5"/>
          <c:order val="5"/>
          <c:tx>
            <c:strRef>
              <c:f>RLI!$AM$4:$AM$5</c:f>
              <c:strCache>
                <c:ptCount val="1"/>
                <c:pt idx="0">
                  <c:v>Fayette</c:v>
                </c:pt>
              </c:strCache>
            </c:strRef>
          </c:tx>
          <c:cat>
            <c:strRef>
              <c:f>RLI!$AG$6:$AG$10</c:f>
              <c:strCache>
                <c:ptCount val="5"/>
                <c:pt idx="0">
                  <c:v>2009 - 2013 </c:v>
                </c:pt>
                <c:pt idx="1">
                  <c:v>2010 - 2014 </c:v>
                </c:pt>
                <c:pt idx="2">
                  <c:v>2011 - 2015 </c:v>
                </c:pt>
                <c:pt idx="3">
                  <c:v>2012 - 2016 </c:v>
                </c:pt>
                <c:pt idx="4">
                  <c:v>2013 - 2017 </c:v>
                </c:pt>
              </c:strCache>
            </c:strRef>
          </c:cat>
          <c:val>
            <c:numRef>
              <c:f>RLI!$AM$6:$AM$10</c:f>
              <c:numCache>
                <c:formatCode>0%</c:formatCode>
                <c:ptCount val="5"/>
                <c:pt idx="0">
                  <c:v>7.0000000000000007E-2</c:v>
                </c:pt>
                <c:pt idx="1">
                  <c:v>7.9000000000000001E-2</c:v>
                </c:pt>
                <c:pt idx="2">
                  <c:v>5.8000000000000003E-2</c:v>
                </c:pt>
                <c:pt idx="3">
                  <c:v>3.5999999999999997E-2</c:v>
                </c:pt>
                <c:pt idx="4">
                  <c:v>4.3999999999999997E-2</c:v>
                </c:pt>
              </c:numCache>
            </c:numRef>
          </c:val>
          <c:smooth val="0"/>
          <c:extLst>
            <c:ext xmlns:c16="http://schemas.microsoft.com/office/drawing/2014/chart" uri="{C3380CC4-5D6E-409C-BE32-E72D297353CC}">
              <c16:uniqueId val="{00000005-E02B-412F-B74D-28F6768184DF}"/>
            </c:ext>
          </c:extLst>
        </c:ser>
        <c:ser>
          <c:idx val="6"/>
          <c:order val="6"/>
          <c:tx>
            <c:strRef>
              <c:f>RLI!$AN$4:$AN$5</c:f>
              <c:strCache>
                <c:ptCount val="1"/>
                <c:pt idx="0">
                  <c:v>Fulton</c:v>
                </c:pt>
              </c:strCache>
            </c:strRef>
          </c:tx>
          <c:cat>
            <c:strRef>
              <c:f>RLI!$AG$6:$AG$10</c:f>
              <c:strCache>
                <c:ptCount val="5"/>
                <c:pt idx="0">
                  <c:v>2009 - 2013 </c:v>
                </c:pt>
                <c:pt idx="1">
                  <c:v>2010 - 2014 </c:v>
                </c:pt>
                <c:pt idx="2">
                  <c:v>2011 - 2015 </c:v>
                </c:pt>
                <c:pt idx="3">
                  <c:v>2012 - 2016 </c:v>
                </c:pt>
                <c:pt idx="4">
                  <c:v>2013 - 2017 </c:v>
                </c:pt>
              </c:strCache>
            </c:strRef>
          </c:cat>
          <c:val>
            <c:numRef>
              <c:f>RLI!$AN$6:$AN$10</c:f>
              <c:numCache>
                <c:formatCode>0%</c:formatCode>
                <c:ptCount val="5"/>
                <c:pt idx="0">
                  <c:v>8.5999999999999993E-2</c:v>
                </c:pt>
                <c:pt idx="1">
                  <c:v>7.8E-2</c:v>
                </c:pt>
                <c:pt idx="2">
                  <c:v>7.0000000000000007E-2</c:v>
                </c:pt>
                <c:pt idx="3">
                  <c:v>6.4000000000000001E-2</c:v>
                </c:pt>
                <c:pt idx="4">
                  <c:v>6.0999999999999999E-2</c:v>
                </c:pt>
              </c:numCache>
            </c:numRef>
          </c:val>
          <c:smooth val="0"/>
          <c:extLst>
            <c:ext xmlns:c16="http://schemas.microsoft.com/office/drawing/2014/chart" uri="{C3380CC4-5D6E-409C-BE32-E72D297353CC}">
              <c16:uniqueId val="{00000006-E02B-412F-B74D-28F6768184DF}"/>
            </c:ext>
          </c:extLst>
        </c:ser>
        <c:ser>
          <c:idx val="7"/>
          <c:order val="7"/>
          <c:tx>
            <c:strRef>
              <c:f>RLI!$AO$4:$AO$5</c:f>
              <c:strCache>
                <c:ptCount val="1"/>
                <c:pt idx="0">
                  <c:v>Gwinnett</c:v>
                </c:pt>
              </c:strCache>
            </c:strRef>
          </c:tx>
          <c:cat>
            <c:strRef>
              <c:f>RLI!$AG$6:$AG$10</c:f>
              <c:strCache>
                <c:ptCount val="5"/>
                <c:pt idx="0">
                  <c:v>2009 - 2013 </c:v>
                </c:pt>
                <c:pt idx="1">
                  <c:v>2010 - 2014 </c:v>
                </c:pt>
                <c:pt idx="2">
                  <c:v>2011 - 2015 </c:v>
                </c:pt>
                <c:pt idx="3">
                  <c:v>2012 - 2016 </c:v>
                </c:pt>
                <c:pt idx="4">
                  <c:v>2013 - 2017 </c:v>
                </c:pt>
              </c:strCache>
            </c:strRef>
          </c:cat>
          <c:val>
            <c:numRef>
              <c:f>RLI!$AO$6:$AO$10</c:f>
              <c:numCache>
                <c:formatCode>0%</c:formatCode>
                <c:ptCount val="5"/>
                <c:pt idx="0">
                  <c:v>9.0999999999999998E-2</c:v>
                </c:pt>
                <c:pt idx="1">
                  <c:v>9.2999999999999999E-2</c:v>
                </c:pt>
                <c:pt idx="2">
                  <c:v>0.1</c:v>
                </c:pt>
                <c:pt idx="3">
                  <c:v>9.2999999999999999E-2</c:v>
                </c:pt>
                <c:pt idx="4">
                  <c:v>9.5000000000000001E-2</c:v>
                </c:pt>
              </c:numCache>
            </c:numRef>
          </c:val>
          <c:smooth val="0"/>
          <c:extLst>
            <c:ext xmlns:c16="http://schemas.microsoft.com/office/drawing/2014/chart" uri="{C3380CC4-5D6E-409C-BE32-E72D297353CC}">
              <c16:uniqueId val="{00000007-E02B-412F-B74D-28F6768184DF}"/>
            </c:ext>
          </c:extLst>
        </c:ser>
        <c:ser>
          <c:idx val="8"/>
          <c:order val="8"/>
          <c:tx>
            <c:strRef>
              <c:f>RLI!$AP$4:$AP$5</c:f>
              <c:strCache>
                <c:ptCount val="1"/>
                <c:pt idx="0">
                  <c:v>Henry</c:v>
                </c:pt>
              </c:strCache>
            </c:strRef>
          </c:tx>
          <c:cat>
            <c:strRef>
              <c:f>RLI!$AG$6:$AG$10</c:f>
              <c:strCache>
                <c:ptCount val="5"/>
                <c:pt idx="0">
                  <c:v>2009 - 2013 </c:v>
                </c:pt>
                <c:pt idx="1">
                  <c:v>2010 - 2014 </c:v>
                </c:pt>
                <c:pt idx="2">
                  <c:v>2011 - 2015 </c:v>
                </c:pt>
                <c:pt idx="3">
                  <c:v>2012 - 2016 </c:v>
                </c:pt>
                <c:pt idx="4">
                  <c:v>2013 - 2017 </c:v>
                </c:pt>
              </c:strCache>
            </c:strRef>
          </c:cat>
          <c:val>
            <c:numRef>
              <c:f>RLI!$AP$6:$AP$10</c:f>
              <c:numCache>
                <c:formatCode>0%</c:formatCode>
                <c:ptCount val="5"/>
                <c:pt idx="0">
                  <c:v>8.1000000000000003E-2</c:v>
                </c:pt>
                <c:pt idx="1">
                  <c:v>7.9000000000000001E-2</c:v>
                </c:pt>
                <c:pt idx="2">
                  <c:v>6.9000000000000006E-2</c:v>
                </c:pt>
                <c:pt idx="3">
                  <c:v>8.3000000000000004E-2</c:v>
                </c:pt>
                <c:pt idx="4">
                  <c:v>6.9000000000000006E-2</c:v>
                </c:pt>
              </c:numCache>
            </c:numRef>
          </c:val>
          <c:smooth val="0"/>
          <c:extLst>
            <c:ext xmlns:c16="http://schemas.microsoft.com/office/drawing/2014/chart" uri="{C3380CC4-5D6E-409C-BE32-E72D297353CC}">
              <c16:uniqueId val="{00000008-E02B-412F-B74D-28F6768184DF}"/>
            </c:ext>
          </c:extLst>
        </c:ser>
        <c:ser>
          <c:idx val="9"/>
          <c:order val="9"/>
          <c:tx>
            <c:strRef>
              <c:f>RLI!$AQ$4:$AQ$5</c:f>
              <c:strCache>
                <c:ptCount val="1"/>
                <c:pt idx="0">
                  <c:v>Rockdale</c:v>
                </c:pt>
              </c:strCache>
            </c:strRef>
          </c:tx>
          <c:cat>
            <c:strRef>
              <c:f>RLI!$AG$6:$AG$10</c:f>
              <c:strCache>
                <c:ptCount val="5"/>
                <c:pt idx="0">
                  <c:v>2009 - 2013 </c:v>
                </c:pt>
                <c:pt idx="1">
                  <c:v>2010 - 2014 </c:v>
                </c:pt>
                <c:pt idx="2">
                  <c:v>2011 - 2015 </c:v>
                </c:pt>
                <c:pt idx="3">
                  <c:v>2012 - 2016 </c:v>
                </c:pt>
                <c:pt idx="4">
                  <c:v>2013 - 2017 </c:v>
                </c:pt>
              </c:strCache>
            </c:strRef>
          </c:cat>
          <c:val>
            <c:numRef>
              <c:f>RLI!$AQ$6:$AQ$10</c:f>
              <c:numCache>
                <c:formatCode>0%</c:formatCode>
                <c:ptCount val="5"/>
                <c:pt idx="0">
                  <c:v>0.124</c:v>
                </c:pt>
                <c:pt idx="1">
                  <c:v>0.108</c:v>
                </c:pt>
                <c:pt idx="2">
                  <c:v>0.109</c:v>
                </c:pt>
                <c:pt idx="3">
                  <c:v>0.13200000000000001</c:v>
                </c:pt>
                <c:pt idx="4">
                  <c:v>0.111</c:v>
                </c:pt>
              </c:numCache>
            </c:numRef>
          </c:val>
          <c:smooth val="0"/>
          <c:extLst>
            <c:ext xmlns:c16="http://schemas.microsoft.com/office/drawing/2014/chart" uri="{C3380CC4-5D6E-409C-BE32-E72D297353CC}">
              <c16:uniqueId val="{00000009-E02B-412F-B74D-28F6768184DF}"/>
            </c:ext>
          </c:extLst>
        </c:ser>
        <c:dLbls>
          <c:showLegendKey val="0"/>
          <c:showVal val="0"/>
          <c:showCatName val="0"/>
          <c:showSerName val="0"/>
          <c:showPercent val="0"/>
          <c:showBubbleSize val="0"/>
        </c:dLbls>
        <c:marker val="1"/>
        <c:smooth val="0"/>
        <c:axId val="92238208"/>
        <c:axId val="92239744"/>
      </c:lineChart>
      <c:catAx>
        <c:axId val="92238208"/>
        <c:scaling>
          <c:orientation val="minMax"/>
        </c:scaling>
        <c:delete val="0"/>
        <c:axPos val="b"/>
        <c:numFmt formatCode="General" sourceLinked="0"/>
        <c:majorTickMark val="out"/>
        <c:minorTickMark val="none"/>
        <c:tickLblPos val="nextTo"/>
        <c:crossAx val="92239744"/>
        <c:crosses val="autoZero"/>
        <c:auto val="1"/>
        <c:lblAlgn val="ctr"/>
        <c:lblOffset val="100"/>
        <c:noMultiLvlLbl val="0"/>
      </c:catAx>
      <c:valAx>
        <c:axId val="92239744"/>
        <c:scaling>
          <c:orientation val="minMax"/>
        </c:scaling>
        <c:delete val="0"/>
        <c:axPos val="l"/>
        <c:majorGridlines/>
        <c:numFmt formatCode="0%" sourceLinked="1"/>
        <c:majorTickMark val="out"/>
        <c:minorTickMark val="none"/>
        <c:tickLblPos val="nextTo"/>
        <c:crossAx val="92238208"/>
        <c:crosses val="autoZero"/>
        <c:crossBetween val="between"/>
      </c:valAx>
    </c:plotArea>
    <c:legend>
      <c:legendPos val="r"/>
      <c:layout>
        <c:manualLayout>
          <c:xMode val="edge"/>
          <c:yMode val="edge"/>
          <c:x val="0.8255983747223905"/>
          <c:y val="4.4516507804945434E-2"/>
          <c:w val="0.17355289723399961"/>
          <c:h val="0.84086153704471156"/>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RLI!$AX$4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RLI!$AW$5:$AW$14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RLI!$AX$5:$AX$14</c:f>
              <c:numCache>
                <c:formatCode>0</c:formatCode>
                <c:ptCount val="10"/>
                <c:pt idx="0">
                  <c:v>99</c:v>
                </c:pt>
                <c:pt idx="1">
                  <c:v>72</c:v>
                </c:pt>
                <c:pt idx="2">
                  <c:v>69</c:v>
                </c:pt>
                <c:pt idx="3">
                  <c:v>63</c:v>
                </c:pt>
                <c:pt idx="4">
                  <c:v>55</c:v>
                </c:pt>
                <c:pt idx="5">
                  <c:v>52</c:v>
                </c:pt>
                <c:pt idx="6">
                  <c:v>45</c:v>
                </c:pt>
                <c:pt idx="7">
                  <c:v>42</c:v>
                </c:pt>
                <c:pt idx="8">
                  <c:v>30</c:v>
                </c:pt>
                <c:pt idx="9">
                  <c:v>25</c:v>
                </c:pt>
              </c:numCache>
            </c:numRef>
          </c:val>
          <c:extLst>
            <c:ext xmlns:c16="http://schemas.microsoft.com/office/drawing/2014/chart" uri="{C3380CC4-5D6E-409C-BE32-E72D297353CC}">
              <c16:uniqueId val="{00000000-A243-4AF2-B11B-2FFF06E71ACD}"/>
            </c:ext>
          </c:extLst>
        </c:ser>
        <c:dLbls>
          <c:showLegendKey val="0"/>
          <c:showVal val="1"/>
          <c:showCatName val="0"/>
          <c:showSerName val="0"/>
          <c:showPercent val="0"/>
          <c:showBubbleSize val="0"/>
        </c:dLbls>
        <c:gapWidth val="75"/>
        <c:axId val="92256896"/>
        <c:axId val="93340032"/>
      </c:barChart>
      <c:catAx>
        <c:axId val="92256896"/>
        <c:scaling>
          <c:orientation val="minMax"/>
        </c:scaling>
        <c:delete val="0"/>
        <c:axPos val="b"/>
        <c:numFmt formatCode="General" sourceLinked="0"/>
        <c:majorTickMark val="none"/>
        <c:minorTickMark val="none"/>
        <c:tickLblPos val="nextTo"/>
        <c:crossAx val="93340032"/>
        <c:crosses val="autoZero"/>
        <c:auto val="1"/>
        <c:lblAlgn val="ctr"/>
        <c:lblOffset val="100"/>
        <c:noMultiLvlLbl val="0"/>
      </c:catAx>
      <c:valAx>
        <c:axId val="93340032"/>
        <c:scaling>
          <c:orientation val="minMax"/>
        </c:scaling>
        <c:delete val="1"/>
        <c:axPos val="l"/>
        <c:numFmt formatCode="0" sourceLinked="1"/>
        <c:majorTickMark val="none"/>
        <c:minorTickMark val="none"/>
        <c:tickLblPos val="nextTo"/>
        <c:crossAx val="92256896"/>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RLI!$AX$4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RLI!$AW$5:$AW$14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RLI!$AX$5:$AX$14</c:f>
              <c:numCache>
                <c:formatCode>0</c:formatCode>
                <c:ptCount val="10"/>
                <c:pt idx="0">
                  <c:v>99</c:v>
                </c:pt>
                <c:pt idx="1">
                  <c:v>72</c:v>
                </c:pt>
                <c:pt idx="2">
                  <c:v>69</c:v>
                </c:pt>
                <c:pt idx="3">
                  <c:v>63</c:v>
                </c:pt>
                <c:pt idx="4">
                  <c:v>55</c:v>
                </c:pt>
                <c:pt idx="5">
                  <c:v>52</c:v>
                </c:pt>
                <c:pt idx="6">
                  <c:v>45</c:v>
                </c:pt>
                <c:pt idx="7">
                  <c:v>42</c:v>
                </c:pt>
                <c:pt idx="8">
                  <c:v>30</c:v>
                </c:pt>
                <c:pt idx="9">
                  <c:v>25</c:v>
                </c:pt>
              </c:numCache>
            </c:numRef>
          </c:val>
          <c:extLst>
            <c:ext xmlns:c16="http://schemas.microsoft.com/office/drawing/2014/chart" uri="{C3380CC4-5D6E-409C-BE32-E72D297353CC}">
              <c16:uniqueId val="{00000000-C471-4955-BD74-856D79B7331E}"/>
            </c:ext>
          </c:extLst>
        </c:ser>
        <c:ser>
          <c:idx val="1"/>
          <c:order val="1"/>
          <c:tx>
            <c:strRef>
              <c:f>RLI!$AY$4</c:f>
              <c:strCache>
                <c:ptCount val="1"/>
                <c:pt idx="0">
                  <c:v>% Proficient+ (GA 42%)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RLI!$AW$5:$AW$14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RLI!$AY$5:$AY$14</c:f>
              <c:numCache>
                <c:formatCode>0</c:formatCode>
                <c:ptCount val="10"/>
                <c:pt idx="0">
                  <c:v>26.944837340876944</c:v>
                </c:pt>
                <c:pt idx="1">
                  <c:v>33.510156553241039</c:v>
                </c:pt>
                <c:pt idx="2">
                  <c:v>34.782608695652172</c:v>
                </c:pt>
                <c:pt idx="3">
                  <c:v>40.662809047869544</c:v>
                </c:pt>
                <c:pt idx="4">
                  <c:v>49.774844720496894</c:v>
                </c:pt>
                <c:pt idx="5">
                  <c:v>34.380276933468423</c:v>
                </c:pt>
                <c:pt idx="6">
                  <c:v>48.621960206337512</c:v>
                </c:pt>
                <c:pt idx="7">
                  <c:v>48.46000993541977</c:v>
                </c:pt>
                <c:pt idx="8">
                  <c:v>49.931224209078401</c:v>
                </c:pt>
                <c:pt idx="9">
                  <c:v>64.439655172413794</c:v>
                </c:pt>
              </c:numCache>
            </c:numRef>
          </c:val>
          <c:extLst>
            <c:ext xmlns:c16="http://schemas.microsoft.com/office/drawing/2014/chart" uri="{C3380CC4-5D6E-409C-BE32-E72D297353CC}">
              <c16:uniqueId val="{00000001-C471-4955-BD74-856D79B7331E}"/>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RLI!$AX$4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RLI!$AW$5:$AW$14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RLI!$AX$5:$AX$14</c:f>
              <c:numCache>
                <c:formatCode>0</c:formatCode>
                <c:ptCount val="10"/>
                <c:pt idx="0">
                  <c:v>99</c:v>
                </c:pt>
                <c:pt idx="1">
                  <c:v>72</c:v>
                </c:pt>
                <c:pt idx="2">
                  <c:v>69</c:v>
                </c:pt>
                <c:pt idx="3">
                  <c:v>63</c:v>
                </c:pt>
                <c:pt idx="4">
                  <c:v>55</c:v>
                </c:pt>
                <c:pt idx="5">
                  <c:v>52</c:v>
                </c:pt>
                <c:pt idx="6">
                  <c:v>45</c:v>
                </c:pt>
                <c:pt idx="7">
                  <c:v>42</c:v>
                </c:pt>
                <c:pt idx="8">
                  <c:v>30</c:v>
                </c:pt>
                <c:pt idx="9">
                  <c:v>25</c:v>
                </c:pt>
              </c:numCache>
            </c:numRef>
          </c:val>
          <c:extLst>
            <c:ext xmlns:c16="http://schemas.microsoft.com/office/drawing/2014/chart" uri="{C3380CC4-5D6E-409C-BE32-E72D297353CC}">
              <c16:uniqueId val="{00000000-D0EB-428C-A6E5-60ED9FCDE28A}"/>
            </c:ext>
          </c:extLst>
        </c:ser>
        <c:ser>
          <c:idx val="1"/>
          <c:order val="1"/>
          <c:tx>
            <c:strRef>
              <c:f>RLI!$AZ$4</c:f>
              <c:strCache>
                <c:ptCount val="1"/>
                <c:pt idx="0">
                  <c:v>% Proficient+ (GA 35%)</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RLI!$AW$5:$AW$14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RLI!$AZ$5:$AZ$14</c:f>
              <c:numCache>
                <c:formatCode>0</c:formatCode>
                <c:ptCount val="10"/>
                <c:pt idx="0">
                  <c:v>16.33122484186314</c:v>
                </c:pt>
                <c:pt idx="1">
                  <c:v>26.477654973570399</c:v>
                </c:pt>
                <c:pt idx="2">
                  <c:v>34.52579034941764</c:v>
                </c:pt>
                <c:pt idx="3">
                  <c:v>30.622270742358079</c:v>
                </c:pt>
                <c:pt idx="4">
                  <c:v>22.141167192429023</c:v>
                </c:pt>
                <c:pt idx="5">
                  <c:v>20.970537261698439</c:v>
                </c:pt>
                <c:pt idx="6">
                  <c:v>38.46153846153846</c:v>
                </c:pt>
                <c:pt idx="7">
                  <c:v>47.313716878934272</c:v>
                </c:pt>
                <c:pt idx="8">
                  <c:v>42.082799829278706</c:v>
                </c:pt>
                <c:pt idx="9">
                  <c:v>64.241960183767233</c:v>
                </c:pt>
              </c:numCache>
            </c:numRef>
          </c:val>
          <c:extLst>
            <c:ext xmlns:c16="http://schemas.microsoft.com/office/drawing/2014/chart" uri="{C3380CC4-5D6E-409C-BE32-E72D297353CC}">
              <c16:uniqueId val="{00000001-D0EB-428C-A6E5-60ED9FCDE28A}"/>
            </c:ext>
          </c:extLst>
        </c:ser>
        <c:dLbls>
          <c:showLegendKey val="0"/>
          <c:showVal val="1"/>
          <c:showCatName val="0"/>
          <c:showSerName val="0"/>
          <c:showPercent val="0"/>
          <c:showBubbleSize val="0"/>
        </c:dLbls>
        <c:gapWidth val="75"/>
        <c:axId val="102770944"/>
        <c:axId val="102776832"/>
      </c:barChart>
      <c:catAx>
        <c:axId val="102770944"/>
        <c:scaling>
          <c:orientation val="minMax"/>
        </c:scaling>
        <c:delete val="0"/>
        <c:axPos val="b"/>
        <c:numFmt formatCode="General" sourceLinked="0"/>
        <c:majorTickMark val="none"/>
        <c:minorTickMark val="none"/>
        <c:tickLblPos val="nextTo"/>
        <c:crossAx val="102776832"/>
        <c:crosses val="autoZero"/>
        <c:auto val="1"/>
        <c:lblAlgn val="ctr"/>
        <c:lblOffset val="100"/>
        <c:noMultiLvlLbl val="0"/>
      </c:catAx>
      <c:valAx>
        <c:axId val="102776832"/>
        <c:scaling>
          <c:orientation val="minMax"/>
        </c:scaling>
        <c:delete val="1"/>
        <c:axPos val="l"/>
        <c:numFmt formatCode="0" sourceLinked="1"/>
        <c:majorTickMark val="none"/>
        <c:minorTickMark val="none"/>
        <c:tickLblPos val="nextTo"/>
        <c:crossAx val="102770944"/>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296212973378334E-2"/>
          <c:y val="1.6840551181102368E-2"/>
          <c:w val="0.93032748474843352"/>
          <c:h val="0.61749066939793884"/>
        </c:manualLayout>
      </c:layout>
      <c:barChart>
        <c:barDir val="col"/>
        <c:grouping val="clustered"/>
        <c:varyColors val="0"/>
        <c:ser>
          <c:idx val="0"/>
          <c:order val="0"/>
          <c:tx>
            <c:strRef>
              <c:f>RLI!$AX$4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RLI!$AW$5:$AW$14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RLI!$AX$5:$AX$14</c:f>
              <c:numCache>
                <c:formatCode>0</c:formatCode>
                <c:ptCount val="10"/>
                <c:pt idx="0">
                  <c:v>99</c:v>
                </c:pt>
                <c:pt idx="1">
                  <c:v>72</c:v>
                </c:pt>
                <c:pt idx="2">
                  <c:v>69</c:v>
                </c:pt>
                <c:pt idx="3">
                  <c:v>63</c:v>
                </c:pt>
                <c:pt idx="4">
                  <c:v>55</c:v>
                </c:pt>
                <c:pt idx="5">
                  <c:v>52</c:v>
                </c:pt>
                <c:pt idx="6">
                  <c:v>45</c:v>
                </c:pt>
                <c:pt idx="7">
                  <c:v>42</c:v>
                </c:pt>
                <c:pt idx="8">
                  <c:v>30</c:v>
                </c:pt>
                <c:pt idx="9">
                  <c:v>25</c:v>
                </c:pt>
              </c:numCache>
            </c:numRef>
          </c:val>
          <c:extLst>
            <c:ext xmlns:c16="http://schemas.microsoft.com/office/drawing/2014/chart" uri="{C3380CC4-5D6E-409C-BE32-E72D297353CC}">
              <c16:uniqueId val="{00000000-46F7-4B50-ABBA-4A08B63679EF}"/>
            </c:ext>
          </c:extLst>
        </c:ser>
        <c:ser>
          <c:idx val="3"/>
          <c:order val="1"/>
          <c:tx>
            <c:strRef>
              <c:f>RLI!$BA$4</c:f>
              <c:strCache>
                <c:ptCount val="1"/>
                <c:pt idx="0">
                  <c:v>Graduation Rate (GA 82%)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RLI!$AW$5:$AW$14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RLI!$BA$5:$BA$14</c:f>
              <c:numCache>
                <c:formatCode>0</c:formatCode>
                <c:ptCount val="10"/>
                <c:pt idx="0">
                  <c:v>71.709999999999994</c:v>
                </c:pt>
                <c:pt idx="1">
                  <c:v>74.95</c:v>
                </c:pt>
                <c:pt idx="2">
                  <c:v>81.77</c:v>
                </c:pt>
                <c:pt idx="3">
                  <c:v>86.54</c:v>
                </c:pt>
                <c:pt idx="4">
                  <c:v>81.709999999999994</c:v>
                </c:pt>
                <c:pt idx="5">
                  <c:v>87.71</c:v>
                </c:pt>
                <c:pt idx="6">
                  <c:v>86.77</c:v>
                </c:pt>
                <c:pt idx="7">
                  <c:v>85.18</c:v>
                </c:pt>
                <c:pt idx="8">
                  <c:v>87.36</c:v>
                </c:pt>
                <c:pt idx="9">
                  <c:v>88.83</c:v>
                </c:pt>
              </c:numCache>
            </c:numRef>
          </c:val>
          <c:extLst>
            <c:ext xmlns:c16="http://schemas.microsoft.com/office/drawing/2014/chart" uri="{C3380CC4-5D6E-409C-BE32-E72D297353CC}">
              <c16:uniqueId val="{00000001-46F7-4B50-ABBA-4A08B63679EF}"/>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layout>
        <c:manualLayout>
          <c:xMode val="edge"/>
          <c:yMode val="edge"/>
          <c:x val="0.11838841556610226"/>
          <c:y val="0.90975804761136247"/>
          <c:w val="0.74880250239197965"/>
          <c:h val="9.0241952388637525E-2"/>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7894E-2"/>
          <c:y val="3.2820512820512897E-2"/>
          <c:w val="0.738142448103085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B2-45F1-8719-DF9D0E797799}"/>
                </c:ext>
              </c:extLst>
            </c:dLbl>
            <c:dLbl>
              <c:idx val="1"/>
              <c:layout>
                <c:manualLayout>
                  <c:x val="-1.96969696969699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2-45F1-8719-DF9D0E797799}"/>
                </c:ext>
              </c:extLst>
            </c:dLbl>
            <c:dLbl>
              <c:idx val="2"/>
              <c:layout>
                <c:manualLayout>
                  <c:x val="-1.6693987115247E-2"/>
                  <c:y val="-4.0761733827389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2-45F1-8719-DF9D0E797799}"/>
                </c:ext>
              </c:extLst>
            </c:dLbl>
            <c:dLbl>
              <c:idx val="4"/>
              <c:layout>
                <c:manualLayout>
                  <c:x val="-7.575757575757576E-3"/>
                  <c:y val="-3.9215686274509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0.36</c:v>
                </c:pt>
                <c:pt idx="2">
                  <c:v>0.37</c:v>
                </c:pt>
                <c:pt idx="3">
                  <c:v>0.37</c:v>
                </c:pt>
                <c:pt idx="4">
                  <c:v>0.35</c:v>
                </c:pt>
                <c:pt idx="5">
                  <c:v>0.36</c:v>
                </c:pt>
              </c:numCache>
            </c:numRef>
          </c:val>
          <c:smooth val="0"/>
          <c:extLst>
            <c:ext xmlns:c16="http://schemas.microsoft.com/office/drawing/2014/chart" uri="{C3380CC4-5D6E-409C-BE32-E72D297353CC}">
              <c16:uniqueId val="{00000003-12B2-45F1-8719-DF9D0E797799}"/>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9.0909090909091494E-3"/>
                  <c:y val="4.6568434460398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B2-45F1-8719-DF9D0E797799}"/>
                </c:ext>
              </c:extLst>
            </c:dLbl>
            <c:dLbl>
              <c:idx val="1"/>
              <c:layout>
                <c:manualLayout>
                  <c:x val="1.36362443330947E-2"/>
                  <c:y val="4.411764705882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2-45F1-8719-DF9D0E797799}"/>
                </c:ext>
              </c:extLst>
            </c:dLbl>
            <c:dLbl>
              <c:idx val="2"/>
              <c:layout>
                <c:manualLayout>
                  <c:x val="7.5757575757575898E-3"/>
                  <c:y val="4.166666666666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B2-45F1-8719-DF9D0E797799}"/>
                </c:ext>
              </c:extLst>
            </c:dLbl>
            <c:dLbl>
              <c:idx val="3"/>
              <c:layout>
                <c:manualLayout>
                  <c:x val="-2.1212121212121324E-2"/>
                  <c:y val="6.372549019607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B-45A5-B83D-72FA0EDDD6DE}"/>
                </c:ext>
              </c:extLst>
            </c:dLbl>
            <c:dLbl>
              <c:idx val="4"/>
              <c:layout>
                <c:manualLayout>
                  <c:x val="-1.6666666666666777E-2"/>
                  <c:y val="6.3725490196078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0.31</c:v>
                </c:pt>
                <c:pt idx="1">
                  <c:v>0.33</c:v>
                </c:pt>
                <c:pt idx="2">
                  <c:v>0.34</c:v>
                </c:pt>
                <c:pt idx="3">
                  <c:v>0.34</c:v>
                </c:pt>
                <c:pt idx="4">
                  <c:v>0.33</c:v>
                </c:pt>
                <c:pt idx="5">
                  <c:v>0.33</c:v>
                </c:pt>
              </c:numCache>
            </c:numRef>
          </c:val>
          <c:smooth val="0"/>
          <c:extLst>
            <c:ext xmlns:c16="http://schemas.microsoft.com/office/drawing/2014/chart" uri="{C3380CC4-5D6E-409C-BE32-E72D297353CC}">
              <c16:uniqueId val="{00000007-12B2-45F1-8719-DF9D0E797799}"/>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0"/>
                  <c:y val="4.008298595028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B2-45F1-8719-DF9D0E797799}"/>
                </c:ext>
              </c:extLst>
            </c:dLbl>
            <c:dLbl>
              <c:idx val="1"/>
              <c:layout>
                <c:manualLayout>
                  <c:x val="-5.9242424242424898E-3"/>
                  <c:y val="3.7405820595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B2-45F1-8719-DF9D0E797799}"/>
                </c:ext>
              </c:extLst>
            </c:dLbl>
            <c:dLbl>
              <c:idx val="2"/>
              <c:layout>
                <c:manualLayout>
                  <c:x val="-1.40598902409926E-3"/>
                  <c:y val="3.797128300138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B2-45F1-8719-DF9D0E7977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0.25</c:v>
                </c:pt>
                <c:pt idx="1">
                  <c:v>0.27</c:v>
                </c:pt>
                <c:pt idx="2">
                  <c:v>0.28000000000000003</c:v>
                </c:pt>
                <c:pt idx="3">
                  <c:v>0.28999999999999998</c:v>
                </c:pt>
                <c:pt idx="4">
                  <c:v>0.28000000000000003</c:v>
                </c:pt>
                <c:pt idx="5">
                  <c:v>0.31</c:v>
                </c:pt>
              </c:numCache>
            </c:numRef>
          </c:val>
          <c:smooth val="0"/>
          <c:extLst>
            <c:ext xmlns:c16="http://schemas.microsoft.com/office/drawing/2014/chart" uri="{C3380CC4-5D6E-409C-BE32-E72D297353CC}">
              <c16:uniqueId val="{0000000B-12B2-45F1-8719-DF9D0E797799}"/>
            </c:ext>
          </c:extLst>
        </c:ser>
        <c:dLbls>
          <c:showLegendKey val="0"/>
          <c:showVal val="0"/>
          <c:showCatName val="0"/>
          <c:showSerName val="0"/>
          <c:showPercent val="0"/>
          <c:showBubbleSize val="0"/>
        </c:dLbls>
        <c:marker val="1"/>
        <c:smooth val="0"/>
        <c:axId val="227422640"/>
        <c:axId val="227410576"/>
      </c:lineChart>
      <c:catAx>
        <c:axId val="227422640"/>
        <c:scaling>
          <c:orientation val="minMax"/>
        </c:scaling>
        <c:delete val="0"/>
        <c:axPos val="b"/>
        <c:numFmt formatCode="General" sourceLinked="1"/>
        <c:majorTickMark val="out"/>
        <c:minorTickMark val="none"/>
        <c:tickLblPos val="nextTo"/>
        <c:crossAx val="227410576"/>
        <c:crosses val="autoZero"/>
        <c:auto val="1"/>
        <c:lblAlgn val="ctr"/>
        <c:lblOffset val="100"/>
        <c:noMultiLvlLbl val="0"/>
      </c:catAx>
      <c:valAx>
        <c:axId val="227410576"/>
        <c:scaling>
          <c:orientation val="minMax"/>
          <c:max val="0.4"/>
          <c:min val="0.2"/>
        </c:scaling>
        <c:delete val="0"/>
        <c:axPos val="l"/>
        <c:majorGridlines/>
        <c:numFmt formatCode="0%" sourceLinked="1"/>
        <c:majorTickMark val="out"/>
        <c:minorTickMark val="none"/>
        <c:tickLblPos val="nextTo"/>
        <c:crossAx val="227422640"/>
        <c:crosses val="autoZero"/>
        <c:crossBetween val="between"/>
        <c:majorUnit val="0.02"/>
      </c:valAx>
    </c:plotArea>
    <c:legend>
      <c:legendPos val="r"/>
      <c:layout>
        <c:manualLayout>
          <c:xMode val="edge"/>
          <c:yMode val="edge"/>
          <c:x val="0.83616666666666595"/>
          <c:y val="0.383252856260617"/>
          <c:w val="0.15928787878788001"/>
          <c:h val="0.2040823297823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Sheet1!$B$10</c:f>
              <c:strCache>
                <c:ptCount val="1"/>
                <c:pt idx="0">
                  <c:v>Georgia</c:v>
                </c:pt>
              </c:strCache>
            </c:strRef>
          </c:tx>
          <c:spPr>
            <a:ln w="38100"/>
          </c:spPr>
          <c:marker>
            <c:spPr>
              <a:solidFill>
                <a:srgbClr val="0070C0"/>
              </a:solidFill>
            </c:spPr>
          </c:marker>
          <c:dLbls>
            <c:dLbl>
              <c:idx val="0"/>
              <c:layout>
                <c:manualLayout>
                  <c:x val="-3.08641975308642E-3"/>
                  <c:y val="4.8850574712643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4-45F0-BABD-9CA033DAD1A0}"/>
                </c:ext>
              </c:extLst>
            </c:dLbl>
            <c:dLbl>
              <c:idx val="1"/>
              <c:layout>
                <c:manualLayout>
                  <c:x val="-4.6296296296296398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94-45F0-BABD-9CA033DAD1A0}"/>
                </c:ext>
              </c:extLst>
            </c:dLbl>
            <c:dLbl>
              <c:idx val="2"/>
              <c:layout>
                <c:manualLayout>
                  <c:x val="-1.2345679012345678E-2"/>
                  <c:y val="-4.0229885057471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94-45F0-BABD-9CA033DAD1A0}"/>
                </c:ext>
              </c:extLst>
            </c:dLbl>
            <c:dLbl>
              <c:idx val="3"/>
              <c:layout>
                <c:manualLayout>
                  <c:x val="-1.85185185185185E-2"/>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94-45F0-BABD-9CA033DAD1A0}"/>
                </c:ext>
              </c:extLst>
            </c:dLbl>
            <c:dLbl>
              <c:idx val="4"/>
              <c:layout>
                <c:manualLayout>
                  <c:x val="1.54320987654321E-3"/>
                  <c:y val="-3.160919540229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2014</c:v>
                </c:pt>
                <c:pt idx="1">
                  <c:v>2015</c:v>
                </c:pt>
                <c:pt idx="2">
                  <c:v>2016</c:v>
                </c:pt>
                <c:pt idx="3">
                  <c:v>2017</c:v>
                </c:pt>
                <c:pt idx="4">
                  <c:v>2018</c:v>
                </c:pt>
              </c:numCache>
            </c:numRef>
          </c:cat>
          <c:val>
            <c:numRef>
              <c:f>Sheet1!$B$12:$B$16</c:f>
              <c:numCache>
                <c:formatCode>General</c:formatCode>
                <c:ptCount val="5"/>
                <c:pt idx="0">
                  <c:v>44</c:v>
                </c:pt>
                <c:pt idx="1">
                  <c:v>46</c:v>
                </c:pt>
                <c:pt idx="2">
                  <c:v>47</c:v>
                </c:pt>
                <c:pt idx="3">
                  <c:v>51</c:v>
                </c:pt>
                <c:pt idx="4">
                  <c:v>49</c:v>
                </c:pt>
              </c:numCache>
            </c:numRef>
          </c:val>
          <c:smooth val="0"/>
          <c:extLst>
            <c:ext xmlns:c16="http://schemas.microsoft.com/office/drawing/2014/chart" uri="{C3380CC4-5D6E-409C-BE32-E72D297353CC}">
              <c16:uniqueId val="{00000005-1894-45F0-BABD-9CA033DAD1A0}"/>
            </c:ext>
          </c:extLst>
        </c:ser>
        <c:ser>
          <c:idx val="1"/>
          <c:order val="1"/>
          <c:tx>
            <c:strRef>
              <c:f>Sheet1!$C$10</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3.08641975308642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94-45F0-BABD-9CA033DAD1A0}"/>
                </c:ext>
              </c:extLst>
            </c:dLbl>
            <c:dLbl>
              <c:idx val="1"/>
              <c:layout>
                <c:manualLayout>
                  <c:x val="3.08641975308642E-3"/>
                  <c:y val="-2.8735632183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94-45F0-BABD-9CA033DAD1A0}"/>
                </c:ext>
              </c:extLst>
            </c:dLbl>
            <c:dLbl>
              <c:idx val="2"/>
              <c:layout>
                <c:manualLayout>
                  <c:x val="-6.17283950617289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94-45F0-BABD-9CA033DAD1A0}"/>
                </c:ext>
              </c:extLst>
            </c:dLbl>
            <c:dLbl>
              <c:idx val="3"/>
              <c:layout>
                <c:manualLayout>
                  <c:x val="-2.9320987654321E-2"/>
                  <c:y val="-6.034482758620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94-45F0-BABD-9CA033DAD1A0}"/>
                </c:ext>
              </c:extLst>
            </c:dLbl>
            <c:dLbl>
              <c:idx val="4"/>
              <c:layout>
                <c:manualLayout>
                  <c:x val="-7.7160493827160498E-3"/>
                  <c:y val="-8.6206896551724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2014</c:v>
                </c:pt>
                <c:pt idx="1">
                  <c:v>2015</c:v>
                </c:pt>
                <c:pt idx="2">
                  <c:v>2016</c:v>
                </c:pt>
                <c:pt idx="3">
                  <c:v>2017</c:v>
                </c:pt>
                <c:pt idx="4">
                  <c:v>2018</c:v>
                </c:pt>
              </c:numCache>
            </c:numRef>
          </c:cat>
          <c:val>
            <c:numRef>
              <c:f>Sheet1!$C$12:$C$16</c:f>
              <c:numCache>
                <c:formatCode>General</c:formatCode>
                <c:ptCount val="5"/>
                <c:pt idx="0">
                  <c:v>44</c:v>
                </c:pt>
                <c:pt idx="1">
                  <c:v>46</c:v>
                </c:pt>
                <c:pt idx="2">
                  <c:v>44</c:v>
                </c:pt>
                <c:pt idx="3">
                  <c:v>47</c:v>
                </c:pt>
                <c:pt idx="4">
                  <c:v>46</c:v>
                </c:pt>
              </c:numCache>
            </c:numRef>
          </c:val>
          <c:smooth val="0"/>
          <c:extLst>
            <c:ext xmlns:c16="http://schemas.microsoft.com/office/drawing/2014/chart" uri="{C3380CC4-5D6E-409C-BE32-E72D297353CC}">
              <c16:uniqueId val="{0000000B-1894-45F0-BABD-9CA033DAD1A0}"/>
            </c:ext>
          </c:extLst>
        </c:ser>
        <c:dLbls>
          <c:showLegendKey val="0"/>
          <c:showVal val="0"/>
          <c:showCatName val="0"/>
          <c:showSerName val="0"/>
          <c:showPercent val="0"/>
          <c:showBubbleSize val="0"/>
        </c:dLbls>
        <c:marker val="1"/>
        <c:smooth val="0"/>
        <c:axId val="299285456"/>
        <c:axId val="299287776"/>
      </c:lineChart>
      <c:catAx>
        <c:axId val="299285456"/>
        <c:scaling>
          <c:orientation val="minMax"/>
        </c:scaling>
        <c:delete val="0"/>
        <c:axPos val="b"/>
        <c:numFmt formatCode="General" sourceLinked="1"/>
        <c:majorTickMark val="out"/>
        <c:minorTickMark val="none"/>
        <c:tickLblPos val="nextTo"/>
        <c:txPr>
          <a:bodyPr/>
          <a:lstStyle/>
          <a:p>
            <a:pPr>
              <a:defRPr sz="2400"/>
            </a:pPr>
            <a:endParaRPr lang="en-US"/>
          </a:p>
        </c:txPr>
        <c:crossAx val="299287776"/>
        <c:crosses val="autoZero"/>
        <c:auto val="1"/>
        <c:lblAlgn val="ctr"/>
        <c:lblOffset val="100"/>
        <c:noMultiLvlLbl val="0"/>
      </c:catAx>
      <c:valAx>
        <c:axId val="299287776"/>
        <c:scaling>
          <c:orientation val="minMax"/>
          <c:min val="30"/>
        </c:scaling>
        <c:delete val="0"/>
        <c:axPos val="l"/>
        <c:majorGridlines/>
        <c:numFmt formatCode="General" sourceLinked="1"/>
        <c:majorTickMark val="out"/>
        <c:minorTickMark val="none"/>
        <c:tickLblPos val="nextTo"/>
        <c:txPr>
          <a:bodyPr/>
          <a:lstStyle/>
          <a:p>
            <a:pPr>
              <a:defRPr sz="2400"/>
            </a:pPr>
            <a:endParaRPr lang="en-US"/>
          </a:p>
        </c:txPr>
        <c:crossAx val="299285456"/>
        <c:crosses val="autoZero"/>
        <c:crossBetween val="between"/>
      </c:valAx>
    </c:plotArea>
    <c:legend>
      <c:legendPos val="r"/>
      <c:overlay val="0"/>
      <c:txPr>
        <a:bodyPr/>
        <a:lstStyle/>
        <a:p>
          <a:pPr>
            <a:defRPr sz="24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Sheet1!$B$18</c:f>
              <c:strCache>
                <c:ptCount val="1"/>
                <c:pt idx="0">
                  <c:v>Georgia</c:v>
                </c:pt>
              </c:strCache>
            </c:strRef>
          </c:tx>
          <c:spPr>
            <a:ln w="38100">
              <a:solidFill>
                <a:srgbClr val="0070C0"/>
              </a:solidFill>
            </a:ln>
          </c:spPr>
          <c:marker>
            <c:spPr>
              <a:solidFill>
                <a:srgbClr val="0070C0"/>
              </a:solidFill>
              <a:ln>
                <a:solidFill>
                  <a:srgbClr val="0070C0"/>
                </a:solidFill>
              </a:ln>
            </c:spPr>
          </c:marker>
          <c:dLbls>
            <c:dLbl>
              <c:idx val="0"/>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9-4483-8994-EB3A3365256E}"/>
                </c:ext>
              </c:extLst>
            </c:dLbl>
            <c:dLbl>
              <c:idx val="1"/>
              <c:layout>
                <c:manualLayout>
                  <c:x val="3.08641975308642E-3"/>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9-4483-8994-EB3A3365256E}"/>
                </c:ext>
              </c:extLst>
            </c:dLbl>
            <c:dLbl>
              <c:idx val="2"/>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79-4483-8994-EB3A3365256E}"/>
                </c:ext>
              </c:extLst>
            </c:dLbl>
            <c:dLbl>
              <c:idx val="3"/>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9-4483-8994-EB3A3365256E}"/>
                </c:ext>
              </c:extLst>
            </c:dLbl>
            <c:dLbl>
              <c:idx val="4"/>
              <c:layout>
                <c:manualLayout>
                  <c:x val="0"/>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9-4483-8994-EB3A3365256E}"/>
                </c:ext>
              </c:extLst>
            </c:dLbl>
            <c:dLbl>
              <c:idx val="5"/>
              <c:layout>
                <c:manualLayout>
                  <c:x val="0"/>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Sheet1!$A$20:$A$24</c:f>
              <c:numCache>
                <c:formatCode>General</c:formatCode>
                <c:ptCount val="5"/>
                <c:pt idx="0">
                  <c:v>2014</c:v>
                </c:pt>
                <c:pt idx="1">
                  <c:v>2015</c:v>
                </c:pt>
                <c:pt idx="2">
                  <c:v>2016</c:v>
                </c:pt>
                <c:pt idx="3">
                  <c:v>2017</c:v>
                </c:pt>
                <c:pt idx="4">
                  <c:v>2018</c:v>
                </c:pt>
              </c:numCache>
            </c:numRef>
          </c:cat>
          <c:val>
            <c:numRef>
              <c:f>Sheet1!$B$20:$B$24</c:f>
              <c:numCache>
                <c:formatCode>General</c:formatCode>
                <c:ptCount val="5"/>
                <c:pt idx="0">
                  <c:v>38</c:v>
                </c:pt>
                <c:pt idx="1">
                  <c:v>38</c:v>
                </c:pt>
                <c:pt idx="2">
                  <c:v>40</c:v>
                </c:pt>
                <c:pt idx="3">
                  <c:v>41</c:v>
                </c:pt>
                <c:pt idx="4">
                  <c:v>40</c:v>
                </c:pt>
              </c:numCache>
            </c:numRef>
          </c:val>
          <c:smooth val="0"/>
          <c:extLst>
            <c:ext xmlns:c16="http://schemas.microsoft.com/office/drawing/2014/chart" uri="{C3380CC4-5D6E-409C-BE32-E72D297353CC}">
              <c16:uniqueId val="{00000006-C079-4483-8994-EB3A3365256E}"/>
            </c:ext>
          </c:extLst>
        </c:ser>
        <c:ser>
          <c:idx val="1"/>
          <c:order val="1"/>
          <c:tx>
            <c:strRef>
              <c:f>Sheet1!$C$18</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1.2345679012345699E-2"/>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79-4483-8994-EB3A3365256E}"/>
                </c:ext>
              </c:extLst>
            </c:dLbl>
            <c:dLbl>
              <c:idx val="1"/>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79-4483-8994-EB3A3365256E}"/>
                </c:ext>
              </c:extLst>
            </c:dLbl>
            <c:dLbl>
              <c:idx val="2"/>
              <c:layout>
                <c:manualLayout>
                  <c:x val="1.54320987654321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79-4483-8994-EB3A3365256E}"/>
                </c:ext>
              </c:extLst>
            </c:dLbl>
            <c:dLbl>
              <c:idx val="3"/>
              <c:layout>
                <c:manualLayout>
                  <c:x val="1.54320987654321E-3"/>
                  <c:y val="-3.4482758620689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9-4483-8994-EB3A3365256E}"/>
                </c:ext>
              </c:extLst>
            </c:dLbl>
            <c:dLbl>
              <c:idx val="4"/>
              <c:layout>
                <c:manualLayout>
                  <c:x val="9.2592592592592796E-3"/>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Sheet1!$A$20:$A$24</c:f>
              <c:numCache>
                <c:formatCode>General</c:formatCode>
                <c:ptCount val="5"/>
                <c:pt idx="0">
                  <c:v>2014</c:v>
                </c:pt>
                <c:pt idx="1">
                  <c:v>2015</c:v>
                </c:pt>
                <c:pt idx="2">
                  <c:v>2016</c:v>
                </c:pt>
                <c:pt idx="3">
                  <c:v>2017</c:v>
                </c:pt>
                <c:pt idx="4">
                  <c:v>2018</c:v>
                </c:pt>
              </c:numCache>
            </c:numRef>
          </c:cat>
          <c:val>
            <c:numRef>
              <c:f>Sheet1!$C$20:$C$24</c:f>
              <c:numCache>
                <c:formatCode>General</c:formatCode>
                <c:ptCount val="5"/>
                <c:pt idx="0">
                  <c:v>43</c:v>
                </c:pt>
                <c:pt idx="1">
                  <c:v>42</c:v>
                </c:pt>
                <c:pt idx="2">
                  <c:v>41</c:v>
                </c:pt>
                <c:pt idx="3">
                  <c:v>41</c:v>
                </c:pt>
                <c:pt idx="4">
                  <c:v>40</c:v>
                </c:pt>
              </c:numCache>
            </c:numRef>
          </c:val>
          <c:smooth val="0"/>
          <c:extLst>
            <c:ext xmlns:c16="http://schemas.microsoft.com/office/drawing/2014/chart" uri="{C3380CC4-5D6E-409C-BE32-E72D297353CC}">
              <c16:uniqueId val="{0000000C-C079-4483-8994-EB3A3365256E}"/>
            </c:ext>
          </c:extLst>
        </c:ser>
        <c:dLbls>
          <c:showLegendKey val="0"/>
          <c:showVal val="0"/>
          <c:showCatName val="0"/>
          <c:showSerName val="0"/>
          <c:showPercent val="0"/>
          <c:showBubbleSize val="0"/>
        </c:dLbls>
        <c:marker val="1"/>
        <c:smooth val="0"/>
        <c:axId val="300125392"/>
        <c:axId val="300128432"/>
      </c:lineChart>
      <c:catAx>
        <c:axId val="300125392"/>
        <c:scaling>
          <c:orientation val="minMax"/>
        </c:scaling>
        <c:delete val="0"/>
        <c:axPos val="b"/>
        <c:numFmt formatCode="General" sourceLinked="1"/>
        <c:majorTickMark val="out"/>
        <c:minorTickMark val="none"/>
        <c:tickLblPos val="nextTo"/>
        <c:txPr>
          <a:bodyPr/>
          <a:lstStyle/>
          <a:p>
            <a:pPr>
              <a:defRPr sz="2400"/>
            </a:pPr>
            <a:endParaRPr lang="en-US"/>
          </a:p>
        </c:txPr>
        <c:crossAx val="300128432"/>
        <c:crosses val="autoZero"/>
        <c:auto val="1"/>
        <c:lblAlgn val="ctr"/>
        <c:lblOffset val="100"/>
        <c:noMultiLvlLbl val="0"/>
      </c:catAx>
      <c:valAx>
        <c:axId val="300128432"/>
        <c:scaling>
          <c:orientation val="minMax"/>
          <c:max val="60"/>
        </c:scaling>
        <c:delete val="0"/>
        <c:axPos val="l"/>
        <c:majorGridlines/>
        <c:numFmt formatCode="General" sourceLinked="1"/>
        <c:majorTickMark val="out"/>
        <c:minorTickMark val="none"/>
        <c:tickLblPos val="nextTo"/>
        <c:txPr>
          <a:bodyPr/>
          <a:lstStyle/>
          <a:p>
            <a:pPr>
              <a:defRPr sz="2400"/>
            </a:pPr>
            <a:endParaRPr lang="en-US"/>
          </a:p>
        </c:txPr>
        <c:crossAx val="300125392"/>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baseline="0" dirty="0">
                <a:effectLst/>
              </a:rPr>
              <a:t>2006-2017:  Percent Population Increase</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Total</c:v>
                </c:pt>
                <c:pt idx="2">
                  <c:v>Black</c:v>
                </c:pt>
                <c:pt idx="3">
                  <c:v>Living in Poverty</c:v>
                </c:pt>
                <c:pt idx="4">
                  <c:v>Hispanic</c:v>
                </c:pt>
                <c:pt idx="5">
                  <c:v>Asian</c:v>
                </c:pt>
              </c:strCache>
            </c:strRef>
          </c:cat>
          <c:val>
            <c:numRef>
              <c:f>Sheet1!$B$2:$B$7</c:f>
              <c:numCache>
                <c:formatCode>0%</c:formatCode>
                <c:ptCount val="6"/>
                <c:pt idx="0">
                  <c:v>1.6E-2</c:v>
                </c:pt>
                <c:pt idx="1">
                  <c:v>7.6999999999999999E-2</c:v>
                </c:pt>
                <c:pt idx="2">
                  <c:v>0.108</c:v>
                </c:pt>
                <c:pt idx="3">
                  <c:v>0.16</c:v>
                </c:pt>
                <c:pt idx="4">
                  <c:v>0.21</c:v>
                </c:pt>
                <c:pt idx="5">
                  <c:v>0.31</c:v>
                </c:pt>
              </c:numCache>
            </c:numRef>
          </c:val>
          <c:extLst>
            <c:ext xmlns:c16="http://schemas.microsoft.com/office/drawing/2014/chart" uri="{C3380CC4-5D6E-409C-BE32-E72D297353CC}">
              <c16:uniqueId val="{00000000-7521-4260-AECB-D34C4EF9CFA6}"/>
            </c:ext>
          </c:extLst>
        </c:ser>
        <c:dLbls>
          <c:showLegendKey val="0"/>
          <c:showVal val="0"/>
          <c:showCatName val="0"/>
          <c:showSerName val="0"/>
          <c:showPercent val="0"/>
          <c:showBubbleSize val="0"/>
        </c:dLbls>
        <c:gapWidth val="182"/>
        <c:axId val="715743888"/>
        <c:axId val="715740280"/>
      </c:barChart>
      <c:catAx>
        <c:axId val="715743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5740280"/>
        <c:crosses val="autoZero"/>
        <c:auto val="1"/>
        <c:lblAlgn val="ctr"/>
        <c:lblOffset val="100"/>
        <c:noMultiLvlLbl val="0"/>
      </c:catAx>
      <c:valAx>
        <c:axId val="715740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574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4th Grade Reading*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4th Grade Reading*</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3-0409-41E4-9B12-3C1585B8347D}"/>
              </c:ext>
            </c:extLst>
          </c:dPt>
          <c:dPt>
            <c:idx val="1"/>
            <c:invertIfNegative val="0"/>
            <c:bubble3D val="0"/>
            <c:spPr>
              <a:solidFill>
                <a:srgbClr val="E11148"/>
              </a:solidFill>
              <a:ln>
                <a:noFill/>
              </a:ln>
              <a:effectLst/>
            </c:spPr>
            <c:extLst>
              <c:ext xmlns:c16="http://schemas.microsoft.com/office/drawing/2014/chart" uri="{C3380CC4-5D6E-409C-BE32-E72D297353CC}">
                <c16:uniqueId val="{00000004-0409-41E4-9B12-3C1585B8347D}"/>
              </c:ext>
            </c:extLst>
          </c:dPt>
          <c:dPt>
            <c:idx val="2"/>
            <c:invertIfNegative val="0"/>
            <c:bubble3D val="0"/>
            <c:spPr>
              <a:solidFill>
                <a:srgbClr val="92D050"/>
              </a:solidFill>
              <a:ln>
                <a:noFill/>
              </a:ln>
              <a:effectLst/>
            </c:spPr>
            <c:extLst>
              <c:ext xmlns:c16="http://schemas.microsoft.com/office/drawing/2014/chart" uri="{C3380CC4-5D6E-409C-BE32-E72D297353CC}">
                <c16:uniqueId val="{00000004-8863-4A5D-ACF1-F632A73702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0.35</c:v>
                </c:pt>
                <c:pt idx="1">
                  <c:v>0.25</c:v>
                </c:pt>
                <c:pt idx="2">
                  <c:v>0.1</c:v>
                </c:pt>
              </c:numCache>
            </c:numRef>
          </c:val>
          <c:extLst>
            <c:ext xmlns:c16="http://schemas.microsoft.com/office/drawing/2014/chart" uri="{C3380CC4-5D6E-409C-BE32-E72D297353CC}">
              <c16:uniqueId val="{00000000-0409-41E4-9B12-3C1585B8347D}"/>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8th Grade Math*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8th Grade Math*</c:v>
                </c:pt>
              </c:strCache>
            </c:strRef>
          </c:tx>
          <c:spPr>
            <a:solidFill>
              <a:srgbClr val="002060"/>
            </a:solidFill>
            <a:ln>
              <a:noFill/>
            </a:ln>
            <a:effectLst/>
          </c:spPr>
          <c:invertIfNegative val="0"/>
          <c:dPt>
            <c:idx val="1"/>
            <c:invertIfNegative val="0"/>
            <c:bubble3D val="0"/>
            <c:spPr>
              <a:solidFill>
                <a:srgbClr val="E11148"/>
              </a:solidFill>
              <a:ln>
                <a:noFill/>
              </a:ln>
              <a:effectLst/>
            </c:spPr>
            <c:extLst>
              <c:ext xmlns:c16="http://schemas.microsoft.com/office/drawing/2014/chart" uri="{C3380CC4-5D6E-409C-BE32-E72D297353CC}">
                <c16:uniqueId val="{00000001-4462-41CF-A83D-FC9EBA3BE5EB}"/>
              </c:ext>
            </c:extLst>
          </c:dPt>
          <c:dPt>
            <c:idx val="2"/>
            <c:invertIfNegative val="0"/>
            <c:bubble3D val="0"/>
            <c:spPr>
              <a:solidFill>
                <a:srgbClr val="92D050"/>
              </a:solidFill>
              <a:ln>
                <a:noFill/>
              </a:ln>
              <a:effectLst/>
            </c:spPr>
            <c:extLst>
              <c:ext xmlns:c16="http://schemas.microsoft.com/office/drawing/2014/chart" uri="{C3380CC4-5D6E-409C-BE32-E72D297353CC}">
                <c16:uniqueId val="{00000002-4462-41CF-A83D-FC9EBA3BE5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0.31</c:v>
                </c:pt>
                <c:pt idx="1">
                  <c:v>0.2</c:v>
                </c:pt>
                <c:pt idx="2">
                  <c:v>0.04</c:v>
                </c:pt>
              </c:numCache>
            </c:numRef>
          </c:val>
          <c:extLst>
            <c:ext xmlns:c16="http://schemas.microsoft.com/office/drawing/2014/chart" uri="{C3380CC4-5D6E-409C-BE32-E72D297353CC}">
              <c16:uniqueId val="{00000000-4462-41CF-A83D-FC9EBA3BE5EB}"/>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HS Graduation**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HS Graduation**</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97C8-4FED-9B4C-D5A0BE4A45CA}"/>
              </c:ext>
            </c:extLst>
          </c:dPt>
          <c:dPt>
            <c:idx val="1"/>
            <c:invertIfNegative val="0"/>
            <c:bubble3D val="0"/>
            <c:spPr>
              <a:solidFill>
                <a:srgbClr val="E11148"/>
              </a:solidFill>
              <a:ln>
                <a:noFill/>
              </a:ln>
              <a:effectLst/>
            </c:spPr>
            <c:extLst>
              <c:ext xmlns:c16="http://schemas.microsoft.com/office/drawing/2014/chart" uri="{C3380CC4-5D6E-409C-BE32-E72D297353CC}">
                <c16:uniqueId val="{00000002-97C8-4FED-9B4C-D5A0BE4A45CA}"/>
              </c:ext>
            </c:extLst>
          </c:dPt>
          <c:dPt>
            <c:idx val="2"/>
            <c:invertIfNegative val="0"/>
            <c:bubble3D val="0"/>
            <c:spPr>
              <a:solidFill>
                <a:srgbClr val="92D050"/>
              </a:solidFill>
              <a:ln>
                <a:noFill/>
              </a:ln>
              <a:effectLst/>
            </c:spPr>
            <c:extLst>
              <c:ext xmlns:c16="http://schemas.microsoft.com/office/drawing/2014/chart" uri="{C3380CC4-5D6E-409C-BE32-E72D297353CC}">
                <c16:uniqueId val="{00000004-28C7-4AA3-B96B-9A0B260E898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0.82</c:v>
                </c:pt>
                <c:pt idx="1">
                  <c:v>0.77</c:v>
                </c:pt>
                <c:pt idx="2">
                  <c:v>0.57999999999999996</c:v>
                </c:pt>
              </c:numCache>
            </c:numRef>
          </c:val>
          <c:extLst>
            <c:ext xmlns:c16="http://schemas.microsoft.com/office/drawing/2014/chart" uri="{C3380CC4-5D6E-409C-BE32-E72D297353CC}">
              <c16:uniqueId val="{00000000-97C8-4FED-9B4C-D5A0BE4A45CA}"/>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t>2016</a:t>
            </a:r>
            <a:r>
              <a:rPr lang="en-US" sz="2000" baseline="0" dirty="0"/>
              <a:t> HS Graduation Rate by 3</a:t>
            </a:r>
            <a:r>
              <a:rPr lang="en-US" sz="2000" baseline="30000" dirty="0"/>
              <a:t>rd</a:t>
            </a:r>
            <a:r>
              <a:rPr lang="en-US" sz="2000" baseline="0" dirty="0"/>
              <a:t> Grade Reading Proficiency</a:t>
            </a:r>
            <a:endParaRPr lang="en-US" sz="2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Does Not Meet</c:v>
                </c:pt>
                <c:pt idx="1">
                  <c:v>Meets</c:v>
                </c:pt>
                <c:pt idx="2">
                  <c:v>Exceeds</c:v>
                </c:pt>
              </c:strCache>
            </c:strRef>
          </c:cat>
          <c:val>
            <c:numRef>
              <c:f>Sheet1!$B$2:$B$4</c:f>
              <c:numCache>
                <c:formatCode>0%</c:formatCode>
                <c:ptCount val="3"/>
                <c:pt idx="0">
                  <c:v>0.61</c:v>
                </c:pt>
                <c:pt idx="1">
                  <c:v>0.78400000000000003</c:v>
                </c:pt>
                <c:pt idx="2">
                  <c:v>0.89</c:v>
                </c:pt>
              </c:numCache>
            </c:numRef>
          </c:val>
          <c:extLst>
            <c:ext xmlns:c16="http://schemas.microsoft.com/office/drawing/2014/chart" uri="{C3380CC4-5D6E-409C-BE32-E72D297353CC}">
              <c16:uniqueId val="{00000000-7840-4A0A-875C-68F88A47A2B9}"/>
            </c:ext>
          </c:extLst>
        </c:ser>
        <c:dLbls>
          <c:showLegendKey val="0"/>
          <c:showVal val="0"/>
          <c:showCatName val="0"/>
          <c:showSerName val="0"/>
          <c:showPercent val="0"/>
          <c:showBubbleSize val="0"/>
        </c:dLbls>
        <c:gapWidth val="219"/>
        <c:overlap val="-27"/>
        <c:axId val="431931096"/>
        <c:axId val="431930112"/>
      </c:barChart>
      <c:catAx>
        <c:axId val="43193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31930112"/>
        <c:crosses val="autoZero"/>
        <c:auto val="1"/>
        <c:lblAlgn val="ctr"/>
        <c:lblOffset val="100"/>
        <c:noMultiLvlLbl val="0"/>
      </c:catAx>
      <c:valAx>
        <c:axId val="431930112"/>
        <c:scaling>
          <c:orientation val="minMax"/>
        </c:scaling>
        <c:delete val="1"/>
        <c:axPos val="l"/>
        <c:numFmt formatCode="0%" sourceLinked="1"/>
        <c:majorTickMark val="none"/>
        <c:minorTickMark val="none"/>
        <c:tickLblPos val="nextTo"/>
        <c:crossAx val="431931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3.705"/>
    </inkml:context>
    <inkml:brush xml:id="br0">
      <inkml:brushProperty name="width" value="0.05" units="cm"/>
      <inkml:brushProperty name="height" value="0.05" units="cm"/>
      <inkml:brushProperty name="color" value="#5B2D90"/>
    </inkml:brush>
  </inkml:definitions>
  <inkml:trace contextRef="#ctx0" brushRef="#br0">0 0 128,'0'5'0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4.214"/>
    </inkml:context>
    <inkml:brush xml:id="br0">
      <inkml:brushProperty name="width" value="0.05" units="cm"/>
      <inkml:brushProperty name="height" value="0.05" units="cm"/>
      <inkml:brushProperty name="color" value="#5B2D90"/>
    </inkml:brush>
  </inkml:definitions>
  <inkml:trace contextRef="#ctx0" brushRef="#br0">67 28 3072,'-7'-5'347,"-16"-12"452,11 11-348,1 6 59,9 1-329,0 0-59,0-1-59,0 0-56,0 1-75,0-1-82,1 1-77,1 0-74,0 0-70,1 1-66,0 0-63,2 1-59,2 4-1036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5.049"/>
    </inkml:context>
    <inkml:brush xml:id="br0">
      <inkml:brushProperty name="width" value="0.05" units="cm"/>
      <inkml:brushProperty name="height" value="0.05" units="cm"/>
      <inkml:brushProperty name="color" value="#5B2D90"/>
    </inkml:brush>
  </inkml:definitions>
  <inkml:trace contextRef="#ctx0" brushRef="#br0">52 7 1920,'-15'-5'440,"8"4"-208,1 2-35,2 2-94,-1 9-15,5-11-60,-2 4 6,1 0-55,-1 0-47,1 0-41,-1 4-178,-3 18-745,4-16 670,0 13-289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4:21.743"/>
    </inkml:context>
    <inkml:brush xml:id="br0">
      <inkml:brushProperty name="width" value="0.05" units="cm"/>
      <inkml:brushProperty name="height" value="0.05" units="cm"/>
      <inkml:brushProperty name="color" value="#5B2D90"/>
    </inkml:brush>
  </inkml:definitions>
  <inkml:trace contextRef="#ctx0" brushRef="#br0">9 39 3072,'-4'0'450,"2"-1"-63,0 0-62,1 0-60,1-1-56,1 0-55,0 0-52,1-1-50,0 1-48,0-1-44,1 1-43,0-1-40,0 1-38,-1 0-36,3-2-294,-2 2 33,0-1-180,2-1-399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4A015-137A-48E5-8558-FFFC0D7DF1D3}" type="datetimeFigureOut">
              <a:rPr lang="en-US" smtClean="0"/>
              <a:t>9/20/2019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FCF13-824F-4B4A-BFE4-87BDC52694A4}" type="slidenum">
              <a:rPr lang="en-US" smtClean="0"/>
              <a:t>‹#›</a:t>
            </a:fld>
            <a:endParaRPr lang="en-US"/>
          </a:p>
        </p:txBody>
      </p:sp>
    </p:spTree>
    <p:extLst>
      <p:ext uri="{BB962C8B-B14F-4D97-AF65-F5344CB8AC3E}">
        <p14:creationId xmlns:p14="http://schemas.microsoft.com/office/powerpoint/2010/main" val="179453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importance of a strong education pipeline as an economic development strategy</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a:t>
            </a:fld>
            <a:endParaRPr lang="en-US"/>
          </a:p>
        </p:txBody>
      </p:sp>
    </p:spTree>
    <p:extLst>
      <p:ext uri="{BB962C8B-B14F-4D97-AF65-F5344CB8AC3E}">
        <p14:creationId xmlns:p14="http://schemas.microsoft.com/office/powerpoint/2010/main" val="203311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11</a:t>
            </a:fld>
            <a:endParaRPr lang="en-US"/>
          </a:p>
        </p:txBody>
      </p:sp>
    </p:spTree>
    <p:extLst>
      <p:ext uri="{BB962C8B-B14F-4D97-AF65-F5344CB8AC3E}">
        <p14:creationId xmlns:p14="http://schemas.microsoft.com/office/powerpoint/2010/main" val="273819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207BB-6095-4BB1-8E26-00192F6FF886}" type="slidenum">
              <a:rPr lang="en-US"/>
              <a:pPr/>
              <a:t>13</a:t>
            </a:fld>
            <a:endParaRPr lang="en-US"/>
          </a:p>
        </p:txBody>
      </p:sp>
      <p:sp>
        <p:nvSpPr>
          <p:cNvPr id="216066" name="Rectangle 2"/>
          <p:cNvSpPr>
            <a:spLocks noGrp="1" noRot="1" noChangeAspect="1" noChangeArrowheads="1" noTextEdit="1"/>
          </p:cNvSpPr>
          <p:nvPr>
            <p:ph type="sldImg"/>
          </p:nvPr>
        </p:nvSpPr>
        <p:spPr>
          <a:xfrm>
            <a:off x="1262063" y="720725"/>
            <a:ext cx="4802187" cy="3602038"/>
          </a:xfrm>
          <a:ln/>
        </p:spPr>
      </p:sp>
      <p:sp>
        <p:nvSpPr>
          <p:cNvPr id="216067" name="Rectangle 3"/>
          <p:cNvSpPr>
            <a:spLocks noGrp="1" noChangeArrowheads="1"/>
          </p:cNvSpPr>
          <p:nvPr>
            <p:ph type="body" idx="1"/>
          </p:nvPr>
        </p:nvSpPr>
        <p:spPr>
          <a:xfrm>
            <a:off x="977063" y="4564872"/>
            <a:ext cx="5371323" cy="4322019"/>
          </a:xfrm>
        </p:spPr>
        <p:txBody>
          <a:bodyPr lIns="94986" tIns="47494" rIns="94986" bIns="47494"/>
          <a:lstStyle/>
          <a:p>
            <a:pPr>
              <a:buFontTx/>
              <a:buChar char="•"/>
            </a:pPr>
            <a:r>
              <a:rPr lang="en-US" sz="1300" dirty="0"/>
              <a:t> This comparison of the impact of education on income and unemployment rates, shows less education means higher unemployment rates and lower average earnings.</a:t>
            </a:r>
          </a:p>
          <a:p>
            <a:pPr>
              <a:buFontTx/>
              <a:buChar char="•"/>
            </a:pPr>
            <a:r>
              <a:rPr lang="en-US" sz="1300" dirty="0"/>
              <a:t> When you look at the income for a person with less than a high school diploma compared with income for a person who completes high school and even some college, it adds up to  over ½ million dollars over a life time.</a:t>
            </a:r>
          </a:p>
          <a:p>
            <a:pPr>
              <a:buFontTx/>
              <a:buChar char="•"/>
            </a:pPr>
            <a:r>
              <a:rPr lang="en-US" sz="1300" dirty="0"/>
              <a:t> What does this mean for a person in terms of ability to own a car or a home?</a:t>
            </a:r>
          </a:p>
          <a:p>
            <a:pPr>
              <a:buFontTx/>
              <a:buChar char="•"/>
            </a:pPr>
            <a:r>
              <a:rPr lang="en-US" sz="1300" dirty="0"/>
              <a:t> For your community, what does it mean in terms of a person incurring debt; then if out of work and can’t pay their debt?  They often start a downward, spiraling experience that hurts them, their family and sometimes even their community. </a:t>
            </a:r>
          </a:p>
          <a:p>
            <a:pPr>
              <a:buFontTx/>
              <a:buChar char="•"/>
            </a:pPr>
            <a:r>
              <a:rPr lang="en-US" sz="1300" dirty="0"/>
              <a:t> Also, for those without a high school diploma, employment is not only at a lower rate and lower salary, but also tends to be more cyclical.</a:t>
            </a:r>
          </a:p>
          <a:p>
            <a:endParaRPr lang="en-US" sz="1300" dirty="0"/>
          </a:p>
        </p:txBody>
      </p:sp>
    </p:spTree>
    <p:extLst>
      <p:ext uri="{BB962C8B-B14F-4D97-AF65-F5344CB8AC3E}">
        <p14:creationId xmlns:p14="http://schemas.microsoft.com/office/powerpoint/2010/main" val="61756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23B8C7-7FFF-47E7-8153-202DE789B04B}" type="slidenum">
              <a:rPr lang="en-US"/>
              <a:pPr/>
              <a:t>14</a:t>
            </a:fld>
            <a:endParaRPr lang="en-US"/>
          </a:p>
        </p:txBody>
      </p:sp>
      <p:sp>
        <p:nvSpPr>
          <p:cNvPr id="51203" name="Rectangle 2"/>
          <p:cNvSpPr>
            <a:spLocks noGrp="1" noRot="1" noChangeAspect="1" noChangeArrowheads="1" noTextEdit="1"/>
          </p:cNvSpPr>
          <p:nvPr>
            <p:ph type="sldImg"/>
          </p:nvPr>
        </p:nvSpPr>
        <p:spPr>
          <a:xfrm>
            <a:off x="1182688" y="698500"/>
            <a:ext cx="4646612" cy="3484563"/>
          </a:xfrm>
          <a:ln/>
        </p:spPr>
      </p:sp>
      <p:sp>
        <p:nvSpPr>
          <p:cNvPr id="51204" name="Rectangle 3"/>
          <p:cNvSpPr>
            <a:spLocks noGrp="1" noChangeArrowheads="1"/>
          </p:cNvSpPr>
          <p:nvPr>
            <p:ph type="body" idx="1"/>
          </p:nvPr>
        </p:nvSpPr>
        <p:spPr>
          <a:xfrm>
            <a:off x="935040" y="4414838"/>
            <a:ext cx="5140325" cy="4183063"/>
          </a:xfrm>
          <a:noFill/>
          <a:ln/>
        </p:spPr>
        <p:txBody>
          <a:bodyPr>
            <a:normAutofit fontScale="92500" lnSpcReduction="10000"/>
          </a:bodyPr>
          <a:lstStyle/>
          <a:p>
            <a:pPr eaLnBrk="1" hangingPunct="1">
              <a:lnSpc>
                <a:spcPct val="90000"/>
              </a:lnSpc>
              <a:buFontTx/>
              <a:buChar char="•"/>
            </a:pPr>
            <a:r>
              <a:rPr lang="en-US" sz="1300" dirty="0"/>
              <a:t>Roll those dollars up and what happens to the individual and to the community. </a:t>
            </a:r>
          </a:p>
          <a:p>
            <a:pPr eaLnBrk="1" hangingPunct="1">
              <a:lnSpc>
                <a:spcPct val="90000"/>
              </a:lnSpc>
              <a:buFontTx/>
              <a:buChar char="•"/>
            </a:pPr>
            <a:r>
              <a:rPr lang="en-US" sz="1300" dirty="0"/>
              <a:t>Lower Lifetime Earnings – can mean a difference of ½ million dollars or more for the individual</a:t>
            </a:r>
          </a:p>
          <a:p>
            <a:pPr eaLnBrk="1" hangingPunct="1">
              <a:lnSpc>
                <a:spcPct val="90000"/>
              </a:lnSpc>
              <a:buFontTx/>
              <a:buChar char="•"/>
            </a:pPr>
            <a:r>
              <a:rPr lang="en-US" sz="1300" dirty="0"/>
              <a:t>Reduced Buying Power – businesses are concerned about this. Think of what it could also man in reduced tax revenues. School systems use the SPLOST to renovate and build schools</a:t>
            </a:r>
          </a:p>
          <a:p>
            <a:pPr eaLnBrk="1" hangingPunct="1">
              <a:lnSpc>
                <a:spcPct val="90000"/>
              </a:lnSpc>
              <a:buFontTx/>
              <a:buChar char="•"/>
            </a:pPr>
            <a:r>
              <a:rPr lang="en-US" sz="1300" dirty="0"/>
              <a:t>Decreased Health Status…-- Raises many health issues</a:t>
            </a:r>
          </a:p>
          <a:p>
            <a:pPr eaLnBrk="1" hangingPunct="1">
              <a:lnSpc>
                <a:spcPct val="90000"/>
              </a:lnSpc>
              <a:buFontTx/>
              <a:buChar char="•"/>
            </a:pPr>
            <a:r>
              <a:rPr lang="en-US" sz="1300" dirty="0"/>
              <a:t>Higher Health Care…-80% of folks in prison don’t have a HS diploma; contributes to increased cost</a:t>
            </a:r>
          </a:p>
          <a:p>
            <a:pPr eaLnBrk="1" hangingPunct="1">
              <a:lnSpc>
                <a:spcPct val="90000"/>
              </a:lnSpc>
              <a:buFontTx/>
              <a:buChar char="•"/>
            </a:pPr>
            <a:r>
              <a:rPr lang="en-US" sz="1300" dirty="0"/>
              <a:t>Higher Teen Pregnancy Rates…- How many 15 – 19 year olds in your community have their 1</a:t>
            </a:r>
            <a:r>
              <a:rPr lang="en-US" sz="1300" baseline="30000" dirty="0"/>
              <a:t>st</a:t>
            </a:r>
            <a:r>
              <a:rPr lang="en-US" sz="1300" dirty="0"/>
              <a:t> baby or even their 2</a:t>
            </a:r>
            <a:r>
              <a:rPr lang="en-US" sz="1300" baseline="30000" dirty="0"/>
              <a:t>nd</a:t>
            </a:r>
            <a:r>
              <a:rPr lang="en-US" sz="1300" dirty="0"/>
              <a:t> baby? Realizing that a mother is a child’s first teacher, they are not always the best teacher, especially when a young teenage mother. Again, you will see some of those numbers in the </a:t>
            </a:r>
            <a:r>
              <a:rPr lang="en-US" sz="1300" dirty="0" err="1"/>
              <a:t>KidsCount</a:t>
            </a:r>
            <a:r>
              <a:rPr lang="en-US" sz="1300" dirty="0"/>
              <a:t> data we will share</a:t>
            </a:r>
          </a:p>
          <a:p>
            <a:pPr eaLnBrk="1" hangingPunct="1">
              <a:lnSpc>
                <a:spcPct val="90000"/>
              </a:lnSpc>
              <a:buFontTx/>
              <a:buChar char="•"/>
            </a:pPr>
            <a:r>
              <a:rPr lang="en-US" sz="1300" dirty="0"/>
              <a:t>Higher Public Service Costs –</a:t>
            </a:r>
          </a:p>
          <a:p>
            <a:pPr eaLnBrk="1" hangingPunct="1">
              <a:lnSpc>
                <a:spcPct val="90000"/>
              </a:lnSpc>
              <a:buFontTx/>
              <a:buChar char="•"/>
            </a:pPr>
            <a:r>
              <a:rPr lang="en-US" sz="1300" dirty="0"/>
              <a:t>Less Voting and Volunteering –</a:t>
            </a:r>
          </a:p>
          <a:p>
            <a:pPr eaLnBrk="1" hangingPunct="1">
              <a:lnSpc>
                <a:spcPct val="90000"/>
              </a:lnSpc>
              <a:buFontTx/>
              <a:buChar char="•"/>
            </a:pPr>
            <a:r>
              <a:rPr lang="en-US" sz="1300" dirty="0"/>
              <a:t>Less Community Involvement – This impacts the infrastructure of a community</a:t>
            </a:r>
          </a:p>
          <a:p>
            <a:pPr eaLnBrk="1" hangingPunct="1">
              <a:lnSpc>
                <a:spcPct val="90000"/>
              </a:lnSpc>
              <a:buFontTx/>
              <a:buChar char="•"/>
            </a:pPr>
            <a:endParaRPr lang="en-US" sz="1300" dirty="0"/>
          </a:p>
          <a:p>
            <a:pPr eaLnBrk="1" hangingPunct="1">
              <a:lnSpc>
                <a:spcPct val="90000"/>
              </a:lnSpc>
              <a:buFontTx/>
              <a:buChar char="•"/>
            </a:pPr>
            <a:r>
              <a:rPr lang="en-US" sz="1300" b="1" dirty="0"/>
              <a:t>Community involvement- for economic development – need community engagement and civic involvement.</a:t>
            </a:r>
          </a:p>
          <a:p>
            <a:pPr eaLnBrk="1" hangingPunct="1">
              <a:lnSpc>
                <a:spcPct val="90000"/>
              </a:lnSpc>
            </a:pPr>
            <a:endParaRPr lang="en-US" sz="1300" dirty="0"/>
          </a:p>
          <a:p>
            <a:pPr eaLnBrk="1" hangingPunct="1">
              <a:lnSpc>
                <a:spcPct val="90000"/>
              </a:lnSpc>
            </a:pPr>
            <a:r>
              <a:rPr lang="en-US" sz="1300" b="1" dirty="0"/>
              <a:t>Transition to next slide – so we see what this looks like for an individual and how that translates to impacts on a community.  Next, I want to look at the economic impact (dollar amount) on the state. </a:t>
            </a:r>
          </a:p>
        </p:txBody>
      </p:sp>
    </p:spTree>
    <p:extLst>
      <p:ext uri="{BB962C8B-B14F-4D97-AF65-F5344CB8AC3E}">
        <p14:creationId xmlns:p14="http://schemas.microsoft.com/office/powerpoint/2010/main" val="424268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15</a:t>
            </a:fld>
            <a:endParaRPr lang="en-US"/>
          </a:p>
        </p:txBody>
      </p:sp>
    </p:spTree>
    <p:extLst>
      <p:ext uri="{BB962C8B-B14F-4D97-AF65-F5344CB8AC3E}">
        <p14:creationId xmlns:p14="http://schemas.microsoft.com/office/powerpoint/2010/main" val="303520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for communities – how to do you re-</a:t>
            </a:r>
            <a:r>
              <a:rPr lang="en-US" b="1" dirty="0" err="1"/>
              <a:t>enegage</a:t>
            </a:r>
            <a:r>
              <a:rPr lang="en-US" b="1" dirty="0"/>
              <a:t> the adult population in the workforce.  Why are they out of it?  Job training?  Literacy?  Education levels?</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16</a:t>
            </a:fld>
            <a:endParaRPr lang="en-US"/>
          </a:p>
        </p:txBody>
      </p:sp>
    </p:spTree>
    <p:extLst>
      <p:ext uri="{BB962C8B-B14F-4D97-AF65-F5344CB8AC3E}">
        <p14:creationId xmlns:p14="http://schemas.microsoft.com/office/powerpoint/2010/main" val="2611196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Calculations done by the Georgia Chamber of Commerce</a:t>
            </a:r>
          </a:p>
          <a:p>
            <a:r>
              <a:rPr lang="en-US" dirty="0"/>
              <a:t>Adult population</a:t>
            </a:r>
          </a:p>
          <a:p>
            <a:endParaRPr lang="en-US" dirty="0"/>
          </a:p>
          <a:p>
            <a:r>
              <a:rPr lang="en-US" sz="1200" b="0" i="0" u="none" strike="noStrike" kern="1200" baseline="0" dirty="0">
                <a:solidFill>
                  <a:schemeClr val="tx1"/>
                </a:solidFill>
                <a:latin typeface="+mn-lt"/>
                <a:ea typeface="+mn-ea"/>
                <a:cs typeface="+mn-cs"/>
              </a:rPr>
              <a:t>59 of Georgia’s 159 counties have greater than 25% poverty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Lowest Poverty Rate – Forsyth and Oconee (7%)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Highest Poverty Rate – Calhoun and Clay – 42% of the residents are below the official poverty threshold</a:t>
            </a:r>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17</a:t>
            </a:fld>
            <a:endParaRPr lang="en-US"/>
          </a:p>
        </p:txBody>
      </p:sp>
    </p:spTree>
    <p:extLst>
      <p:ext uri="{BB962C8B-B14F-4D97-AF65-F5344CB8AC3E}">
        <p14:creationId xmlns:p14="http://schemas.microsoft.com/office/powerpoint/2010/main" val="319197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18</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lvl="0"/>
            <a:r>
              <a:rPr lang="en-US" sz="1300" dirty="0"/>
              <a:t>Doug </a:t>
            </a:r>
            <a:r>
              <a:rPr lang="en-US" sz="1300" dirty="0" err="1"/>
              <a:t>Betchel</a:t>
            </a:r>
            <a:r>
              <a:rPr lang="en-US" sz="1300" dirty="0"/>
              <a:t> – UGA professor – started with the 2 Georgia’s.  Before he passed away, he updated that to the 5 Georgia’s:  </a:t>
            </a:r>
            <a:r>
              <a:rPr lang="en-US" sz="1200" kern="1200" dirty="0">
                <a:solidFill>
                  <a:schemeClr val="tx1"/>
                </a:solidFill>
                <a:effectLst/>
                <a:latin typeface="+mn-lt"/>
                <a:ea typeface="+mn-ea"/>
                <a:cs typeface="+mn-cs"/>
              </a:rPr>
              <a:t>Urban, Urbanizing, Suburban, Rural Growth, Rural Decline </a:t>
            </a:r>
          </a:p>
          <a:p>
            <a:pPr lvl="0"/>
            <a:endParaRPr lang="en-US" sz="1200" kern="1200" dirty="0">
              <a:solidFill>
                <a:schemeClr val="tx1"/>
              </a:solidFill>
              <a:effectLst/>
              <a:latin typeface="+mn-lt"/>
              <a:ea typeface="+mn-ea"/>
              <a:cs typeface="+mn-cs"/>
            </a:endParaRPr>
          </a:p>
          <a:p>
            <a:pPr lvl="0"/>
            <a:r>
              <a:rPr lang="en-US" sz="1300" dirty="0"/>
              <a:t>Rest of the state is important.  Statewide agencies, statewide presence.  Also, Atlanta can’t continue to support the rest of the state.</a:t>
            </a:r>
          </a:p>
        </p:txBody>
      </p:sp>
    </p:spTree>
    <p:extLst>
      <p:ext uri="{BB962C8B-B14F-4D97-AF65-F5344CB8AC3E}">
        <p14:creationId xmlns:p14="http://schemas.microsoft.com/office/powerpoint/2010/main" val="92792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transition statement – Now we have looked at the impact of </a:t>
            </a:r>
            <a:r>
              <a:rPr lang="en-US" b="1" dirty="0" err="1"/>
              <a:t>hs</a:t>
            </a:r>
            <a:r>
              <a:rPr lang="en-US" b="1" dirty="0"/>
              <a:t> graduation/ non graduation, it’s potential and some of the barriers we are facing.  So, how do we overcome the barriers and reach the potential?</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19</a:t>
            </a:fld>
            <a:endParaRPr lang="en-US"/>
          </a:p>
        </p:txBody>
      </p:sp>
    </p:spTree>
    <p:extLst>
      <p:ext uri="{BB962C8B-B14F-4D97-AF65-F5344CB8AC3E}">
        <p14:creationId xmlns:p14="http://schemas.microsoft.com/office/powerpoint/2010/main" val="363765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Issue #2 for</a:t>
            </a:r>
            <a:r>
              <a:rPr lang="en-US" baseline="0" dirty="0"/>
              <a:t> </a:t>
            </a:r>
            <a:r>
              <a:rPr lang="en-US" baseline="0" dirty="0" err="1"/>
              <a:t>trifecta</a:t>
            </a:r>
            <a:r>
              <a:rPr lang="en-US" baseline="0" dirty="0"/>
              <a:t>/perfect storm slide.  Where our population is growing…</a:t>
            </a:r>
          </a:p>
          <a:p>
            <a:r>
              <a:rPr lang="en-US" baseline="0" dirty="0"/>
              <a:t>“living in poverty” are those living below the poverty line.</a:t>
            </a:r>
          </a:p>
          <a:p>
            <a:endParaRPr lang="en-US" baseline="0" dirty="0"/>
          </a:p>
          <a:p>
            <a:endParaRPr lang="en-US" baseline="0" dirty="0"/>
          </a:p>
          <a:p>
            <a:r>
              <a:rPr lang="en-US" baseline="0" dirty="0"/>
              <a:t>Concerning – jump in % of poor students.  </a:t>
            </a:r>
          </a:p>
          <a:p>
            <a:r>
              <a:rPr lang="en-US" baseline="0" dirty="0"/>
              <a:t>2006 – 24%</a:t>
            </a:r>
          </a:p>
          <a:p>
            <a:pPr marL="228600" indent="-228600">
              <a:buAutoNum type="arabicPlain" startAt="2017"/>
            </a:pPr>
            <a:r>
              <a:rPr lang="en-US" baseline="0" dirty="0"/>
              <a:t>- 62%</a:t>
            </a:r>
          </a:p>
          <a:p>
            <a:pPr marL="228600" indent="-228600">
              <a:buAutoNum type="arabicPlain" startAt="2017"/>
            </a:pPr>
            <a:endParaRPr lang="en-US" baseline="0" dirty="0"/>
          </a:p>
          <a:p>
            <a:pPr marL="0" indent="0">
              <a:buNone/>
            </a:pPr>
            <a:r>
              <a:rPr lang="en-US" baseline="0" dirty="0"/>
              <a:t>Hispanic/ Asian populations – not a problem, but challenge for our school systems in increasing % of ELLs.</a:t>
            </a:r>
          </a:p>
          <a:p>
            <a:pPr marL="0" indent="0">
              <a:buNone/>
            </a:pPr>
            <a:endParaRPr lang="en-US" baseline="0" dirty="0"/>
          </a:p>
          <a:p>
            <a:r>
              <a:rPr lang="en-US" baseline="0" dirty="0"/>
              <a:t>Next slide is graduation rates of our fastest growing populations…</a:t>
            </a:r>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20</a:t>
            </a:fld>
            <a:endParaRPr lang="en-US"/>
          </a:p>
        </p:txBody>
      </p:sp>
    </p:spTree>
    <p:extLst>
      <p:ext uri="{BB962C8B-B14F-4D97-AF65-F5344CB8AC3E}">
        <p14:creationId xmlns:p14="http://schemas.microsoft.com/office/powerpoint/2010/main" val="295139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4507561-B3E8-4E04-B1B7-9E2F6637F40C}" type="slidenum">
              <a:rPr lang="en-US"/>
              <a:pPr/>
              <a:t>21</a:t>
            </a:fld>
            <a:endParaRPr lang="en-US"/>
          </a:p>
        </p:txBody>
      </p:sp>
      <p:sp>
        <p:nvSpPr>
          <p:cNvPr id="59395" name="Rectangle 2"/>
          <p:cNvSpPr>
            <a:spLocks noGrp="1" noRot="1" noChangeAspect="1" noChangeArrowheads="1" noTextEdit="1"/>
          </p:cNvSpPr>
          <p:nvPr>
            <p:ph type="sldImg"/>
          </p:nvPr>
        </p:nvSpPr>
        <p:spPr>
          <a:xfrm>
            <a:off x="3005138" y="696913"/>
            <a:ext cx="925512" cy="522287"/>
          </a:xfrm>
          <a:ln/>
        </p:spPr>
      </p:sp>
      <p:sp>
        <p:nvSpPr>
          <p:cNvPr id="59396" name="Rectangle 3"/>
          <p:cNvSpPr>
            <a:spLocks noGrp="1" noChangeArrowheads="1"/>
          </p:cNvSpPr>
          <p:nvPr>
            <p:ph type="body" idx="1"/>
          </p:nvPr>
        </p:nvSpPr>
        <p:spPr>
          <a:xfrm>
            <a:off x="466725" y="1295400"/>
            <a:ext cx="6076950" cy="7848600"/>
          </a:xfrm>
          <a:noFill/>
          <a:ln/>
        </p:spPr>
        <p:txBody>
          <a:bodyPr/>
          <a:lstStyle/>
          <a:p>
            <a:pPr marL="171422" indent="-171422"/>
            <a:r>
              <a:rPr lang="en-US" b="1" i="0" dirty="0"/>
              <a:t>Called the Early Catastrophe Slide – language development is one of the foundations of successful learning and we see the gaps early.  By 3 year old, very pronounced.</a:t>
            </a:r>
          </a:p>
        </p:txBody>
      </p:sp>
    </p:spTree>
    <p:extLst>
      <p:ext uri="{BB962C8B-B14F-4D97-AF65-F5344CB8AC3E}">
        <p14:creationId xmlns:p14="http://schemas.microsoft.com/office/powerpoint/2010/main" val="61261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2</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eaLnBrk="1" hangingPunct="1">
              <a:buFontTx/>
              <a:buChar char="-"/>
            </a:pPr>
            <a:r>
              <a:rPr lang="en-US" sz="1300" b="1" dirty="0"/>
              <a:t>Be clear about the 90% graduation rate</a:t>
            </a:r>
          </a:p>
          <a:p>
            <a:pPr eaLnBrk="1" hangingPunct="1">
              <a:buFontTx/>
              <a:buChar char="-"/>
            </a:pPr>
            <a:r>
              <a:rPr lang="en-US" sz="1300" b="1" dirty="0"/>
              <a:t>Just a few examples, more in the Econ of Ed publication page 13</a:t>
            </a:r>
          </a:p>
        </p:txBody>
      </p:sp>
    </p:spTree>
    <p:extLst>
      <p:ext uri="{BB962C8B-B14F-4D97-AF65-F5344CB8AC3E}">
        <p14:creationId xmlns:p14="http://schemas.microsoft.com/office/powerpoint/2010/main" val="242129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Disconnect – need the foundation to make sure ALL kids are reading on grade level.</a:t>
            </a:r>
          </a:p>
          <a:p>
            <a:r>
              <a:rPr lang="en-US" b="1" dirty="0">
                <a:latin typeface="+mn-lt"/>
                <a:ea typeface="+mn-ea"/>
                <a:cs typeface="+mn-cs"/>
              </a:rPr>
              <a:t>Can’t do business as usual – we will fail.  </a:t>
            </a:r>
          </a:p>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22</a:t>
            </a:fld>
            <a:endParaRPr lang="en-US"/>
          </a:p>
        </p:txBody>
      </p:sp>
    </p:spTree>
    <p:extLst>
      <p:ext uri="{BB962C8B-B14F-4D97-AF65-F5344CB8AC3E}">
        <p14:creationId xmlns:p14="http://schemas.microsoft.com/office/powerpoint/2010/main" val="1367047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dirty="0" err="1"/>
              <a:t>Ga</a:t>
            </a:r>
            <a:r>
              <a:rPr lang="en-US" dirty="0"/>
              <a:t> DOE 2012-2013</a:t>
            </a:r>
            <a:r>
              <a:rPr lang="en-US" baseline="0" dirty="0"/>
              <a:t> school year, calculations by Atlanta Regional Commission estimates</a:t>
            </a:r>
            <a:endParaRPr lang="en-US" b="0" i="0" dirty="0">
              <a:solidFill>
                <a:schemeClr val="tx2"/>
              </a:solidFill>
            </a:endParaRPr>
          </a:p>
          <a:p>
            <a:endParaRPr lang="en-US" b="0" i="0" dirty="0"/>
          </a:p>
        </p:txBody>
      </p:sp>
      <p:sp>
        <p:nvSpPr>
          <p:cNvPr id="4" name="Slide Number Placeholder 3"/>
          <p:cNvSpPr>
            <a:spLocks noGrp="1"/>
          </p:cNvSpPr>
          <p:nvPr>
            <p:ph type="sldNum" sz="quarter" idx="10"/>
          </p:nvPr>
        </p:nvSpPr>
        <p:spPr/>
        <p:txBody>
          <a:bodyPr/>
          <a:lstStyle/>
          <a:p>
            <a:fld id="{91E8C894-5DAD-40E3-8574-FDA60F5388ED}" type="slidenum">
              <a:rPr lang="en-US" smtClean="0">
                <a:solidFill>
                  <a:prstClr val="black"/>
                </a:solidFill>
              </a:rPr>
              <a:pPr/>
              <a:t>24</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10/31/2011</a:t>
            </a:r>
          </a:p>
        </p:txBody>
      </p:sp>
      <p:sp>
        <p:nvSpPr>
          <p:cNvPr id="6" name="Header Placeholder 5"/>
          <p:cNvSpPr>
            <a:spLocks noGrp="1"/>
          </p:cNvSpPr>
          <p:nvPr>
            <p:ph type="hd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865324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25</a:t>
            </a:fld>
            <a:endParaRPr lang="en-US"/>
          </a:p>
        </p:txBody>
      </p:sp>
    </p:spTree>
    <p:extLst>
      <p:ext uri="{BB962C8B-B14F-4D97-AF65-F5344CB8AC3E}">
        <p14:creationId xmlns:p14="http://schemas.microsoft.com/office/powerpoint/2010/main" val="286495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26</a:t>
            </a:fld>
            <a:endParaRPr lang="en-US"/>
          </a:p>
        </p:txBody>
      </p:sp>
    </p:spTree>
    <p:extLst>
      <p:ext uri="{BB962C8B-B14F-4D97-AF65-F5344CB8AC3E}">
        <p14:creationId xmlns:p14="http://schemas.microsoft.com/office/powerpoint/2010/main" val="709458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b="1" dirty="0"/>
              <a:t>Pasta slides – look at some of these factors that could cause a crack in your pipeline. </a:t>
            </a:r>
          </a:p>
          <a:p>
            <a:r>
              <a:rPr lang="en-US" b="1" dirty="0"/>
              <a:t>Throw these data up – look for county and see how you are doing.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840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b="1" dirty="0"/>
              <a:t>Point out Ga</a:t>
            </a:r>
          </a:p>
          <a:p>
            <a:endParaRPr lang="en-US" b="1" dirty="0"/>
          </a:p>
          <a:p>
            <a:r>
              <a:rPr lang="en-US" b="1" dirty="0"/>
              <a:t>What’s the difference between these counties?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319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b="1" dirty="0"/>
              <a:t>Point out Ga</a:t>
            </a:r>
          </a:p>
          <a:p>
            <a:r>
              <a:rPr lang="en-US" b="1" dirty="0"/>
              <a:t>After recession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316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560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407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85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 importance of a strong education pipeline as an economic development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some new data about the relationship between education and the workforce, some of which you already know,  and some of it may be new to you.</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Challenge you all to think about this relationship at several levels –the individual, the community and the state and think about where we are and where do we want to go –across all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what is your role in moving the needle on education outcomes for students and the economic competitiveness of our local communities, businesses, and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3</a:t>
            </a:fld>
            <a:endParaRPr lang="en-US"/>
          </a:p>
        </p:txBody>
      </p:sp>
    </p:spTree>
    <p:extLst>
      <p:ext uri="{BB962C8B-B14F-4D97-AF65-F5344CB8AC3E}">
        <p14:creationId xmlns:p14="http://schemas.microsoft.com/office/powerpoint/2010/main" val="2864930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800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0343" y="8829678"/>
            <a:ext cx="3038475" cy="465136"/>
          </a:xfrm>
          <a:prstGeom prst="rect">
            <a:avLst/>
          </a:prstGeom>
          <a:noFill/>
          <a:ln w="9525">
            <a:noFill/>
            <a:miter lim="800000"/>
            <a:headEnd/>
            <a:tailEnd/>
          </a:ln>
        </p:spPr>
        <p:txBody>
          <a:bodyPr lIns="93622" tIns="46812" rIns="93622" bIns="46812" anchor="b"/>
          <a:lstStyle/>
          <a:p>
            <a:pPr algn="r" defTabSz="936308"/>
            <a:fld id="{3BA2F9DC-F179-455D-AD11-DB12275B04C5}" type="slidenum">
              <a:rPr lang="en-US" sz="1200"/>
              <a:pPr algn="r" defTabSz="936308"/>
              <a:t>36</a:t>
            </a:fld>
            <a:endParaRPr lang="en-US" sz="1200" dirty="0"/>
          </a:p>
        </p:txBody>
      </p:sp>
      <p:sp>
        <p:nvSpPr>
          <p:cNvPr id="101379" name="Rectangle 2"/>
          <p:cNvSpPr>
            <a:spLocks noGrp="1" noRot="1" noChangeAspect="1" noChangeArrowheads="1" noTextEdit="1"/>
          </p:cNvSpPr>
          <p:nvPr>
            <p:ph type="sldImg"/>
          </p:nvPr>
        </p:nvSpPr>
        <p:spPr>
          <a:xfrm>
            <a:off x="1182688" y="698500"/>
            <a:ext cx="4646612" cy="3484563"/>
          </a:xfrm>
          <a:ln/>
        </p:spPr>
      </p:sp>
      <p:sp>
        <p:nvSpPr>
          <p:cNvPr id="101380" name="Rectangle 3"/>
          <p:cNvSpPr>
            <a:spLocks noGrp="1" noChangeArrowheads="1"/>
          </p:cNvSpPr>
          <p:nvPr>
            <p:ph type="body" idx="1"/>
          </p:nvPr>
        </p:nvSpPr>
        <p:spPr>
          <a:xfrm>
            <a:off x="935043" y="4416429"/>
            <a:ext cx="5140325" cy="4181475"/>
          </a:xfrm>
          <a:noFill/>
          <a:ln/>
        </p:spPr>
        <p:txBody>
          <a:bodyPr lIns="91721" tIns="45861" rIns="91721" bIns="45861"/>
          <a:lstStyle/>
          <a:p>
            <a:pPr eaLnBrk="1" hangingPunct="1">
              <a:buFontTx/>
              <a:buChar char="•"/>
            </a:pPr>
            <a:r>
              <a:rPr lang="en-US" sz="1300" b="1" dirty="0"/>
              <a:t>Talk w/ Me Baby – remember the Early Catastrophe slide and the 30 million word gap.  This can help overcome that gap.</a:t>
            </a:r>
          </a:p>
          <a:p>
            <a:pPr eaLnBrk="1" hangingPunct="1">
              <a:buFontTx/>
              <a:buChar char="•"/>
            </a:pPr>
            <a:endParaRPr lang="en-US" sz="1300" dirty="0"/>
          </a:p>
          <a:p>
            <a:pPr eaLnBrk="1" hangingPunct="1">
              <a:buFontTx/>
              <a:buChar char="•"/>
            </a:pPr>
            <a:r>
              <a:rPr lang="en-US" sz="1300" dirty="0"/>
              <a:t>College access talking point – GPEE has a grant from Board of Regents to Coweta County to reach out to their college drop outs and get them back into college to get a 2 or 4 year degree.</a:t>
            </a:r>
          </a:p>
          <a:p>
            <a:pPr eaLnBrk="1" hangingPunct="1">
              <a:buFontTx/>
              <a:buChar char="•"/>
            </a:pPr>
            <a:endParaRPr lang="en-US" sz="1300" b="1" dirty="0"/>
          </a:p>
          <a:p>
            <a:pPr eaLnBrk="1" hangingPunct="1">
              <a:buFontTx/>
              <a:buChar char="•"/>
            </a:pPr>
            <a:r>
              <a:rPr lang="en-US" sz="1300" b="1" dirty="0"/>
              <a:t>Adult population – thinking back to that 250,000 – not enough kids in the pipeline.  How do we re-engage the adult population, </a:t>
            </a:r>
            <a:r>
              <a:rPr lang="en-US" sz="1300" b="1" dirty="0" err="1"/>
              <a:t>esp</a:t>
            </a:r>
            <a:r>
              <a:rPr lang="en-US" sz="1300" b="1" dirty="0"/>
              <a:t> those not working. Go-Back Move Ahead and adult literacy can help there.</a:t>
            </a:r>
          </a:p>
          <a:p>
            <a:pPr eaLnBrk="1" hangingPunct="1">
              <a:buFontTx/>
              <a:buChar char="•"/>
            </a:pPr>
            <a:endParaRPr lang="en-US" sz="1300" b="1" i="1" dirty="0"/>
          </a:p>
          <a:p>
            <a:pPr eaLnBrk="1" hangingPunct="1">
              <a:buFontTx/>
              <a:buChar char="•"/>
            </a:pPr>
            <a:r>
              <a:rPr lang="en-US" sz="1300" b="1" i="1" dirty="0"/>
              <a:t>Grow your own – especially in rural.  Business &amp; post-secondary partnerships can take many form….</a:t>
            </a:r>
          </a:p>
          <a:p>
            <a:pPr eaLnBrk="1" hangingPunct="1">
              <a:buFontTx/>
              <a:buChar char="•"/>
            </a:pPr>
            <a:endParaRPr lang="en-US" sz="1300" b="1" i="1" dirty="0"/>
          </a:p>
          <a:p>
            <a:pPr eaLnBrk="1" hangingPunct="1"/>
            <a:endParaRPr lang="en-US" sz="1300" dirty="0"/>
          </a:p>
        </p:txBody>
      </p:sp>
    </p:spTree>
    <p:extLst>
      <p:ext uri="{BB962C8B-B14F-4D97-AF65-F5344CB8AC3E}">
        <p14:creationId xmlns:p14="http://schemas.microsoft.com/office/powerpoint/2010/main" val="4208632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A7D5F2B-3454-4BD5-A486-FC2EBF764977}" type="slidenum">
              <a:rPr lang="en-US"/>
              <a:pPr/>
              <a:t>37</a:t>
            </a:fld>
            <a:endParaRPr lang="en-US"/>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445710" y="4344025"/>
            <a:ext cx="6103247" cy="4412730"/>
          </a:xfrm>
          <a:noFill/>
          <a:ln/>
        </p:spPr>
        <p:txBody>
          <a:bodyPr lIns="89807" tIns="44904" rIns="89807" bIns="44904"/>
          <a:lstStyle/>
          <a:p>
            <a:pPr eaLnBrk="1" hangingPunct="1">
              <a:buFontTx/>
              <a:buChar char="•"/>
            </a:pPr>
            <a:r>
              <a:rPr lang="en-US" sz="1300" dirty="0"/>
              <a:t>If your efforts are not aligned, whether in business or schools, it’s going to be harder to stay focused and reach your goal. How many of your schools have random acts that compete against each other?</a:t>
            </a:r>
          </a:p>
          <a:p>
            <a:pPr eaLnBrk="1" hangingPunct="1">
              <a:buFontTx/>
              <a:buChar char="•"/>
            </a:pPr>
            <a:r>
              <a:rPr lang="en-US" sz="1300" dirty="0"/>
              <a:t>If we are all aimed in the same direction with focus on the same goal, it can be reached. In business, that goal is profits; in education, that goal is student achievement. </a:t>
            </a:r>
          </a:p>
          <a:p>
            <a:pPr eaLnBrk="1" hangingPunct="1">
              <a:buFontTx/>
              <a:buChar char="•"/>
            </a:pPr>
            <a:endParaRPr lang="en-US" sz="1300" dirty="0"/>
          </a:p>
          <a:p>
            <a:pPr eaLnBrk="1" hangingPunct="1">
              <a:buFontTx/>
              <a:buChar char="•"/>
            </a:pPr>
            <a:endParaRPr lang="en-US" sz="1300" dirty="0"/>
          </a:p>
          <a:p>
            <a:pPr eaLnBrk="1" hangingPunct="1">
              <a:buFontTx/>
              <a:buChar char="•"/>
            </a:pPr>
            <a:r>
              <a:rPr lang="en-US" sz="1300" b="1" dirty="0"/>
              <a:t>Slide transition statement – Now, we want to take some time for you all to reflect on how to align your acts of improvement around your goals.</a:t>
            </a:r>
          </a:p>
        </p:txBody>
      </p:sp>
    </p:spTree>
    <p:extLst>
      <p:ext uri="{BB962C8B-B14F-4D97-AF65-F5344CB8AC3E}">
        <p14:creationId xmlns:p14="http://schemas.microsoft.com/office/powerpoint/2010/main" val="233736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38</a:t>
            </a:fld>
            <a:endParaRPr lang="en-US"/>
          </a:p>
        </p:txBody>
      </p:sp>
    </p:spTree>
    <p:extLst>
      <p:ext uri="{BB962C8B-B14F-4D97-AF65-F5344CB8AC3E}">
        <p14:creationId xmlns:p14="http://schemas.microsoft.com/office/powerpoint/2010/main" val="369417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4CC8B9-2BA6-483E-814D-260667CE6200}" type="slidenum">
              <a:rPr lang="en-US"/>
              <a:pPr/>
              <a:t>5</a:t>
            </a:fld>
            <a:endParaRPr lang="en-US"/>
          </a:p>
        </p:txBody>
      </p:sp>
      <p:sp>
        <p:nvSpPr>
          <p:cNvPr id="27651" name="Rectangle 2"/>
          <p:cNvSpPr>
            <a:spLocks noGrp="1" noRot="1" noChangeAspect="1" noChangeArrowheads="1" noTextEdit="1"/>
          </p:cNvSpPr>
          <p:nvPr>
            <p:ph type="sldImg"/>
          </p:nvPr>
        </p:nvSpPr>
        <p:spPr>
          <a:xfrm>
            <a:off x="1182688" y="698500"/>
            <a:ext cx="4646612" cy="3484563"/>
          </a:xfrm>
          <a:ln/>
        </p:spPr>
      </p:sp>
      <p:sp>
        <p:nvSpPr>
          <p:cNvPr id="27652" name="Rectangle 3"/>
          <p:cNvSpPr>
            <a:spLocks noGrp="1" noChangeArrowheads="1"/>
          </p:cNvSpPr>
          <p:nvPr>
            <p:ph type="body" idx="1"/>
          </p:nvPr>
        </p:nvSpPr>
        <p:spPr>
          <a:xfrm>
            <a:off x="935040" y="4416427"/>
            <a:ext cx="5140325" cy="4181475"/>
          </a:xfrm>
          <a:noFill/>
          <a:ln/>
        </p:spPr>
        <p:txBody>
          <a:bodyPr lIns="91513" tIns="45757" rIns="91513" bIns="45757"/>
          <a:lstStyle/>
          <a:p>
            <a:pPr>
              <a:lnSpc>
                <a:spcPct val="90000"/>
              </a:lnSpc>
              <a:buFontTx/>
              <a:buChar char="•"/>
            </a:pPr>
            <a:r>
              <a:rPr lang="en-US" sz="1300" dirty="0"/>
              <a:t>This slide will be used as data organizer – begin with something like “The data we are about to see is the foundation for moving a child from early learning to a successful college/ career pathway…”</a:t>
            </a:r>
          </a:p>
          <a:p>
            <a:pPr>
              <a:lnSpc>
                <a:spcPct val="90000"/>
              </a:lnSpc>
              <a:buFontTx/>
              <a:buChar char="•"/>
            </a:pPr>
            <a:endParaRPr lang="en-US" sz="1300" dirty="0"/>
          </a:p>
          <a:p>
            <a:pPr>
              <a:lnSpc>
                <a:spcPct val="90000"/>
              </a:lnSpc>
              <a:buFontTx/>
              <a:buChar char="•"/>
            </a:pPr>
            <a:r>
              <a:rPr lang="en-US" sz="1300" dirty="0"/>
              <a:t>As we move through the presentation, we will talk about major milestones that lead to academic achievement…</a:t>
            </a:r>
          </a:p>
          <a:p>
            <a:pPr lvl="1">
              <a:lnSpc>
                <a:spcPct val="90000"/>
              </a:lnSpc>
              <a:buFontTx/>
              <a:buChar char="•"/>
            </a:pPr>
            <a:r>
              <a:rPr lang="en-US" sz="1300" dirty="0"/>
              <a:t>School readiness</a:t>
            </a:r>
          </a:p>
          <a:p>
            <a:pPr lvl="1">
              <a:lnSpc>
                <a:spcPct val="90000"/>
              </a:lnSpc>
              <a:buFontTx/>
              <a:buChar char="•"/>
            </a:pPr>
            <a:r>
              <a:rPr lang="en-US" sz="1300" dirty="0"/>
              <a:t>Literacy by 3</a:t>
            </a:r>
            <a:r>
              <a:rPr lang="en-US" sz="1300" baseline="30000" dirty="0"/>
              <a:t>rd</a:t>
            </a:r>
            <a:r>
              <a:rPr lang="en-US" sz="1300" dirty="0"/>
              <a:t> grade</a:t>
            </a:r>
          </a:p>
          <a:p>
            <a:pPr lvl="1">
              <a:lnSpc>
                <a:spcPct val="90000"/>
              </a:lnSpc>
              <a:buFontTx/>
              <a:buChar char="•"/>
            </a:pPr>
            <a:r>
              <a:rPr lang="en-US" sz="1300" dirty="0"/>
              <a:t>Numeracy by 8</a:t>
            </a:r>
            <a:r>
              <a:rPr lang="en-US" sz="1300" baseline="30000" dirty="0"/>
              <a:t>th</a:t>
            </a:r>
            <a:r>
              <a:rPr lang="en-US" sz="1300" dirty="0"/>
              <a:t> grade</a:t>
            </a:r>
          </a:p>
          <a:p>
            <a:pPr lvl="1">
              <a:lnSpc>
                <a:spcPct val="90000"/>
              </a:lnSpc>
              <a:buFontTx/>
              <a:buChar char="•"/>
            </a:pPr>
            <a:r>
              <a:rPr lang="en-US" sz="1300" dirty="0"/>
              <a:t>High School Graduation</a:t>
            </a:r>
          </a:p>
          <a:p>
            <a:pPr eaLnBrk="1" hangingPunct="1">
              <a:buFontTx/>
              <a:buChar char="•"/>
            </a:pPr>
            <a:endParaRPr lang="en-US" sz="1300" dirty="0"/>
          </a:p>
          <a:p>
            <a:pPr eaLnBrk="1" hangingPunct="1">
              <a:buFontTx/>
              <a:buChar char="•"/>
            </a:pPr>
            <a:r>
              <a:rPr lang="en-US" sz="1300" b="1" dirty="0"/>
              <a:t>Learn4Life - </a:t>
            </a:r>
            <a:r>
              <a:rPr lang="en-US" sz="1200" b="1" i="0" kern="1200" dirty="0">
                <a:solidFill>
                  <a:schemeClr val="tx1"/>
                </a:solidFill>
                <a:effectLst/>
                <a:latin typeface="+mn-lt"/>
                <a:ea typeface="+mn-ea"/>
                <a:cs typeface="+mn-cs"/>
              </a:rPr>
              <a:t> Metro Atlanta Regional Education Partnership is using these milestones to track and improve education outcomes for the Atlanta region.</a:t>
            </a:r>
          </a:p>
          <a:p>
            <a:pPr eaLnBrk="1" hangingPunct="1">
              <a:buFontTx/>
              <a:buChar char="•"/>
            </a:pPr>
            <a:endParaRPr lang="en-US" sz="1300" dirty="0"/>
          </a:p>
          <a:p>
            <a:pPr eaLnBrk="1" hangingPunct="1">
              <a:buFontTx/>
              <a:buChar char="•"/>
            </a:pPr>
            <a:r>
              <a:rPr lang="en-US" sz="1300" dirty="0"/>
              <a:t>Research says we can’t wait until the end of the pipeline, we must address each of these milestones along the way.</a:t>
            </a:r>
          </a:p>
          <a:p>
            <a:pPr eaLnBrk="1" hangingPunct="1">
              <a:buFontTx/>
              <a:buChar char="•"/>
            </a:pPr>
            <a:endParaRPr lang="en-US" sz="1300" dirty="0"/>
          </a:p>
          <a:p>
            <a:pPr eaLnBrk="1" hangingPunct="1"/>
            <a:endParaRPr lang="en-US" sz="1300" dirty="0"/>
          </a:p>
        </p:txBody>
      </p:sp>
    </p:spTree>
    <p:extLst>
      <p:ext uri="{BB962C8B-B14F-4D97-AF65-F5344CB8AC3E}">
        <p14:creationId xmlns:p14="http://schemas.microsoft.com/office/powerpoint/2010/main" val="150576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National snapshot</a:t>
            </a:r>
            <a:r>
              <a:rPr lang="en-US" baseline="0" dirty="0"/>
              <a:t> that illustrates how poverty effects school readiness</a:t>
            </a:r>
          </a:p>
          <a:p>
            <a:pPr>
              <a:buFont typeface="Arial" pitchFamily="34" charset="0"/>
              <a:buChar char="•"/>
            </a:pPr>
            <a:endParaRPr lang="en-US" baseline="0" dirty="0"/>
          </a:p>
          <a:p>
            <a:pPr>
              <a:buFont typeface="Arial" pitchFamily="34" charset="0"/>
              <a:buChar char="•"/>
            </a:pPr>
            <a:r>
              <a:rPr lang="en-US" baseline="0" dirty="0"/>
              <a:t>On average, when kids enter kindergarten . On average, lower income children start kindergarten already behind.  The achievement gap is there before school even starts.</a:t>
            </a:r>
          </a:p>
          <a:p>
            <a:pPr>
              <a:buFont typeface="Arial" pitchFamily="34" charset="0"/>
              <a:buChar char="•"/>
            </a:pPr>
            <a:endParaRPr lang="en-US" baseline="0" dirty="0"/>
          </a:p>
          <a:p>
            <a:pPr>
              <a:buFont typeface="Arial" pitchFamily="34" charset="0"/>
              <a:buChar char="•"/>
            </a:pPr>
            <a:r>
              <a:rPr lang="en-US" baseline="0" dirty="0"/>
              <a:t>Later on we will see how this gap plays out as children age and move through the pipeline, thus highlighting the importance of early learning.</a:t>
            </a:r>
          </a:p>
        </p:txBody>
      </p:sp>
      <p:sp>
        <p:nvSpPr>
          <p:cNvPr id="4" name="Slide Number Placeholder 3"/>
          <p:cNvSpPr>
            <a:spLocks noGrp="1"/>
          </p:cNvSpPr>
          <p:nvPr>
            <p:ph type="sldNum" sz="quarter" idx="10"/>
          </p:nvPr>
        </p:nvSpPr>
        <p:spPr/>
        <p:txBody>
          <a:bodyPr/>
          <a:lstStyle/>
          <a:p>
            <a:fld id="{55971FE8-0850-43DF-824D-2706B897EDFB}" type="slidenum">
              <a:rPr lang="en-US" smtClean="0"/>
              <a:pPr/>
              <a:t>6</a:t>
            </a:fld>
            <a:endParaRPr lang="en-US"/>
          </a:p>
        </p:txBody>
      </p:sp>
    </p:spTree>
    <p:extLst>
      <p:ext uri="{BB962C8B-B14F-4D97-AF65-F5344CB8AC3E}">
        <p14:creationId xmlns:p14="http://schemas.microsoft.com/office/powerpoint/2010/main" val="62858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p>
          <a:p>
            <a:endParaRPr lang="en-US" baseline="0" dirty="0"/>
          </a:p>
          <a:p>
            <a:r>
              <a:rPr lang="en-US" baseline="0" dirty="0"/>
              <a:t>NAEP is given to a sample of students administered every other year.  It is currently the only assessment that allows state to state comparison.</a:t>
            </a:r>
          </a:p>
          <a:p>
            <a:r>
              <a:rPr lang="en-US" b="1" baseline="0" dirty="0"/>
              <a:t>2017 - 20</a:t>
            </a:r>
            <a:r>
              <a:rPr lang="en-US" b="1" baseline="30000" dirty="0"/>
              <a:t>th</a:t>
            </a:r>
            <a:r>
              <a:rPr lang="en-US" b="1" baseline="0" dirty="0"/>
              <a:t> state is Idaho. Georgia is 32nd. </a:t>
            </a:r>
          </a:p>
          <a:p>
            <a:endParaRPr lang="en-US" dirty="0"/>
          </a:p>
          <a:p>
            <a:r>
              <a:rPr lang="en-US" dirty="0"/>
              <a:t>Top state MA -50%</a:t>
            </a:r>
          </a:p>
        </p:txBody>
      </p:sp>
      <p:sp>
        <p:nvSpPr>
          <p:cNvPr id="4" name="Slide Number Placeholder 3"/>
          <p:cNvSpPr>
            <a:spLocks noGrp="1"/>
          </p:cNvSpPr>
          <p:nvPr>
            <p:ph type="sldNum" sz="quarter" idx="10"/>
          </p:nvPr>
        </p:nvSpPr>
        <p:spPr/>
        <p:txBody>
          <a:bodyPr/>
          <a:lstStyle/>
          <a:p>
            <a:fld id="{55971FE8-0850-43DF-824D-2706B897EDFB}" type="slidenum">
              <a:rPr lang="en-US" smtClean="0"/>
              <a:pPr/>
              <a:t>7</a:t>
            </a:fld>
            <a:endParaRPr lang="en-US"/>
          </a:p>
        </p:txBody>
      </p:sp>
    </p:spTree>
    <p:extLst>
      <p:ext uri="{BB962C8B-B14F-4D97-AF65-F5344CB8AC3E}">
        <p14:creationId xmlns:p14="http://schemas.microsoft.com/office/powerpoint/2010/main" val="100114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endParaRPr lang="en-US" dirty="0"/>
          </a:p>
          <a:p>
            <a:endParaRPr lang="en-US" dirty="0"/>
          </a:p>
          <a:p>
            <a:pPr defTabSz="934096">
              <a:defRPr/>
            </a:pPr>
            <a:r>
              <a:rPr lang="en-US" baseline="0" dirty="0"/>
              <a:t>NAEP is given to a sample of students administered every other year.  It is currently the only assessment that allows state to state comparison.</a:t>
            </a:r>
          </a:p>
          <a:p>
            <a:pPr defTabSz="934096">
              <a:defRPr/>
            </a:pPr>
            <a:endParaRPr lang="en-US" baseline="0" dirty="0"/>
          </a:p>
          <a:p>
            <a:pPr defTabSz="934096">
              <a:defRPr/>
            </a:pPr>
            <a:r>
              <a:rPr lang="en-US" b="1" baseline="0" dirty="0"/>
              <a:t>2017 - 20</a:t>
            </a:r>
            <a:r>
              <a:rPr lang="en-US" b="1" baseline="30000" dirty="0"/>
              <a:t>th</a:t>
            </a:r>
            <a:r>
              <a:rPr lang="en-US" b="1" baseline="0" dirty="0"/>
              <a:t> state is Connecticut. Georgia is 31st. </a:t>
            </a:r>
          </a:p>
          <a:p>
            <a:pPr defTabSz="934096">
              <a:defRPr/>
            </a:pPr>
            <a:r>
              <a:rPr lang="en-US" b="1" baseline="0"/>
              <a:t>Top state Ma – 51%</a:t>
            </a:r>
          </a:p>
          <a:p>
            <a:pPr defTabSz="934096">
              <a:defRPr/>
            </a:pPr>
            <a:endParaRPr lang="en-US" b="1" baseline="0" dirty="0"/>
          </a:p>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8</a:t>
            </a:fld>
            <a:endParaRPr lang="en-US"/>
          </a:p>
        </p:txBody>
      </p:sp>
    </p:spTree>
    <p:extLst>
      <p:ext uri="{BB962C8B-B14F-4D97-AF65-F5344CB8AC3E}">
        <p14:creationId xmlns:p14="http://schemas.microsoft.com/office/powerpoint/2010/main" val="39579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FF0C41C-93BE-4B6F-BE21-CC24C19F06F2}" type="slidenum">
              <a:rPr lang="en-US"/>
              <a:pPr/>
              <a:t>9</a:t>
            </a:fld>
            <a:endParaRPr lang="en-US"/>
          </a:p>
        </p:txBody>
      </p:sp>
      <p:sp>
        <p:nvSpPr>
          <p:cNvPr id="36867" name="Rectangle 2"/>
          <p:cNvSpPr>
            <a:spLocks noGrp="1" noRot="1" noChangeAspect="1" noChangeArrowheads="1" noTextEdit="1"/>
          </p:cNvSpPr>
          <p:nvPr>
            <p:ph type="sldImg"/>
          </p:nvPr>
        </p:nvSpPr>
        <p:spPr>
          <a:xfrm>
            <a:off x="1214438" y="696913"/>
            <a:ext cx="4638675" cy="3479800"/>
          </a:xfrm>
          <a:ln/>
        </p:spPr>
      </p:sp>
      <p:sp>
        <p:nvSpPr>
          <p:cNvPr id="36868" name="Rectangle 3"/>
          <p:cNvSpPr>
            <a:spLocks noGrp="1" noChangeArrowheads="1"/>
          </p:cNvSpPr>
          <p:nvPr>
            <p:ph type="body" idx="1"/>
          </p:nvPr>
        </p:nvSpPr>
        <p:spPr>
          <a:xfrm>
            <a:off x="536064" y="4410403"/>
            <a:ext cx="5903073" cy="4557836"/>
          </a:xfrm>
          <a:noFill/>
          <a:ln/>
        </p:spPr>
        <p:txBody>
          <a:bodyPr lIns="91039" tIns="45519" rIns="91039" bIns="45519"/>
          <a:lstStyle/>
          <a:p>
            <a:pPr eaLnBrk="1" hangingPunct="1">
              <a:buFontTx/>
              <a:buChar char="•"/>
            </a:pPr>
            <a:r>
              <a:rPr lang="en-US" sz="1300" dirty="0"/>
              <a:t> 4 year cohort graduation rate (does NOT include special </a:t>
            </a:r>
            <a:r>
              <a:rPr lang="en-US" sz="1300" dirty="0" err="1"/>
              <a:t>ed</a:t>
            </a:r>
            <a:r>
              <a:rPr lang="en-US" sz="1300" dirty="0"/>
              <a:t> diplomas) </a:t>
            </a:r>
          </a:p>
          <a:p>
            <a:pPr eaLnBrk="1" hangingPunct="1">
              <a:buFontTx/>
              <a:buChar char="•"/>
            </a:pPr>
            <a:r>
              <a:rPr lang="en-US" sz="1300" dirty="0"/>
              <a:t>This chart shows the high school graduation rate. It is the new calculation method and shows the number of kids who started the 9</a:t>
            </a:r>
            <a:r>
              <a:rPr lang="en-US" sz="1300" baseline="30000" dirty="0"/>
              <a:t>th</a:t>
            </a:r>
            <a:r>
              <a:rPr lang="en-US" sz="1300" dirty="0"/>
              <a:t> grade and finished the 12</a:t>
            </a:r>
            <a:r>
              <a:rPr lang="en-US" sz="1300" baseline="30000" dirty="0"/>
              <a:t>th</a:t>
            </a:r>
            <a:r>
              <a:rPr lang="en-US" sz="1300" dirty="0"/>
              <a:t> grad on time. </a:t>
            </a:r>
          </a:p>
          <a:p>
            <a:pPr eaLnBrk="1" hangingPunct="1">
              <a:buFontTx/>
              <a:buChar char="•"/>
            </a:pPr>
            <a:r>
              <a:rPr lang="en-US" sz="1300" dirty="0"/>
              <a:t> </a:t>
            </a:r>
            <a:r>
              <a:rPr lang="en-US" sz="1300" b="1" dirty="0"/>
              <a:t>In 2017, we had over 20,000 young adults who dropped out of HS, and probably are not prepared to be the best parent they could be.</a:t>
            </a:r>
          </a:p>
          <a:p>
            <a:pPr eaLnBrk="1" hangingPunct="1">
              <a:buFontTx/>
              <a:buChar char="•"/>
            </a:pPr>
            <a:r>
              <a:rPr lang="en-US" sz="1300" dirty="0"/>
              <a:t>What is the graduation rate for your school district?  Have they been showing improvement over the last several years?  If so, give them some positive feedback!  If not, ask what you can do to help improve that pipeline.</a:t>
            </a:r>
          </a:p>
          <a:p>
            <a:pPr eaLnBrk="1" hangingPunct="1">
              <a:buFontTx/>
              <a:buChar char="•"/>
            </a:pPr>
            <a:endParaRPr lang="en-US" sz="1300" dirty="0"/>
          </a:p>
          <a:p>
            <a:pPr eaLnBrk="1" hangingPunct="1">
              <a:buFontTx/>
              <a:buNone/>
            </a:pPr>
            <a:endParaRPr lang="en-US" sz="1300" dirty="0"/>
          </a:p>
          <a:p>
            <a:pPr eaLnBrk="1" hangingPunct="1">
              <a:buFontTx/>
              <a:buNone/>
            </a:pPr>
            <a:r>
              <a:rPr lang="en-US" sz="1300" b="1" dirty="0"/>
              <a:t>Slide Transition:   question – I get asked – Are these 82% ready for work/ college?</a:t>
            </a:r>
          </a:p>
        </p:txBody>
      </p:sp>
    </p:spTree>
    <p:extLst>
      <p:ext uri="{BB962C8B-B14F-4D97-AF65-F5344CB8AC3E}">
        <p14:creationId xmlns:p14="http://schemas.microsoft.com/office/powerpoint/2010/main" val="272542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10</a:t>
            </a:fld>
            <a:endParaRPr lang="en-US"/>
          </a:p>
        </p:txBody>
      </p:sp>
    </p:spTree>
    <p:extLst>
      <p:ext uri="{BB962C8B-B14F-4D97-AF65-F5344CB8AC3E}">
        <p14:creationId xmlns:p14="http://schemas.microsoft.com/office/powerpoint/2010/main" val="2052163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00FE-97F9-1B4E-9363-DD1DFCBB9221}"/>
              </a:ext>
            </a:extLst>
          </p:cNvPr>
          <p:cNvSpPr>
            <a:spLocks noGrp="1"/>
          </p:cNvSpPr>
          <p:nvPr>
            <p:ph type="ctrTitle"/>
          </p:nvPr>
        </p:nvSpPr>
        <p:spPr>
          <a:xfrm>
            <a:off x="502024" y="1417003"/>
            <a:ext cx="11187952"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E6E03E-4FFC-5848-B3B3-1B7E719891CF}"/>
              </a:ext>
            </a:extLst>
          </p:cNvPr>
          <p:cNvSpPr>
            <a:spLocks noGrp="1"/>
          </p:cNvSpPr>
          <p:nvPr>
            <p:ph type="subTitle" idx="1"/>
          </p:nvPr>
        </p:nvSpPr>
        <p:spPr>
          <a:xfrm>
            <a:off x="502024" y="3896678"/>
            <a:ext cx="1118795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4A86E0-194D-EA4C-944F-F82B8F69557E}"/>
              </a:ext>
            </a:extLst>
          </p:cNvPr>
          <p:cNvSpPr>
            <a:spLocks noGrp="1"/>
          </p:cNvSpPr>
          <p:nvPr>
            <p:ph type="dt" sz="half" idx="10"/>
          </p:nvPr>
        </p:nvSpPr>
        <p:spPr/>
        <p:txBody>
          <a:bodyPr/>
          <a:lstStyle/>
          <a:p>
            <a:fld id="{1C62E76E-1FEB-A14E-9413-A8A8E7BBFF1D}" type="datetimeFigureOut">
              <a:rPr lang="en-US" smtClean="0"/>
              <a:t>9/20/2019</a:t>
            </a:fld>
            <a:endParaRPr lang="en-US"/>
          </a:p>
        </p:txBody>
      </p:sp>
      <p:sp>
        <p:nvSpPr>
          <p:cNvPr id="5" name="Footer Placeholder 4">
            <a:extLst>
              <a:ext uri="{FF2B5EF4-FFF2-40B4-BE49-F238E27FC236}">
                <a16:creationId xmlns:a16="http://schemas.microsoft.com/office/drawing/2014/main" id="{73B552ED-093C-2844-9596-3C126E410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F1F44-A945-C44E-81F1-175A361D024C}"/>
              </a:ext>
            </a:extLst>
          </p:cNvPr>
          <p:cNvSpPr>
            <a:spLocks noGrp="1"/>
          </p:cNvSpPr>
          <p:nvPr>
            <p:ph type="sldNum" sz="quarter" idx="12"/>
          </p:nvPr>
        </p:nvSpPr>
        <p:spPr/>
        <p:txBody>
          <a:bodyPr/>
          <a:lstStyle/>
          <a:p>
            <a:fld id="{B6109871-3E4C-504D-B369-B47F52D851A2}" type="slidenum">
              <a:rPr lang="en-US" smtClean="0"/>
              <a:t>‹#›</a:t>
            </a:fld>
            <a:endParaRPr lang="en-US"/>
          </a:p>
        </p:txBody>
      </p:sp>
    </p:spTree>
    <p:extLst>
      <p:ext uri="{BB962C8B-B14F-4D97-AF65-F5344CB8AC3E}">
        <p14:creationId xmlns:p14="http://schemas.microsoft.com/office/powerpoint/2010/main" val="67165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8C03-1C88-514F-8E73-2261E1BBF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A5754A-628B-CA4E-B056-1796A21F47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8F266-FA07-324F-BD9A-53009630DA82}"/>
              </a:ext>
            </a:extLst>
          </p:cNvPr>
          <p:cNvSpPr>
            <a:spLocks noGrp="1"/>
          </p:cNvSpPr>
          <p:nvPr>
            <p:ph type="dt" sz="half" idx="10"/>
          </p:nvPr>
        </p:nvSpPr>
        <p:spPr/>
        <p:txBody>
          <a:bodyPr/>
          <a:lstStyle/>
          <a:p>
            <a:fld id="{1C62E76E-1FEB-A14E-9413-A8A8E7BBFF1D}" type="datetimeFigureOut">
              <a:rPr lang="en-US" smtClean="0"/>
              <a:t>9/20/2019</a:t>
            </a:fld>
            <a:endParaRPr lang="en-US"/>
          </a:p>
        </p:txBody>
      </p:sp>
      <p:sp>
        <p:nvSpPr>
          <p:cNvPr id="5" name="Footer Placeholder 4">
            <a:extLst>
              <a:ext uri="{FF2B5EF4-FFF2-40B4-BE49-F238E27FC236}">
                <a16:creationId xmlns:a16="http://schemas.microsoft.com/office/drawing/2014/main" id="{7A0CEC30-FDC1-E748-A6F0-B9183709D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D1EBF-3B68-024D-BB40-19EE106C5D1F}"/>
              </a:ext>
            </a:extLst>
          </p:cNvPr>
          <p:cNvSpPr>
            <a:spLocks noGrp="1"/>
          </p:cNvSpPr>
          <p:nvPr>
            <p:ph type="sldNum" sz="quarter" idx="12"/>
          </p:nvPr>
        </p:nvSpPr>
        <p:spPr/>
        <p:txBody>
          <a:bodyPr/>
          <a:lstStyle/>
          <a:p>
            <a:fld id="{B6109871-3E4C-504D-B369-B47F52D851A2}" type="slidenum">
              <a:rPr lang="en-US" smtClean="0"/>
              <a:t>‹#›</a:t>
            </a:fld>
            <a:endParaRPr lang="en-US"/>
          </a:p>
        </p:txBody>
      </p:sp>
    </p:spTree>
    <p:extLst>
      <p:ext uri="{BB962C8B-B14F-4D97-AF65-F5344CB8AC3E}">
        <p14:creationId xmlns:p14="http://schemas.microsoft.com/office/powerpoint/2010/main" val="263736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C6E2B-AC3D-8046-9F33-E723884B6FCC}"/>
              </a:ext>
            </a:extLst>
          </p:cNvPr>
          <p:cNvSpPr>
            <a:spLocks noGrp="1"/>
          </p:cNvSpPr>
          <p:nvPr>
            <p:ph type="title" orient="vert"/>
          </p:nvPr>
        </p:nvSpPr>
        <p:spPr>
          <a:xfrm>
            <a:off x="8946776" y="985518"/>
            <a:ext cx="2628900" cy="5191444"/>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122E46-443B-CC42-8489-B32799F92FC1}"/>
              </a:ext>
            </a:extLst>
          </p:cNvPr>
          <p:cNvSpPr>
            <a:spLocks noGrp="1"/>
          </p:cNvSpPr>
          <p:nvPr>
            <p:ph type="body" orient="vert" idx="1"/>
          </p:nvPr>
        </p:nvSpPr>
        <p:spPr>
          <a:xfrm>
            <a:off x="502024" y="985519"/>
            <a:ext cx="8296536" cy="51914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85BA8-C6F0-DC40-A71C-382E26F2345C}"/>
              </a:ext>
            </a:extLst>
          </p:cNvPr>
          <p:cNvSpPr>
            <a:spLocks noGrp="1"/>
          </p:cNvSpPr>
          <p:nvPr>
            <p:ph type="dt" sz="half" idx="10"/>
          </p:nvPr>
        </p:nvSpPr>
        <p:spPr/>
        <p:txBody>
          <a:bodyPr/>
          <a:lstStyle/>
          <a:p>
            <a:fld id="{1C62E76E-1FEB-A14E-9413-A8A8E7BBFF1D}" type="datetimeFigureOut">
              <a:rPr lang="en-US" smtClean="0"/>
              <a:t>9/20/2019</a:t>
            </a:fld>
            <a:endParaRPr lang="en-US"/>
          </a:p>
        </p:txBody>
      </p:sp>
      <p:sp>
        <p:nvSpPr>
          <p:cNvPr id="5" name="Footer Placeholder 4">
            <a:extLst>
              <a:ext uri="{FF2B5EF4-FFF2-40B4-BE49-F238E27FC236}">
                <a16:creationId xmlns:a16="http://schemas.microsoft.com/office/drawing/2014/main" id="{CC4F015F-908B-9245-BC80-8BF26DB76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EE132-A8B7-1E4A-8DED-6EA6F7701AFA}"/>
              </a:ext>
            </a:extLst>
          </p:cNvPr>
          <p:cNvSpPr>
            <a:spLocks noGrp="1"/>
          </p:cNvSpPr>
          <p:nvPr>
            <p:ph type="sldNum" sz="quarter" idx="12"/>
          </p:nvPr>
        </p:nvSpPr>
        <p:spPr/>
        <p:txBody>
          <a:bodyPr/>
          <a:lstStyle/>
          <a:p>
            <a:fld id="{B6109871-3E4C-504D-B369-B47F52D851A2}" type="slidenum">
              <a:rPr lang="en-US" smtClean="0"/>
              <a:t>‹#›</a:t>
            </a:fld>
            <a:endParaRPr lang="en-US"/>
          </a:p>
        </p:txBody>
      </p:sp>
    </p:spTree>
    <p:extLst>
      <p:ext uri="{BB962C8B-B14F-4D97-AF65-F5344CB8AC3E}">
        <p14:creationId xmlns:p14="http://schemas.microsoft.com/office/powerpoint/2010/main" val="116752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569E-4983-5042-A4EC-A862091CA0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78E28-5125-6B4D-BEDD-5F730A83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66F70-3C35-504D-B9D9-43782A06C0E2}"/>
              </a:ext>
            </a:extLst>
          </p:cNvPr>
          <p:cNvSpPr>
            <a:spLocks noGrp="1"/>
          </p:cNvSpPr>
          <p:nvPr>
            <p:ph type="dt" sz="half" idx="10"/>
          </p:nvPr>
        </p:nvSpPr>
        <p:spPr/>
        <p:txBody>
          <a:bodyPr/>
          <a:lstStyle/>
          <a:p>
            <a:fld id="{1C62E76E-1FEB-A14E-9413-A8A8E7BBFF1D}" type="datetimeFigureOut">
              <a:rPr lang="en-US" smtClean="0"/>
              <a:t>9/20/2019</a:t>
            </a:fld>
            <a:endParaRPr lang="en-US"/>
          </a:p>
        </p:txBody>
      </p:sp>
      <p:sp>
        <p:nvSpPr>
          <p:cNvPr id="5" name="Footer Placeholder 4">
            <a:extLst>
              <a:ext uri="{FF2B5EF4-FFF2-40B4-BE49-F238E27FC236}">
                <a16:creationId xmlns:a16="http://schemas.microsoft.com/office/drawing/2014/main" id="{66E4ECA7-D01C-654B-BACF-9B23A85FD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6FC2B-4BC7-2B4A-980F-B17E6E6B0A69}"/>
              </a:ext>
            </a:extLst>
          </p:cNvPr>
          <p:cNvSpPr>
            <a:spLocks noGrp="1"/>
          </p:cNvSpPr>
          <p:nvPr>
            <p:ph type="sldNum" sz="quarter" idx="12"/>
          </p:nvPr>
        </p:nvSpPr>
        <p:spPr/>
        <p:txBody>
          <a:bodyPr/>
          <a:lstStyle/>
          <a:p>
            <a:fld id="{B6109871-3E4C-504D-B369-B47F52D851A2}" type="slidenum">
              <a:rPr lang="en-US" smtClean="0"/>
              <a:t>‹#›</a:t>
            </a:fld>
            <a:endParaRPr lang="en-US"/>
          </a:p>
        </p:txBody>
      </p:sp>
    </p:spTree>
    <p:extLst>
      <p:ext uri="{BB962C8B-B14F-4D97-AF65-F5344CB8AC3E}">
        <p14:creationId xmlns:p14="http://schemas.microsoft.com/office/powerpoint/2010/main" val="399172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B533-AA70-614B-8A59-7D1D66009FFE}"/>
              </a:ext>
            </a:extLst>
          </p:cNvPr>
          <p:cNvSpPr>
            <a:spLocks noGrp="1"/>
          </p:cNvSpPr>
          <p:nvPr>
            <p:ph type="title"/>
          </p:nvPr>
        </p:nvSpPr>
        <p:spPr>
          <a:xfrm>
            <a:off x="502024" y="1374458"/>
            <a:ext cx="11187952"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4B026795-7330-8F4A-973F-C8A695162CE3}"/>
              </a:ext>
            </a:extLst>
          </p:cNvPr>
          <p:cNvSpPr>
            <a:spLocks noGrp="1"/>
          </p:cNvSpPr>
          <p:nvPr>
            <p:ph type="body" idx="1"/>
          </p:nvPr>
        </p:nvSpPr>
        <p:spPr>
          <a:xfrm>
            <a:off x="502024" y="4254183"/>
            <a:ext cx="1118795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C167B9-907F-1441-86F2-35418B97B11D}"/>
              </a:ext>
            </a:extLst>
          </p:cNvPr>
          <p:cNvSpPr>
            <a:spLocks noGrp="1"/>
          </p:cNvSpPr>
          <p:nvPr>
            <p:ph type="dt" sz="half" idx="10"/>
          </p:nvPr>
        </p:nvSpPr>
        <p:spPr/>
        <p:txBody>
          <a:bodyPr/>
          <a:lstStyle/>
          <a:p>
            <a:fld id="{1C62E76E-1FEB-A14E-9413-A8A8E7BBFF1D}" type="datetimeFigureOut">
              <a:rPr lang="en-US" smtClean="0"/>
              <a:t>9/20/2019</a:t>
            </a:fld>
            <a:endParaRPr lang="en-US"/>
          </a:p>
        </p:txBody>
      </p:sp>
      <p:sp>
        <p:nvSpPr>
          <p:cNvPr id="5" name="Footer Placeholder 4">
            <a:extLst>
              <a:ext uri="{FF2B5EF4-FFF2-40B4-BE49-F238E27FC236}">
                <a16:creationId xmlns:a16="http://schemas.microsoft.com/office/drawing/2014/main" id="{960E6045-F326-C948-8DA1-B30A2A3D3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F143B-CBAC-E545-8D95-35D397769C8C}"/>
              </a:ext>
            </a:extLst>
          </p:cNvPr>
          <p:cNvSpPr>
            <a:spLocks noGrp="1"/>
          </p:cNvSpPr>
          <p:nvPr>
            <p:ph type="sldNum" sz="quarter" idx="12"/>
          </p:nvPr>
        </p:nvSpPr>
        <p:spPr/>
        <p:txBody>
          <a:bodyPr/>
          <a:lstStyle/>
          <a:p>
            <a:fld id="{B6109871-3E4C-504D-B369-B47F52D851A2}" type="slidenum">
              <a:rPr lang="en-US" smtClean="0"/>
              <a:t>‹#›</a:t>
            </a:fld>
            <a:endParaRPr lang="en-US"/>
          </a:p>
        </p:txBody>
      </p:sp>
    </p:spTree>
    <p:extLst>
      <p:ext uri="{BB962C8B-B14F-4D97-AF65-F5344CB8AC3E}">
        <p14:creationId xmlns:p14="http://schemas.microsoft.com/office/powerpoint/2010/main" val="75098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D546-19F5-B94F-9FB8-3EEE0DA25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9B7215-9695-0143-8F80-B465B63CA2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3C0846-9BA5-6E40-98D3-866FF48220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DDA743-B8AD-7242-8D77-25A51D6BB803}"/>
              </a:ext>
            </a:extLst>
          </p:cNvPr>
          <p:cNvSpPr>
            <a:spLocks noGrp="1"/>
          </p:cNvSpPr>
          <p:nvPr>
            <p:ph type="dt" sz="half" idx="10"/>
          </p:nvPr>
        </p:nvSpPr>
        <p:spPr/>
        <p:txBody>
          <a:bodyPr/>
          <a:lstStyle/>
          <a:p>
            <a:fld id="{1C62E76E-1FEB-A14E-9413-A8A8E7BBFF1D}" type="datetimeFigureOut">
              <a:rPr lang="en-US" smtClean="0"/>
              <a:t>9/20/2019</a:t>
            </a:fld>
            <a:endParaRPr lang="en-US"/>
          </a:p>
        </p:txBody>
      </p:sp>
      <p:sp>
        <p:nvSpPr>
          <p:cNvPr id="6" name="Footer Placeholder 5">
            <a:extLst>
              <a:ext uri="{FF2B5EF4-FFF2-40B4-BE49-F238E27FC236}">
                <a16:creationId xmlns:a16="http://schemas.microsoft.com/office/drawing/2014/main" id="{B12B9FE3-651D-2040-A42D-87210FB58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C87D6-1DD0-164B-AED5-CFEE9E069556}"/>
              </a:ext>
            </a:extLst>
          </p:cNvPr>
          <p:cNvSpPr>
            <a:spLocks noGrp="1"/>
          </p:cNvSpPr>
          <p:nvPr>
            <p:ph type="sldNum" sz="quarter" idx="12"/>
          </p:nvPr>
        </p:nvSpPr>
        <p:spPr/>
        <p:txBody>
          <a:bodyPr/>
          <a:lstStyle/>
          <a:p>
            <a:fld id="{B6109871-3E4C-504D-B369-B47F52D851A2}" type="slidenum">
              <a:rPr lang="en-US" smtClean="0"/>
              <a:t>‹#›</a:t>
            </a:fld>
            <a:endParaRPr lang="en-US"/>
          </a:p>
        </p:txBody>
      </p:sp>
    </p:spTree>
    <p:extLst>
      <p:ext uri="{BB962C8B-B14F-4D97-AF65-F5344CB8AC3E}">
        <p14:creationId xmlns:p14="http://schemas.microsoft.com/office/powerpoint/2010/main" val="96267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41B4-1F17-9C47-BB14-29577A15DB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D7F6A9-BC56-084A-BFDE-CE6B18B7B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E99592-A731-AC4A-9914-E4107D1A03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0512B0-4697-3343-B4A9-C18CE02E4D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00C73F-44ED-2944-A38E-F32F435206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60F136-C9F1-CC4A-8247-09DE788F0B4A}"/>
              </a:ext>
            </a:extLst>
          </p:cNvPr>
          <p:cNvSpPr>
            <a:spLocks noGrp="1"/>
          </p:cNvSpPr>
          <p:nvPr>
            <p:ph type="dt" sz="half" idx="10"/>
          </p:nvPr>
        </p:nvSpPr>
        <p:spPr/>
        <p:txBody>
          <a:bodyPr/>
          <a:lstStyle/>
          <a:p>
            <a:fld id="{1C62E76E-1FEB-A14E-9413-A8A8E7BBFF1D}" type="datetimeFigureOut">
              <a:rPr lang="en-US" smtClean="0"/>
              <a:t>9/20/2019</a:t>
            </a:fld>
            <a:endParaRPr lang="en-US"/>
          </a:p>
        </p:txBody>
      </p:sp>
      <p:sp>
        <p:nvSpPr>
          <p:cNvPr id="8" name="Footer Placeholder 7">
            <a:extLst>
              <a:ext uri="{FF2B5EF4-FFF2-40B4-BE49-F238E27FC236}">
                <a16:creationId xmlns:a16="http://schemas.microsoft.com/office/drawing/2014/main" id="{49E19052-08A8-FB45-9716-F6BDE9762A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001C65-24A4-B84D-A88B-07558E730436}"/>
              </a:ext>
            </a:extLst>
          </p:cNvPr>
          <p:cNvSpPr>
            <a:spLocks noGrp="1"/>
          </p:cNvSpPr>
          <p:nvPr>
            <p:ph type="sldNum" sz="quarter" idx="12"/>
          </p:nvPr>
        </p:nvSpPr>
        <p:spPr/>
        <p:txBody>
          <a:bodyPr/>
          <a:lstStyle/>
          <a:p>
            <a:fld id="{B6109871-3E4C-504D-B369-B47F52D851A2}" type="slidenum">
              <a:rPr lang="en-US" smtClean="0"/>
              <a:t>‹#›</a:t>
            </a:fld>
            <a:endParaRPr lang="en-US"/>
          </a:p>
        </p:txBody>
      </p:sp>
    </p:spTree>
    <p:extLst>
      <p:ext uri="{BB962C8B-B14F-4D97-AF65-F5344CB8AC3E}">
        <p14:creationId xmlns:p14="http://schemas.microsoft.com/office/powerpoint/2010/main" val="17942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5266-B14F-B64E-980A-544E4A6604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033D6F-CD86-DB41-AC87-1B7FCCA93602}"/>
              </a:ext>
            </a:extLst>
          </p:cNvPr>
          <p:cNvSpPr>
            <a:spLocks noGrp="1"/>
          </p:cNvSpPr>
          <p:nvPr>
            <p:ph type="dt" sz="half" idx="10"/>
          </p:nvPr>
        </p:nvSpPr>
        <p:spPr/>
        <p:txBody>
          <a:bodyPr/>
          <a:lstStyle/>
          <a:p>
            <a:fld id="{1C62E76E-1FEB-A14E-9413-A8A8E7BBFF1D}" type="datetimeFigureOut">
              <a:rPr lang="en-US" smtClean="0"/>
              <a:t>9/20/2019</a:t>
            </a:fld>
            <a:endParaRPr lang="en-US"/>
          </a:p>
        </p:txBody>
      </p:sp>
      <p:sp>
        <p:nvSpPr>
          <p:cNvPr id="4" name="Footer Placeholder 3">
            <a:extLst>
              <a:ext uri="{FF2B5EF4-FFF2-40B4-BE49-F238E27FC236}">
                <a16:creationId xmlns:a16="http://schemas.microsoft.com/office/drawing/2014/main" id="{C3E249D7-D08E-1243-8846-BD9511EF26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2E0907-E49B-BE43-859F-02FCE72760FA}"/>
              </a:ext>
            </a:extLst>
          </p:cNvPr>
          <p:cNvSpPr>
            <a:spLocks noGrp="1"/>
          </p:cNvSpPr>
          <p:nvPr>
            <p:ph type="sldNum" sz="quarter" idx="12"/>
          </p:nvPr>
        </p:nvSpPr>
        <p:spPr/>
        <p:txBody>
          <a:bodyPr/>
          <a:lstStyle/>
          <a:p>
            <a:fld id="{B6109871-3E4C-504D-B369-B47F52D851A2}" type="slidenum">
              <a:rPr lang="en-US" smtClean="0"/>
              <a:t>‹#›</a:t>
            </a:fld>
            <a:endParaRPr lang="en-US"/>
          </a:p>
        </p:txBody>
      </p:sp>
    </p:spTree>
    <p:extLst>
      <p:ext uri="{BB962C8B-B14F-4D97-AF65-F5344CB8AC3E}">
        <p14:creationId xmlns:p14="http://schemas.microsoft.com/office/powerpoint/2010/main" val="163652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1E4D45-407E-D743-88F0-F87C6031CCFD}"/>
              </a:ext>
            </a:extLst>
          </p:cNvPr>
          <p:cNvSpPr>
            <a:spLocks noGrp="1"/>
          </p:cNvSpPr>
          <p:nvPr>
            <p:ph type="dt" sz="half" idx="10"/>
          </p:nvPr>
        </p:nvSpPr>
        <p:spPr/>
        <p:txBody>
          <a:bodyPr/>
          <a:lstStyle/>
          <a:p>
            <a:fld id="{1C62E76E-1FEB-A14E-9413-A8A8E7BBFF1D}" type="datetimeFigureOut">
              <a:rPr lang="en-US" smtClean="0"/>
              <a:t>9/20/2019</a:t>
            </a:fld>
            <a:endParaRPr lang="en-US"/>
          </a:p>
        </p:txBody>
      </p:sp>
      <p:sp>
        <p:nvSpPr>
          <p:cNvPr id="3" name="Footer Placeholder 2">
            <a:extLst>
              <a:ext uri="{FF2B5EF4-FFF2-40B4-BE49-F238E27FC236}">
                <a16:creationId xmlns:a16="http://schemas.microsoft.com/office/drawing/2014/main" id="{622DAA22-9F06-D249-8F85-1EC76A148F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4E5325-4967-B849-A031-C572C3BB2AF7}"/>
              </a:ext>
            </a:extLst>
          </p:cNvPr>
          <p:cNvSpPr>
            <a:spLocks noGrp="1"/>
          </p:cNvSpPr>
          <p:nvPr>
            <p:ph type="sldNum" sz="quarter" idx="12"/>
          </p:nvPr>
        </p:nvSpPr>
        <p:spPr/>
        <p:txBody>
          <a:bodyPr/>
          <a:lstStyle/>
          <a:p>
            <a:fld id="{B6109871-3E4C-504D-B369-B47F52D851A2}" type="slidenum">
              <a:rPr lang="en-US" smtClean="0"/>
              <a:t>‹#›</a:t>
            </a:fld>
            <a:endParaRPr lang="en-US"/>
          </a:p>
        </p:txBody>
      </p:sp>
    </p:spTree>
    <p:extLst>
      <p:ext uri="{BB962C8B-B14F-4D97-AF65-F5344CB8AC3E}">
        <p14:creationId xmlns:p14="http://schemas.microsoft.com/office/powerpoint/2010/main" val="31074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2C93-1391-9F40-BC29-19AC86086EAD}"/>
              </a:ext>
            </a:extLst>
          </p:cNvPr>
          <p:cNvSpPr>
            <a:spLocks noGrp="1"/>
          </p:cNvSpPr>
          <p:nvPr>
            <p:ph type="title"/>
          </p:nvPr>
        </p:nvSpPr>
        <p:spPr>
          <a:xfrm>
            <a:off x="502716" y="1107440"/>
            <a:ext cx="3932237" cy="120396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EB85364-4406-344A-AE8C-6D9CCC1B34FB}"/>
              </a:ext>
            </a:extLst>
          </p:cNvPr>
          <p:cNvSpPr>
            <a:spLocks noGrp="1"/>
          </p:cNvSpPr>
          <p:nvPr>
            <p:ph idx="1"/>
          </p:nvPr>
        </p:nvSpPr>
        <p:spPr>
          <a:xfrm>
            <a:off x="4624388" y="1107440"/>
            <a:ext cx="7065588" cy="5069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5255C90-13AD-794B-82BE-137DAA7CB34D}"/>
              </a:ext>
            </a:extLst>
          </p:cNvPr>
          <p:cNvSpPr>
            <a:spLocks noGrp="1"/>
          </p:cNvSpPr>
          <p:nvPr>
            <p:ph type="body" sz="half" idx="2"/>
          </p:nvPr>
        </p:nvSpPr>
        <p:spPr>
          <a:xfrm>
            <a:off x="502716" y="2463800"/>
            <a:ext cx="3932237" cy="37134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620EE8-D86E-F540-B549-ACCA0E641297}"/>
              </a:ext>
            </a:extLst>
          </p:cNvPr>
          <p:cNvSpPr>
            <a:spLocks noGrp="1"/>
          </p:cNvSpPr>
          <p:nvPr>
            <p:ph type="dt" sz="half" idx="10"/>
          </p:nvPr>
        </p:nvSpPr>
        <p:spPr/>
        <p:txBody>
          <a:bodyPr/>
          <a:lstStyle/>
          <a:p>
            <a:fld id="{1C62E76E-1FEB-A14E-9413-A8A8E7BBFF1D}" type="datetimeFigureOut">
              <a:rPr lang="en-US" smtClean="0"/>
              <a:t>9/20/2019</a:t>
            </a:fld>
            <a:endParaRPr lang="en-US"/>
          </a:p>
        </p:txBody>
      </p:sp>
      <p:sp>
        <p:nvSpPr>
          <p:cNvPr id="6" name="Footer Placeholder 5">
            <a:extLst>
              <a:ext uri="{FF2B5EF4-FFF2-40B4-BE49-F238E27FC236}">
                <a16:creationId xmlns:a16="http://schemas.microsoft.com/office/drawing/2014/main" id="{5C47F11B-C34C-CB41-A2A9-9C9E405C6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835848-514F-5441-A986-594B931C45EB}"/>
              </a:ext>
            </a:extLst>
          </p:cNvPr>
          <p:cNvSpPr>
            <a:spLocks noGrp="1"/>
          </p:cNvSpPr>
          <p:nvPr>
            <p:ph type="sldNum" sz="quarter" idx="12"/>
          </p:nvPr>
        </p:nvSpPr>
        <p:spPr/>
        <p:txBody>
          <a:bodyPr/>
          <a:lstStyle/>
          <a:p>
            <a:fld id="{B6109871-3E4C-504D-B369-B47F52D851A2}" type="slidenum">
              <a:rPr lang="en-US" smtClean="0"/>
              <a:t>‹#›</a:t>
            </a:fld>
            <a:endParaRPr lang="en-US"/>
          </a:p>
        </p:txBody>
      </p:sp>
    </p:spTree>
    <p:extLst>
      <p:ext uri="{BB962C8B-B14F-4D97-AF65-F5344CB8AC3E}">
        <p14:creationId xmlns:p14="http://schemas.microsoft.com/office/powerpoint/2010/main" val="91772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E27E-D0A8-DB4D-BD41-77E3A4989279}"/>
              </a:ext>
            </a:extLst>
          </p:cNvPr>
          <p:cNvSpPr>
            <a:spLocks noGrp="1"/>
          </p:cNvSpPr>
          <p:nvPr>
            <p:ph type="title"/>
          </p:nvPr>
        </p:nvSpPr>
        <p:spPr>
          <a:xfrm>
            <a:off x="498532" y="1026478"/>
            <a:ext cx="3932237" cy="131572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B582BE1-9E60-6D48-98CD-711C35F046F1}"/>
              </a:ext>
            </a:extLst>
          </p:cNvPr>
          <p:cNvSpPr>
            <a:spLocks noGrp="1"/>
          </p:cNvSpPr>
          <p:nvPr>
            <p:ph type="pic" idx="1"/>
          </p:nvPr>
        </p:nvSpPr>
        <p:spPr>
          <a:xfrm>
            <a:off x="4675188" y="1026478"/>
            <a:ext cx="7014788" cy="5228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EA0950-E189-F64E-9300-1C8E3B853978}"/>
              </a:ext>
            </a:extLst>
          </p:cNvPr>
          <p:cNvSpPr>
            <a:spLocks noGrp="1"/>
          </p:cNvSpPr>
          <p:nvPr>
            <p:ph type="body" sz="half" idx="2"/>
          </p:nvPr>
        </p:nvSpPr>
        <p:spPr>
          <a:xfrm>
            <a:off x="498532" y="244348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8E7C49-6E12-1846-8044-42101A69F84E}"/>
              </a:ext>
            </a:extLst>
          </p:cNvPr>
          <p:cNvSpPr>
            <a:spLocks noGrp="1"/>
          </p:cNvSpPr>
          <p:nvPr>
            <p:ph type="dt" sz="half" idx="10"/>
          </p:nvPr>
        </p:nvSpPr>
        <p:spPr/>
        <p:txBody>
          <a:bodyPr/>
          <a:lstStyle/>
          <a:p>
            <a:fld id="{1C62E76E-1FEB-A14E-9413-A8A8E7BBFF1D}" type="datetimeFigureOut">
              <a:rPr lang="en-US" smtClean="0"/>
              <a:t>9/20/2019</a:t>
            </a:fld>
            <a:endParaRPr lang="en-US"/>
          </a:p>
        </p:txBody>
      </p:sp>
      <p:sp>
        <p:nvSpPr>
          <p:cNvPr id="6" name="Footer Placeholder 5">
            <a:extLst>
              <a:ext uri="{FF2B5EF4-FFF2-40B4-BE49-F238E27FC236}">
                <a16:creationId xmlns:a16="http://schemas.microsoft.com/office/drawing/2014/main" id="{1A88AECB-9DD6-ED44-B01A-925EB50E8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810D2-3AD6-2F4C-BB2B-01672A45D239}"/>
              </a:ext>
            </a:extLst>
          </p:cNvPr>
          <p:cNvSpPr>
            <a:spLocks noGrp="1"/>
          </p:cNvSpPr>
          <p:nvPr>
            <p:ph type="sldNum" sz="quarter" idx="12"/>
          </p:nvPr>
        </p:nvSpPr>
        <p:spPr/>
        <p:txBody>
          <a:bodyPr/>
          <a:lstStyle/>
          <a:p>
            <a:fld id="{B6109871-3E4C-504D-B369-B47F52D851A2}" type="slidenum">
              <a:rPr lang="en-US" smtClean="0"/>
              <a:t>‹#›</a:t>
            </a:fld>
            <a:endParaRPr lang="en-US"/>
          </a:p>
        </p:txBody>
      </p:sp>
    </p:spTree>
    <p:extLst>
      <p:ext uri="{BB962C8B-B14F-4D97-AF65-F5344CB8AC3E}">
        <p14:creationId xmlns:p14="http://schemas.microsoft.com/office/powerpoint/2010/main" val="112730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2D07B0E-2D8C-A74F-8032-8B7AC5B03A8C}"/>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1EA3AE7-580B-7A40-B89A-E6866EC88FCA}"/>
              </a:ext>
            </a:extLst>
          </p:cNvPr>
          <p:cNvSpPr>
            <a:spLocks noGrp="1"/>
          </p:cNvSpPr>
          <p:nvPr>
            <p:ph type="title"/>
          </p:nvPr>
        </p:nvSpPr>
        <p:spPr>
          <a:xfrm>
            <a:off x="502024" y="831291"/>
            <a:ext cx="1119213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4331DC5-6259-B04C-A99E-F7A0D9D9219E}"/>
              </a:ext>
            </a:extLst>
          </p:cNvPr>
          <p:cNvSpPr>
            <a:spLocks noGrp="1"/>
          </p:cNvSpPr>
          <p:nvPr>
            <p:ph type="body" idx="1"/>
          </p:nvPr>
        </p:nvSpPr>
        <p:spPr>
          <a:xfrm>
            <a:off x="502024" y="2302896"/>
            <a:ext cx="11192136" cy="39280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BB1677-A6DA-FD4A-9E75-AA22774B3C03}"/>
              </a:ext>
            </a:extLst>
          </p:cNvPr>
          <p:cNvSpPr>
            <a:spLocks noGrp="1"/>
          </p:cNvSpPr>
          <p:nvPr>
            <p:ph type="dt" sz="half" idx="2"/>
          </p:nvPr>
        </p:nvSpPr>
        <p:spPr>
          <a:xfrm>
            <a:off x="502024" y="6354762"/>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703020202090204" pitchFamily="34" charset="0"/>
              </a:defRPr>
            </a:lvl1pPr>
          </a:lstStyle>
          <a:p>
            <a:fld id="{1C62E76E-1FEB-A14E-9413-A8A8E7BBFF1D}" type="datetimeFigureOut">
              <a:rPr lang="en-US" smtClean="0"/>
              <a:pPr/>
              <a:t>9/20/2019</a:t>
            </a:fld>
            <a:endParaRPr lang="en-US" dirty="0"/>
          </a:p>
        </p:txBody>
      </p:sp>
      <p:sp>
        <p:nvSpPr>
          <p:cNvPr id="5" name="Footer Placeholder 4">
            <a:extLst>
              <a:ext uri="{FF2B5EF4-FFF2-40B4-BE49-F238E27FC236}">
                <a16:creationId xmlns:a16="http://schemas.microsoft.com/office/drawing/2014/main" id="{5646B037-C21F-784F-A35B-05C5289B3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703020202090204" pitchFamily="34" charset="0"/>
              </a:defRPr>
            </a:lvl1pPr>
          </a:lstStyle>
          <a:p>
            <a:endParaRPr lang="en-US" dirty="0"/>
          </a:p>
        </p:txBody>
      </p:sp>
      <p:sp>
        <p:nvSpPr>
          <p:cNvPr id="6" name="Slide Number Placeholder 5">
            <a:extLst>
              <a:ext uri="{FF2B5EF4-FFF2-40B4-BE49-F238E27FC236}">
                <a16:creationId xmlns:a16="http://schemas.microsoft.com/office/drawing/2014/main" id="{9B1E5207-2083-1E49-8F5C-22DF8F353F25}"/>
              </a:ext>
            </a:extLst>
          </p:cNvPr>
          <p:cNvSpPr>
            <a:spLocks noGrp="1"/>
          </p:cNvSpPr>
          <p:nvPr>
            <p:ph type="sldNum" sz="quarter" idx="4"/>
          </p:nvPr>
        </p:nvSpPr>
        <p:spPr>
          <a:xfrm>
            <a:off x="8946776"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703020202090204" pitchFamily="34" charset="0"/>
              </a:defRPr>
            </a:lvl1pPr>
          </a:lstStyle>
          <a:p>
            <a:fld id="{B6109871-3E4C-504D-B369-B47F52D851A2}" type="slidenum">
              <a:rPr lang="en-US" smtClean="0"/>
              <a:pPr/>
              <a:t>‹#›</a:t>
            </a:fld>
            <a:endParaRPr lang="en-US" dirty="0"/>
          </a:p>
        </p:txBody>
      </p:sp>
    </p:spTree>
    <p:extLst>
      <p:ext uri="{BB962C8B-B14F-4D97-AF65-F5344CB8AC3E}">
        <p14:creationId xmlns:p14="http://schemas.microsoft.com/office/powerpoint/2010/main" val="469374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3315D"/>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Clr>
          <a:srgbClr val="F8AD47"/>
        </a:buClr>
        <a:buFont typeface="Arial" panose="020B0604020202020204" pitchFamily="34" charset="0"/>
        <a:buChar char="•"/>
        <a:defRPr sz="2800" kern="1200">
          <a:solidFill>
            <a:schemeClr val="tx1">
              <a:lumMod val="75000"/>
              <a:lumOff val="25000"/>
            </a:schemeClr>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Clr>
          <a:srgbClr val="03315D"/>
        </a:buClr>
        <a:buFont typeface="Wingdings" pitchFamily="2" charset="2"/>
        <a:buChar char="§"/>
        <a:defRPr sz="2400" kern="1200">
          <a:solidFill>
            <a:schemeClr val="tx1">
              <a:lumMod val="75000"/>
              <a:lumOff val="25000"/>
            </a:schemeClr>
          </a:solidFill>
          <a:latin typeface="Trebuchet MS" panose="020B0703020202090204" pitchFamily="34" charset="0"/>
          <a:ea typeface="+mn-ea"/>
          <a:cs typeface="+mn-cs"/>
        </a:defRPr>
      </a:lvl2pPr>
      <a:lvl3pPr marL="1257300" indent="-342900" algn="l" defTabSz="914400" rtl="0" eaLnBrk="1" latinLnBrk="0" hangingPunct="1">
        <a:lnSpc>
          <a:spcPct val="90000"/>
        </a:lnSpc>
        <a:spcBef>
          <a:spcPts val="500"/>
        </a:spcBef>
        <a:buClr>
          <a:schemeClr val="tx1">
            <a:lumMod val="75000"/>
            <a:lumOff val="25000"/>
          </a:schemeClr>
        </a:buClr>
        <a:buFont typeface="Courier New" panose="02070309020205020404" pitchFamily="49" charset="0"/>
        <a:buChar char="o"/>
        <a:defRPr sz="2000" kern="1200">
          <a:solidFill>
            <a:schemeClr val="tx1">
              <a:lumMod val="75000"/>
              <a:lumOff val="25000"/>
            </a:schemeClr>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Clr>
          <a:srgbClr val="03315D"/>
        </a:buClr>
        <a:buSzPct val="90000"/>
        <a:buFont typeface="Wingdings" pitchFamily="2" charset="2"/>
        <a:buChar char="ü"/>
        <a:defRPr sz="1800" kern="1200">
          <a:solidFill>
            <a:schemeClr val="tx1">
              <a:lumMod val="75000"/>
              <a:lumOff val="25000"/>
            </a:schemeClr>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hart" Target="../charts/chart5.xml"/><Relationship Id="rId5" Type="http://schemas.openxmlformats.org/officeDocument/2006/relationships/customXml" Target="../ink/ink2.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hyperlink" Target="https://gosa.georgia.gov/sites/gosa.georgia.gov/files/related_files/press_release/3rd%20Grade%20Reading-Graduation-ACT-SAT%20Analysis%20Final%2003222017.pdf" TargetMode="Externa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gpee.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7" b="1626"/>
          <a:stretch/>
        </p:blipFill>
        <p:spPr>
          <a:xfrm>
            <a:off x="1524020" y="0"/>
            <a:ext cx="9143980" cy="6857990"/>
          </a:xfrm>
          <a:prstGeom prst="rect">
            <a:avLst/>
          </a:prstGeom>
        </p:spPr>
      </p:pic>
    </p:spTree>
    <p:extLst>
      <p:ext uri="{BB962C8B-B14F-4D97-AF65-F5344CB8AC3E}">
        <p14:creationId xmlns:p14="http://schemas.microsoft.com/office/powerpoint/2010/main" val="205705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86800" cy="1143000"/>
          </a:xfrm>
        </p:spPr>
        <p:txBody>
          <a:bodyPr>
            <a:noAutofit/>
          </a:bodyPr>
          <a:lstStyle/>
          <a:p>
            <a:r>
              <a:rPr lang="en-US" sz="3200" dirty="0">
                <a:solidFill>
                  <a:srgbClr val="002060"/>
                </a:solidFill>
              </a:rPr>
              <a:t>Percent of ACT Tested High School Graduates Meeting College Readiness Benchmarks - Reading</a:t>
            </a:r>
          </a:p>
        </p:txBody>
      </p:sp>
      <p:graphicFrame>
        <p:nvGraphicFramePr>
          <p:cNvPr id="5" name="Chart 4"/>
          <p:cNvGraphicFramePr/>
          <p:nvPr/>
        </p:nvGraphicFramePr>
        <p:xfrm>
          <a:off x="2057400" y="16764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52600" y="6400801"/>
            <a:ext cx="8382000" cy="276999"/>
          </a:xfrm>
          <a:prstGeom prst="rect">
            <a:avLst/>
          </a:prstGeom>
          <a:noFill/>
        </p:spPr>
        <p:txBody>
          <a:bodyPr wrap="square" rtlCol="0">
            <a:spAutoFit/>
          </a:bodyPr>
          <a:lstStyle/>
          <a:p>
            <a:r>
              <a:rPr lang="en-US" sz="1200" u="sng" dirty="0"/>
              <a:t>Source</a:t>
            </a:r>
            <a:r>
              <a:rPr lang="en-US" sz="1200" dirty="0"/>
              <a:t>: ACT, National -- The Condition of College and Career Readiness 2018</a:t>
            </a:r>
          </a:p>
        </p:txBody>
      </p:sp>
    </p:spTree>
    <p:extLst>
      <p:ext uri="{BB962C8B-B14F-4D97-AF65-F5344CB8AC3E}">
        <p14:creationId xmlns:p14="http://schemas.microsoft.com/office/powerpoint/2010/main" val="392286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normAutofit fontScale="90000"/>
          </a:bodyPr>
          <a:lstStyle/>
          <a:p>
            <a:r>
              <a:rPr lang="en-US" sz="3200" dirty="0">
                <a:solidFill>
                  <a:srgbClr val="002060"/>
                </a:solidFill>
              </a:rPr>
              <a:t>Percent of ACT Tested High School Graduates Meeting College Readiness Benchmarks - Math</a:t>
            </a:r>
          </a:p>
        </p:txBody>
      </p:sp>
      <p:sp>
        <p:nvSpPr>
          <p:cNvPr id="6" name="TextBox 5"/>
          <p:cNvSpPr txBox="1"/>
          <p:nvPr/>
        </p:nvSpPr>
        <p:spPr>
          <a:xfrm>
            <a:off x="1752600" y="6400801"/>
            <a:ext cx="8382000" cy="461665"/>
          </a:xfrm>
          <a:prstGeom prst="rect">
            <a:avLst/>
          </a:prstGeom>
          <a:noFill/>
        </p:spPr>
        <p:txBody>
          <a:bodyPr wrap="square" rtlCol="0">
            <a:spAutoFit/>
          </a:bodyPr>
          <a:lstStyle/>
          <a:p>
            <a:r>
              <a:rPr lang="en-US" sz="1200" u="sng" dirty="0"/>
              <a:t>Source</a:t>
            </a:r>
            <a:r>
              <a:rPr lang="en-US" sz="1200" dirty="0"/>
              <a:t>: ACT, National -- The Condition of College and Career Readiness 2018</a:t>
            </a:r>
          </a:p>
          <a:p>
            <a:endParaRPr lang="en-US" sz="1200" dirty="0"/>
          </a:p>
        </p:txBody>
      </p:sp>
      <p:graphicFrame>
        <p:nvGraphicFramePr>
          <p:cNvPr id="7" name="Chart 6"/>
          <p:cNvGraphicFramePr/>
          <p:nvPr/>
        </p:nvGraphicFramePr>
        <p:xfrm>
          <a:off x="1905000" y="16002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38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15240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152400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Economic Impact of Georgia Non-Graduates</a:t>
            </a:r>
          </a:p>
        </p:txBody>
      </p:sp>
    </p:spTree>
    <p:extLst>
      <p:ext uri="{BB962C8B-B14F-4D97-AF65-F5344CB8AC3E}">
        <p14:creationId xmlns:p14="http://schemas.microsoft.com/office/powerpoint/2010/main" val="153439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2743200" y="487362"/>
            <a:ext cx="6745288" cy="579438"/>
          </a:xfrm>
          <a:prstGeom prst="rect">
            <a:avLst/>
          </a:prstGeom>
          <a:noFill/>
          <a:ln w="9525">
            <a:noFill/>
            <a:miter lim="800000"/>
            <a:headEnd/>
            <a:tailEnd/>
          </a:ln>
          <a:effectLst/>
        </p:spPr>
        <p:txBody>
          <a:bodyPr>
            <a:spAutoFit/>
          </a:bodyPr>
          <a:lstStyle/>
          <a:p>
            <a:pPr algn="ctr"/>
            <a:r>
              <a:rPr lang="en-US" sz="3200" b="1" dirty="0">
                <a:solidFill>
                  <a:srgbClr val="000066"/>
                </a:solidFill>
                <a:latin typeface="+mj-lt"/>
                <a:cs typeface="Times New Roman" pitchFamily="18" charset="0"/>
              </a:rPr>
              <a:t>Education Pays</a:t>
            </a:r>
          </a:p>
        </p:txBody>
      </p:sp>
      <p:sp>
        <p:nvSpPr>
          <p:cNvPr id="215043" name="Text Box 3"/>
          <p:cNvSpPr txBox="1">
            <a:spLocks noChangeArrowheads="1"/>
          </p:cNvSpPr>
          <p:nvPr/>
        </p:nvSpPr>
        <p:spPr bwMode="auto">
          <a:xfrm>
            <a:off x="1524000" y="6119336"/>
            <a:ext cx="9144000" cy="738664"/>
          </a:xfrm>
          <a:prstGeom prst="rect">
            <a:avLst/>
          </a:prstGeom>
          <a:noFill/>
          <a:ln w="9525">
            <a:noFill/>
            <a:miter lim="800000"/>
            <a:headEnd/>
            <a:tailEnd/>
          </a:ln>
          <a:effectLst/>
        </p:spPr>
        <p:txBody>
          <a:bodyPr wrap="square">
            <a:spAutoFit/>
          </a:bodyPr>
          <a:lstStyle/>
          <a:p>
            <a:pPr>
              <a:spcBef>
                <a:spcPct val="50000"/>
              </a:spcBef>
            </a:pPr>
            <a:r>
              <a:rPr lang="en-US" sz="1200" u="sng" dirty="0">
                <a:cs typeface="Times New Roman" pitchFamily="18" charset="0"/>
              </a:rPr>
              <a:t>Source:</a:t>
            </a:r>
            <a:r>
              <a:rPr lang="en-US" sz="1200" dirty="0">
                <a:cs typeface="Times New Roman" pitchFamily="18" charset="0"/>
              </a:rPr>
              <a:t> *U.S. Bureau of Labor Statistics</a:t>
            </a:r>
            <a:r>
              <a:rPr lang="en-US" sz="1200" dirty="0"/>
              <a:t> Table A-4. Employment status of the civilian population 25 years and over by educational attainment</a:t>
            </a:r>
            <a:r>
              <a:rPr lang="en-US" sz="1200" dirty="0">
                <a:cs typeface="Times New Roman" pitchFamily="18" charset="0"/>
              </a:rPr>
              <a:t>.</a:t>
            </a:r>
          </a:p>
          <a:p>
            <a:pPr>
              <a:spcBef>
                <a:spcPct val="50000"/>
              </a:spcBef>
            </a:pPr>
            <a:r>
              <a:rPr lang="en-US" sz="1200" dirty="0">
                <a:cs typeface="Times New Roman" pitchFamily="18" charset="0"/>
              </a:rPr>
              <a:t>**U.S. Bureau of Labor Statistics</a:t>
            </a:r>
            <a:r>
              <a:rPr lang="en-US" sz="1200" dirty="0"/>
              <a:t> Table 5. Quartiles of usual weekly earnings of full-time wage and salary workers, approximation based on median earnings.</a:t>
            </a:r>
            <a:endParaRPr lang="en-US" sz="1200" dirty="0">
              <a:cs typeface="Times New Roman" pitchFamily="18" charset="0"/>
            </a:endParaRPr>
          </a:p>
        </p:txBody>
      </p:sp>
      <p:graphicFrame>
        <p:nvGraphicFramePr>
          <p:cNvPr id="215044" name="Group 4"/>
          <p:cNvGraphicFramePr>
            <a:graphicFrameLocks noGrp="1"/>
          </p:cNvGraphicFramePr>
          <p:nvPr/>
        </p:nvGraphicFramePr>
        <p:xfrm>
          <a:off x="1676400" y="1371601"/>
          <a:ext cx="8772140" cy="4092593"/>
        </p:xfrm>
        <a:graphic>
          <a:graphicData uri="http://schemas.openxmlformats.org/drawingml/2006/table">
            <a:tbl>
              <a:tblPr/>
              <a:tblGrid>
                <a:gridCol w="219016">
                  <a:extLst>
                    <a:ext uri="{9D8B030D-6E8A-4147-A177-3AD203B41FA5}">
                      <a16:colId xmlns:a16="http://schemas.microsoft.com/office/drawing/2014/main" val="20000"/>
                    </a:ext>
                  </a:extLst>
                </a:gridCol>
                <a:gridCol w="394803">
                  <a:extLst>
                    <a:ext uri="{9D8B030D-6E8A-4147-A177-3AD203B41FA5}">
                      <a16:colId xmlns:a16="http://schemas.microsoft.com/office/drawing/2014/main" val="20001"/>
                    </a:ext>
                  </a:extLst>
                </a:gridCol>
                <a:gridCol w="599515">
                  <a:extLst>
                    <a:ext uri="{9D8B030D-6E8A-4147-A177-3AD203B41FA5}">
                      <a16:colId xmlns:a16="http://schemas.microsoft.com/office/drawing/2014/main" val="20002"/>
                    </a:ext>
                  </a:extLst>
                </a:gridCol>
                <a:gridCol w="342812">
                  <a:extLst>
                    <a:ext uri="{9D8B030D-6E8A-4147-A177-3AD203B41FA5}">
                      <a16:colId xmlns:a16="http://schemas.microsoft.com/office/drawing/2014/main" val="20003"/>
                    </a:ext>
                  </a:extLst>
                </a:gridCol>
                <a:gridCol w="219016">
                  <a:extLst>
                    <a:ext uri="{9D8B030D-6E8A-4147-A177-3AD203B41FA5}">
                      <a16:colId xmlns:a16="http://schemas.microsoft.com/office/drawing/2014/main" val="20004"/>
                    </a:ext>
                  </a:extLst>
                </a:gridCol>
                <a:gridCol w="204713">
                  <a:extLst>
                    <a:ext uri="{9D8B030D-6E8A-4147-A177-3AD203B41FA5}">
                      <a16:colId xmlns:a16="http://schemas.microsoft.com/office/drawing/2014/main" val="20005"/>
                    </a:ext>
                  </a:extLst>
                </a:gridCol>
                <a:gridCol w="229925">
                  <a:extLst>
                    <a:ext uri="{9D8B030D-6E8A-4147-A177-3AD203B41FA5}">
                      <a16:colId xmlns:a16="http://schemas.microsoft.com/office/drawing/2014/main" val="20006"/>
                    </a:ext>
                  </a:extLst>
                </a:gridCol>
                <a:gridCol w="816381">
                  <a:extLst>
                    <a:ext uri="{9D8B030D-6E8A-4147-A177-3AD203B41FA5}">
                      <a16:colId xmlns:a16="http://schemas.microsoft.com/office/drawing/2014/main" val="20007"/>
                    </a:ext>
                  </a:extLst>
                </a:gridCol>
                <a:gridCol w="2453298">
                  <a:extLst>
                    <a:ext uri="{9D8B030D-6E8A-4147-A177-3AD203B41FA5}">
                      <a16:colId xmlns:a16="http://schemas.microsoft.com/office/drawing/2014/main" val="20008"/>
                    </a:ext>
                  </a:extLst>
                </a:gridCol>
                <a:gridCol w="372056">
                  <a:extLst>
                    <a:ext uri="{9D8B030D-6E8A-4147-A177-3AD203B41FA5}">
                      <a16:colId xmlns:a16="http://schemas.microsoft.com/office/drawing/2014/main" val="20009"/>
                    </a:ext>
                  </a:extLst>
                </a:gridCol>
                <a:gridCol w="513405">
                  <a:extLst>
                    <a:ext uri="{9D8B030D-6E8A-4147-A177-3AD203B41FA5}">
                      <a16:colId xmlns:a16="http://schemas.microsoft.com/office/drawing/2014/main" val="20010"/>
                    </a:ext>
                  </a:extLst>
                </a:gridCol>
                <a:gridCol w="479287">
                  <a:extLst>
                    <a:ext uri="{9D8B030D-6E8A-4147-A177-3AD203B41FA5}">
                      <a16:colId xmlns:a16="http://schemas.microsoft.com/office/drawing/2014/main" val="20011"/>
                    </a:ext>
                  </a:extLst>
                </a:gridCol>
                <a:gridCol w="394773">
                  <a:extLst>
                    <a:ext uri="{9D8B030D-6E8A-4147-A177-3AD203B41FA5}">
                      <a16:colId xmlns:a16="http://schemas.microsoft.com/office/drawing/2014/main" val="20012"/>
                    </a:ext>
                  </a:extLst>
                </a:gridCol>
                <a:gridCol w="425701">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685800">
                  <a:extLst>
                    <a:ext uri="{9D8B030D-6E8A-4147-A177-3AD203B41FA5}">
                      <a16:colId xmlns:a16="http://schemas.microsoft.com/office/drawing/2014/main" val="772445464"/>
                    </a:ext>
                  </a:extLst>
                </a:gridCol>
                <a:gridCol w="304799">
                  <a:extLst>
                    <a:ext uri="{9D8B030D-6E8A-4147-A177-3AD203B41FA5}">
                      <a16:colId xmlns:a16="http://schemas.microsoft.com/office/drawing/2014/main" val="20016"/>
                    </a:ext>
                  </a:extLst>
                </a:gridCol>
              </a:tblGrid>
              <a:tr h="504272">
                <a:tc gridSpan="1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800000"/>
                          </a:solidFill>
                          <a:effectLst/>
                          <a:latin typeface="Calibri" panose="020F0502020204030204" pitchFamily="34" charset="0"/>
                          <a:cs typeface="Calibri" panose="020F0502020204030204" pitchFamily="34" charset="0"/>
                        </a:rPr>
                        <a:t>EDUCATIONAL ATTAINMENT &amp; EMPLOYMENT</a:t>
                      </a:r>
                    </a:p>
                  </a:txBody>
                  <a:tcPr horzOverflow="overflow">
                    <a:lnL cap="flat">
                      <a:noFill/>
                    </a:lnL>
                    <a:lnR cap="flat">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22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Unemployment %  Rate*</a:t>
                      </a:r>
                    </a:p>
                  </a:txBody>
                  <a:tcPr anchor="ctr" horzOverflow="overflow">
                    <a:lnL cap="flat">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2019</a:t>
                      </a:r>
                    </a:p>
                  </a:txBody>
                  <a:tcPr anchor="ctr" horzOverflow="overflow">
                    <a:lnL>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Approx. Annual Earnings**</a:t>
                      </a:r>
                    </a:p>
                  </a:txBody>
                  <a:tcPr anchor="ctr" horzOverflow="overflow">
                    <a:lnL>
                      <a:noFill/>
                    </a:lnL>
                    <a:lnR cap="flat">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5956">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55500">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2.1%</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Bachelor’s Degree &amp; Higher</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$70,200</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00456">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Bookman Old Style" pitchFamily="18" charset="0"/>
                      </a:endParaRPr>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2.8%</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Some college/ Associate Degree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$43,420</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tc gridSpan="2">
                  <a:txBody>
                    <a:bodyPr/>
                    <a:lstStyle/>
                    <a:p>
                      <a:endParaRPr lang="en-US">
                        <a:latin typeface="Calibri" panose="020F0502020204030204" pitchFamily="34" charset="0"/>
                        <a:cs typeface="Calibri" panose="020F0502020204030204" pitchFamily="34" charset="0"/>
                      </a:endParaRPr>
                    </a:p>
                  </a:txBody>
                  <a:tcP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65685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3.5%</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HS Graduates,  No College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$38,428</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cap="flat">
                      <a:noFill/>
                    </a:lnR>
                    <a:lnT w="5715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5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cap="flat">
                      <a:noFill/>
                    </a:lnB>
                    <a:lnTlToBr>
                      <a:noFill/>
                    </a:lnTlToBr>
                    <a:lnBlToTr>
                      <a:noFill/>
                    </a:lnBlToTr>
                    <a:noFill/>
                  </a:tcPr>
                </a:tc>
                <a:tc gridSpan="7">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5.4%</a:t>
                      </a:r>
                    </a:p>
                  </a:txBody>
                  <a:tcPr anchor="ctr" horzOverflow="overflow">
                    <a:lnL>
                      <a:noFill/>
                    </a:lnL>
                    <a:lnR>
                      <a:noFill/>
                    </a:lnR>
                    <a:lnT>
                      <a:noFill/>
                    </a:lnT>
                    <a:lnB cap="flat">
                      <a:noFill/>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Less than a High School Diploma</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C8B60E"/>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$30,056</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gridSpan="5">
                  <a:txBody>
                    <a:bodyPr/>
                    <a:lstStyle/>
                    <a:p>
                      <a:endParaRPr lang="en-US" dirty="0">
                        <a:latin typeface="Calibri" panose="020F0502020204030204" pitchFamily="34" charset="0"/>
                        <a:cs typeface="Calibri" panose="020F0502020204030204" pitchFamily="34" charset="0"/>
                      </a:endParaRPr>
                    </a:p>
                  </a:txBody>
                  <a:tcPr horzOverflow="overflow">
                    <a:lnL>
                      <a:noFill/>
                    </a:lnL>
                    <a:lnR cap="flat">
                      <a:noFill/>
                    </a:lnR>
                    <a:lnT w="57150" cap="flat" cmpd="sng" algn="ctr">
                      <a:solidFill>
                        <a:schemeClr val="bg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377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752600" y="228600"/>
            <a:ext cx="8686800" cy="1066800"/>
          </a:xfrm>
          <a:prstGeom prst="rect">
            <a:avLst/>
          </a:prstGeom>
          <a:noFill/>
          <a:ln w="9525">
            <a:noFill/>
            <a:miter lim="800000"/>
            <a:headEnd/>
            <a:tailEnd/>
          </a:ln>
        </p:spPr>
        <p:txBody>
          <a:bodyPr>
            <a:spAutoFit/>
          </a:bodyPr>
          <a:lstStyle/>
          <a:p>
            <a:pPr algn="ctr"/>
            <a:r>
              <a:rPr lang="en-US" sz="3200" b="1" dirty="0">
                <a:solidFill>
                  <a:srgbClr val="000066"/>
                </a:solidFill>
                <a:latin typeface="+mj-lt"/>
              </a:rPr>
              <a:t>Compounded Impacts of </a:t>
            </a:r>
          </a:p>
          <a:p>
            <a:pPr algn="ctr"/>
            <a:r>
              <a:rPr lang="en-US" sz="3200" b="1" dirty="0">
                <a:solidFill>
                  <a:srgbClr val="000066"/>
                </a:solidFill>
                <a:latin typeface="+mj-lt"/>
              </a:rPr>
              <a:t>High School Non-Completion</a:t>
            </a:r>
          </a:p>
        </p:txBody>
      </p:sp>
      <p:sp>
        <p:nvSpPr>
          <p:cNvPr id="50179" name="Rectangle 3"/>
          <p:cNvSpPr>
            <a:spLocks noChangeArrowheads="1"/>
          </p:cNvSpPr>
          <p:nvPr/>
        </p:nvSpPr>
        <p:spPr bwMode="auto">
          <a:xfrm>
            <a:off x="1524000" y="6553201"/>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Levin, H., et al., (2007). The Costs and Benefits of an Excellent Education for All of America’s Children.</a:t>
            </a:r>
          </a:p>
        </p:txBody>
      </p:sp>
      <p:graphicFrame>
        <p:nvGraphicFramePr>
          <p:cNvPr id="225284" name="Group 4"/>
          <p:cNvGraphicFramePr>
            <a:graphicFrameLocks noGrp="1"/>
          </p:cNvGraphicFramePr>
          <p:nvPr/>
        </p:nvGraphicFramePr>
        <p:xfrm>
          <a:off x="1752600" y="1676401"/>
          <a:ext cx="8686800" cy="4765995"/>
        </p:xfrm>
        <a:graphic>
          <a:graphicData uri="http://schemas.openxmlformats.org/drawingml/2006/table">
            <a:tbl>
              <a:tblPr/>
              <a:tblGrid>
                <a:gridCol w="3711575">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3790950">
                  <a:extLst>
                    <a:ext uri="{9D8B030D-6E8A-4147-A177-3AD203B41FA5}">
                      <a16:colId xmlns:a16="http://schemas.microsoft.com/office/drawing/2014/main" val="20002"/>
                    </a:ext>
                  </a:extLst>
                </a:gridCol>
              </a:tblGrid>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INDIVIDUALS</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THE COMMUNITY</a:t>
                      </a:r>
                    </a:p>
                  </a:txBody>
                  <a:tcPr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extLst>
                  <a:ext uri="{0D108BD9-81ED-4DB2-BD59-A6C34878D82A}">
                    <a16:rowId xmlns:a16="http://schemas.microsoft.com/office/drawing/2014/main" val="10000"/>
                  </a:ext>
                </a:extLst>
              </a:tr>
              <a:tr h="941388">
                <a:tc>
                  <a:txBody>
                    <a:bodyPr/>
                    <a:lstStyle/>
                    <a:p>
                      <a:pPr marL="0" marR="0" lvl="0" indent="0" algn="l" defTabSz="914400" rtl="0" eaLnBrk="1" fontAlgn="base" latinLnBrk="0" hangingPunct="1">
                        <a:lnSpc>
                          <a:spcPct val="90000"/>
                        </a:lnSpc>
                        <a:spcBef>
                          <a:spcPct val="20000"/>
                        </a:spcBef>
                        <a:spcAft>
                          <a:spcPct val="0"/>
                        </a:spcAft>
                        <a:buClr>
                          <a:srgbClr val="004747"/>
                        </a:buClr>
                        <a:buSzTx/>
                        <a:buFontTx/>
                        <a:buNone/>
                        <a:tabLst/>
                      </a:pPr>
                      <a:r>
                        <a:rPr kumimoji="0" lang="en-US" sz="1800" b="1" i="0" u="none" strike="noStrike" cap="none" normalizeH="0" baseline="0">
                          <a:ln>
                            <a:noFill/>
                          </a:ln>
                          <a:solidFill>
                            <a:schemeClr val="tx1"/>
                          </a:solidFill>
                          <a:effectLst/>
                          <a:latin typeface="Arial" charset="0"/>
                        </a:rPr>
                        <a:t>Lower Lifetime Earnings</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Reduced buying power &amp; tax revenues; less economic growth</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Decreased health status; Higher mortality rates; More criminal activity</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health care &amp; criminal justice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Higher teen pregnancy rates; Single motherhood</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public services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Less voting; Less volunteering</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Low rate of community involvement</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0209" name="AutoShape 50"/>
          <p:cNvSpPr>
            <a:spLocks noChangeArrowheads="1"/>
          </p:cNvSpPr>
          <p:nvPr/>
        </p:nvSpPr>
        <p:spPr bwMode="auto">
          <a:xfrm>
            <a:off x="5562600" y="2590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0" name="AutoShape 51"/>
          <p:cNvSpPr>
            <a:spLocks noChangeArrowheads="1"/>
          </p:cNvSpPr>
          <p:nvPr/>
        </p:nvSpPr>
        <p:spPr bwMode="auto">
          <a:xfrm>
            <a:off x="5562600" y="3810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1" name="AutoShape 52"/>
          <p:cNvSpPr>
            <a:spLocks noChangeArrowheads="1"/>
          </p:cNvSpPr>
          <p:nvPr/>
        </p:nvSpPr>
        <p:spPr bwMode="auto">
          <a:xfrm>
            <a:off x="5562600" y="4953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2" name="AutoShape 53"/>
          <p:cNvSpPr>
            <a:spLocks noChangeArrowheads="1"/>
          </p:cNvSpPr>
          <p:nvPr/>
        </p:nvSpPr>
        <p:spPr bwMode="auto">
          <a:xfrm>
            <a:off x="5562600" y="6019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85353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152400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Without A High School Diploma</a:t>
            </a:r>
          </a:p>
        </p:txBody>
      </p:sp>
      <p:sp>
        <p:nvSpPr>
          <p:cNvPr id="3" name="Rectangle 2">
            <a:extLst>
              <a:ext uri="{FF2B5EF4-FFF2-40B4-BE49-F238E27FC236}">
                <a16:creationId xmlns:a16="http://schemas.microsoft.com/office/drawing/2014/main" id="{328AC1C5-2334-4E8D-A5D3-2351BAA91608}"/>
              </a:ext>
            </a:extLst>
          </p:cNvPr>
          <p:cNvSpPr/>
          <p:nvPr/>
        </p:nvSpPr>
        <p:spPr>
          <a:xfrm>
            <a:off x="1600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5" name="Picture 4">
            <a:extLst>
              <a:ext uri="{FF2B5EF4-FFF2-40B4-BE49-F238E27FC236}">
                <a16:creationId xmlns:a16="http://schemas.microsoft.com/office/drawing/2014/main" id="{1F92AF8E-F3AF-4950-B9CE-0293A8A9E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093122"/>
            <a:ext cx="7662672" cy="5458123"/>
          </a:xfrm>
          <a:prstGeom prst="rect">
            <a:avLst/>
          </a:prstGeom>
        </p:spPr>
      </p:pic>
    </p:spTree>
    <p:extLst>
      <p:ext uri="{BB962C8B-B14F-4D97-AF65-F5344CB8AC3E}">
        <p14:creationId xmlns:p14="http://schemas.microsoft.com/office/powerpoint/2010/main" val="210028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152400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Not Working, Ages 25-64</a:t>
            </a:r>
          </a:p>
        </p:txBody>
      </p:sp>
      <p:sp>
        <p:nvSpPr>
          <p:cNvPr id="3" name="Rectangle 2">
            <a:extLst>
              <a:ext uri="{FF2B5EF4-FFF2-40B4-BE49-F238E27FC236}">
                <a16:creationId xmlns:a16="http://schemas.microsoft.com/office/drawing/2014/main" id="{328AC1C5-2334-4E8D-A5D3-2351BAA91608}"/>
              </a:ext>
            </a:extLst>
          </p:cNvPr>
          <p:cNvSpPr/>
          <p:nvPr/>
        </p:nvSpPr>
        <p:spPr>
          <a:xfrm>
            <a:off x="1600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9" name="Picture 8">
            <a:extLst>
              <a:ext uri="{FF2B5EF4-FFF2-40B4-BE49-F238E27FC236}">
                <a16:creationId xmlns:a16="http://schemas.microsoft.com/office/drawing/2014/main" id="{D5B28E9B-E926-4204-A2B7-BB12A9573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296" y="1371600"/>
            <a:ext cx="7195904" cy="4876800"/>
          </a:xfrm>
          <a:prstGeom prst="rect">
            <a:avLst/>
          </a:prstGeom>
        </p:spPr>
      </p:pic>
    </p:spTree>
    <p:extLst>
      <p:ext uri="{BB962C8B-B14F-4D97-AF65-F5344CB8AC3E}">
        <p14:creationId xmlns:p14="http://schemas.microsoft.com/office/powerpoint/2010/main" val="359672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BBE138-91ED-4223-BC5D-529D93FAB034}"/>
              </a:ext>
            </a:extLst>
          </p:cNvPr>
          <p:cNvSpPr>
            <a:spLocks noChangeArrowheads="1"/>
          </p:cNvSpPr>
          <p:nvPr/>
        </p:nvSpPr>
        <p:spPr bwMode="auto">
          <a:xfrm>
            <a:off x="1524000" y="228601"/>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Poverty Rates</a:t>
            </a:r>
          </a:p>
        </p:txBody>
      </p:sp>
      <p:sp>
        <p:nvSpPr>
          <p:cNvPr id="9" name="Rectangle 8">
            <a:extLst>
              <a:ext uri="{FF2B5EF4-FFF2-40B4-BE49-F238E27FC236}">
                <a16:creationId xmlns:a16="http://schemas.microsoft.com/office/drawing/2014/main" id="{3375CD69-3E74-48CF-A704-8450C3FBBA6F}"/>
              </a:ext>
            </a:extLst>
          </p:cNvPr>
          <p:cNvSpPr/>
          <p:nvPr/>
        </p:nvSpPr>
        <p:spPr>
          <a:xfrm>
            <a:off x="1564221" y="6553200"/>
            <a:ext cx="7503579" cy="292388"/>
          </a:xfrm>
          <a:prstGeom prst="rect">
            <a:avLst/>
          </a:prstGeom>
        </p:spPr>
        <p:txBody>
          <a:bodyPr wrap="square">
            <a:spAutoFit/>
          </a:bodyPr>
          <a:lstStyle/>
          <a:p>
            <a:r>
              <a:rPr lang="en-US" sz="1300" i="1" dirty="0"/>
              <a:t>ACS 2015 5-year estimates/Kids Counts Data Center</a:t>
            </a:r>
            <a:endParaRPr lang="en-US" sz="1300" dirty="0"/>
          </a:p>
        </p:txBody>
      </p:sp>
      <p:pic>
        <p:nvPicPr>
          <p:cNvPr id="4" name="Picture 3">
            <a:extLst>
              <a:ext uri="{FF2B5EF4-FFF2-40B4-BE49-F238E27FC236}">
                <a16:creationId xmlns:a16="http://schemas.microsoft.com/office/drawing/2014/main" id="{34121ECF-6425-4FCA-AC60-CCA3C620B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1" y="1219200"/>
            <a:ext cx="6404157" cy="4976138"/>
          </a:xfrm>
          <a:prstGeom prst="rect">
            <a:avLst/>
          </a:prstGeom>
        </p:spPr>
      </p:pic>
    </p:spTree>
    <p:extLst>
      <p:ext uri="{BB962C8B-B14F-4D97-AF65-F5344CB8AC3E}">
        <p14:creationId xmlns:p14="http://schemas.microsoft.com/office/powerpoint/2010/main" val="18572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524000" y="228601"/>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a:t>
            </a:r>
          </a:p>
        </p:txBody>
      </p:sp>
      <p:grpSp>
        <p:nvGrpSpPr>
          <p:cNvPr id="21" name="Group 20">
            <a:extLst>
              <a:ext uri="{FF2B5EF4-FFF2-40B4-BE49-F238E27FC236}">
                <a16:creationId xmlns:a16="http://schemas.microsoft.com/office/drawing/2014/main" id="{BB86D1D3-7C05-4FF1-B8D0-E2BEEC490FBB}"/>
              </a:ext>
            </a:extLst>
          </p:cNvPr>
          <p:cNvGrpSpPr/>
          <p:nvPr/>
        </p:nvGrpSpPr>
        <p:grpSpPr>
          <a:xfrm>
            <a:off x="7724770" y="1478448"/>
            <a:ext cx="2943230" cy="3931752"/>
            <a:chOff x="180970" y="1482913"/>
            <a:chExt cx="2943230" cy="3931752"/>
          </a:xfrm>
        </p:grpSpPr>
        <p:sp>
          <p:nvSpPr>
            <p:cNvPr id="11" name="TextBox 10">
              <a:extLst>
                <a:ext uri="{FF2B5EF4-FFF2-40B4-BE49-F238E27FC236}">
                  <a16:creationId xmlns:a16="http://schemas.microsoft.com/office/drawing/2014/main" id="{1B7CCADE-9DB0-4F04-9529-57C134992C9B}"/>
                </a:ext>
              </a:extLst>
            </p:cNvPr>
            <p:cNvSpPr txBox="1"/>
            <p:nvPr/>
          </p:nvSpPr>
          <p:spPr>
            <a:xfrm>
              <a:off x="685800" y="4953000"/>
              <a:ext cx="2438400" cy="461665"/>
            </a:xfrm>
            <a:prstGeom prst="rect">
              <a:avLst/>
            </a:prstGeom>
            <a:noFill/>
          </p:spPr>
          <p:txBody>
            <a:bodyPr wrap="square" rtlCol="0">
              <a:spAutoFit/>
            </a:bodyPr>
            <a:lstStyle/>
            <a:p>
              <a:r>
                <a:rPr lang="en-US" sz="2400" dirty="0"/>
                <a:t>Poverty</a:t>
              </a:r>
            </a:p>
          </p:txBody>
        </p:sp>
        <p:pic>
          <p:nvPicPr>
            <p:cNvPr id="5" name="Picture 4">
              <a:extLst>
                <a:ext uri="{FF2B5EF4-FFF2-40B4-BE49-F238E27FC236}">
                  <a16:creationId xmlns:a16="http://schemas.microsoft.com/office/drawing/2014/main" id="{6FF69456-728F-4FDB-AF0D-1B18C13F1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0" y="1482913"/>
              <a:ext cx="2803101" cy="3241485"/>
            </a:xfrm>
            <a:prstGeom prst="rect">
              <a:avLst/>
            </a:prstGeom>
          </p:spPr>
        </p:pic>
      </p:grpSp>
      <p:grpSp>
        <p:nvGrpSpPr>
          <p:cNvPr id="22" name="Group 21">
            <a:extLst>
              <a:ext uri="{FF2B5EF4-FFF2-40B4-BE49-F238E27FC236}">
                <a16:creationId xmlns:a16="http://schemas.microsoft.com/office/drawing/2014/main" id="{380D7AE2-C2F5-4112-A758-386181808CFC}"/>
              </a:ext>
            </a:extLst>
          </p:cNvPr>
          <p:cNvGrpSpPr/>
          <p:nvPr/>
        </p:nvGrpSpPr>
        <p:grpSpPr>
          <a:xfrm>
            <a:off x="4632098" y="1447800"/>
            <a:ext cx="3368903" cy="4038601"/>
            <a:chOff x="3108097" y="1447799"/>
            <a:chExt cx="3368903" cy="4038601"/>
          </a:xfrm>
        </p:grpSpPr>
        <p:sp>
          <p:nvSpPr>
            <p:cNvPr id="13" name="TextBox 12">
              <a:extLst>
                <a:ext uri="{FF2B5EF4-FFF2-40B4-BE49-F238E27FC236}">
                  <a16:creationId xmlns:a16="http://schemas.microsoft.com/office/drawing/2014/main" id="{D8C855A3-EFBD-4CB5-826A-737195670186}"/>
                </a:ext>
              </a:extLst>
            </p:cNvPr>
            <p:cNvSpPr txBox="1"/>
            <p:nvPr/>
          </p:nvSpPr>
          <p:spPr>
            <a:xfrm>
              <a:off x="3429000" y="5024735"/>
              <a:ext cx="3048000" cy="461665"/>
            </a:xfrm>
            <a:prstGeom prst="rect">
              <a:avLst/>
            </a:prstGeom>
            <a:noFill/>
          </p:spPr>
          <p:txBody>
            <a:bodyPr wrap="square" rtlCol="0">
              <a:spAutoFit/>
            </a:bodyPr>
            <a:lstStyle/>
            <a:p>
              <a:r>
                <a:rPr lang="en-US" sz="2400" dirty="0"/>
                <a:t>Adults Not Working</a:t>
              </a:r>
            </a:p>
          </p:txBody>
        </p:sp>
        <p:pic>
          <p:nvPicPr>
            <p:cNvPr id="18" name="Picture 17">
              <a:extLst>
                <a:ext uri="{FF2B5EF4-FFF2-40B4-BE49-F238E27FC236}">
                  <a16:creationId xmlns:a16="http://schemas.microsoft.com/office/drawing/2014/main" id="{18A6C20B-FD3A-427C-AC79-F1C4C62BF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097" y="1447799"/>
              <a:ext cx="2879533" cy="3276599"/>
            </a:xfrm>
            <a:prstGeom prst="rect">
              <a:avLst/>
            </a:prstGeom>
          </p:spPr>
        </p:pic>
      </p:grpSp>
      <p:grpSp>
        <p:nvGrpSpPr>
          <p:cNvPr id="23" name="Group 22">
            <a:extLst>
              <a:ext uri="{FF2B5EF4-FFF2-40B4-BE49-F238E27FC236}">
                <a16:creationId xmlns:a16="http://schemas.microsoft.com/office/drawing/2014/main" id="{323517F5-1E39-4020-87AC-252ADC8ED589}"/>
              </a:ext>
            </a:extLst>
          </p:cNvPr>
          <p:cNvGrpSpPr/>
          <p:nvPr/>
        </p:nvGrpSpPr>
        <p:grpSpPr>
          <a:xfrm>
            <a:off x="1725914" y="1517031"/>
            <a:ext cx="3043972" cy="4003344"/>
            <a:chOff x="6100028" y="1483056"/>
            <a:chExt cx="3043972" cy="4003344"/>
          </a:xfrm>
        </p:grpSpPr>
        <p:sp>
          <p:nvSpPr>
            <p:cNvPr id="14" name="TextBox 13">
              <a:extLst>
                <a:ext uri="{FF2B5EF4-FFF2-40B4-BE49-F238E27FC236}">
                  <a16:creationId xmlns:a16="http://schemas.microsoft.com/office/drawing/2014/main" id="{8D1134FB-3DA0-435C-AD0D-50EDA5F346C0}"/>
                </a:ext>
              </a:extLst>
            </p:cNvPr>
            <p:cNvSpPr txBox="1"/>
            <p:nvPr/>
          </p:nvSpPr>
          <p:spPr>
            <a:xfrm>
              <a:off x="6705600" y="5024735"/>
              <a:ext cx="2438400" cy="461665"/>
            </a:xfrm>
            <a:prstGeom prst="rect">
              <a:avLst/>
            </a:prstGeom>
            <a:noFill/>
          </p:spPr>
          <p:txBody>
            <a:bodyPr wrap="square" rtlCol="0">
              <a:spAutoFit/>
            </a:bodyPr>
            <a:lstStyle/>
            <a:p>
              <a:r>
                <a:rPr lang="en-US" sz="2400" dirty="0"/>
                <a:t>No HS Diploma</a:t>
              </a:r>
            </a:p>
          </p:txBody>
        </p:sp>
        <p:pic>
          <p:nvPicPr>
            <p:cNvPr id="20" name="Picture 19">
              <a:extLst>
                <a:ext uri="{FF2B5EF4-FFF2-40B4-BE49-F238E27FC236}">
                  <a16:creationId xmlns:a16="http://schemas.microsoft.com/office/drawing/2014/main" id="{9CCEFC71-A96B-4D1A-91C4-744738FB7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028" y="1483056"/>
              <a:ext cx="2815372" cy="3276069"/>
            </a:xfrm>
            <a:prstGeom prst="rect">
              <a:avLst/>
            </a:prstGeom>
          </p:spPr>
        </p:pic>
      </p:grpSp>
    </p:spTree>
    <p:extLst>
      <p:ext uri="{BB962C8B-B14F-4D97-AF65-F5344CB8AC3E}">
        <p14:creationId xmlns:p14="http://schemas.microsoft.com/office/powerpoint/2010/main" val="1693688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15240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152400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Challenges in the Birth to Work Pipeline</a:t>
            </a:r>
          </a:p>
        </p:txBody>
      </p:sp>
    </p:spTree>
    <p:extLst>
      <p:ext uri="{BB962C8B-B14F-4D97-AF65-F5344CB8AC3E}">
        <p14:creationId xmlns:p14="http://schemas.microsoft.com/office/powerpoint/2010/main" val="135770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1524000" y="6553201"/>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Alliance for Excellent Education’s “The Graduation Effect” with support from State Farm; http//impact.all4ed.org/</a:t>
            </a:r>
          </a:p>
        </p:txBody>
      </p:sp>
      <p:grpSp>
        <p:nvGrpSpPr>
          <p:cNvPr id="17" name="Group 16">
            <a:extLst>
              <a:ext uri="{FF2B5EF4-FFF2-40B4-BE49-F238E27FC236}">
                <a16:creationId xmlns:a16="http://schemas.microsoft.com/office/drawing/2014/main" id="{BC41FB21-7CE2-4A34-9341-ED1BEB6F6DD6}"/>
              </a:ext>
            </a:extLst>
          </p:cNvPr>
          <p:cNvGrpSpPr/>
          <p:nvPr/>
        </p:nvGrpSpPr>
        <p:grpSpPr>
          <a:xfrm>
            <a:off x="2362200" y="2060040"/>
            <a:ext cx="5715000" cy="606960"/>
            <a:chOff x="381000" y="1803639"/>
            <a:chExt cx="5715000" cy="606960"/>
          </a:xfrm>
        </p:grpSpPr>
        <p:sp>
          <p:nvSpPr>
            <p:cNvPr id="5" name="TextBox 4">
              <a:extLst>
                <a:ext uri="{FF2B5EF4-FFF2-40B4-BE49-F238E27FC236}">
                  <a16:creationId xmlns:a16="http://schemas.microsoft.com/office/drawing/2014/main" id="{147BEA82-0165-45EB-8BCA-66302096CA3B}"/>
                </a:ext>
              </a:extLst>
            </p:cNvPr>
            <p:cNvSpPr txBox="1"/>
            <p:nvPr/>
          </p:nvSpPr>
          <p:spPr>
            <a:xfrm>
              <a:off x="381000" y="1948934"/>
              <a:ext cx="5715000" cy="461665"/>
            </a:xfrm>
            <a:prstGeom prst="rect">
              <a:avLst/>
            </a:prstGeom>
            <a:noFill/>
          </p:spPr>
          <p:txBody>
            <a:bodyPr wrap="square" rtlCol="0">
              <a:spAutoFit/>
            </a:bodyPr>
            <a:lstStyle/>
            <a:p>
              <a:r>
                <a:rPr lang="en-US" sz="2400" dirty="0"/>
                <a:t>	$160 million in additional income</a:t>
              </a:r>
            </a:p>
          </p:txBody>
        </p:sp>
        <p:sp>
          <p:nvSpPr>
            <p:cNvPr id="9" name="Arrow: Up 8">
              <a:extLst>
                <a:ext uri="{FF2B5EF4-FFF2-40B4-BE49-F238E27FC236}">
                  <a16:creationId xmlns:a16="http://schemas.microsoft.com/office/drawing/2014/main" id="{B0C4147B-BFAE-4993-9DAC-B43DF942E1D0}"/>
                </a:ext>
              </a:extLst>
            </p:cNvPr>
            <p:cNvSpPr/>
            <p:nvPr/>
          </p:nvSpPr>
          <p:spPr>
            <a:xfrm>
              <a:off x="528430" y="1803639"/>
              <a:ext cx="690770" cy="565666"/>
            </a:xfrm>
            <a:prstGeom prst="upArrow">
              <a:avLst/>
            </a:prstGeom>
            <a:solidFill>
              <a:srgbClr val="E111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785EE7B-C1C6-4B53-ADD0-33F33B97A3B1}"/>
              </a:ext>
            </a:extLst>
          </p:cNvPr>
          <p:cNvGrpSpPr/>
          <p:nvPr/>
        </p:nvGrpSpPr>
        <p:grpSpPr>
          <a:xfrm>
            <a:off x="2362200" y="3126840"/>
            <a:ext cx="6781800" cy="606960"/>
            <a:chOff x="381000" y="2907268"/>
            <a:chExt cx="6781800" cy="606960"/>
          </a:xfrm>
        </p:grpSpPr>
        <p:sp>
          <p:nvSpPr>
            <p:cNvPr id="10" name="TextBox 9">
              <a:extLst>
                <a:ext uri="{FF2B5EF4-FFF2-40B4-BE49-F238E27FC236}">
                  <a16:creationId xmlns:a16="http://schemas.microsoft.com/office/drawing/2014/main" id="{D9BD66B0-36EE-4121-9358-843EBD38BE6E}"/>
                </a:ext>
              </a:extLst>
            </p:cNvPr>
            <p:cNvSpPr txBox="1"/>
            <p:nvPr/>
          </p:nvSpPr>
          <p:spPr>
            <a:xfrm>
              <a:off x="381000" y="3052563"/>
              <a:ext cx="6781800" cy="461665"/>
            </a:xfrm>
            <a:prstGeom prst="rect">
              <a:avLst/>
            </a:prstGeom>
            <a:noFill/>
          </p:spPr>
          <p:txBody>
            <a:bodyPr wrap="square" rtlCol="0">
              <a:spAutoFit/>
            </a:bodyPr>
            <a:lstStyle/>
            <a:p>
              <a:r>
                <a:rPr lang="en-US" sz="2400" dirty="0"/>
                <a:t>	$10.5 million in state and local tax revenue</a:t>
              </a:r>
            </a:p>
          </p:txBody>
        </p:sp>
        <p:sp>
          <p:nvSpPr>
            <p:cNvPr id="11" name="Arrow: Up 10">
              <a:extLst>
                <a:ext uri="{FF2B5EF4-FFF2-40B4-BE49-F238E27FC236}">
                  <a16:creationId xmlns:a16="http://schemas.microsoft.com/office/drawing/2014/main" id="{9E702638-6AF4-46BF-BA32-59658DF5F9A4}"/>
                </a:ext>
              </a:extLst>
            </p:cNvPr>
            <p:cNvSpPr/>
            <p:nvPr/>
          </p:nvSpPr>
          <p:spPr>
            <a:xfrm>
              <a:off x="528430" y="2907268"/>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DF9CB15-75BA-4F42-99D1-899E92FEC735}"/>
              </a:ext>
            </a:extLst>
          </p:cNvPr>
          <p:cNvGrpSpPr/>
          <p:nvPr/>
        </p:nvGrpSpPr>
        <p:grpSpPr>
          <a:xfrm>
            <a:off x="2362200" y="5257800"/>
            <a:ext cx="6019800" cy="574694"/>
            <a:chOff x="381000" y="4006334"/>
            <a:chExt cx="6019800" cy="574694"/>
          </a:xfrm>
        </p:grpSpPr>
        <p:sp>
          <p:nvSpPr>
            <p:cNvPr id="12" name="TextBox 11">
              <a:extLst>
                <a:ext uri="{FF2B5EF4-FFF2-40B4-BE49-F238E27FC236}">
                  <a16:creationId xmlns:a16="http://schemas.microsoft.com/office/drawing/2014/main" id="{4E53C1E6-53B9-49DF-9EB1-BF565CBC8DFA}"/>
                </a:ext>
              </a:extLst>
            </p:cNvPr>
            <p:cNvSpPr txBox="1"/>
            <p:nvPr/>
          </p:nvSpPr>
          <p:spPr>
            <a:xfrm>
              <a:off x="381000" y="4119363"/>
              <a:ext cx="6019800" cy="461665"/>
            </a:xfrm>
            <a:prstGeom prst="rect">
              <a:avLst/>
            </a:prstGeom>
            <a:noFill/>
          </p:spPr>
          <p:txBody>
            <a:bodyPr wrap="square" rtlCol="0">
              <a:spAutoFit/>
            </a:bodyPr>
            <a:lstStyle/>
            <a:p>
              <a:r>
                <a:rPr lang="en-US" sz="2400" dirty="0"/>
                <a:t>	$260 million in home sales</a:t>
              </a:r>
            </a:p>
          </p:txBody>
        </p:sp>
        <p:sp>
          <p:nvSpPr>
            <p:cNvPr id="13" name="Arrow: Up 12">
              <a:extLst>
                <a:ext uri="{FF2B5EF4-FFF2-40B4-BE49-F238E27FC236}">
                  <a16:creationId xmlns:a16="http://schemas.microsoft.com/office/drawing/2014/main" id="{937C7826-50DA-47C4-9201-F3BC9356A6B7}"/>
                </a:ext>
              </a:extLst>
            </p:cNvPr>
            <p:cNvSpPr/>
            <p:nvPr/>
          </p:nvSpPr>
          <p:spPr>
            <a:xfrm>
              <a:off x="528430" y="40063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8F3971-EBF0-4BB7-B554-4166BFCFA471}"/>
              </a:ext>
            </a:extLst>
          </p:cNvPr>
          <p:cNvGrpSpPr/>
          <p:nvPr/>
        </p:nvGrpSpPr>
        <p:grpSpPr>
          <a:xfrm>
            <a:off x="2362200" y="4230470"/>
            <a:ext cx="6324600" cy="570131"/>
            <a:chOff x="381000" y="5377934"/>
            <a:chExt cx="6324600" cy="570131"/>
          </a:xfrm>
        </p:grpSpPr>
        <p:sp>
          <p:nvSpPr>
            <p:cNvPr id="14" name="TextBox 13">
              <a:extLst>
                <a:ext uri="{FF2B5EF4-FFF2-40B4-BE49-F238E27FC236}">
                  <a16:creationId xmlns:a16="http://schemas.microsoft.com/office/drawing/2014/main" id="{D0C6F657-DAC8-4C91-9DE1-F48F7C413D5D}"/>
                </a:ext>
              </a:extLst>
            </p:cNvPr>
            <p:cNvSpPr txBox="1"/>
            <p:nvPr/>
          </p:nvSpPr>
          <p:spPr>
            <a:xfrm>
              <a:off x="381000" y="5486400"/>
              <a:ext cx="6324600" cy="461665"/>
            </a:xfrm>
            <a:prstGeom prst="rect">
              <a:avLst/>
            </a:prstGeom>
            <a:noFill/>
          </p:spPr>
          <p:txBody>
            <a:bodyPr wrap="square" rtlCol="0">
              <a:spAutoFit/>
            </a:bodyPr>
            <a:lstStyle/>
            <a:p>
              <a:r>
                <a:rPr lang="en-US" sz="2400" dirty="0"/>
                <a:t>	$600 million on health-care cost savings </a:t>
              </a:r>
            </a:p>
          </p:txBody>
        </p:sp>
        <p:sp>
          <p:nvSpPr>
            <p:cNvPr id="15" name="Arrow: Up 14">
              <a:extLst>
                <a:ext uri="{FF2B5EF4-FFF2-40B4-BE49-F238E27FC236}">
                  <a16:creationId xmlns:a16="http://schemas.microsoft.com/office/drawing/2014/main" id="{9DDCBAE7-B742-4C82-B68C-B13286D9D4C2}"/>
                </a:ext>
              </a:extLst>
            </p:cNvPr>
            <p:cNvSpPr/>
            <p:nvPr/>
          </p:nvSpPr>
          <p:spPr>
            <a:xfrm>
              <a:off x="528430" y="53779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
            <a:extLst>
              <a:ext uri="{FF2B5EF4-FFF2-40B4-BE49-F238E27FC236}">
                <a16:creationId xmlns:a16="http://schemas.microsoft.com/office/drawing/2014/main" id="{380DF5D0-B222-4AEB-AF66-CE27CB5A37C5}"/>
              </a:ext>
            </a:extLst>
          </p:cNvPr>
          <p:cNvSpPr>
            <a:spLocks noChangeArrowheads="1"/>
          </p:cNvSpPr>
          <p:nvPr/>
        </p:nvSpPr>
        <p:spPr bwMode="auto">
          <a:xfrm>
            <a:off x="1524000" y="22860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Economic Impacts – The Graduation Effect</a:t>
            </a:r>
          </a:p>
          <a:p>
            <a:pPr algn="ctr"/>
            <a:r>
              <a:rPr lang="en-US" sz="3200" b="1" i="1" dirty="0">
                <a:solidFill>
                  <a:srgbClr val="000066"/>
                </a:solidFill>
                <a:latin typeface="+mj-lt"/>
              </a:rPr>
              <a:t>If</a:t>
            </a:r>
            <a:r>
              <a:rPr lang="en-US" sz="3200" b="1" dirty="0">
                <a:solidFill>
                  <a:srgbClr val="000066"/>
                </a:solidFill>
                <a:latin typeface="+mj-lt"/>
              </a:rPr>
              <a:t> Georgia’s Graduation Rate increased to </a:t>
            </a:r>
            <a:r>
              <a:rPr lang="en-US" sz="3200" b="1" i="1" dirty="0">
                <a:solidFill>
                  <a:srgbClr val="FF0000"/>
                </a:solidFill>
                <a:latin typeface="+mj-lt"/>
              </a:rPr>
              <a:t>90%</a:t>
            </a:r>
          </a:p>
        </p:txBody>
      </p:sp>
    </p:spTree>
    <p:extLst>
      <p:ext uri="{BB962C8B-B14F-4D97-AF65-F5344CB8AC3E}">
        <p14:creationId xmlns:p14="http://schemas.microsoft.com/office/powerpoint/2010/main" val="9941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1143000"/>
          </a:xfrm>
        </p:spPr>
        <p:txBody>
          <a:bodyPr>
            <a:normAutofit/>
          </a:bodyPr>
          <a:lstStyle/>
          <a:p>
            <a:r>
              <a:rPr lang="en-US" sz="3200" dirty="0">
                <a:solidFill>
                  <a:srgbClr val="002060"/>
                </a:solidFill>
              </a:rPr>
              <a:t>The Changing Face of Georgia</a:t>
            </a:r>
          </a:p>
        </p:txBody>
      </p:sp>
      <p:sp>
        <p:nvSpPr>
          <p:cNvPr id="5" name="TextBox 4"/>
          <p:cNvSpPr txBox="1"/>
          <p:nvPr/>
        </p:nvSpPr>
        <p:spPr>
          <a:xfrm>
            <a:off x="1600200" y="6334780"/>
            <a:ext cx="8763000" cy="523220"/>
          </a:xfrm>
          <a:prstGeom prst="rect">
            <a:avLst/>
          </a:prstGeom>
          <a:noFill/>
        </p:spPr>
        <p:txBody>
          <a:bodyPr wrap="square" rtlCol="0">
            <a:spAutoFit/>
          </a:bodyPr>
          <a:lstStyle/>
          <a:p>
            <a:r>
              <a:rPr lang="en-US" sz="1400" u="sng" dirty="0"/>
              <a:t>Source</a:t>
            </a:r>
            <a:r>
              <a:rPr lang="en-US" sz="1400" dirty="0"/>
              <a:t>: U.S. Census Bureau, American Community Survey, 2006-2010 &amp; 2013-2017 5-Year Estimates, calculations done by Atlanta Regional Commission</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2B8358E-A26B-4AA3-8A2E-7C2278A918CC}"/>
                  </a:ext>
                </a:extLst>
              </p14:cNvPr>
              <p14:cNvContentPartPr/>
              <p14:nvPr/>
            </p14:nvContentPartPr>
            <p14:xfrm>
              <a:off x="3387218" y="939415"/>
              <a:ext cx="360" cy="2160"/>
            </p14:xfrm>
          </p:contentPart>
        </mc:Choice>
        <mc:Fallback xmlns="">
          <p:pic>
            <p:nvPicPr>
              <p:cNvPr id="6" name="Ink 5">
                <a:extLst>
                  <a:ext uri="{FF2B5EF4-FFF2-40B4-BE49-F238E27FC236}">
                    <a16:creationId xmlns:a16="http://schemas.microsoft.com/office/drawing/2014/main" id="{E2B8358E-A26B-4AA3-8A2E-7C2278A918CC}"/>
                  </a:ext>
                </a:extLst>
              </p:cNvPr>
              <p:cNvPicPr/>
              <p:nvPr/>
            </p:nvPicPr>
            <p:blipFill>
              <a:blip r:embed="rId4"/>
              <a:stretch>
                <a:fillRect/>
              </a:stretch>
            </p:blipFill>
            <p:spPr>
              <a:xfrm>
                <a:off x="3378218" y="930415"/>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1DD1B10-90C0-4EE4-9507-C6A05C2B09D7}"/>
                  </a:ext>
                </a:extLst>
              </p14:cNvPr>
              <p14:cNvContentPartPr/>
              <p14:nvPr/>
            </p14:nvContentPartPr>
            <p14:xfrm>
              <a:off x="2614298" y="793255"/>
              <a:ext cx="24480" cy="10440"/>
            </p14:xfrm>
          </p:contentPart>
        </mc:Choice>
        <mc:Fallback xmlns="">
          <p:pic>
            <p:nvPicPr>
              <p:cNvPr id="7" name="Ink 6">
                <a:extLst>
                  <a:ext uri="{FF2B5EF4-FFF2-40B4-BE49-F238E27FC236}">
                    <a16:creationId xmlns:a16="http://schemas.microsoft.com/office/drawing/2014/main" id="{A1DD1B10-90C0-4EE4-9507-C6A05C2B09D7}"/>
                  </a:ext>
                </a:extLst>
              </p:cNvPr>
              <p:cNvPicPr/>
              <p:nvPr/>
            </p:nvPicPr>
            <p:blipFill>
              <a:blip r:embed="rId6"/>
              <a:stretch>
                <a:fillRect/>
              </a:stretch>
            </p:blipFill>
            <p:spPr>
              <a:xfrm>
                <a:off x="2605164" y="784255"/>
                <a:ext cx="42383"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4E73A36-4900-49B7-8A5C-751030131408}"/>
                  </a:ext>
                </a:extLst>
              </p14:cNvPr>
              <p14:cNvContentPartPr/>
              <p14:nvPr/>
            </p14:nvContentPartPr>
            <p14:xfrm>
              <a:off x="2640218" y="916015"/>
              <a:ext cx="19080" cy="39240"/>
            </p14:xfrm>
          </p:contentPart>
        </mc:Choice>
        <mc:Fallback xmlns="">
          <p:pic>
            <p:nvPicPr>
              <p:cNvPr id="8" name="Ink 7">
                <a:extLst>
                  <a:ext uri="{FF2B5EF4-FFF2-40B4-BE49-F238E27FC236}">
                    <a16:creationId xmlns:a16="http://schemas.microsoft.com/office/drawing/2014/main" id="{F4E73A36-4900-49B7-8A5C-751030131408}"/>
                  </a:ext>
                </a:extLst>
              </p:cNvPr>
              <p:cNvPicPr/>
              <p:nvPr/>
            </p:nvPicPr>
            <p:blipFill>
              <a:blip r:embed="rId8"/>
              <a:stretch>
                <a:fillRect/>
              </a:stretch>
            </p:blipFill>
            <p:spPr>
              <a:xfrm>
                <a:off x="2631218" y="907015"/>
                <a:ext cx="36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1464756-15D6-42A7-A729-125E3135762D}"/>
                  </a:ext>
                </a:extLst>
              </p14:cNvPr>
              <p14:cNvContentPartPr/>
              <p14:nvPr/>
            </p14:nvContentPartPr>
            <p14:xfrm>
              <a:off x="9197258" y="6668455"/>
              <a:ext cx="12960" cy="14400"/>
            </p14:xfrm>
          </p:contentPart>
        </mc:Choice>
        <mc:Fallback xmlns="">
          <p:pic>
            <p:nvPicPr>
              <p:cNvPr id="9" name="Ink 8">
                <a:extLst>
                  <a:ext uri="{FF2B5EF4-FFF2-40B4-BE49-F238E27FC236}">
                    <a16:creationId xmlns:a16="http://schemas.microsoft.com/office/drawing/2014/main" id="{21464756-15D6-42A7-A729-125E3135762D}"/>
                  </a:ext>
                </a:extLst>
              </p:cNvPr>
              <p:cNvPicPr/>
              <p:nvPr/>
            </p:nvPicPr>
            <p:blipFill>
              <a:blip r:embed="rId10"/>
              <a:stretch>
                <a:fillRect/>
              </a:stretch>
            </p:blipFill>
            <p:spPr>
              <a:xfrm>
                <a:off x="9188258" y="6659455"/>
                <a:ext cx="30600" cy="32040"/>
              </a:xfrm>
              <a:prstGeom prst="rect">
                <a:avLst/>
              </a:prstGeom>
            </p:spPr>
          </p:pic>
        </mc:Fallback>
      </mc:AlternateContent>
      <p:graphicFrame>
        <p:nvGraphicFramePr>
          <p:cNvPr id="13" name="Chart 12">
            <a:extLst>
              <a:ext uri="{FF2B5EF4-FFF2-40B4-BE49-F238E27FC236}">
                <a16:creationId xmlns:a16="http://schemas.microsoft.com/office/drawing/2014/main" id="{501AC52D-4DF5-4761-B57E-6E862438B5D4}"/>
              </a:ext>
            </a:extLst>
          </p:cNvPr>
          <p:cNvGraphicFramePr/>
          <p:nvPr/>
        </p:nvGraphicFramePr>
        <p:xfrm>
          <a:off x="1796040" y="1097096"/>
          <a:ext cx="8338560" cy="499890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461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1600200" y="1371601"/>
          <a:ext cx="7488238" cy="4951413"/>
        </p:xfrm>
        <a:graphic>
          <a:graphicData uri="http://schemas.openxmlformats.org/presentationml/2006/ole">
            <mc:AlternateContent xmlns:mc="http://schemas.openxmlformats.org/markup-compatibility/2006">
              <mc:Choice xmlns:v="urn:schemas-microsoft-com:vml" Requires="v">
                <p:oleObj spid="_x0000_s1027" name="Chart" r:id="rId4" imgW="7420113" imgH="4905388" progId="MSGraph.Chart.8">
                  <p:embed followColorScheme="full"/>
                </p:oleObj>
              </mc:Choice>
              <mc:Fallback>
                <p:oleObj name="Chart" r:id="rId4" imgW="7420113" imgH="4905388" progId="MSGraph.Chart.8">
                  <p:embed followColorScheme="full"/>
                  <p:pic>
                    <p:nvPicPr>
                      <p:cNvPr id="58370" name="Object 2"/>
                      <p:cNvPicPr>
                        <a:picLocks noChangeAspect="1" noChangeArrowheads="1"/>
                      </p:cNvPicPr>
                      <p:nvPr/>
                    </p:nvPicPr>
                    <p:blipFill>
                      <a:blip r:embed="rId5"/>
                      <a:srcRect/>
                      <a:stretch>
                        <a:fillRect/>
                      </a:stretch>
                    </p:blipFill>
                    <p:spPr bwMode="auto">
                      <a:xfrm>
                        <a:off x="1600200" y="1371601"/>
                        <a:ext cx="7488238" cy="495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3"/>
          <p:cNvSpPr>
            <a:spLocks noChangeArrowheads="1"/>
          </p:cNvSpPr>
          <p:nvPr/>
        </p:nvSpPr>
        <p:spPr bwMode="auto">
          <a:xfrm>
            <a:off x="1905000" y="381000"/>
            <a:ext cx="8458200" cy="762000"/>
          </a:xfrm>
          <a:prstGeom prst="rect">
            <a:avLst/>
          </a:prstGeom>
          <a:noFill/>
          <a:ln w="9525">
            <a:noFill/>
            <a:miter lim="800000"/>
            <a:headEnd/>
            <a:tailEnd/>
          </a:ln>
        </p:spPr>
        <p:txBody>
          <a:bodyPr anchor="ctr"/>
          <a:lstStyle/>
          <a:p>
            <a:pPr algn="ctr">
              <a:lnSpc>
                <a:spcPct val="95000"/>
              </a:lnSpc>
            </a:pPr>
            <a:r>
              <a:rPr lang="en-US" sz="3200" b="1">
                <a:solidFill>
                  <a:srgbClr val="000066"/>
                </a:solidFill>
              </a:rPr>
              <a:t>Disparities in Early Vocabulary Growth</a:t>
            </a:r>
          </a:p>
        </p:txBody>
      </p:sp>
      <p:sp>
        <p:nvSpPr>
          <p:cNvPr id="58372" name="Text Box 4"/>
          <p:cNvSpPr txBox="1">
            <a:spLocks noChangeArrowheads="1"/>
          </p:cNvSpPr>
          <p:nvPr/>
        </p:nvSpPr>
        <p:spPr bwMode="auto">
          <a:xfrm>
            <a:off x="1524000" y="6583363"/>
            <a:ext cx="8153400" cy="290512"/>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Hart, B. and </a:t>
            </a:r>
            <a:r>
              <a:rPr lang="en-US" sz="1300" dirty="0" err="1"/>
              <a:t>Risley</a:t>
            </a:r>
            <a:r>
              <a:rPr lang="en-US" sz="1300" dirty="0"/>
              <a:t>, T. R. (2003). “The Early Catastrophe: The 30 Million Word Gap by Age 3.” </a:t>
            </a:r>
            <a:r>
              <a:rPr lang="en-US" sz="1300" dirty="0">
                <a:latin typeface="Verdana" charset="0"/>
              </a:rPr>
              <a:t> </a:t>
            </a:r>
          </a:p>
        </p:txBody>
      </p:sp>
      <p:sp>
        <p:nvSpPr>
          <p:cNvPr id="58373" name="Text Box 5"/>
          <p:cNvSpPr txBox="1">
            <a:spLocks noChangeArrowheads="1"/>
          </p:cNvSpPr>
          <p:nvPr/>
        </p:nvSpPr>
        <p:spPr bwMode="auto">
          <a:xfrm>
            <a:off x="8686800" y="1447801"/>
            <a:ext cx="1828800" cy="1006475"/>
          </a:xfrm>
          <a:prstGeom prst="rect">
            <a:avLst/>
          </a:prstGeom>
          <a:solidFill>
            <a:srgbClr val="003300"/>
          </a:solidFill>
          <a:ln w="22225">
            <a:noFill/>
            <a:miter lim="800000"/>
            <a:headEnd/>
            <a:tailEnd/>
          </a:ln>
        </p:spPr>
        <p:txBody>
          <a:bodyPr anchorCtr="1">
            <a:spAutoFit/>
          </a:bodyPr>
          <a:lstStyle/>
          <a:p>
            <a:pPr algn="ctr">
              <a:spcBef>
                <a:spcPct val="50000"/>
              </a:spcBef>
            </a:pPr>
            <a:r>
              <a:rPr lang="en-US" sz="2000" b="1" dirty="0">
                <a:solidFill>
                  <a:schemeClr val="bg1"/>
                </a:solidFill>
                <a:latin typeface="Calibri" panose="020F0502020204030204" pitchFamily="34" charset="0"/>
                <a:cs typeface="Calibri" panose="020F0502020204030204" pitchFamily="34" charset="0"/>
              </a:rPr>
              <a:t>Professional Families        1,116 words</a:t>
            </a:r>
          </a:p>
        </p:txBody>
      </p:sp>
      <p:sp>
        <p:nvSpPr>
          <p:cNvPr id="58374" name="Text Box 6"/>
          <p:cNvSpPr txBox="1">
            <a:spLocks noChangeArrowheads="1"/>
          </p:cNvSpPr>
          <p:nvPr/>
        </p:nvSpPr>
        <p:spPr bwMode="auto">
          <a:xfrm>
            <a:off x="8686800" y="2590801"/>
            <a:ext cx="1828800" cy="1006475"/>
          </a:xfrm>
          <a:prstGeom prst="rect">
            <a:avLst/>
          </a:prstGeom>
          <a:solidFill>
            <a:srgbClr val="FF9900"/>
          </a:solidFill>
          <a:ln w="22225">
            <a:noFill/>
            <a:miter lim="800000"/>
            <a:headEnd/>
            <a:tailEnd/>
          </a:ln>
        </p:spPr>
        <p:txBody>
          <a:bodyPr anchorCtr="1">
            <a:spAutoFit/>
          </a:bodyPr>
          <a:lstStyle/>
          <a:p>
            <a:pPr algn="ctr">
              <a:spcBef>
                <a:spcPct val="50000"/>
              </a:spcBef>
            </a:pPr>
            <a:r>
              <a:rPr lang="en-US" sz="2000" b="1" dirty="0">
                <a:solidFill>
                  <a:schemeClr val="bg1"/>
                </a:solidFill>
                <a:latin typeface="+mj-lt"/>
                <a:cs typeface="Times New Roman" charset="0"/>
              </a:rPr>
              <a:t>Working Class Families        749 words</a:t>
            </a:r>
          </a:p>
        </p:txBody>
      </p:sp>
      <p:sp>
        <p:nvSpPr>
          <p:cNvPr id="58375" name="Text Box 7"/>
          <p:cNvSpPr txBox="1">
            <a:spLocks noChangeArrowheads="1"/>
          </p:cNvSpPr>
          <p:nvPr/>
        </p:nvSpPr>
        <p:spPr bwMode="auto">
          <a:xfrm>
            <a:off x="8686800" y="3733801"/>
            <a:ext cx="1828800" cy="1006475"/>
          </a:xfrm>
          <a:prstGeom prst="rect">
            <a:avLst/>
          </a:prstGeom>
          <a:solidFill>
            <a:srgbClr val="8E0000"/>
          </a:solidFill>
          <a:ln w="22225">
            <a:noFill/>
            <a:miter lim="800000"/>
            <a:headEnd/>
            <a:tailEnd/>
          </a:ln>
        </p:spPr>
        <p:txBody>
          <a:bodyPr anchorCtr="1">
            <a:spAutoFit/>
          </a:bodyPr>
          <a:lstStyle/>
          <a:p>
            <a:pPr algn="ctr">
              <a:spcBef>
                <a:spcPct val="50000"/>
              </a:spcBef>
            </a:pPr>
            <a:r>
              <a:rPr lang="en-US" sz="2000" b="1" dirty="0">
                <a:solidFill>
                  <a:schemeClr val="bg1"/>
                </a:solidFill>
                <a:latin typeface="+mj-lt"/>
                <a:cs typeface="Times New Roman" charset="0"/>
              </a:rPr>
              <a:t>Welfare   Families        525 words</a:t>
            </a:r>
          </a:p>
        </p:txBody>
      </p:sp>
      <p:sp>
        <p:nvSpPr>
          <p:cNvPr id="58376" name="Oval 8"/>
          <p:cNvSpPr>
            <a:spLocks noChangeArrowheads="1"/>
          </p:cNvSpPr>
          <p:nvPr/>
        </p:nvSpPr>
        <p:spPr bwMode="auto">
          <a:xfrm>
            <a:off x="3581400" y="4724400"/>
            <a:ext cx="304800" cy="685800"/>
          </a:xfrm>
          <a:prstGeom prst="ellipse">
            <a:avLst/>
          </a:prstGeom>
          <a:noFill/>
          <a:ln w="38100">
            <a:solidFill>
              <a:srgbClr val="FF0000"/>
            </a:solidFill>
            <a:round/>
            <a:headEnd/>
            <a:tailEnd/>
          </a:ln>
        </p:spPr>
        <p:txBody>
          <a:bodyPr wrap="none" anchor="ctr"/>
          <a:lstStyle/>
          <a:p>
            <a:endParaRPr lang="en-US"/>
          </a:p>
        </p:txBody>
      </p:sp>
      <p:sp>
        <p:nvSpPr>
          <p:cNvPr id="233481" name="Oval 9"/>
          <p:cNvSpPr>
            <a:spLocks noChangeArrowheads="1"/>
          </p:cNvSpPr>
          <p:nvPr/>
        </p:nvSpPr>
        <p:spPr bwMode="auto">
          <a:xfrm>
            <a:off x="6019800" y="3962400"/>
            <a:ext cx="381000" cy="990600"/>
          </a:xfrm>
          <a:prstGeom prst="ellipse">
            <a:avLst/>
          </a:prstGeom>
          <a:noFill/>
          <a:ln w="38100">
            <a:solidFill>
              <a:srgbClr val="FF0000"/>
            </a:solidFill>
            <a:round/>
            <a:headEnd/>
            <a:tailEnd/>
          </a:ln>
        </p:spPr>
        <p:txBody>
          <a:bodyPr wrap="none" anchor="ctr"/>
          <a:lstStyle/>
          <a:p>
            <a:endParaRPr lang="en-US"/>
          </a:p>
        </p:txBody>
      </p:sp>
      <p:sp>
        <p:nvSpPr>
          <p:cNvPr id="233482" name="Oval 10"/>
          <p:cNvSpPr>
            <a:spLocks noChangeArrowheads="1"/>
          </p:cNvSpPr>
          <p:nvPr/>
        </p:nvSpPr>
        <p:spPr bwMode="auto">
          <a:xfrm>
            <a:off x="8382000" y="1905000"/>
            <a:ext cx="381000" cy="2133600"/>
          </a:xfrm>
          <a:prstGeom prst="ellipse">
            <a:avLst/>
          </a:prstGeom>
          <a:noFill/>
          <a:ln w="3810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55665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81"/>
                                        </p:tgtEl>
                                        <p:attrNameLst>
                                          <p:attrName>style.visibility</p:attrName>
                                        </p:attrNameLst>
                                      </p:cBhvr>
                                      <p:to>
                                        <p:strVal val="visible"/>
                                      </p:to>
                                    </p:set>
                                    <p:anim calcmode="lin" valueType="num">
                                      <p:cBhvr additive="base">
                                        <p:cTn id="7" dur="500" fill="hold"/>
                                        <p:tgtEl>
                                          <p:spTgt spid="233481"/>
                                        </p:tgtEl>
                                        <p:attrNameLst>
                                          <p:attrName>ppt_x</p:attrName>
                                        </p:attrNameLst>
                                      </p:cBhvr>
                                      <p:tavLst>
                                        <p:tav tm="0">
                                          <p:val>
                                            <p:strVal val="0-#ppt_w/2"/>
                                          </p:val>
                                        </p:tav>
                                        <p:tav tm="100000">
                                          <p:val>
                                            <p:strVal val="#ppt_x"/>
                                          </p:val>
                                        </p:tav>
                                      </p:tavLst>
                                    </p:anim>
                                    <p:anim calcmode="lin" valueType="num">
                                      <p:cBhvr additive="base">
                                        <p:cTn id="8" dur="500" fill="hold"/>
                                        <p:tgtEl>
                                          <p:spTgt spid="233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82"/>
                                        </p:tgtEl>
                                        <p:attrNameLst>
                                          <p:attrName>style.visibility</p:attrName>
                                        </p:attrNameLst>
                                      </p:cBhvr>
                                      <p:to>
                                        <p:strVal val="visible"/>
                                      </p:to>
                                    </p:set>
                                    <p:anim calcmode="lin" valueType="num">
                                      <p:cBhvr additive="base">
                                        <p:cTn id="13" dur="500" fill="hold"/>
                                        <p:tgtEl>
                                          <p:spTgt spid="233482"/>
                                        </p:tgtEl>
                                        <p:attrNameLst>
                                          <p:attrName>ppt_x</p:attrName>
                                        </p:attrNameLst>
                                      </p:cBhvr>
                                      <p:tavLst>
                                        <p:tav tm="0">
                                          <p:val>
                                            <p:strVal val="0-#ppt_w/2"/>
                                          </p:val>
                                        </p:tav>
                                        <p:tav tm="100000">
                                          <p:val>
                                            <p:strVal val="#ppt_x"/>
                                          </p:val>
                                        </p:tav>
                                      </p:tavLst>
                                    </p:anim>
                                    <p:anim calcmode="lin" valueType="num">
                                      <p:cBhvr additive="base">
                                        <p:cTn id="14" dur="500" fill="hold"/>
                                        <p:tgtEl>
                                          <p:spTgt spid="233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1" grpId="0" animBg="1"/>
      <p:bldP spid="2334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524000" y="405623"/>
            <a:ext cx="9144000" cy="535531"/>
          </a:xfrm>
          <a:prstGeom prst="rect">
            <a:avLst/>
          </a:prstGeom>
          <a:noFill/>
          <a:ln w="9525">
            <a:noFill/>
            <a:miter lim="800000"/>
            <a:headEnd/>
            <a:tailEnd/>
          </a:ln>
        </p:spPr>
        <p:txBody>
          <a:bodyPr wrap="square">
            <a:spAutoFit/>
          </a:bodyPr>
          <a:lstStyle/>
          <a:p>
            <a:pPr algn="ctr"/>
            <a:r>
              <a:rPr lang="en-US" sz="3200" dirty="0">
                <a:solidFill>
                  <a:srgbClr val="000066"/>
                </a:solidFill>
                <a:cs typeface="Times New Roman" charset="0"/>
              </a:rPr>
              <a:t>Achievement Gaps</a:t>
            </a:r>
          </a:p>
        </p:txBody>
      </p:sp>
      <p:sp>
        <p:nvSpPr>
          <p:cNvPr id="6" name="Text Box 3"/>
          <p:cNvSpPr txBox="1">
            <a:spLocks noChangeArrowheads="1"/>
          </p:cNvSpPr>
          <p:nvPr/>
        </p:nvSpPr>
        <p:spPr bwMode="auto">
          <a:xfrm>
            <a:off x="152400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Georgia Department of Education, 2018 High School Graduation Rate</a:t>
            </a:r>
          </a:p>
        </p:txBody>
      </p:sp>
      <p:sp>
        <p:nvSpPr>
          <p:cNvPr id="12" name="Text Box 3">
            <a:extLst>
              <a:ext uri="{FF2B5EF4-FFF2-40B4-BE49-F238E27FC236}">
                <a16:creationId xmlns:a16="http://schemas.microsoft.com/office/drawing/2014/main" id="{A4742C97-36D6-4C86-AB59-A20EA16CC99D}"/>
              </a:ext>
            </a:extLst>
          </p:cNvPr>
          <p:cNvSpPr txBox="1">
            <a:spLocks noChangeArrowheads="1"/>
          </p:cNvSpPr>
          <p:nvPr/>
        </p:nvSpPr>
        <p:spPr bwMode="auto">
          <a:xfrm>
            <a:off x="1524000" y="6264634"/>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National Assessment of Educational Progress, 2017 Percent of students proficient and above</a:t>
            </a:r>
          </a:p>
        </p:txBody>
      </p:sp>
      <p:graphicFrame>
        <p:nvGraphicFramePr>
          <p:cNvPr id="5" name="Chart 4">
            <a:extLst>
              <a:ext uri="{FF2B5EF4-FFF2-40B4-BE49-F238E27FC236}">
                <a16:creationId xmlns:a16="http://schemas.microsoft.com/office/drawing/2014/main" id="{C25B225C-0128-4A62-A1E4-3C304321ECF1}"/>
              </a:ext>
            </a:extLst>
          </p:cNvPr>
          <p:cNvGraphicFramePr/>
          <p:nvPr/>
        </p:nvGraphicFramePr>
        <p:xfrm>
          <a:off x="1524000" y="1524000"/>
          <a:ext cx="3217060" cy="401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4C11E53-B756-4AA3-9120-7809B51B42C1}"/>
              </a:ext>
            </a:extLst>
          </p:cNvPr>
          <p:cNvGraphicFramePr/>
          <p:nvPr/>
        </p:nvGraphicFramePr>
        <p:xfrm>
          <a:off x="4695640" y="1542411"/>
          <a:ext cx="3064660" cy="401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18C8C21F-9C6F-4130-ADBE-191521E58DF7}"/>
              </a:ext>
            </a:extLst>
          </p:cNvPr>
          <p:cNvGraphicFramePr/>
          <p:nvPr/>
        </p:nvGraphicFramePr>
        <p:xfrm>
          <a:off x="7603340" y="1560822"/>
          <a:ext cx="3064660" cy="401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87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7" dur="500"/>
                                        <p:tgtEl>
                                          <p:spTgt spid="5">
                                            <p:graphicEl>
                                              <a:chart seriesIdx="-4" categoryIdx="0" bldStep="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fade">
                                      <p:cBhvr>
                                        <p:cTn id="10" dur="500"/>
                                        <p:tgtEl>
                                          <p:spTgt spid="13">
                                            <p:graphicEl>
                                              <a:chart seriesIdx="-4" categoryIdx="0" bldStep="category"/>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fade">
                                      <p:cBhvr>
                                        <p:cTn id="13" dur="500"/>
                                        <p:tgtEl>
                                          <p:spTgt spid="14">
                                            <p:graphicEl>
                                              <a:chart seriesIdx="-4" categoryIdx="0" bldStep="category"/>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8" dur="500"/>
                                        <p:tgtEl>
                                          <p:spTgt spid="5">
                                            <p:graphicEl>
                                              <a:chart seriesIdx="-4" categoryIdx="1" bldStep="category"/>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fade">
                                      <p:cBhvr>
                                        <p:cTn id="21" dur="500"/>
                                        <p:tgtEl>
                                          <p:spTgt spid="13">
                                            <p:graphicEl>
                                              <a:chart seriesIdx="-4" categoryIdx="1" bldStep="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fade">
                                      <p:cBhvr>
                                        <p:cTn id="24" dur="500"/>
                                        <p:tgtEl>
                                          <p:spTgt spid="14">
                                            <p:graphicEl>
                                              <a:chart seriesIdx="-4" categoryIdx="1" bldStep="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29" dur="500"/>
                                        <p:tgtEl>
                                          <p:spTgt spid="5">
                                            <p:graphicEl>
                                              <a:chart seriesIdx="-4" categoryIdx="2" bldStep="category"/>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fade">
                                      <p:cBhvr>
                                        <p:cTn id="32" dur="500"/>
                                        <p:tgtEl>
                                          <p:spTgt spid="13">
                                            <p:graphicEl>
                                              <a:chart seriesIdx="-4" categoryIdx="2" bldStep="category"/>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fade">
                                      <p:cBhvr>
                                        <p:cTn id="35" dur="500"/>
                                        <p:tgtEl>
                                          <p:spTgt spid="1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Graphic spid="13" grpId="0" uiExpand="1">
        <p:bldSub>
          <a:bldChart bld="category"/>
        </p:bldSub>
      </p:bldGraphic>
      <p:bldGraphic spid="14" grpId="0" uiExpand="1">
        <p:bldSub>
          <a:bldChart bld="category"/>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704C497-89CC-4826-BA3F-95A911988501}"/>
              </a:ext>
            </a:extLst>
          </p:cNvPr>
          <p:cNvGraphicFramePr>
            <a:graphicFrameLocks noGrp="1"/>
          </p:cNvGraphicFramePr>
          <p:nvPr>
            <p:ph idx="1"/>
          </p:nvPr>
        </p:nvGraphicFramePr>
        <p:xfrm>
          <a:off x="1956143" y="1070493"/>
          <a:ext cx="83820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a:extLst>
              <a:ext uri="{FF2B5EF4-FFF2-40B4-BE49-F238E27FC236}">
                <a16:creationId xmlns:a16="http://schemas.microsoft.com/office/drawing/2014/main" id="{E26E0F1D-31AD-45BF-A26D-891761CE4282}"/>
              </a:ext>
            </a:extLst>
          </p:cNvPr>
          <p:cNvSpPr>
            <a:spLocks noGrp="1" noChangeArrowheads="1"/>
          </p:cNvSpPr>
          <p:nvPr>
            <p:ph type="title"/>
          </p:nvPr>
        </p:nvSpPr>
        <p:spPr bwMode="auto">
          <a:xfrm>
            <a:off x="1524000" y="481823"/>
            <a:ext cx="9144000" cy="535531"/>
          </a:xfrm>
          <a:prstGeom prst="rect">
            <a:avLst/>
          </a:prstGeom>
          <a:noFill/>
          <a:ln w="9525">
            <a:noFill/>
            <a:miter lim="800000"/>
            <a:headEnd/>
            <a:tailEnd/>
          </a:ln>
        </p:spPr>
        <p:txBody>
          <a:bodyPr wrap="square">
            <a:spAutoFit/>
          </a:bodyPr>
          <a:lstStyle/>
          <a:p>
            <a:pPr algn="ctr"/>
            <a:r>
              <a:rPr lang="en-US" sz="3200" dirty="0">
                <a:solidFill>
                  <a:srgbClr val="000066"/>
                </a:solidFill>
                <a:cs typeface="Times New Roman" charset="0"/>
              </a:rPr>
              <a:t>The Great Equalizer</a:t>
            </a:r>
          </a:p>
        </p:txBody>
      </p:sp>
      <p:sp>
        <p:nvSpPr>
          <p:cNvPr id="10" name="Text Box 3">
            <a:extLst>
              <a:ext uri="{FF2B5EF4-FFF2-40B4-BE49-F238E27FC236}">
                <a16:creationId xmlns:a16="http://schemas.microsoft.com/office/drawing/2014/main" id="{E05018A2-9EC5-4D0D-8A27-65C5A84203DC}"/>
              </a:ext>
            </a:extLst>
          </p:cNvPr>
          <p:cNvSpPr txBox="1">
            <a:spLocks noChangeArrowheads="1"/>
          </p:cNvSpPr>
          <p:nvPr/>
        </p:nvSpPr>
        <p:spPr bwMode="auto">
          <a:xfrm>
            <a:off x="1764898" y="6332143"/>
            <a:ext cx="8903103" cy="492443"/>
          </a:xfrm>
          <a:prstGeom prst="rect">
            <a:avLst/>
          </a:prstGeom>
          <a:noFill/>
          <a:ln w="9525">
            <a:noFill/>
            <a:miter lim="800000"/>
            <a:headEnd/>
            <a:tailEnd/>
          </a:ln>
        </p:spPr>
        <p:txBody>
          <a:bodyPr wrap="square">
            <a:spAutoFit/>
          </a:bodyPr>
          <a:lstStyle/>
          <a:p>
            <a:pPr>
              <a:spcBef>
                <a:spcPct val="50000"/>
              </a:spcBef>
              <a:spcAft>
                <a:spcPts val="600"/>
              </a:spcAft>
            </a:pPr>
            <a:r>
              <a:rPr lang="en-US" sz="1300" u="sng" dirty="0">
                <a:cs typeface="Times New Roman" charset="0"/>
              </a:rPr>
              <a:t>*Source:</a:t>
            </a:r>
            <a:r>
              <a:rPr lang="en-US" sz="1300" dirty="0">
                <a:cs typeface="Times New Roman" charset="0"/>
              </a:rPr>
              <a:t>  Governor’s Office of Student Achievement: </a:t>
            </a:r>
            <a:r>
              <a:rPr lang="en-US" sz="1300" dirty="0">
                <a:cs typeface="Times New Roman" charset="0"/>
                <a:hlinkClick r:id="rId3">
                  <a:extLst>
                    <a:ext uri="{A12FA001-AC4F-418D-AE19-62706E023703}">
                      <ahyp:hlinkClr xmlns:ahyp="http://schemas.microsoft.com/office/drawing/2018/hyperlinkcolor" val="tx"/>
                    </a:ext>
                  </a:extLst>
                </a:hlinkClick>
              </a:rPr>
              <a:t>How Do Students’ 3</a:t>
            </a:r>
            <a:r>
              <a:rPr lang="en-US" sz="1300" baseline="30000" dirty="0">
                <a:cs typeface="Times New Roman" charset="0"/>
                <a:hlinkClick r:id="rId3">
                  <a:extLst>
                    <a:ext uri="{A12FA001-AC4F-418D-AE19-62706E023703}">
                      <ahyp:hlinkClr xmlns:ahyp="http://schemas.microsoft.com/office/drawing/2018/hyperlinkcolor" val="tx"/>
                    </a:ext>
                  </a:extLst>
                </a:hlinkClick>
              </a:rPr>
              <a:t>rd</a:t>
            </a:r>
            <a:r>
              <a:rPr lang="en-US" sz="1300" dirty="0">
                <a:cs typeface="Times New Roman" charset="0"/>
                <a:hlinkClick r:id="rId3">
                  <a:extLst>
                    <a:ext uri="{A12FA001-AC4F-418D-AE19-62706E023703}">
                      <ahyp:hlinkClr xmlns:ahyp="http://schemas.microsoft.com/office/drawing/2018/hyperlinkcolor" val="tx"/>
                    </a:ext>
                  </a:extLst>
                </a:hlinkClick>
              </a:rPr>
              <a:t> Grade Reading Levels Relate to their ACT/SAT and Chance of Graduating from HS?</a:t>
            </a:r>
            <a:endParaRPr lang="en-US" sz="1300" dirty="0">
              <a:cs typeface="Times New Roman" charset="0"/>
            </a:endParaRPr>
          </a:p>
        </p:txBody>
      </p:sp>
      <p:graphicFrame>
        <p:nvGraphicFramePr>
          <p:cNvPr id="5" name="Chart 4">
            <a:extLst>
              <a:ext uri="{FF2B5EF4-FFF2-40B4-BE49-F238E27FC236}">
                <a16:creationId xmlns:a16="http://schemas.microsoft.com/office/drawing/2014/main" id="{D69B5F3C-6092-45A5-9B0C-1527E306BECD}"/>
              </a:ext>
            </a:extLst>
          </p:cNvPr>
          <p:cNvGraphicFramePr/>
          <p:nvPr/>
        </p:nvGraphicFramePr>
        <p:xfrm>
          <a:off x="2170485" y="855559"/>
          <a:ext cx="81915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2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graphicEl>
                                              <a:chart seriesIdx="0" categoryIdx="2" bldStep="ptInSeries"/>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graphicEl>
                                              <a:chart seriesIdx="0" categoryIdx="3" bldStep="ptInSeries"/>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graphicEl>
                                              <a:chart seriesIdx="0" categoryIdx="4" bldStep="ptInSeries"/>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graphicEl>
                                              <a:chart seriesIdx="1" categoryIdx="0" bldStep="ptInSeries"/>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graphicEl>
                                              <a:chart seriesIdx="1" categoryIdx="1" bldStep="ptInSeries"/>
                                            </p:graphic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graphicEl>
                                              <a:chart seriesIdx="1" categoryIdx="2" bldStep="ptInSeries"/>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graphicEl>
                                              <a:chart seriesIdx="1" categoryIdx="3" bldStep="ptInSeries"/>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graphicEl>
                                              <a:chart seriesIdx="1" categoryIdx="4" bldStep="ptInSeries"/>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graphicEl>
                                              <a:chart seriesIdx="2" categoryIdx="0" bldStep="ptInSeries"/>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
                                            <p:graphicEl>
                                              <a:chart seriesIdx="2" categoryIdx="1" bldStep="ptInSeries"/>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graphicEl>
                                              <a:chart seriesIdx="2" categoryIdx="2" bldStep="ptInSeries"/>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graphicEl>
                                              <a:chart seriesIdx="2" categoryIdx="3" bldStep="ptInSeries"/>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graphicEl>
                                              <a:chart seriesIdx="2" categoryIdx="4"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5" grpId="0" uiExpand="1">
        <p:bldSub>
          <a:bldChart bld="seriesEl"/>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6858000" cy="457200"/>
          </a:xfrm>
        </p:spPr>
        <p:txBody>
          <a:bodyPr>
            <a:noAutofit/>
          </a:bodyPr>
          <a:lstStyle/>
          <a:p>
            <a:r>
              <a:rPr lang="en-US" sz="3200" dirty="0">
                <a:solidFill>
                  <a:srgbClr val="002060"/>
                </a:solidFill>
                <a:cs typeface="Calibri" pitchFamily="34" charset="0"/>
              </a:rPr>
              <a:t>The Missing 57%</a:t>
            </a:r>
          </a:p>
        </p:txBody>
      </p:sp>
      <p:pic>
        <p:nvPicPr>
          <p:cNvPr id="104453" name="Picture 5" descr="C:\Users\drickman\AppData\Local\Microsoft\Windows\Temporary Internet Files\Content.IE5\9908HID3\MC900439595[1].png"/>
          <p:cNvPicPr>
            <a:picLocks noChangeAspect="1" noChangeArrowheads="1"/>
          </p:cNvPicPr>
          <p:nvPr/>
        </p:nvPicPr>
        <p:blipFill>
          <a:blip r:embed="rId3" cstate="print"/>
          <a:srcRect/>
          <a:stretch>
            <a:fillRect/>
          </a:stretch>
        </p:blipFill>
        <p:spPr bwMode="auto">
          <a:xfrm>
            <a:off x="2362200" y="1771650"/>
            <a:ext cx="3467570" cy="3714750"/>
          </a:xfrm>
          <a:prstGeom prst="rect">
            <a:avLst/>
          </a:prstGeom>
          <a:noFill/>
        </p:spPr>
      </p:pic>
      <p:sp>
        <p:nvSpPr>
          <p:cNvPr id="8" name="TextBox 7"/>
          <p:cNvSpPr txBox="1"/>
          <p:nvPr/>
        </p:nvSpPr>
        <p:spPr>
          <a:xfrm>
            <a:off x="2209800" y="1153180"/>
            <a:ext cx="7010400" cy="523220"/>
          </a:xfrm>
          <a:prstGeom prst="rect">
            <a:avLst/>
          </a:prstGeom>
          <a:noFill/>
        </p:spPr>
        <p:txBody>
          <a:bodyPr wrap="square" rtlCol="0">
            <a:spAutoFit/>
          </a:bodyPr>
          <a:lstStyle/>
          <a:p>
            <a:r>
              <a:rPr lang="en-US" sz="2800" dirty="0"/>
              <a:t>100 Georgia 9</a:t>
            </a:r>
            <a:r>
              <a:rPr lang="en-US" sz="2800" baseline="30000" dirty="0"/>
              <a:t>th</a:t>
            </a:r>
            <a:r>
              <a:rPr lang="en-US" sz="2800" dirty="0"/>
              <a:t> Graders Enter High School!</a:t>
            </a:r>
          </a:p>
        </p:txBody>
      </p:sp>
      <p:cxnSp>
        <p:nvCxnSpPr>
          <p:cNvPr id="11" name="Straight Arrow Connector 10"/>
          <p:cNvCxnSpPr/>
          <p:nvPr/>
        </p:nvCxnSpPr>
        <p:spPr>
          <a:xfrm flipH="1">
            <a:off x="5791200" y="1600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86000" y="1600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486400" y="2514600"/>
            <a:ext cx="228600" cy="6096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81600" y="3210580"/>
            <a:ext cx="3200400" cy="523220"/>
          </a:xfrm>
          <a:prstGeom prst="rect">
            <a:avLst/>
          </a:prstGeom>
          <a:noFill/>
        </p:spPr>
        <p:txBody>
          <a:bodyPr wrap="square" rtlCol="0">
            <a:spAutoFit/>
          </a:bodyPr>
          <a:lstStyle/>
          <a:p>
            <a:r>
              <a:rPr lang="en-US" sz="2800" dirty="0"/>
              <a:t>82 graduate HS</a:t>
            </a:r>
          </a:p>
        </p:txBody>
      </p:sp>
      <p:cxnSp>
        <p:nvCxnSpPr>
          <p:cNvPr id="23" name="Straight Arrow Connector 22"/>
          <p:cNvCxnSpPr/>
          <p:nvPr/>
        </p:nvCxnSpPr>
        <p:spPr>
          <a:xfrm flipH="1">
            <a:off x="5029200" y="3657600"/>
            <a:ext cx="304800" cy="4572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572000" y="4648200"/>
            <a:ext cx="304800" cy="5334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24400" y="4124980"/>
            <a:ext cx="4876800" cy="523220"/>
          </a:xfrm>
          <a:prstGeom prst="rect">
            <a:avLst/>
          </a:prstGeom>
          <a:noFill/>
        </p:spPr>
        <p:txBody>
          <a:bodyPr wrap="square" rtlCol="0">
            <a:spAutoFit/>
          </a:bodyPr>
          <a:lstStyle/>
          <a:p>
            <a:r>
              <a:rPr lang="en-US" sz="2800" dirty="0"/>
              <a:t>62 enroll in higher education</a:t>
            </a:r>
          </a:p>
        </p:txBody>
      </p:sp>
      <p:sp>
        <p:nvSpPr>
          <p:cNvPr id="29" name="TextBox 28"/>
          <p:cNvSpPr txBox="1"/>
          <p:nvPr/>
        </p:nvSpPr>
        <p:spPr>
          <a:xfrm>
            <a:off x="4572000" y="5267980"/>
            <a:ext cx="6172200" cy="523220"/>
          </a:xfrm>
          <a:prstGeom prst="rect">
            <a:avLst/>
          </a:prstGeom>
          <a:noFill/>
        </p:spPr>
        <p:txBody>
          <a:bodyPr wrap="square" rtlCol="0">
            <a:spAutoFit/>
          </a:bodyPr>
          <a:lstStyle/>
          <a:p>
            <a:r>
              <a:rPr lang="en-US" sz="2800" dirty="0"/>
              <a:t>43 make it to their sophomore year</a:t>
            </a:r>
          </a:p>
        </p:txBody>
      </p:sp>
      <p:sp>
        <p:nvSpPr>
          <p:cNvPr id="14" name="Rectangle 13"/>
          <p:cNvSpPr/>
          <p:nvPr/>
        </p:nvSpPr>
        <p:spPr>
          <a:xfrm>
            <a:off x="1905000" y="6096001"/>
            <a:ext cx="7924800" cy="307777"/>
          </a:xfrm>
          <a:prstGeom prst="rect">
            <a:avLst/>
          </a:prstGeom>
        </p:spPr>
        <p:txBody>
          <a:bodyPr wrap="square">
            <a:spAutoFit/>
          </a:bodyPr>
          <a:lstStyle/>
          <a:p>
            <a:r>
              <a:rPr lang="en-US" sz="1400" u="sng" dirty="0"/>
              <a:t>Source</a:t>
            </a:r>
            <a:r>
              <a:rPr lang="en-US" sz="1400" dirty="0"/>
              <a:t>: Ga DOE data for 2016-2017 school year; projections by Atlanta Regional Commission</a:t>
            </a:r>
          </a:p>
        </p:txBody>
      </p:sp>
    </p:spTree>
    <p:extLst>
      <p:ext uri="{BB962C8B-B14F-4D97-AF65-F5344CB8AC3E}">
        <p14:creationId xmlns:p14="http://schemas.microsoft.com/office/powerpoint/2010/main" val="282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524000" y="405623"/>
            <a:ext cx="9144000" cy="535531"/>
          </a:xfrm>
          <a:prstGeom prst="rect">
            <a:avLst/>
          </a:prstGeom>
          <a:noFill/>
          <a:ln w="9525">
            <a:noFill/>
            <a:miter lim="800000"/>
            <a:headEnd/>
            <a:tailEnd/>
          </a:ln>
        </p:spPr>
        <p:txBody>
          <a:bodyPr wrap="square">
            <a:spAutoFit/>
          </a:bodyPr>
          <a:lstStyle/>
          <a:p>
            <a:pPr algn="ctr"/>
            <a:r>
              <a:rPr lang="en-US" sz="3200" dirty="0">
                <a:solidFill>
                  <a:srgbClr val="000066"/>
                </a:solidFill>
                <a:cs typeface="Times New Roman" charset="0"/>
              </a:rPr>
              <a:t>Georgia’s Economic Development Needs</a:t>
            </a:r>
          </a:p>
        </p:txBody>
      </p:sp>
      <p:sp>
        <p:nvSpPr>
          <p:cNvPr id="5" name="Rectangle 4">
            <a:extLst>
              <a:ext uri="{FF2B5EF4-FFF2-40B4-BE49-F238E27FC236}">
                <a16:creationId xmlns:a16="http://schemas.microsoft.com/office/drawing/2014/main" id="{2630C00C-04FA-404F-B9A7-C9532B8A3EF7}"/>
              </a:ext>
            </a:extLst>
          </p:cNvPr>
          <p:cNvSpPr/>
          <p:nvPr/>
        </p:nvSpPr>
        <p:spPr>
          <a:xfrm>
            <a:off x="1676401" y="5577245"/>
            <a:ext cx="8991599" cy="707886"/>
          </a:xfrm>
          <a:prstGeom prst="rect">
            <a:avLst/>
          </a:prstGeom>
        </p:spPr>
        <p:txBody>
          <a:bodyPr wrap="square">
            <a:spAutoFit/>
          </a:bodyPr>
          <a:lstStyle/>
          <a:p>
            <a:r>
              <a:rPr lang="en-US" sz="2000" b="1" dirty="0">
                <a:solidFill>
                  <a:srgbClr val="00B050"/>
                </a:solidFill>
              </a:rPr>
              <a:t>Georgia is experiencing a talent gap. This talent gap is a mismatch between degrees and skills needed by employers versus the degrees and skills of the population</a:t>
            </a:r>
            <a:r>
              <a:rPr lang="en-US" b="1" dirty="0">
                <a:solidFill>
                  <a:srgbClr val="00B050"/>
                </a:solidFill>
                <a:latin typeface="Avenir-Black"/>
              </a:rPr>
              <a:t>.</a:t>
            </a:r>
            <a:endParaRPr lang="en-US" b="1" dirty="0">
              <a:solidFill>
                <a:srgbClr val="00B050"/>
              </a:solidFill>
            </a:endParaRPr>
          </a:p>
        </p:txBody>
      </p:sp>
      <p:graphicFrame>
        <p:nvGraphicFramePr>
          <p:cNvPr id="16" name="Chart 15">
            <a:extLst>
              <a:ext uri="{FF2B5EF4-FFF2-40B4-BE49-F238E27FC236}">
                <a16:creationId xmlns:a16="http://schemas.microsoft.com/office/drawing/2014/main" id="{2FB5F0DB-5DE4-4195-8233-9565974DCCCD}"/>
              </a:ext>
            </a:extLst>
          </p:cNvPr>
          <p:cNvGraphicFramePr/>
          <p:nvPr/>
        </p:nvGraphicFramePr>
        <p:xfrm>
          <a:off x="1723292" y="1219200"/>
          <a:ext cx="498230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8E25C54-A628-4857-B53E-8176404E9F61}"/>
              </a:ext>
            </a:extLst>
          </p:cNvPr>
          <p:cNvSpPr txBox="1"/>
          <p:nvPr/>
        </p:nvSpPr>
        <p:spPr>
          <a:xfrm>
            <a:off x="4802459" y="4100980"/>
            <a:ext cx="1219200" cy="369332"/>
          </a:xfrm>
          <a:prstGeom prst="rect">
            <a:avLst/>
          </a:prstGeom>
          <a:noFill/>
        </p:spPr>
        <p:txBody>
          <a:bodyPr wrap="square" rtlCol="0">
            <a:spAutoFit/>
          </a:bodyPr>
          <a:lstStyle/>
          <a:p>
            <a:r>
              <a:rPr lang="en-US" dirty="0">
                <a:solidFill>
                  <a:schemeClr val="bg1"/>
                </a:solidFill>
              </a:rPr>
              <a:t>4,956,144</a:t>
            </a:r>
          </a:p>
        </p:txBody>
      </p:sp>
      <p:sp>
        <p:nvSpPr>
          <p:cNvPr id="20" name="TextBox 19">
            <a:extLst>
              <a:ext uri="{FF2B5EF4-FFF2-40B4-BE49-F238E27FC236}">
                <a16:creationId xmlns:a16="http://schemas.microsoft.com/office/drawing/2014/main" id="{95893DED-6E77-4398-A51C-33264E28F223}"/>
              </a:ext>
            </a:extLst>
          </p:cNvPr>
          <p:cNvSpPr txBox="1"/>
          <p:nvPr/>
        </p:nvSpPr>
        <p:spPr>
          <a:xfrm>
            <a:off x="4724400" y="2438401"/>
            <a:ext cx="1371600" cy="584775"/>
          </a:xfrm>
          <a:prstGeom prst="rect">
            <a:avLst/>
          </a:prstGeom>
          <a:solidFill>
            <a:srgbClr val="D70E2B"/>
          </a:solidFill>
        </p:spPr>
        <p:txBody>
          <a:bodyPr wrap="square" rtlCol="0">
            <a:spAutoFit/>
          </a:bodyPr>
          <a:lstStyle/>
          <a:p>
            <a:pPr algn="ctr"/>
            <a:r>
              <a:rPr lang="en-US" sz="1600" dirty="0">
                <a:solidFill>
                  <a:schemeClr val="bg1"/>
                </a:solidFill>
              </a:rPr>
              <a:t>Replacement</a:t>
            </a:r>
          </a:p>
          <a:p>
            <a:pPr algn="ctr"/>
            <a:r>
              <a:rPr lang="en-US" sz="1600" dirty="0">
                <a:solidFill>
                  <a:schemeClr val="bg1"/>
                </a:solidFill>
              </a:rPr>
              <a:t>1,151,228</a:t>
            </a:r>
          </a:p>
        </p:txBody>
      </p:sp>
      <p:grpSp>
        <p:nvGrpSpPr>
          <p:cNvPr id="24" name="Group 23">
            <a:extLst>
              <a:ext uri="{FF2B5EF4-FFF2-40B4-BE49-F238E27FC236}">
                <a16:creationId xmlns:a16="http://schemas.microsoft.com/office/drawing/2014/main" id="{134BF7DB-CF4D-40DB-A527-10DB5960DFFF}"/>
              </a:ext>
            </a:extLst>
          </p:cNvPr>
          <p:cNvGrpSpPr/>
          <p:nvPr/>
        </p:nvGrpSpPr>
        <p:grpSpPr>
          <a:xfrm>
            <a:off x="6781800" y="2133601"/>
            <a:ext cx="3783852" cy="2398931"/>
            <a:chOff x="5257800" y="2133600"/>
            <a:chExt cx="3783852" cy="2398931"/>
          </a:xfrm>
        </p:grpSpPr>
        <p:pic>
          <p:nvPicPr>
            <p:cNvPr id="22" name="Picture 21">
              <a:extLst>
                <a:ext uri="{FF2B5EF4-FFF2-40B4-BE49-F238E27FC236}">
                  <a16:creationId xmlns:a16="http://schemas.microsoft.com/office/drawing/2014/main" id="{F2C0920E-1F7E-42E9-BFE0-EAC9D2DABC70}"/>
                </a:ext>
              </a:extLst>
            </p:cNvPr>
            <p:cNvPicPr>
              <a:picLocks noChangeAspect="1"/>
            </p:cNvPicPr>
            <p:nvPr/>
          </p:nvPicPr>
          <p:blipFill>
            <a:blip r:embed="rId4"/>
            <a:stretch>
              <a:fillRect/>
            </a:stretch>
          </p:blipFill>
          <p:spPr>
            <a:xfrm>
              <a:off x="5257800" y="2133600"/>
              <a:ext cx="3783852" cy="1776968"/>
            </a:xfrm>
            <a:prstGeom prst="rect">
              <a:avLst/>
            </a:prstGeom>
          </p:spPr>
        </p:pic>
        <p:sp>
          <p:nvSpPr>
            <p:cNvPr id="23" name="TextBox 22">
              <a:extLst>
                <a:ext uri="{FF2B5EF4-FFF2-40B4-BE49-F238E27FC236}">
                  <a16:creationId xmlns:a16="http://schemas.microsoft.com/office/drawing/2014/main" id="{A835F78B-D3F0-4751-84C1-49E91CB5D040}"/>
                </a:ext>
              </a:extLst>
            </p:cNvPr>
            <p:cNvSpPr txBox="1"/>
            <p:nvPr/>
          </p:nvSpPr>
          <p:spPr>
            <a:xfrm>
              <a:off x="5410200" y="3886200"/>
              <a:ext cx="3479052" cy="646331"/>
            </a:xfrm>
            <a:prstGeom prst="rect">
              <a:avLst/>
            </a:prstGeom>
            <a:noFill/>
          </p:spPr>
          <p:txBody>
            <a:bodyPr wrap="square" rtlCol="0">
              <a:spAutoFit/>
            </a:bodyPr>
            <a:lstStyle/>
            <a:p>
              <a:r>
                <a:rPr lang="en-US" dirty="0"/>
                <a:t>TOP GROWING INDUSTRY SECTORS</a:t>
              </a:r>
            </a:p>
            <a:p>
              <a:pPr algn="ctr"/>
              <a:r>
                <a:rPr lang="en-US" dirty="0"/>
                <a:t>2015-2025 PROJECTIONS</a:t>
              </a:r>
            </a:p>
          </p:txBody>
        </p:sp>
      </p:grpSp>
      <p:sp>
        <p:nvSpPr>
          <p:cNvPr id="25" name="Rectangle 24">
            <a:extLst>
              <a:ext uri="{FF2B5EF4-FFF2-40B4-BE49-F238E27FC236}">
                <a16:creationId xmlns:a16="http://schemas.microsoft.com/office/drawing/2014/main" id="{1DFD5831-85EC-49D4-9785-01CA29054F2C}"/>
              </a:ext>
            </a:extLst>
          </p:cNvPr>
          <p:cNvSpPr/>
          <p:nvPr/>
        </p:nvSpPr>
        <p:spPr>
          <a:xfrm>
            <a:off x="1752600" y="6474024"/>
            <a:ext cx="7924800" cy="307777"/>
          </a:xfrm>
          <a:prstGeom prst="rect">
            <a:avLst/>
          </a:prstGeom>
        </p:spPr>
        <p:txBody>
          <a:bodyPr wrap="square">
            <a:spAutoFit/>
          </a:bodyPr>
          <a:lstStyle/>
          <a:p>
            <a:r>
              <a:rPr lang="en-US" sz="1400" u="sng" dirty="0"/>
              <a:t>Source</a:t>
            </a:r>
            <a:r>
              <a:rPr lang="en-US" sz="1400" dirty="0"/>
              <a:t>: Compiled by Georgia Chamber of Commerce 2030, </a:t>
            </a:r>
            <a:r>
              <a:rPr lang="en-US" sz="1400" i="1" dirty="0" err="1"/>
              <a:t>JobsEQ</a:t>
            </a:r>
            <a:r>
              <a:rPr lang="en-US" sz="1400" i="1" dirty="0"/>
              <a:t> Analysis</a:t>
            </a:r>
          </a:p>
        </p:txBody>
      </p:sp>
    </p:spTree>
    <p:extLst>
      <p:ext uri="{BB962C8B-B14F-4D97-AF65-F5344CB8AC3E}">
        <p14:creationId xmlns:p14="http://schemas.microsoft.com/office/powerpoint/2010/main" val="10027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6" grpId="0" uiExpand="1">
        <p:bldSub>
          <a:bldChart bld="categoryEl"/>
        </p:bldSub>
      </p:bldGraphic>
      <p:bldP spid="19" grpId="0"/>
      <p:bldP spid="20"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682425"/>
            <a:ext cx="8229600" cy="609600"/>
          </a:xfrm>
        </p:spPr>
        <p:txBody>
          <a:bodyPr>
            <a:normAutofit fontScale="92500"/>
          </a:bodyPr>
          <a:lstStyle/>
          <a:p>
            <a:pPr marL="514350" indent="-514350">
              <a:buNone/>
            </a:pPr>
            <a:r>
              <a:rPr lang="en-US" dirty="0"/>
              <a:t>3.	 Increasing demand for highly skilled labor force</a:t>
            </a:r>
          </a:p>
        </p:txBody>
      </p:sp>
      <p:sp>
        <p:nvSpPr>
          <p:cNvPr id="5" name="Rectangle 2"/>
          <p:cNvSpPr>
            <a:spLocks noGrp="1" noChangeArrowheads="1"/>
          </p:cNvSpPr>
          <p:nvPr>
            <p:ph type="title"/>
          </p:nvPr>
        </p:nvSpPr>
        <p:spPr bwMode="auto">
          <a:xfrm>
            <a:off x="1524000" y="481823"/>
            <a:ext cx="9144000" cy="535531"/>
          </a:xfrm>
          <a:prstGeom prst="rect">
            <a:avLst/>
          </a:prstGeom>
          <a:noFill/>
          <a:ln w="9525">
            <a:noFill/>
            <a:miter lim="800000"/>
            <a:headEnd/>
            <a:tailEnd/>
          </a:ln>
        </p:spPr>
        <p:txBody>
          <a:bodyPr wrap="square">
            <a:spAutoFit/>
          </a:bodyPr>
          <a:lstStyle/>
          <a:p>
            <a:pPr algn="ctr"/>
            <a:r>
              <a:rPr lang="en-US" sz="3200" dirty="0">
                <a:solidFill>
                  <a:srgbClr val="000066"/>
                </a:solidFill>
                <a:cs typeface="Times New Roman" charset="0"/>
              </a:rPr>
              <a:t>Georgia’s Future Workforce</a:t>
            </a:r>
          </a:p>
        </p:txBody>
      </p:sp>
      <p:sp>
        <p:nvSpPr>
          <p:cNvPr id="6" name="Rectangle 5"/>
          <p:cNvSpPr/>
          <p:nvPr/>
        </p:nvSpPr>
        <p:spPr>
          <a:xfrm>
            <a:off x="1981200" y="1625025"/>
            <a:ext cx="8077200" cy="523220"/>
          </a:xfrm>
          <a:prstGeom prst="rect">
            <a:avLst/>
          </a:prstGeom>
        </p:spPr>
        <p:txBody>
          <a:bodyPr wrap="square">
            <a:spAutoFit/>
          </a:bodyPr>
          <a:lstStyle/>
          <a:p>
            <a:pPr marL="514350" indent="-514350"/>
            <a:r>
              <a:rPr lang="en-US" sz="2800" dirty="0"/>
              <a:t>1.	 Increasing academic rigor and expectations</a:t>
            </a:r>
          </a:p>
        </p:txBody>
      </p:sp>
      <p:sp>
        <p:nvSpPr>
          <p:cNvPr id="7" name="Rectangle 6"/>
          <p:cNvSpPr/>
          <p:nvPr/>
        </p:nvSpPr>
        <p:spPr>
          <a:xfrm>
            <a:off x="1981200" y="2702005"/>
            <a:ext cx="8382000" cy="523220"/>
          </a:xfrm>
          <a:prstGeom prst="rect">
            <a:avLst/>
          </a:prstGeom>
        </p:spPr>
        <p:txBody>
          <a:bodyPr wrap="square">
            <a:spAutoFit/>
          </a:bodyPr>
          <a:lstStyle/>
          <a:p>
            <a:pPr marL="514350" indent="-514350"/>
            <a:r>
              <a:rPr lang="en-US" sz="2800" dirty="0"/>
              <a:t>2.	Changing demographics</a:t>
            </a:r>
          </a:p>
        </p:txBody>
      </p:sp>
      <p:sp>
        <p:nvSpPr>
          <p:cNvPr id="8" name="Rectangle 7"/>
          <p:cNvSpPr/>
          <p:nvPr/>
        </p:nvSpPr>
        <p:spPr>
          <a:xfrm>
            <a:off x="5638800" y="2057401"/>
            <a:ext cx="609600" cy="646331"/>
          </a:xfrm>
          <a:prstGeom prst="rect">
            <a:avLst/>
          </a:prstGeom>
        </p:spPr>
        <p:txBody>
          <a:bodyPr wrap="squar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9" name="Rectangle 8"/>
          <p:cNvSpPr/>
          <p:nvPr/>
        </p:nvSpPr>
        <p:spPr>
          <a:xfrm>
            <a:off x="5734293" y="3160694"/>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10" name="Rectangle 9"/>
          <p:cNvSpPr/>
          <p:nvPr/>
        </p:nvSpPr>
        <p:spPr>
          <a:xfrm>
            <a:off x="5734293" y="4227494"/>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cxnSp>
        <p:nvCxnSpPr>
          <p:cNvPr id="12" name="Straight Arrow Connector 11"/>
          <p:cNvCxnSpPr/>
          <p:nvPr/>
        </p:nvCxnSpPr>
        <p:spPr>
          <a:xfrm flipH="1">
            <a:off x="3962400" y="4673025"/>
            <a:ext cx="1752600" cy="609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72200" y="4673025"/>
            <a:ext cx="1676400" cy="609600"/>
          </a:xfrm>
          <a:prstGeom prst="straightConnector1">
            <a:avLst/>
          </a:prstGeom>
          <a:ln w="158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16369" y="5486401"/>
            <a:ext cx="2895600" cy="584775"/>
          </a:xfrm>
          <a:prstGeom prst="rect">
            <a:avLst/>
          </a:prstGeom>
          <a:noFill/>
        </p:spPr>
        <p:txBody>
          <a:bodyPr wrap="square" rtlCol="0">
            <a:spAutoFit/>
          </a:bodyPr>
          <a:lstStyle/>
          <a:p>
            <a:r>
              <a:rPr lang="en-US" sz="3200" b="1" dirty="0">
                <a:solidFill>
                  <a:srgbClr val="E11148"/>
                </a:solidFill>
              </a:rPr>
              <a:t>Perfect Storm?</a:t>
            </a:r>
          </a:p>
        </p:txBody>
      </p:sp>
      <p:sp>
        <p:nvSpPr>
          <p:cNvPr id="18" name="TextBox 17"/>
          <p:cNvSpPr txBox="1"/>
          <p:nvPr/>
        </p:nvSpPr>
        <p:spPr>
          <a:xfrm>
            <a:off x="5410200" y="5329517"/>
            <a:ext cx="5410200" cy="1077218"/>
          </a:xfrm>
          <a:prstGeom prst="rect">
            <a:avLst/>
          </a:prstGeom>
          <a:noFill/>
        </p:spPr>
        <p:txBody>
          <a:bodyPr wrap="square" rtlCol="0">
            <a:spAutoFit/>
          </a:bodyPr>
          <a:lstStyle/>
          <a:p>
            <a:pPr algn="ctr"/>
            <a:r>
              <a:rPr lang="en-US" sz="3200" b="1" dirty="0">
                <a:solidFill>
                  <a:srgbClr val="E11148"/>
                </a:solidFill>
              </a:rPr>
              <a:t>Positive Collective </a:t>
            </a:r>
          </a:p>
          <a:p>
            <a:pPr algn="ctr"/>
            <a:r>
              <a:rPr lang="en-US" sz="3200" b="1" dirty="0">
                <a:solidFill>
                  <a:srgbClr val="E11148"/>
                </a:solidFill>
              </a:rPr>
              <a:t>Impact?</a:t>
            </a:r>
          </a:p>
        </p:txBody>
      </p:sp>
    </p:spTree>
    <p:extLst>
      <p:ext uri="{BB962C8B-B14F-4D97-AF65-F5344CB8AC3E}">
        <p14:creationId xmlns:p14="http://schemas.microsoft.com/office/powerpoint/2010/main" val="6899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iterate type="lt">
                                    <p:tmPct val="5000"/>
                                  </p:iterate>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par>
                                <p:cTn id="52" presetID="31" presetClass="entr" presetSubtype="0" fill="hold" grpId="0" nodeType="withEffect">
                                  <p:stCondLst>
                                    <p:cond delay="0"/>
                                  </p:stCondLst>
                                  <p:iterate type="lt">
                                    <p:tmPct val="5000"/>
                                  </p:iterate>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build="allAtOnce"/>
      <p:bldP spid="10"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1524020" y="15240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152400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What Can We Do?</a:t>
            </a:r>
          </a:p>
        </p:txBody>
      </p:sp>
    </p:spTree>
    <p:extLst>
      <p:ext uri="{BB962C8B-B14F-4D97-AF65-F5344CB8AC3E}">
        <p14:creationId xmlns:p14="http://schemas.microsoft.com/office/powerpoint/2010/main" val="1028720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rotWithShape="1">
          <a:blip r:embed="rId2" cstate="print">
            <a:extLst>
              <a:ext uri="{28A0092B-C50C-407E-A947-70E740481C1C}">
                <a14:useLocalDpi xmlns:a14="http://schemas.microsoft.com/office/drawing/2010/main" val="0"/>
              </a:ext>
            </a:extLst>
          </a:blip>
          <a:srcRect l="57025" t="39304" r="11810" b="41541"/>
          <a:stretch/>
        </p:blipFill>
        <p:spPr>
          <a:xfrm>
            <a:off x="6246879" y="2950127"/>
            <a:ext cx="2459149" cy="1203414"/>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0930" t="46270" r="21366" b="45316"/>
          <a:stretch/>
        </p:blipFill>
        <p:spPr>
          <a:xfrm>
            <a:off x="3640136" y="3364909"/>
            <a:ext cx="4970465" cy="400643"/>
          </a:xfrm>
          <a:prstGeom prst="rect">
            <a:avLst/>
          </a:prstGeom>
        </p:spPr>
      </p:pic>
      <p:sp>
        <p:nvSpPr>
          <p:cNvPr id="26" name="Can 25"/>
          <p:cNvSpPr/>
          <p:nvPr/>
        </p:nvSpPr>
        <p:spPr>
          <a:xfrm rot="5400000">
            <a:off x="5384040" y="1934597"/>
            <a:ext cx="1456365"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rot="19188429">
            <a:off x="8354030" y="3635513"/>
            <a:ext cx="209383" cy="20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25282" t="54893" r="50349"/>
          <a:stretch/>
        </p:blipFill>
        <p:spPr>
          <a:xfrm>
            <a:off x="4899019" y="4254349"/>
            <a:ext cx="1180654" cy="1207983"/>
          </a:xfrm>
          <a:prstGeom prst="rect">
            <a:avLst/>
          </a:prstGeom>
        </p:spPr>
      </p:pic>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49651" t="54893" r="25847"/>
          <a:stretch/>
        </p:blipFill>
        <p:spPr>
          <a:xfrm>
            <a:off x="6109141" y="4243476"/>
            <a:ext cx="1187071" cy="1207983"/>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8134" y="4254349"/>
            <a:ext cx="1201259" cy="1207983"/>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8388" y="3723626"/>
            <a:ext cx="1194872" cy="1701597"/>
          </a:xfrm>
          <a:prstGeom prst="rect">
            <a:avLst/>
          </a:prstGeom>
        </p:spPr>
      </p:pic>
      <p:sp>
        <p:nvSpPr>
          <p:cNvPr id="63" name="Freeform 62"/>
          <p:cNvSpPr/>
          <p:nvPr/>
        </p:nvSpPr>
        <p:spPr>
          <a:xfrm>
            <a:off x="5880627" y="1655008"/>
            <a:ext cx="158440" cy="303636"/>
          </a:xfrm>
          <a:custGeom>
            <a:avLst/>
            <a:gdLst>
              <a:gd name="connsiteX0" fmla="*/ 0 w 211253"/>
              <a:gd name="connsiteY0" fmla="*/ 0 h 404848"/>
              <a:gd name="connsiteX1" fmla="*/ 111682 w 211253"/>
              <a:gd name="connsiteY1" fmla="*/ 139603 h 404848"/>
              <a:gd name="connsiteX2" fmla="*/ 97722 w 211253"/>
              <a:gd name="connsiteY2" fmla="*/ 181484 h 404848"/>
              <a:gd name="connsiteX3" fmla="*/ 90742 w 211253"/>
              <a:gd name="connsiteY3" fmla="*/ 202424 h 404848"/>
              <a:gd name="connsiteX4" fmla="*/ 111682 w 211253"/>
              <a:gd name="connsiteY4" fmla="*/ 216384 h 404848"/>
              <a:gd name="connsiteX5" fmla="*/ 132623 w 211253"/>
              <a:gd name="connsiteY5" fmla="*/ 223364 h 404848"/>
              <a:gd name="connsiteX6" fmla="*/ 146583 w 211253"/>
              <a:gd name="connsiteY6" fmla="*/ 237325 h 404848"/>
              <a:gd name="connsiteX7" fmla="*/ 153563 w 211253"/>
              <a:gd name="connsiteY7" fmla="*/ 258265 h 404848"/>
              <a:gd name="connsiteX8" fmla="*/ 153563 w 211253"/>
              <a:gd name="connsiteY8" fmla="*/ 342027 h 404848"/>
              <a:gd name="connsiteX9" fmla="*/ 174503 w 211253"/>
              <a:gd name="connsiteY9" fmla="*/ 349007 h 404848"/>
              <a:gd name="connsiteX10" fmla="*/ 188464 w 211253"/>
              <a:gd name="connsiteY10" fmla="*/ 362968 h 404848"/>
              <a:gd name="connsiteX11" fmla="*/ 209404 w 211253"/>
              <a:gd name="connsiteY11" fmla="*/ 376928 h 404848"/>
              <a:gd name="connsiteX12" fmla="*/ 209404 w 211253"/>
              <a:gd name="connsiteY12" fmla="*/ 404848 h 4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253" h="404848">
                <a:moveTo>
                  <a:pt x="0" y="0"/>
                </a:moveTo>
                <a:cubicBezTo>
                  <a:pt x="37227" y="46534"/>
                  <a:pt x="83429" y="87133"/>
                  <a:pt x="111682" y="139603"/>
                </a:cubicBezTo>
                <a:cubicBezTo>
                  <a:pt x="118659" y="152560"/>
                  <a:pt x="102375" y="167524"/>
                  <a:pt x="97722" y="181484"/>
                </a:cubicBezTo>
                <a:lnTo>
                  <a:pt x="90742" y="202424"/>
                </a:lnTo>
                <a:cubicBezTo>
                  <a:pt x="97722" y="207077"/>
                  <a:pt x="104179" y="212632"/>
                  <a:pt x="111682" y="216384"/>
                </a:cubicBezTo>
                <a:cubicBezTo>
                  <a:pt x="118263" y="219674"/>
                  <a:pt x="126314" y="219578"/>
                  <a:pt x="132623" y="223364"/>
                </a:cubicBezTo>
                <a:cubicBezTo>
                  <a:pt x="138266" y="226750"/>
                  <a:pt x="141930" y="232671"/>
                  <a:pt x="146583" y="237325"/>
                </a:cubicBezTo>
                <a:cubicBezTo>
                  <a:pt x="148910" y="244305"/>
                  <a:pt x="153563" y="250907"/>
                  <a:pt x="153563" y="258265"/>
                </a:cubicBezTo>
                <a:cubicBezTo>
                  <a:pt x="153563" y="315611"/>
                  <a:pt x="106706" y="224882"/>
                  <a:pt x="153563" y="342027"/>
                </a:cubicBezTo>
                <a:cubicBezTo>
                  <a:pt x="156295" y="348858"/>
                  <a:pt x="167523" y="346680"/>
                  <a:pt x="174503" y="349007"/>
                </a:cubicBezTo>
                <a:cubicBezTo>
                  <a:pt x="179157" y="353661"/>
                  <a:pt x="183325" y="358857"/>
                  <a:pt x="188464" y="362968"/>
                </a:cubicBezTo>
                <a:cubicBezTo>
                  <a:pt x="195015" y="368209"/>
                  <a:pt x="205652" y="369425"/>
                  <a:pt x="209404" y="376928"/>
                </a:cubicBezTo>
                <a:cubicBezTo>
                  <a:pt x="213566" y="385252"/>
                  <a:pt x="209404" y="395541"/>
                  <a:pt x="209404" y="40484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an 19"/>
          <p:cNvSpPr/>
          <p:nvPr/>
        </p:nvSpPr>
        <p:spPr>
          <a:xfrm rot="5400000">
            <a:off x="5367780" y="-602580"/>
            <a:ext cx="1456370"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p:cNvPicPr>
            <a:picLocks noChangeAspect="1"/>
          </p:cNvPicPr>
          <p:nvPr/>
        </p:nvPicPr>
        <p:blipFill rotWithShape="1">
          <a:blip r:embed="rId8" cstate="print">
            <a:extLst>
              <a:ext uri="{28A0092B-C50C-407E-A947-70E740481C1C}">
                <a14:useLocalDpi xmlns:a14="http://schemas.microsoft.com/office/drawing/2010/main" val="0"/>
              </a:ext>
            </a:extLst>
          </a:blip>
          <a:srcRect l="25283" r="50347" b="53972"/>
          <a:stretch/>
        </p:blipFill>
        <p:spPr>
          <a:xfrm>
            <a:off x="4912019" y="1634378"/>
            <a:ext cx="1227216" cy="1281248"/>
          </a:xfrm>
          <a:prstGeom prst="rect">
            <a:avLst/>
          </a:prstGeom>
        </p:spPr>
      </p:pic>
      <p:pic>
        <p:nvPicPr>
          <p:cNvPr id="46" name="Picture 45"/>
          <p:cNvPicPr>
            <a:picLocks noChangeAspect="1"/>
          </p:cNvPicPr>
          <p:nvPr/>
        </p:nvPicPr>
        <p:blipFill rotWithShape="1">
          <a:blip r:embed="rId9" cstate="print">
            <a:extLst>
              <a:ext uri="{28A0092B-C50C-407E-A947-70E740481C1C}">
                <a14:useLocalDpi xmlns:a14="http://schemas.microsoft.com/office/drawing/2010/main" val="0"/>
              </a:ext>
            </a:extLst>
          </a:blip>
          <a:srcRect l="49651" r="25847" b="53972"/>
          <a:stretch/>
        </p:blipFill>
        <p:spPr>
          <a:xfrm>
            <a:off x="6160938" y="1642398"/>
            <a:ext cx="1233886" cy="1281249"/>
          </a:xfrm>
          <a:prstGeom prst="rect">
            <a:avLst/>
          </a:prstGeom>
        </p:spPr>
      </p:pic>
      <p:pic>
        <p:nvPicPr>
          <p:cNvPr id="47" name="Picture 46"/>
          <p:cNvPicPr>
            <a:picLocks noChangeAspect="1"/>
          </p:cNvPicPr>
          <p:nvPr/>
        </p:nvPicPr>
        <p:blipFill rotWithShape="1">
          <a:blip r:embed="rId9" cstate="print">
            <a:extLst>
              <a:ext uri="{28A0092B-C50C-407E-A947-70E740481C1C}">
                <a14:useLocalDpi xmlns:a14="http://schemas.microsoft.com/office/drawing/2010/main" val="0"/>
              </a:ext>
            </a:extLst>
          </a:blip>
          <a:srcRect r="74718" b="53972"/>
          <a:stretch/>
        </p:blipFill>
        <p:spPr>
          <a:xfrm>
            <a:off x="3630711" y="1636458"/>
            <a:ext cx="1273162" cy="1281249"/>
          </a:xfrm>
          <a:prstGeom prst="octagon">
            <a:avLst>
              <a:gd name="adj" fmla="val 32956"/>
            </a:avLst>
          </a:prstGeom>
        </p:spPr>
      </p:pic>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75454" y="1702355"/>
            <a:ext cx="1256341" cy="1765321"/>
          </a:xfrm>
          <a:prstGeom prst="rect">
            <a:avLst/>
          </a:prstGeom>
        </p:spPr>
      </p:pic>
      <p:sp>
        <p:nvSpPr>
          <p:cNvPr id="61" name="Freeform 60"/>
          <p:cNvSpPr/>
          <p:nvPr/>
        </p:nvSpPr>
        <p:spPr>
          <a:xfrm>
            <a:off x="4727890" y="2627824"/>
            <a:ext cx="298502" cy="303637"/>
          </a:xfrm>
          <a:custGeom>
            <a:avLst/>
            <a:gdLst>
              <a:gd name="connsiteX0" fmla="*/ 0 w 398002"/>
              <a:gd name="connsiteY0" fmla="*/ 404849 h 404849"/>
              <a:gd name="connsiteX1" fmla="*/ 6981 w 398002"/>
              <a:gd name="connsiteY1" fmla="*/ 293166 h 404849"/>
              <a:gd name="connsiteX2" fmla="*/ 69802 w 398002"/>
              <a:gd name="connsiteY2" fmla="*/ 258265 h 404849"/>
              <a:gd name="connsiteX3" fmla="*/ 286187 w 398002"/>
              <a:gd name="connsiteY3" fmla="*/ 237325 h 404849"/>
              <a:gd name="connsiteX4" fmla="*/ 307127 w 398002"/>
              <a:gd name="connsiteY4" fmla="*/ 223365 h 404849"/>
              <a:gd name="connsiteX5" fmla="*/ 314107 w 398002"/>
              <a:gd name="connsiteY5" fmla="*/ 202424 h 404849"/>
              <a:gd name="connsiteX6" fmla="*/ 293167 w 398002"/>
              <a:gd name="connsiteY6" fmla="*/ 69801 h 404849"/>
              <a:gd name="connsiteX7" fmla="*/ 321087 w 398002"/>
              <a:gd name="connsiteY7" fmla="*/ 55841 h 404849"/>
              <a:gd name="connsiteX8" fmla="*/ 390889 w 398002"/>
              <a:gd name="connsiteY8" fmla="*/ 48861 h 404849"/>
              <a:gd name="connsiteX9" fmla="*/ 397869 w 398002"/>
              <a:gd name="connsiteY9" fmla="*/ 0 h 4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002" h="404849">
                <a:moveTo>
                  <a:pt x="0" y="404849"/>
                </a:moveTo>
                <a:cubicBezTo>
                  <a:pt x="2327" y="367621"/>
                  <a:pt x="-334" y="329742"/>
                  <a:pt x="6981" y="293166"/>
                </a:cubicBezTo>
                <a:cubicBezTo>
                  <a:pt x="13980" y="258173"/>
                  <a:pt x="43738" y="261989"/>
                  <a:pt x="69802" y="258265"/>
                </a:cubicBezTo>
                <a:cubicBezTo>
                  <a:pt x="141607" y="248007"/>
                  <a:pt x="213914" y="242884"/>
                  <a:pt x="286187" y="237325"/>
                </a:cubicBezTo>
                <a:cubicBezTo>
                  <a:pt x="293167" y="232672"/>
                  <a:pt x="301887" y="229916"/>
                  <a:pt x="307127" y="223365"/>
                </a:cubicBezTo>
                <a:cubicBezTo>
                  <a:pt x="311723" y="217619"/>
                  <a:pt x="314515" y="209771"/>
                  <a:pt x="314107" y="202424"/>
                </a:cubicBezTo>
                <a:cubicBezTo>
                  <a:pt x="310300" y="133898"/>
                  <a:pt x="305574" y="119433"/>
                  <a:pt x="293167" y="69801"/>
                </a:cubicBezTo>
                <a:cubicBezTo>
                  <a:pt x="302474" y="65148"/>
                  <a:pt x="310913" y="58021"/>
                  <a:pt x="321087" y="55841"/>
                </a:cubicBezTo>
                <a:cubicBezTo>
                  <a:pt x="343951" y="50942"/>
                  <a:pt x="369602" y="58537"/>
                  <a:pt x="390889" y="48861"/>
                </a:cubicBezTo>
                <a:cubicBezTo>
                  <a:pt x="399562" y="44919"/>
                  <a:pt x="397869" y="8160"/>
                  <a:pt x="397869"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p:cNvSpPr/>
          <p:nvPr/>
        </p:nvSpPr>
        <p:spPr>
          <a:xfrm>
            <a:off x="6167505" y="2619409"/>
            <a:ext cx="188507" cy="306815"/>
          </a:xfrm>
          <a:custGeom>
            <a:avLst/>
            <a:gdLst>
              <a:gd name="connsiteX0" fmla="*/ 251342 w 251342"/>
              <a:gd name="connsiteY0" fmla="*/ 409086 h 409086"/>
              <a:gd name="connsiteX1" fmla="*/ 209461 w 251342"/>
              <a:gd name="connsiteY1" fmla="*/ 164781 h 409086"/>
              <a:gd name="connsiteX2" fmla="*/ 167580 w 251342"/>
              <a:gd name="connsiteY2" fmla="*/ 143841 h 409086"/>
              <a:gd name="connsiteX3" fmla="*/ 118719 w 251342"/>
              <a:gd name="connsiteY3" fmla="*/ 129880 h 409086"/>
              <a:gd name="connsiteX4" fmla="*/ 97779 w 251342"/>
              <a:gd name="connsiteY4" fmla="*/ 122900 h 409086"/>
              <a:gd name="connsiteX5" fmla="*/ 62878 w 251342"/>
              <a:gd name="connsiteY5" fmla="*/ 60079 h 409086"/>
              <a:gd name="connsiteX6" fmla="*/ 34957 w 251342"/>
              <a:gd name="connsiteY6" fmla="*/ 32158 h 409086"/>
              <a:gd name="connsiteX7" fmla="*/ 20997 w 251342"/>
              <a:gd name="connsiteY7" fmla="*/ 11218 h 409086"/>
              <a:gd name="connsiteX8" fmla="*/ 56 w 251342"/>
              <a:gd name="connsiteY8" fmla="*/ 11218 h 40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42" h="409086">
                <a:moveTo>
                  <a:pt x="251342" y="409086"/>
                </a:moveTo>
                <a:cubicBezTo>
                  <a:pt x="237382" y="327651"/>
                  <a:pt x="234341" y="243569"/>
                  <a:pt x="209461" y="164781"/>
                </a:cubicBezTo>
                <a:cubicBezTo>
                  <a:pt x="204761" y="149897"/>
                  <a:pt x="181843" y="150180"/>
                  <a:pt x="167580" y="143841"/>
                </a:cubicBezTo>
                <a:cubicBezTo>
                  <a:pt x="152509" y="137142"/>
                  <a:pt x="134260" y="134320"/>
                  <a:pt x="118719" y="129880"/>
                </a:cubicBezTo>
                <a:cubicBezTo>
                  <a:pt x="111645" y="127859"/>
                  <a:pt x="104759" y="125227"/>
                  <a:pt x="97779" y="122900"/>
                </a:cubicBezTo>
                <a:cubicBezTo>
                  <a:pt x="89001" y="96570"/>
                  <a:pt x="86877" y="84078"/>
                  <a:pt x="62878" y="60079"/>
                </a:cubicBezTo>
                <a:cubicBezTo>
                  <a:pt x="53571" y="50772"/>
                  <a:pt x="42258" y="43110"/>
                  <a:pt x="34957" y="32158"/>
                </a:cubicBezTo>
                <a:cubicBezTo>
                  <a:pt x="30304" y="25178"/>
                  <a:pt x="27548" y="16458"/>
                  <a:pt x="20997" y="11218"/>
                </a:cubicBezTo>
                <a:cubicBezTo>
                  <a:pt x="-2151" y="-7300"/>
                  <a:pt x="56" y="296"/>
                  <a:pt x="56" y="1121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63"/>
          <p:cNvSpPr/>
          <p:nvPr/>
        </p:nvSpPr>
        <p:spPr>
          <a:xfrm>
            <a:off x="4611506" y="1624148"/>
            <a:ext cx="262398" cy="235580"/>
          </a:xfrm>
          <a:custGeom>
            <a:avLst/>
            <a:gdLst>
              <a:gd name="connsiteX0" fmla="*/ 42638 w 349864"/>
              <a:gd name="connsiteY0" fmla="*/ 0 h 314106"/>
              <a:gd name="connsiteX1" fmla="*/ 56599 w 349864"/>
              <a:gd name="connsiteY1" fmla="*/ 97722 h 314106"/>
              <a:gd name="connsiteX2" fmla="*/ 757 w 349864"/>
              <a:gd name="connsiteY2" fmla="*/ 146583 h 314106"/>
              <a:gd name="connsiteX3" fmla="*/ 21698 w 349864"/>
              <a:gd name="connsiteY3" fmla="*/ 139603 h 314106"/>
              <a:gd name="connsiteX4" fmla="*/ 56599 w 349864"/>
              <a:gd name="connsiteY4" fmla="*/ 132623 h 314106"/>
              <a:gd name="connsiteX5" fmla="*/ 140361 w 349864"/>
              <a:gd name="connsiteY5" fmla="*/ 139603 h 314106"/>
              <a:gd name="connsiteX6" fmla="*/ 182241 w 349864"/>
              <a:gd name="connsiteY6" fmla="*/ 153563 h 314106"/>
              <a:gd name="connsiteX7" fmla="*/ 203182 w 349864"/>
              <a:gd name="connsiteY7" fmla="*/ 216384 h 314106"/>
              <a:gd name="connsiteX8" fmla="*/ 210162 w 349864"/>
              <a:gd name="connsiteY8" fmla="*/ 237325 h 314106"/>
              <a:gd name="connsiteX9" fmla="*/ 217142 w 349864"/>
              <a:gd name="connsiteY9" fmla="*/ 265245 h 314106"/>
              <a:gd name="connsiteX10" fmla="*/ 266003 w 349864"/>
              <a:gd name="connsiteY10" fmla="*/ 265245 h 314106"/>
              <a:gd name="connsiteX11" fmla="*/ 300904 w 349864"/>
              <a:gd name="connsiteY11" fmla="*/ 314106 h 314106"/>
              <a:gd name="connsiteX12" fmla="*/ 349765 w 349864"/>
              <a:gd name="connsiteY12" fmla="*/ 293166 h 31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864" h="314106">
                <a:moveTo>
                  <a:pt x="42638" y="0"/>
                </a:moveTo>
                <a:cubicBezTo>
                  <a:pt x="47292" y="32574"/>
                  <a:pt x="65639" y="66083"/>
                  <a:pt x="56599" y="97722"/>
                </a:cubicBezTo>
                <a:cubicBezTo>
                  <a:pt x="49804" y="121504"/>
                  <a:pt x="16591" y="127582"/>
                  <a:pt x="757" y="146583"/>
                </a:cubicBezTo>
                <a:cubicBezTo>
                  <a:pt x="-3953" y="152235"/>
                  <a:pt x="14560" y="141387"/>
                  <a:pt x="21698" y="139603"/>
                </a:cubicBezTo>
                <a:cubicBezTo>
                  <a:pt x="33208" y="136726"/>
                  <a:pt x="44965" y="134950"/>
                  <a:pt x="56599" y="132623"/>
                </a:cubicBezTo>
                <a:cubicBezTo>
                  <a:pt x="84520" y="134950"/>
                  <a:pt x="112725" y="134997"/>
                  <a:pt x="140361" y="139603"/>
                </a:cubicBezTo>
                <a:cubicBezTo>
                  <a:pt x="154876" y="142022"/>
                  <a:pt x="182241" y="153563"/>
                  <a:pt x="182241" y="153563"/>
                </a:cubicBezTo>
                <a:lnTo>
                  <a:pt x="203182" y="216384"/>
                </a:lnTo>
                <a:cubicBezTo>
                  <a:pt x="205509" y="223364"/>
                  <a:pt x="208377" y="230187"/>
                  <a:pt x="210162" y="237325"/>
                </a:cubicBezTo>
                <a:lnTo>
                  <a:pt x="217142" y="265245"/>
                </a:lnTo>
                <a:cubicBezTo>
                  <a:pt x="230751" y="260709"/>
                  <a:pt x="252369" y="249339"/>
                  <a:pt x="266003" y="265245"/>
                </a:cubicBezTo>
                <a:cubicBezTo>
                  <a:pt x="318121" y="326049"/>
                  <a:pt x="248089" y="296501"/>
                  <a:pt x="300904" y="314106"/>
                </a:cubicBezTo>
                <a:cubicBezTo>
                  <a:pt x="354372" y="306468"/>
                  <a:pt x="349765" y="323578"/>
                  <a:pt x="349765" y="29316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Freeform 65"/>
          <p:cNvSpPr/>
          <p:nvPr/>
        </p:nvSpPr>
        <p:spPr>
          <a:xfrm>
            <a:off x="7264901" y="1642978"/>
            <a:ext cx="533982" cy="288152"/>
          </a:xfrm>
          <a:custGeom>
            <a:avLst/>
            <a:gdLst>
              <a:gd name="connsiteX0" fmla="*/ 711976 w 711976"/>
              <a:gd name="connsiteY0" fmla="*/ 0 h 384203"/>
              <a:gd name="connsiteX1" fmla="*/ 649154 w 711976"/>
              <a:gd name="connsiteY1" fmla="*/ 6981 h 384203"/>
              <a:gd name="connsiteX2" fmla="*/ 572373 w 711976"/>
              <a:gd name="connsiteY2" fmla="*/ 13961 h 384203"/>
              <a:gd name="connsiteX3" fmla="*/ 523512 w 711976"/>
              <a:gd name="connsiteY3" fmla="*/ 27921 h 384203"/>
              <a:gd name="connsiteX4" fmla="*/ 502571 w 711976"/>
              <a:gd name="connsiteY4" fmla="*/ 55842 h 384203"/>
              <a:gd name="connsiteX5" fmla="*/ 474651 w 711976"/>
              <a:gd name="connsiteY5" fmla="*/ 97723 h 384203"/>
              <a:gd name="connsiteX6" fmla="*/ 453710 w 711976"/>
              <a:gd name="connsiteY6" fmla="*/ 111683 h 384203"/>
              <a:gd name="connsiteX7" fmla="*/ 383909 w 711976"/>
              <a:gd name="connsiteY7" fmla="*/ 174504 h 384203"/>
              <a:gd name="connsiteX8" fmla="*/ 349008 w 711976"/>
              <a:gd name="connsiteY8" fmla="*/ 188465 h 384203"/>
              <a:gd name="connsiteX9" fmla="*/ 265246 w 711976"/>
              <a:gd name="connsiteY9" fmla="*/ 195445 h 384203"/>
              <a:gd name="connsiteX10" fmla="*/ 251286 w 711976"/>
              <a:gd name="connsiteY10" fmla="*/ 265246 h 384203"/>
              <a:gd name="connsiteX11" fmla="*/ 181484 w 711976"/>
              <a:gd name="connsiteY11" fmla="*/ 272226 h 384203"/>
              <a:gd name="connsiteX12" fmla="*/ 167524 w 711976"/>
              <a:gd name="connsiteY12" fmla="*/ 286187 h 384203"/>
              <a:gd name="connsiteX13" fmla="*/ 160544 w 711976"/>
              <a:gd name="connsiteY13" fmla="*/ 314107 h 384203"/>
              <a:gd name="connsiteX14" fmla="*/ 167524 w 711976"/>
              <a:gd name="connsiteY14" fmla="*/ 335048 h 384203"/>
              <a:gd name="connsiteX15" fmla="*/ 153564 w 711976"/>
              <a:gd name="connsiteY15" fmla="*/ 355988 h 384203"/>
              <a:gd name="connsiteX16" fmla="*/ 0 w 711976"/>
              <a:gd name="connsiteY16" fmla="*/ 362968 h 384203"/>
              <a:gd name="connsiteX17" fmla="*/ 20941 w 711976"/>
              <a:gd name="connsiteY17" fmla="*/ 383909 h 3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976" h="384203">
                <a:moveTo>
                  <a:pt x="711976" y="0"/>
                </a:moveTo>
                <a:lnTo>
                  <a:pt x="649154" y="6981"/>
                </a:lnTo>
                <a:cubicBezTo>
                  <a:pt x="623582" y="9538"/>
                  <a:pt x="597723" y="9736"/>
                  <a:pt x="572373" y="13961"/>
                </a:cubicBezTo>
                <a:cubicBezTo>
                  <a:pt x="555665" y="16746"/>
                  <a:pt x="539799" y="23268"/>
                  <a:pt x="523512" y="27921"/>
                </a:cubicBezTo>
                <a:cubicBezTo>
                  <a:pt x="516532" y="37228"/>
                  <a:pt x="509243" y="46311"/>
                  <a:pt x="502571" y="55842"/>
                </a:cubicBezTo>
                <a:cubicBezTo>
                  <a:pt x="492949" y="69587"/>
                  <a:pt x="488611" y="88416"/>
                  <a:pt x="474651" y="97723"/>
                </a:cubicBezTo>
                <a:cubicBezTo>
                  <a:pt x="467671" y="102376"/>
                  <a:pt x="459946" y="106071"/>
                  <a:pt x="453710" y="111683"/>
                </a:cubicBezTo>
                <a:cubicBezTo>
                  <a:pt x="431098" y="132034"/>
                  <a:pt x="412293" y="160312"/>
                  <a:pt x="383909" y="174504"/>
                </a:cubicBezTo>
                <a:cubicBezTo>
                  <a:pt x="372702" y="180108"/>
                  <a:pt x="361347" y="186287"/>
                  <a:pt x="349008" y="188465"/>
                </a:cubicBezTo>
                <a:cubicBezTo>
                  <a:pt x="321417" y="193334"/>
                  <a:pt x="293167" y="193118"/>
                  <a:pt x="265246" y="195445"/>
                </a:cubicBezTo>
                <a:cubicBezTo>
                  <a:pt x="260593" y="218712"/>
                  <a:pt x="268777" y="249213"/>
                  <a:pt x="251286" y="265246"/>
                </a:cubicBezTo>
                <a:cubicBezTo>
                  <a:pt x="234049" y="281047"/>
                  <a:pt x="204169" y="266555"/>
                  <a:pt x="181484" y="272226"/>
                </a:cubicBezTo>
                <a:cubicBezTo>
                  <a:pt x="175099" y="273822"/>
                  <a:pt x="172177" y="281533"/>
                  <a:pt x="167524" y="286187"/>
                </a:cubicBezTo>
                <a:cubicBezTo>
                  <a:pt x="165197" y="295494"/>
                  <a:pt x="160544" y="304514"/>
                  <a:pt x="160544" y="314107"/>
                </a:cubicBezTo>
                <a:cubicBezTo>
                  <a:pt x="160544" y="321465"/>
                  <a:pt x="168734" y="327790"/>
                  <a:pt x="167524" y="335048"/>
                </a:cubicBezTo>
                <a:cubicBezTo>
                  <a:pt x="166145" y="343323"/>
                  <a:pt x="161839" y="354609"/>
                  <a:pt x="153564" y="355988"/>
                </a:cubicBezTo>
                <a:cubicBezTo>
                  <a:pt x="103020" y="364412"/>
                  <a:pt x="51188" y="360641"/>
                  <a:pt x="0" y="362968"/>
                </a:cubicBezTo>
                <a:cubicBezTo>
                  <a:pt x="8452" y="388324"/>
                  <a:pt x="-378" y="383909"/>
                  <a:pt x="20941" y="38390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p:cNvSpPr/>
          <p:nvPr/>
        </p:nvSpPr>
        <p:spPr>
          <a:xfrm>
            <a:off x="7208971" y="2737761"/>
            <a:ext cx="331969" cy="188464"/>
          </a:xfrm>
          <a:custGeom>
            <a:avLst/>
            <a:gdLst>
              <a:gd name="connsiteX0" fmla="*/ 0 w 442625"/>
              <a:gd name="connsiteY0" fmla="*/ 251285 h 251285"/>
              <a:gd name="connsiteX1" fmla="*/ 48861 w 442625"/>
              <a:gd name="connsiteY1" fmla="*/ 160543 h 251285"/>
              <a:gd name="connsiteX2" fmla="*/ 90742 w 442625"/>
              <a:gd name="connsiteY2" fmla="*/ 118663 h 251285"/>
              <a:gd name="connsiteX3" fmla="*/ 167523 w 442625"/>
              <a:gd name="connsiteY3" fmla="*/ 139603 h 251285"/>
              <a:gd name="connsiteX4" fmla="*/ 230345 w 442625"/>
              <a:gd name="connsiteY4" fmla="*/ 181484 h 251285"/>
              <a:gd name="connsiteX5" fmla="*/ 251285 w 442625"/>
              <a:gd name="connsiteY5" fmla="*/ 188464 h 251285"/>
              <a:gd name="connsiteX6" fmla="*/ 300146 w 442625"/>
              <a:gd name="connsiteY6" fmla="*/ 181484 h 251285"/>
              <a:gd name="connsiteX7" fmla="*/ 328067 w 442625"/>
              <a:gd name="connsiteY7" fmla="*/ 160543 h 251285"/>
              <a:gd name="connsiteX8" fmla="*/ 362968 w 442625"/>
              <a:gd name="connsiteY8" fmla="*/ 139603 h 251285"/>
              <a:gd name="connsiteX9" fmla="*/ 390888 w 442625"/>
              <a:gd name="connsiteY9" fmla="*/ 132623 h 251285"/>
              <a:gd name="connsiteX10" fmla="*/ 411829 w 442625"/>
              <a:gd name="connsiteY10" fmla="*/ 125643 h 251285"/>
              <a:gd name="connsiteX11" fmla="*/ 439749 w 442625"/>
              <a:gd name="connsiteY11" fmla="*/ 132623 h 251285"/>
              <a:gd name="connsiteX12" fmla="*/ 432769 w 442625"/>
              <a:gd name="connsiteY12" fmla="*/ 104702 h 251285"/>
              <a:gd name="connsiteX13" fmla="*/ 397868 w 442625"/>
              <a:gd name="connsiteY13" fmla="*/ 97722 h 251285"/>
              <a:gd name="connsiteX14" fmla="*/ 369948 w 442625"/>
              <a:gd name="connsiteY14" fmla="*/ 48861 h 251285"/>
              <a:gd name="connsiteX15" fmla="*/ 376928 w 442625"/>
              <a:gd name="connsiteY15" fmla="*/ 6980 h 251285"/>
              <a:gd name="connsiteX16" fmla="*/ 376928 w 442625"/>
              <a:gd name="connsiteY16" fmla="*/ 0 h 25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25" h="251285">
                <a:moveTo>
                  <a:pt x="0" y="251285"/>
                </a:moveTo>
                <a:cubicBezTo>
                  <a:pt x="6250" y="238785"/>
                  <a:pt x="35296" y="177122"/>
                  <a:pt x="48861" y="160543"/>
                </a:cubicBezTo>
                <a:cubicBezTo>
                  <a:pt x="61363" y="145263"/>
                  <a:pt x="90742" y="118663"/>
                  <a:pt x="90742" y="118663"/>
                </a:cubicBezTo>
                <a:cubicBezTo>
                  <a:pt x="116336" y="125643"/>
                  <a:pt x="143331" y="128717"/>
                  <a:pt x="167523" y="139603"/>
                </a:cubicBezTo>
                <a:cubicBezTo>
                  <a:pt x="190474" y="149931"/>
                  <a:pt x="206469" y="173525"/>
                  <a:pt x="230345" y="181484"/>
                </a:cubicBezTo>
                <a:lnTo>
                  <a:pt x="251285" y="188464"/>
                </a:lnTo>
                <a:cubicBezTo>
                  <a:pt x="267572" y="186137"/>
                  <a:pt x="284684" y="187107"/>
                  <a:pt x="300146" y="181484"/>
                </a:cubicBezTo>
                <a:cubicBezTo>
                  <a:pt x="311079" y="177508"/>
                  <a:pt x="318387" y="166996"/>
                  <a:pt x="328067" y="160543"/>
                </a:cubicBezTo>
                <a:cubicBezTo>
                  <a:pt x="339355" y="153017"/>
                  <a:pt x="350570" y="145113"/>
                  <a:pt x="362968" y="139603"/>
                </a:cubicBezTo>
                <a:cubicBezTo>
                  <a:pt x="371734" y="135707"/>
                  <a:pt x="381664" y="135258"/>
                  <a:pt x="390888" y="132623"/>
                </a:cubicBezTo>
                <a:cubicBezTo>
                  <a:pt x="397963" y="130602"/>
                  <a:pt x="404849" y="127970"/>
                  <a:pt x="411829" y="125643"/>
                </a:cubicBezTo>
                <a:cubicBezTo>
                  <a:pt x="421136" y="127970"/>
                  <a:pt x="432966" y="139407"/>
                  <a:pt x="439749" y="132623"/>
                </a:cubicBezTo>
                <a:cubicBezTo>
                  <a:pt x="446532" y="125839"/>
                  <a:pt x="440139" y="110844"/>
                  <a:pt x="432769" y="104702"/>
                </a:cubicBezTo>
                <a:cubicBezTo>
                  <a:pt x="423655" y="97107"/>
                  <a:pt x="409502" y="100049"/>
                  <a:pt x="397868" y="97722"/>
                </a:cubicBezTo>
                <a:cubicBezTo>
                  <a:pt x="391575" y="88283"/>
                  <a:pt x="370990" y="59281"/>
                  <a:pt x="369948" y="48861"/>
                </a:cubicBezTo>
                <a:cubicBezTo>
                  <a:pt x="368540" y="34778"/>
                  <a:pt x="374927" y="20991"/>
                  <a:pt x="376928" y="6980"/>
                </a:cubicBezTo>
                <a:cubicBezTo>
                  <a:pt x="377257" y="4677"/>
                  <a:pt x="376928" y="2327"/>
                  <a:pt x="376928"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55278" y="884551"/>
            <a:ext cx="5716912" cy="2562585"/>
          </a:xfrm>
          <a:prstGeom prst="rect">
            <a:avLst/>
          </a:prstGeom>
        </p:spPr>
      </p:pic>
      <p:grpSp>
        <p:nvGrpSpPr>
          <p:cNvPr id="39" name="Group 38"/>
          <p:cNvGrpSpPr/>
          <p:nvPr/>
        </p:nvGrpSpPr>
        <p:grpSpPr>
          <a:xfrm>
            <a:off x="1854614" y="1394432"/>
            <a:ext cx="3397745" cy="4278182"/>
            <a:chOff x="440817" y="716242"/>
            <a:chExt cx="4530326" cy="5704243"/>
          </a:xfrm>
        </p:grpSpPr>
        <p:sp>
          <p:nvSpPr>
            <p:cNvPr id="31" name="Block Arc 30"/>
            <p:cNvSpPr/>
            <p:nvPr/>
          </p:nvSpPr>
          <p:spPr>
            <a:xfrm rot="16200000">
              <a:off x="42880" y="1320134"/>
              <a:ext cx="5326200" cy="4530326"/>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ounded Rectangle 34"/>
            <p:cNvSpPr/>
            <p:nvPr/>
          </p:nvSpPr>
          <p:spPr>
            <a:xfrm>
              <a:off x="2502247" y="406675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ounded Rectangle 35"/>
            <p:cNvSpPr/>
            <p:nvPr/>
          </p:nvSpPr>
          <p:spPr>
            <a:xfrm>
              <a:off x="2487959" y="71624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Curved Left Arrow 59"/>
          <p:cNvSpPr/>
          <p:nvPr/>
        </p:nvSpPr>
        <p:spPr>
          <a:xfrm rot="10800000">
            <a:off x="2351233" y="2245243"/>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0" name="Group 39"/>
          <p:cNvGrpSpPr/>
          <p:nvPr/>
        </p:nvGrpSpPr>
        <p:grpSpPr>
          <a:xfrm>
            <a:off x="6893025" y="1429785"/>
            <a:ext cx="3455180" cy="4265130"/>
            <a:chOff x="7153668" y="733644"/>
            <a:chExt cx="4606907" cy="5686840"/>
          </a:xfrm>
        </p:grpSpPr>
        <p:sp>
          <p:nvSpPr>
            <p:cNvPr id="29" name="Block Arc 28"/>
            <p:cNvSpPr/>
            <p:nvPr/>
          </p:nvSpPr>
          <p:spPr>
            <a:xfrm rot="5400000">
              <a:off x="6794022" y="1281845"/>
              <a:ext cx="5326200" cy="4606907"/>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7"/>
            <p:cNvSpPr/>
            <p:nvPr/>
          </p:nvSpPr>
          <p:spPr>
            <a:xfrm>
              <a:off x="9408968" y="4066751"/>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9442834" y="733644"/>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Curved Left Arrow 54"/>
          <p:cNvSpPr/>
          <p:nvPr/>
        </p:nvSpPr>
        <p:spPr>
          <a:xfrm>
            <a:off x="8992996" y="2266950"/>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72" name="Picture 71"/>
          <p:cNvPicPr>
            <a:picLocks noChangeAspect="1"/>
          </p:cNvPicPr>
          <p:nvPr/>
        </p:nvPicPr>
        <p:blipFill rotWithShape="1">
          <a:blip r:embed="rId12" cstate="print">
            <a:extLst>
              <a:ext uri="{28A0092B-C50C-407E-A947-70E740481C1C}">
                <a14:useLocalDpi xmlns:a14="http://schemas.microsoft.com/office/drawing/2010/main" val="0"/>
              </a:ext>
            </a:extLst>
          </a:blip>
          <a:srcRect l="3427" t="31077" r="53615" b="31990"/>
          <a:stretch/>
        </p:blipFill>
        <p:spPr>
          <a:xfrm>
            <a:off x="3500408" y="2929470"/>
            <a:ext cx="2694546" cy="1844480"/>
          </a:xfrm>
          <a:prstGeom prst="rect">
            <a:avLst/>
          </a:prstGeom>
        </p:spPr>
      </p:pic>
      <p:sp>
        <p:nvSpPr>
          <p:cNvPr id="74" name="TextBox 73"/>
          <p:cNvSpPr txBox="1"/>
          <p:nvPr/>
        </p:nvSpPr>
        <p:spPr>
          <a:xfrm>
            <a:off x="6646837" y="3161101"/>
            <a:ext cx="2346158" cy="923330"/>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HOW DO WE MAINTAIN THE PIPELINE</a:t>
            </a:r>
            <a:r>
              <a:rPr lang="en-US" dirty="0">
                <a:solidFill>
                  <a:schemeClr val="tx1">
                    <a:lumMod val="75000"/>
                    <a:lumOff val="25000"/>
                  </a:schemeClr>
                </a:solidFill>
                <a:latin typeface="Arial" charset="0"/>
                <a:ea typeface="Arial" charset="0"/>
                <a:cs typeface="Arial" charset="0"/>
              </a:rPr>
              <a:t>?</a:t>
            </a:r>
          </a:p>
        </p:txBody>
      </p:sp>
      <p:sp>
        <p:nvSpPr>
          <p:cNvPr id="75" name="TextBox 74"/>
          <p:cNvSpPr txBox="1"/>
          <p:nvPr/>
        </p:nvSpPr>
        <p:spPr>
          <a:xfrm>
            <a:off x="4381988" y="3455560"/>
            <a:ext cx="3611529" cy="369332"/>
          </a:xfrm>
          <a:prstGeom prst="rect">
            <a:avLst/>
          </a:prstGeom>
          <a:noFill/>
        </p:spPr>
        <p:txBody>
          <a:bodyPr wrap="square" rtlCol="0">
            <a:spAutoFit/>
          </a:bodyPr>
          <a:lstStyle/>
          <a:p>
            <a:pPr algn="ctr"/>
            <a:r>
              <a:rPr lang="en-US" spc="150" dirty="0">
                <a:solidFill>
                  <a:schemeClr val="tx1">
                    <a:lumMod val="75000"/>
                    <a:lumOff val="25000"/>
                  </a:schemeClr>
                </a:solidFill>
                <a:latin typeface="Century Gothic" charset="0"/>
                <a:ea typeface="Century Gothic" charset="0"/>
                <a:cs typeface="Century Gothic" charset="0"/>
              </a:rPr>
              <a:t>INSULATE THE PIPELINE!</a:t>
            </a:r>
            <a:endParaRPr lang="en-US" spc="150" dirty="0">
              <a:solidFill>
                <a:schemeClr val="tx1">
                  <a:lumMod val="75000"/>
                  <a:lumOff val="25000"/>
                </a:schemeClr>
              </a:solidFill>
              <a:latin typeface="Arial" charset="0"/>
              <a:ea typeface="Arial" charset="0"/>
              <a:cs typeface="Arial" charset="0"/>
            </a:endParaRPr>
          </a:p>
        </p:txBody>
      </p:sp>
      <p:sp>
        <p:nvSpPr>
          <p:cNvPr id="41" name="Rectangle 2">
            <a:extLst>
              <a:ext uri="{FF2B5EF4-FFF2-40B4-BE49-F238E27FC236}">
                <a16:creationId xmlns:a16="http://schemas.microsoft.com/office/drawing/2014/main" id="{108998E9-9491-4879-8D26-E47EB3935A6C}"/>
              </a:ext>
            </a:extLst>
          </p:cNvPr>
          <p:cNvSpPr>
            <a:spLocks noChangeArrowheads="1"/>
          </p:cNvSpPr>
          <p:nvPr/>
        </p:nvSpPr>
        <p:spPr bwMode="auto">
          <a:xfrm>
            <a:off x="152400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Economic Lifecycles</a:t>
            </a: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2000" fill="hold"/>
                                        <p:tgtEl>
                                          <p:spTgt spid="49"/>
                                        </p:tgtEl>
                                        <p:attrNameLst>
                                          <p:attrName>ppt_w</p:attrName>
                                        </p:attrNameLst>
                                      </p:cBhvr>
                                      <p:tavLst>
                                        <p:tav tm="0">
                                          <p:val>
                                            <p:fltVal val="0"/>
                                          </p:val>
                                        </p:tav>
                                        <p:tav tm="100000">
                                          <p:val>
                                            <p:strVal val="#ppt_w"/>
                                          </p:val>
                                        </p:tav>
                                      </p:tavLst>
                                    </p:anim>
                                    <p:anim calcmode="lin" valueType="num">
                                      <p:cBhvr>
                                        <p:cTn id="19" dur="2000" fill="hold"/>
                                        <p:tgtEl>
                                          <p:spTgt spid="49"/>
                                        </p:tgtEl>
                                        <p:attrNameLst>
                                          <p:attrName>ppt_h</p:attrName>
                                        </p:attrNameLst>
                                      </p:cBhvr>
                                      <p:tavLst>
                                        <p:tav tm="0">
                                          <p:val>
                                            <p:fltVal val="0"/>
                                          </p:val>
                                        </p:tav>
                                        <p:tav tm="100000">
                                          <p:val>
                                            <p:strVal val="#ppt_h"/>
                                          </p:val>
                                        </p:tav>
                                      </p:tavLst>
                                    </p:anim>
                                    <p:animEffect transition="in" filter="fade">
                                      <p:cBhvr>
                                        <p:cTn id="20" dur="2000"/>
                                        <p:tgtEl>
                                          <p:spTgt spid="49"/>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1+#ppt_w/2"/>
                                          </p:val>
                                        </p:tav>
                                        <p:tav tm="100000">
                                          <p:val>
                                            <p:strVal val="#ppt_x"/>
                                          </p:val>
                                        </p:tav>
                                      </p:tavLst>
                                    </p:anim>
                                    <p:anim calcmode="lin" valueType="num">
                                      <p:cBhvr additive="base">
                                        <p:cTn id="29" dur="10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1000"/>
                                        <p:tgtEl>
                                          <p:spTgt spid="4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1000"/>
                                        <p:tgtEl>
                                          <p:spTgt spid="4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2000"/>
                                        <p:tgtEl>
                                          <p:spTgt spid="55"/>
                                        </p:tgtEl>
                                      </p:cBhvr>
                                    </p:animEffect>
                                  </p:childTnLst>
                                </p:cTn>
                              </p:par>
                            </p:childTnLst>
                          </p:cTn>
                        </p:par>
                        <p:par>
                          <p:cTn id="49" fill="hold">
                            <p:stCondLst>
                              <p:cond delay="9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1000"/>
                                        <p:tgtEl>
                                          <p:spTgt spid="52"/>
                                        </p:tgtEl>
                                      </p:cBhvr>
                                    </p:animEffect>
                                  </p:childTnLst>
                                </p:cTn>
                              </p:par>
                            </p:childTnLst>
                          </p:cTn>
                        </p:par>
                        <p:par>
                          <p:cTn id="53" fill="hold">
                            <p:stCondLst>
                              <p:cond delay="10000"/>
                            </p:stCondLst>
                            <p:childTnLst>
                              <p:par>
                                <p:cTn id="54" presetID="2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childTnLst>
                          </p:cTn>
                        </p:par>
                        <p:par>
                          <p:cTn id="57" fill="hold">
                            <p:stCondLst>
                              <p:cond delay="11000"/>
                            </p:stCondLst>
                            <p:childTnLst>
                              <p:par>
                                <p:cTn id="58" presetID="22" presetClass="entr" presetSubtype="2"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1000"/>
                                        <p:tgtEl>
                                          <p:spTgt spid="50"/>
                                        </p:tgtEl>
                                      </p:cBhvr>
                                    </p:animEffect>
                                  </p:childTnLst>
                                </p:cTn>
                              </p:par>
                            </p:childTnLst>
                          </p:cTn>
                        </p:par>
                        <p:par>
                          <p:cTn id="61" fill="hold">
                            <p:stCondLst>
                              <p:cond delay="12000"/>
                            </p:stCondLst>
                            <p:childTnLst>
                              <p:par>
                                <p:cTn id="62" presetID="22" presetClass="entr" presetSubtype="4"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10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2000"/>
                                        <p:tgtEl>
                                          <p:spTgt spid="60"/>
                                        </p:tgtEl>
                                      </p:cBhvr>
                                    </p:animEffect>
                                  </p:childTnLst>
                                </p:cTn>
                              </p:par>
                            </p:childTnLst>
                          </p:cTn>
                        </p:par>
                        <p:par>
                          <p:cTn id="68" fill="hold">
                            <p:stCondLst>
                              <p:cond delay="14000"/>
                            </p:stCondLst>
                            <p:childTnLst>
                              <p:par>
                                <p:cTn id="69" presetID="26" presetClass="emph" presetSubtype="0" fill="hold" nodeType="afterEffect">
                                  <p:stCondLst>
                                    <p:cond delay="0"/>
                                  </p:stCondLst>
                                  <p:childTnLst>
                                    <p:animEffect transition="out" filter="fade">
                                      <p:cBhvr>
                                        <p:cTn id="70" dur="500" tmFilter="0, 0; .2, .5; .8, .5; 1, 0"/>
                                        <p:tgtEl>
                                          <p:spTgt spid="47"/>
                                        </p:tgtEl>
                                      </p:cBhvr>
                                    </p:animEffect>
                                    <p:animScale>
                                      <p:cBhvr>
                                        <p:cTn id="71" dur="250" autoRev="1" fill="hold"/>
                                        <p:tgtEl>
                                          <p:spTgt spid="47"/>
                                        </p:tgtEl>
                                      </p:cBhvr>
                                      <p:by x="105000" y="105000"/>
                                    </p:animScale>
                                  </p:childTnLst>
                                </p:cTn>
                              </p:par>
                            </p:childTnLst>
                          </p:cTn>
                        </p:par>
                        <p:par>
                          <p:cTn id="72" fill="hold">
                            <p:stCondLst>
                              <p:cond delay="14500"/>
                            </p:stCondLst>
                            <p:childTnLst>
                              <p:par>
                                <p:cTn id="73" presetID="26" presetClass="emph" presetSubtype="0" fill="hold" nodeType="afterEffect">
                                  <p:stCondLst>
                                    <p:cond delay="0"/>
                                  </p:stCondLst>
                                  <p:childTnLst>
                                    <p:animEffect transition="out" filter="fade">
                                      <p:cBhvr>
                                        <p:cTn id="74" dur="500" tmFilter="0, 0; .2, .5; .8, .5; 1, 0"/>
                                        <p:tgtEl>
                                          <p:spTgt spid="45"/>
                                        </p:tgtEl>
                                      </p:cBhvr>
                                    </p:animEffect>
                                    <p:animScale>
                                      <p:cBhvr>
                                        <p:cTn id="75" dur="250" autoRev="1" fill="hold"/>
                                        <p:tgtEl>
                                          <p:spTgt spid="45"/>
                                        </p:tgtEl>
                                      </p:cBhvr>
                                      <p:by x="105000" y="105000"/>
                                    </p:animScale>
                                  </p:childTnLst>
                                </p:cTn>
                              </p:par>
                            </p:childTnLst>
                          </p:cTn>
                        </p:par>
                        <p:par>
                          <p:cTn id="76" fill="hold">
                            <p:stCondLst>
                              <p:cond delay="15000"/>
                            </p:stCondLst>
                            <p:childTnLst>
                              <p:par>
                                <p:cTn id="77" presetID="26" presetClass="emph" presetSubtype="0" fill="hold" nodeType="afterEffect">
                                  <p:stCondLst>
                                    <p:cond delay="0"/>
                                  </p:stCondLst>
                                  <p:childTnLst>
                                    <p:animEffect transition="out" filter="fade">
                                      <p:cBhvr>
                                        <p:cTn id="78" dur="500" tmFilter="0, 0; .2, .5; .8, .5; 1, 0"/>
                                        <p:tgtEl>
                                          <p:spTgt spid="46"/>
                                        </p:tgtEl>
                                      </p:cBhvr>
                                    </p:animEffect>
                                    <p:animScale>
                                      <p:cBhvr>
                                        <p:cTn id="79" dur="250" autoRev="1" fill="hold"/>
                                        <p:tgtEl>
                                          <p:spTgt spid="46"/>
                                        </p:tgtEl>
                                      </p:cBhvr>
                                      <p:by x="105000" y="105000"/>
                                    </p:animScale>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48"/>
                                        </p:tgtEl>
                                      </p:cBhvr>
                                    </p:animEffect>
                                    <p:animScale>
                                      <p:cBhvr>
                                        <p:cTn id="83" dur="250" autoRev="1" fill="hold"/>
                                        <p:tgtEl>
                                          <p:spTgt spid="48"/>
                                        </p:tgtEl>
                                      </p:cBhvr>
                                      <p:by x="105000" y="105000"/>
                                    </p:animScale>
                                  </p:childTnLst>
                                </p:cTn>
                              </p:par>
                              <p:par>
                                <p:cTn id="84" presetID="26" presetClass="emph" presetSubtype="0" fill="hold" grpId="4" nodeType="withEffect">
                                  <p:stCondLst>
                                    <p:cond delay="0"/>
                                  </p:stCondLst>
                                  <p:childTnLst>
                                    <p:animEffect transition="out" filter="fade">
                                      <p:cBhvr>
                                        <p:cTn id="85" dur="500" tmFilter="0, 0; .2, .5; .8, .5; 1, 0"/>
                                        <p:tgtEl>
                                          <p:spTgt spid="55"/>
                                        </p:tgtEl>
                                      </p:cBhvr>
                                    </p:animEffect>
                                    <p:animScale>
                                      <p:cBhvr>
                                        <p:cTn id="86" dur="250" autoRev="1" fill="hold"/>
                                        <p:tgtEl>
                                          <p:spTgt spid="55"/>
                                        </p:tgtEl>
                                      </p:cBhvr>
                                      <p:by x="105000" y="105000"/>
                                    </p:animScale>
                                  </p:childTnLst>
                                </p:cTn>
                              </p:par>
                            </p:childTnLst>
                          </p:cTn>
                        </p:par>
                        <p:par>
                          <p:cTn id="87" fill="hold">
                            <p:stCondLst>
                              <p:cond delay="16000"/>
                            </p:stCondLst>
                            <p:childTnLst>
                              <p:par>
                                <p:cTn id="88" presetID="26" presetClass="emph" presetSubtype="0" fill="hold" nodeType="afterEffect">
                                  <p:stCondLst>
                                    <p:cond delay="0"/>
                                  </p:stCondLst>
                                  <p:childTnLst>
                                    <p:animEffect transition="out" filter="fade">
                                      <p:cBhvr>
                                        <p:cTn id="89" dur="500" tmFilter="0, 0; .2, .5; .8, .5; 1, 0"/>
                                        <p:tgtEl>
                                          <p:spTgt spid="52"/>
                                        </p:tgtEl>
                                      </p:cBhvr>
                                    </p:animEffect>
                                    <p:animScale>
                                      <p:cBhvr>
                                        <p:cTn id="90" dur="250" autoRev="1" fill="hold"/>
                                        <p:tgtEl>
                                          <p:spTgt spid="52"/>
                                        </p:tgtEl>
                                      </p:cBhvr>
                                      <p:by x="105000" y="105000"/>
                                    </p:animScale>
                                  </p:childTnLst>
                                </p:cTn>
                              </p:par>
                            </p:childTnLst>
                          </p:cTn>
                        </p:par>
                        <p:par>
                          <p:cTn id="91" fill="hold">
                            <p:stCondLst>
                              <p:cond delay="16500"/>
                            </p:stCondLst>
                            <p:childTnLst>
                              <p:par>
                                <p:cTn id="92" presetID="26" presetClass="emph" presetSubtype="0" fill="hold" nodeType="afterEffect">
                                  <p:stCondLst>
                                    <p:cond delay="0"/>
                                  </p:stCondLst>
                                  <p:childTnLst>
                                    <p:animEffect transition="out" filter="fade">
                                      <p:cBhvr>
                                        <p:cTn id="93" dur="500" tmFilter="0, 0; .2, .5; .8, .5; 1, 0"/>
                                        <p:tgtEl>
                                          <p:spTgt spid="51"/>
                                        </p:tgtEl>
                                      </p:cBhvr>
                                    </p:animEffect>
                                    <p:animScale>
                                      <p:cBhvr>
                                        <p:cTn id="94" dur="250" autoRev="1" fill="hold"/>
                                        <p:tgtEl>
                                          <p:spTgt spid="51"/>
                                        </p:tgtEl>
                                      </p:cBhvr>
                                      <p:by x="105000" y="105000"/>
                                    </p:animScale>
                                  </p:childTnLst>
                                </p:cTn>
                              </p:par>
                            </p:childTnLst>
                          </p:cTn>
                        </p:par>
                        <p:par>
                          <p:cTn id="95" fill="hold">
                            <p:stCondLst>
                              <p:cond delay="17000"/>
                            </p:stCondLst>
                            <p:childTnLst>
                              <p:par>
                                <p:cTn id="96" presetID="26" presetClass="emph" presetSubtype="0" fill="hold" nodeType="afterEffect">
                                  <p:stCondLst>
                                    <p:cond delay="0"/>
                                  </p:stCondLst>
                                  <p:childTnLst>
                                    <p:animEffect transition="out" filter="fade">
                                      <p:cBhvr>
                                        <p:cTn id="97" dur="500" tmFilter="0, 0; .2, .5; .8, .5; 1, 0"/>
                                        <p:tgtEl>
                                          <p:spTgt spid="50"/>
                                        </p:tgtEl>
                                      </p:cBhvr>
                                    </p:animEffect>
                                    <p:animScale>
                                      <p:cBhvr>
                                        <p:cTn id="98" dur="250" autoRev="1" fill="hold"/>
                                        <p:tgtEl>
                                          <p:spTgt spid="50"/>
                                        </p:tgtEl>
                                      </p:cBhvr>
                                      <p:by x="105000" y="105000"/>
                                    </p:animScale>
                                  </p:childTnLst>
                                </p:cTn>
                              </p:par>
                            </p:childTnLst>
                          </p:cTn>
                        </p:par>
                        <p:par>
                          <p:cTn id="99" fill="hold">
                            <p:stCondLst>
                              <p:cond delay="17500"/>
                            </p:stCondLst>
                            <p:childTnLst>
                              <p:par>
                                <p:cTn id="100" presetID="26" presetClass="emph" presetSubtype="0" fill="hold" nodeType="afterEffect">
                                  <p:stCondLst>
                                    <p:cond delay="0"/>
                                  </p:stCondLst>
                                  <p:childTnLst>
                                    <p:animEffect transition="out" filter="fade">
                                      <p:cBhvr>
                                        <p:cTn id="101" dur="500" tmFilter="0, 0; .2, .5; .8, .5; 1, 0"/>
                                        <p:tgtEl>
                                          <p:spTgt spid="53"/>
                                        </p:tgtEl>
                                      </p:cBhvr>
                                    </p:animEffect>
                                    <p:animScale>
                                      <p:cBhvr>
                                        <p:cTn id="102" dur="250" autoRev="1" fill="hold"/>
                                        <p:tgtEl>
                                          <p:spTgt spid="53"/>
                                        </p:tgtEl>
                                      </p:cBhvr>
                                      <p:by x="105000" y="105000"/>
                                    </p:animScale>
                                  </p:childTnLst>
                                </p:cTn>
                              </p:par>
                              <p:par>
                                <p:cTn id="103" presetID="26" presetClass="emph" presetSubtype="0" fill="hold" grpId="1" nodeType="withEffect">
                                  <p:stCondLst>
                                    <p:cond delay="0"/>
                                  </p:stCondLst>
                                  <p:childTnLst>
                                    <p:animEffect transition="out" filter="fade">
                                      <p:cBhvr>
                                        <p:cTn id="104" dur="500" tmFilter="0, 0; .2, .5; .8, .5; 1, 0"/>
                                        <p:tgtEl>
                                          <p:spTgt spid="60"/>
                                        </p:tgtEl>
                                      </p:cBhvr>
                                    </p:animEffect>
                                    <p:animScale>
                                      <p:cBhvr>
                                        <p:cTn id="105" dur="250" autoRev="1" fill="hold"/>
                                        <p:tgtEl>
                                          <p:spTgt spid="6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49"/>
                                        </p:tgtEl>
                                      </p:cBhvr>
                                    </p:animEffect>
                                    <p:anim calcmode="lin" valueType="num">
                                      <p:cBhvr>
                                        <p:cTn id="110" dur="1000"/>
                                        <p:tgtEl>
                                          <p:spTgt spid="49"/>
                                        </p:tgtEl>
                                        <p:attrNameLst>
                                          <p:attrName>ppt_x</p:attrName>
                                        </p:attrNameLst>
                                      </p:cBhvr>
                                      <p:tavLst>
                                        <p:tav tm="0">
                                          <p:val>
                                            <p:strVal val="ppt_x"/>
                                          </p:val>
                                        </p:tav>
                                        <p:tav tm="100000">
                                          <p:val>
                                            <p:strVal val="ppt_x"/>
                                          </p:val>
                                        </p:tav>
                                      </p:tavLst>
                                    </p:anim>
                                    <p:anim calcmode="lin" valueType="num">
                                      <p:cBhvr>
                                        <p:cTn id="111" dur="1000"/>
                                        <p:tgtEl>
                                          <p:spTgt spid="49"/>
                                        </p:tgtEl>
                                        <p:attrNameLst>
                                          <p:attrName>ppt_y</p:attrName>
                                        </p:attrNameLst>
                                      </p:cBhvr>
                                      <p:tavLst>
                                        <p:tav tm="0">
                                          <p:val>
                                            <p:strVal val="ppt_y"/>
                                          </p:val>
                                        </p:tav>
                                        <p:tav tm="100000">
                                          <p:val>
                                            <p:strVal val="ppt_y+.1"/>
                                          </p:val>
                                        </p:tav>
                                      </p:tavLst>
                                    </p:anim>
                                    <p:set>
                                      <p:cBhvr>
                                        <p:cTn id="112" dur="1" fill="hold">
                                          <p:stCondLst>
                                            <p:cond delay="999"/>
                                          </p:stCondLst>
                                        </p:cTn>
                                        <p:tgtEl>
                                          <p:spTgt spid="49"/>
                                        </p:tgtEl>
                                        <p:attrNameLst>
                                          <p:attrName>style.visibility</p:attrName>
                                        </p:attrNameLst>
                                      </p:cBhvr>
                                      <p:to>
                                        <p:strVal val="hidden"/>
                                      </p:to>
                                    </p:se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dissolve">
                                      <p:cBhvr>
                                        <p:cTn id="116" dur="1000"/>
                                        <p:tgtEl>
                                          <p:spTgt spid="6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dissolve">
                                      <p:cBhvr>
                                        <p:cTn id="119" dur="1000"/>
                                        <p:tgtEl>
                                          <p:spTgt spid="6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dissolve">
                                      <p:cBhvr>
                                        <p:cTn id="122" dur="1000"/>
                                        <p:tgtEl>
                                          <p:spTgt spid="62"/>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dissolve">
                                      <p:cBhvr>
                                        <p:cTn id="125" dur="1000"/>
                                        <p:tgtEl>
                                          <p:spTgt spid="63"/>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dissolve">
                                      <p:cBhvr>
                                        <p:cTn id="128" dur="1000"/>
                                        <p:tgtEl>
                                          <p:spTgt spid="6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dissolve">
                                      <p:cBhvr>
                                        <p:cTn id="131" dur="1000"/>
                                        <p:tgtEl>
                                          <p:spTgt spid="61"/>
                                        </p:tgtEl>
                                      </p:cBhvr>
                                    </p:animEffect>
                                  </p:childTnLst>
                                </p:cTn>
                              </p:par>
                            </p:childTnLst>
                          </p:cTn>
                        </p:par>
                        <p:par>
                          <p:cTn id="132" fill="hold">
                            <p:stCondLst>
                              <p:cond delay="2000"/>
                            </p:stCondLst>
                            <p:childTnLst>
                              <p:par>
                                <p:cTn id="133" presetID="6" presetClass="emph" presetSubtype="0" fill="hold" grpId="1" nodeType="afterEffect">
                                  <p:stCondLst>
                                    <p:cond delay="0"/>
                                  </p:stCondLst>
                                  <p:childTnLst>
                                    <p:animScale>
                                      <p:cBhvr>
                                        <p:cTn id="134" dur="2000" fill="hold"/>
                                        <p:tgtEl>
                                          <p:spTgt spid="64"/>
                                        </p:tgtEl>
                                      </p:cBhvr>
                                      <p:by x="150000" y="150000"/>
                                    </p:animScale>
                                  </p:childTnLst>
                                </p:cTn>
                              </p:par>
                            </p:childTnLst>
                          </p:cTn>
                        </p:par>
                        <p:par>
                          <p:cTn id="135" fill="hold">
                            <p:stCondLst>
                              <p:cond delay="4000"/>
                            </p:stCondLst>
                            <p:childTnLst>
                              <p:par>
                                <p:cTn id="136" presetID="6" presetClass="emph" presetSubtype="0" fill="hold" grpId="1" nodeType="afterEffect">
                                  <p:stCondLst>
                                    <p:cond delay="0"/>
                                  </p:stCondLst>
                                  <p:childTnLst>
                                    <p:animScale>
                                      <p:cBhvr>
                                        <p:cTn id="137" dur="2000" fill="hold"/>
                                        <p:tgtEl>
                                          <p:spTgt spid="61"/>
                                        </p:tgtEl>
                                      </p:cBhvr>
                                      <p:by x="150000" y="150000"/>
                                    </p:animScale>
                                  </p:childTnLst>
                                </p:cTn>
                              </p:par>
                              <p:par>
                                <p:cTn id="138" presetID="6" presetClass="emph" presetSubtype="0" fill="hold" grpId="1" nodeType="withEffect">
                                  <p:stCondLst>
                                    <p:cond delay="0"/>
                                  </p:stCondLst>
                                  <p:childTnLst>
                                    <p:animScale>
                                      <p:cBhvr>
                                        <p:cTn id="139" dur="2000" fill="hold"/>
                                        <p:tgtEl>
                                          <p:spTgt spid="62"/>
                                        </p:tgtEl>
                                      </p:cBhvr>
                                      <p:by x="150000" y="150000"/>
                                    </p:animScale>
                                  </p:childTnLst>
                                </p:cTn>
                              </p:par>
                              <p:par>
                                <p:cTn id="140" presetID="6" presetClass="emph" presetSubtype="0" fill="hold" grpId="1" nodeType="withEffect">
                                  <p:stCondLst>
                                    <p:cond delay="0"/>
                                  </p:stCondLst>
                                  <p:childTnLst>
                                    <p:animScale>
                                      <p:cBhvr>
                                        <p:cTn id="141" dur="2000" fill="hold"/>
                                        <p:tgtEl>
                                          <p:spTgt spid="68"/>
                                        </p:tgtEl>
                                      </p:cBhvr>
                                      <p:by x="150000" y="150000"/>
                                    </p:animScale>
                                  </p:childTnLst>
                                </p:cTn>
                              </p:par>
                              <p:par>
                                <p:cTn id="142" presetID="6" presetClass="emph" presetSubtype="0" fill="hold" grpId="1" nodeType="withEffect">
                                  <p:stCondLst>
                                    <p:cond delay="0"/>
                                  </p:stCondLst>
                                  <p:childTnLst>
                                    <p:animScale>
                                      <p:cBhvr>
                                        <p:cTn id="143" dur="2000" fill="hold"/>
                                        <p:tgtEl>
                                          <p:spTgt spid="66"/>
                                        </p:tgtEl>
                                      </p:cBhvr>
                                      <p:by x="150000" y="150000"/>
                                    </p:animScale>
                                  </p:childTnLst>
                                </p:cTn>
                              </p:par>
                              <p:par>
                                <p:cTn id="144" presetID="6" presetClass="emph" presetSubtype="0" fill="hold" grpId="1" nodeType="withEffect">
                                  <p:stCondLst>
                                    <p:cond delay="0"/>
                                  </p:stCondLst>
                                  <p:childTnLst>
                                    <p:animScale>
                                      <p:cBhvr>
                                        <p:cTn id="145" dur="2000" fill="hold"/>
                                        <p:tgtEl>
                                          <p:spTgt spid="63"/>
                                        </p:tgtEl>
                                      </p:cBhvr>
                                      <p:by x="150000" y="150000"/>
                                    </p:animScale>
                                  </p:childTnLst>
                                </p:cTn>
                              </p:par>
                            </p:childTnLst>
                          </p:cTn>
                        </p:par>
                      </p:childTnLst>
                    </p:cTn>
                  </p:par>
                  <p:par>
                    <p:cTn id="146" fill="hold">
                      <p:stCondLst>
                        <p:cond delay="indefinite"/>
                      </p:stCondLst>
                      <p:childTnLst>
                        <p:par>
                          <p:cTn id="147" fill="hold">
                            <p:stCondLst>
                              <p:cond delay="0"/>
                            </p:stCondLst>
                            <p:childTnLst>
                              <p:par>
                                <p:cTn id="148" presetID="26" presetClass="exit" presetSubtype="0" fill="hold" nodeType="clickEffect">
                                  <p:stCondLst>
                                    <p:cond delay="0"/>
                                  </p:stCondLst>
                                  <p:childTnLst>
                                    <p:animEffect transition="out" filter="wipe(down)">
                                      <p:cBhvr>
                                        <p:cTn id="149" dur="90" accel="50000">
                                          <p:stCondLst>
                                            <p:cond delay="910"/>
                                          </p:stCondLst>
                                        </p:cTn>
                                        <p:tgtEl>
                                          <p:spTgt spid="40"/>
                                        </p:tgtEl>
                                      </p:cBhvr>
                                    </p:animEffect>
                                    <p:anim calcmode="lin" valueType="num">
                                      <p:cBhvr>
                                        <p:cTn id="150" dur="911"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151" dur="89">
                                          <p:stCondLst>
                                            <p:cond delay="911"/>
                                          </p:stCondLst>
                                        </p:cTn>
                                        <p:tgtEl>
                                          <p:spTgt spid="40"/>
                                        </p:tgtEl>
                                        <p:attrNameLst>
                                          <p:attrName>ppt_x</p:attrName>
                                        </p:attrNameLst>
                                      </p:cBhvr>
                                      <p:tavLst>
                                        <p:tav tm="0">
                                          <p:val>
                                            <p:strVal val="ppt_x"/>
                                          </p:val>
                                        </p:tav>
                                        <p:tav tm="100000">
                                          <p:val>
                                            <p:strVal val="ppt_x"/>
                                          </p:val>
                                        </p:tav>
                                      </p:tavLst>
                                    </p:anim>
                                    <p:anim calcmode="lin" valueType="num">
                                      <p:cBhvr>
                                        <p:cTn id="152" dur="332"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3" dur="332" tmFilter="0, 0; 0.125,0.2665; 0.25,0.4; 0.375,0.465; 0.5,0.5;  0.625,0.535; 0.75,0.6; 0.875,0.7335; 1,1">
                                          <p:stCondLst>
                                            <p:cond delay="332"/>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4" dur="166" tmFilter="0, 0; 0.125,0.2665; 0.25,0.4; 0.375,0.465; 0.5,0.5;  0.625,0.535; 0.75,0.6; 0.875,0.7335; 1,1">
                                          <p:stCondLst>
                                            <p:cond delay="662"/>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5" dur="82" tmFilter="0, 0; 0.125,0.2665; 0.25,0.4; 0.375,0.465; 0.5,0.5;  0.625,0.535; 0.75,0.6; 0.875,0.7335; 1,1">
                                          <p:stCondLst>
                                            <p:cond delay="828"/>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6" dur="90" accel="50000">
                                          <p:stCondLst>
                                            <p:cond delay="910"/>
                                          </p:stCondLst>
                                        </p:cTn>
                                        <p:tgtEl>
                                          <p:spTgt spid="40"/>
                                        </p:tgtEl>
                                        <p:attrNameLst>
                                          <p:attrName>ppt_y</p:attrName>
                                        </p:attrNameLst>
                                      </p:cBhvr>
                                      <p:tavLst>
                                        <p:tav tm="0">
                                          <p:val>
                                            <p:strVal val="ppt_y"/>
                                          </p:val>
                                        </p:tav>
                                        <p:tav tm="100000">
                                          <p:val>
                                            <p:strVal val="ppt_y+ppt_h"/>
                                          </p:val>
                                        </p:tav>
                                      </p:tavLst>
                                    </p:anim>
                                    <p:animScale>
                                      <p:cBhvr>
                                        <p:cTn id="157" dur="13">
                                          <p:stCondLst>
                                            <p:cond delay="310"/>
                                          </p:stCondLst>
                                        </p:cTn>
                                        <p:tgtEl>
                                          <p:spTgt spid="40"/>
                                        </p:tgtEl>
                                      </p:cBhvr>
                                      <p:to x="100000" y="60000"/>
                                    </p:animScale>
                                    <p:animScale>
                                      <p:cBhvr>
                                        <p:cTn id="158" dur="83" decel="50000">
                                          <p:stCondLst>
                                            <p:cond delay="323"/>
                                          </p:stCondLst>
                                        </p:cTn>
                                        <p:tgtEl>
                                          <p:spTgt spid="40"/>
                                        </p:tgtEl>
                                      </p:cBhvr>
                                      <p:to x="100000" y="100000"/>
                                    </p:animScale>
                                    <p:animScale>
                                      <p:cBhvr>
                                        <p:cTn id="159" dur="13">
                                          <p:stCondLst>
                                            <p:cond delay="656"/>
                                          </p:stCondLst>
                                        </p:cTn>
                                        <p:tgtEl>
                                          <p:spTgt spid="40"/>
                                        </p:tgtEl>
                                      </p:cBhvr>
                                      <p:to x="100000" y="80000"/>
                                    </p:animScale>
                                    <p:animScale>
                                      <p:cBhvr>
                                        <p:cTn id="160" dur="83" decel="50000">
                                          <p:stCondLst>
                                            <p:cond delay="669"/>
                                          </p:stCondLst>
                                        </p:cTn>
                                        <p:tgtEl>
                                          <p:spTgt spid="40"/>
                                        </p:tgtEl>
                                      </p:cBhvr>
                                      <p:to x="100000" y="100000"/>
                                    </p:animScale>
                                    <p:animScale>
                                      <p:cBhvr>
                                        <p:cTn id="161" dur="13">
                                          <p:stCondLst>
                                            <p:cond delay="821"/>
                                          </p:stCondLst>
                                        </p:cTn>
                                        <p:tgtEl>
                                          <p:spTgt spid="40"/>
                                        </p:tgtEl>
                                      </p:cBhvr>
                                      <p:to x="100000" y="90000"/>
                                    </p:animScale>
                                    <p:animScale>
                                      <p:cBhvr>
                                        <p:cTn id="162" dur="83" decel="50000">
                                          <p:stCondLst>
                                            <p:cond delay="834"/>
                                          </p:stCondLst>
                                        </p:cTn>
                                        <p:tgtEl>
                                          <p:spTgt spid="40"/>
                                        </p:tgtEl>
                                      </p:cBhvr>
                                      <p:to x="100000" y="100000"/>
                                    </p:animScale>
                                    <p:animScale>
                                      <p:cBhvr>
                                        <p:cTn id="163" dur="13">
                                          <p:stCondLst>
                                            <p:cond delay="904"/>
                                          </p:stCondLst>
                                        </p:cTn>
                                        <p:tgtEl>
                                          <p:spTgt spid="40"/>
                                        </p:tgtEl>
                                      </p:cBhvr>
                                      <p:to x="100000" y="95000"/>
                                    </p:animScale>
                                    <p:animScale>
                                      <p:cBhvr>
                                        <p:cTn id="164" dur="83" decel="50000">
                                          <p:stCondLst>
                                            <p:cond delay="917"/>
                                          </p:stCondLst>
                                        </p:cTn>
                                        <p:tgtEl>
                                          <p:spTgt spid="40"/>
                                        </p:tgtEl>
                                      </p:cBhvr>
                                      <p:to x="100000" y="100000"/>
                                    </p:animScale>
                                    <p:set>
                                      <p:cBhvr>
                                        <p:cTn id="165" dur="1" fill="hold">
                                          <p:stCondLst>
                                            <p:cond delay="999"/>
                                          </p:stCondLst>
                                        </p:cTn>
                                        <p:tgtEl>
                                          <p:spTgt spid="40"/>
                                        </p:tgtEl>
                                        <p:attrNameLst>
                                          <p:attrName>style.visibility</p:attrName>
                                        </p:attrNameLst>
                                      </p:cBhvr>
                                      <p:to>
                                        <p:strVal val="hidden"/>
                                      </p:to>
                                    </p:set>
                                  </p:childTnLst>
                                </p:cTn>
                              </p:par>
                              <p:par>
                                <p:cTn id="166" presetID="26" presetClass="exit" presetSubtype="0" fill="hold" grpId="1" nodeType="withEffect">
                                  <p:stCondLst>
                                    <p:cond delay="0"/>
                                  </p:stCondLst>
                                  <p:childTnLst>
                                    <p:animEffect transition="out" filter="wipe(down)">
                                      <p:cBhvr>
                                        <p:cTn id="167" dur="23" accel="50000">
                                          <p:stCondLst>
                                            <p:cond delay="227"/>
                                          </p:stCondLst>
                                        </p:cTn>
                                        <p:tgtEl>
                                          <p:spTgt spid="55"/>
                                        </p:tgtEl>
                                      </p:cBhvr>
                                    </p:animEffect>
                                    <p:anim calcmode="lin" valueType="num">
                                      <p:cBhvr>
                                        <p:cTn id="168" dur="228" tmFilter="0,0; 0.14,0.31; 0.43,0.73; 0.71,0.91; 1.0,1.0">
                                          <p:stCondLst>
                                            <p:cond delay="0"/>
                                          </p:stCondLst>
                                        </p:cTn>
                                        <p:tgtEl>
                                          <p:spTgt spid="55"/>
                                        </p:tgtEl>
                                        <p:attrNameLst>
                                          <p:attrName>ppt_x</p:attrName>
                                        </p:attrNameLst>
                                      </p:cBhvr>
                                      <p:tavLst>
                                        <p:tav tm="0">
                                          <p:val>
                                            <p:strVal val="ppt_x"/>
                                          </p:val>
                                        </p:tav>
                                        <p:tav tm="100000">
                                          <p:val>
                                            <p:strVal val="#ppt_x+0.25"/>
                                          </p:val>
                                        </p:tav>
                                      </p:tavLst>
                                    </p:anim>
                                    <p:anim calcmode="lin" valueType="num">
                                      <p:cBhvr>
                                        <p:cTn id="169" dur="22">
                                          <p:stCondLst>
                                            <p:cond delay="228"/>
                                          </p:stCondLst>
                                        </p:cTn>
                                        <p:tgtEl>
                                          <p:spTgt spid="55"/>
                                        </p:tgtEl>
                                        <p:attrNameLst>
                                          <p:attrName>ppt_x</p:attrName>
                                        </p:attrNameLst>
                                      </p:cBhvr>
                                      <p:tavLst>
                                        <p:tav tm="0">
                                          <p:val>
                                            <p:strVal val="ppt_x"/>
                                          </p:val>
                                        </p:tav>
                                        <p:tav tm="100000">
                                          <p:val>
                                            <p:strVal val="ppt_x"/>
                                          </p:val>
                                        </p:tav>
                                      </p:tavLst>
                                    </p:anim>
                                    <p:anim calcmode="lin" valueType="num">
                                      <p:cBhvr>
                                        <p:cTn id="170" dur="83" tmFilter="0.0,0.0;0.25,0.07;0.50,0.2;0.75,0.467;1.0,1.0">
                                          <p:stCondLst>
                                            <p:cond delay="0"/>
                                          </p:stCondLst>
                                        </p:cTn>
                                        <p:tgtEl>
                                          <p:spTgt spid="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1" dur="83" tmFilter="0, 0; 0.125,0.2665; 0.25,0.4; 0.375,0.465; 0.5,0.5;  0.625,0.535; 0.75,0.6; 0.875,0.7335; 1,1">
                                          <p:stCondLst>
                                            <p:cond delay="83"/>
                                          </p:stCondLst>
                                        </p:cTn>
                                        <p:tgtEl>
                                          <p:spTgt spid="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2" dur="41" tmFilter="0, 0; 0.125,0.2665; 0.25,0.4; 0.375,0.465; 0.5,0.5;  0.625,0.535; 0.75,0.6; 0.875,0.7335; 1,1">
                                          <p:stCondLst>
                                            <p:cond delay="165"/>
                                          </p:stCondLst>
                                        </p:cTn>
                                        <p:tgtEl>
                                          <p:spTgt spid="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3" dur="20" tmFilter="0, 0; 0.125,0.2665; 0.25,0.4; 0.375,0.465; 0.5,0.5;  0.625,0.535; 0.75,0.6; 0.875,0.7335; 1,1">
                                          <p:stCondLst>
                                            <p:cond delay="207"/>
                                          </p:stCondLst>
                                        </p:cTn>
                                        <p:tgtEl>
                                          <p:spTgt spid="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4" dur="23" accel="50000">
                                          <p:stCondLst>
                                            <p:cond delay="227"/>
                                          </p:stCondLst>
                                        </p:cTn>
                                        <p:tgtEl>
                                          <p:spTgt spid="55"/>
                                        </p:tgtEl>
                                        <p:attrNameLst>
                                          <p:attrName>ppt_y</p:attrName>
                                        </p:attrNameLst>
                                      </p:cBhvr>
                                      <p:tavLst>
                                        <p:tav tm="0">
                                          <p:val>
                                            <p:strVal val="ppt_y"/>
                                          </p:val>
                                        </p:tav>
                                        <p:tav tm="100000">
                                          <p:val>
                                            <p:strVal val="ppt_y+ppt_h"/>
                                          </p:val>
                                        </p:tav>
                                      </p:tavLst>
                                    </p:anim>
                                    <p:animScale>
                                      <p:cBhvr>
                                        <p:cTn id="175" dur="3">
                                          <p:stCondLst>
                                            <p:cond delay="77"/>
                                          </p:stCondLst>
                                        </p:cTn>
                                        <p:tgtEl>
                                          <p:spTgt spid="55"/>
                                        </p:tgtEl>
                                      </p:cBhvr>
                                      <p:to x="100000" y="60000"/>
                                    </p:animScale>
                                    <p:animScale>
                                      <p:cBhvr>
                                        <p:cTn id="176" dur="21" decel="50000">
                                          <p:stCondLst>
                                            <p:cond delay="81"/>
                                          </p:stCondLst>
                                        </p:cTn>
                                        <p:tgtEl>
                                          <p:spTgt spid="55"/>
                                        </p:tgtEl>
                                      </p:cBhvr>
                                      <p:to x="100000" y="100000"/>
                                    </p:animScale>
                                    <p:animScale>
                                      <p:cBhvr>
                                        <p:cTn id="177" dur="3">
                                          <p:stCondLst>
                                            <p:cond delay="164"/>
                                          </p:stCondLst>
                                        </p:cTn>
                                        <p:tgtEl>
                                          <p:spTgt spid="55"/>
                                        </p:tgtEl>
                                      </p:cBhvr>
                                      <p:to x="100000" y="80000"/>
                                    </p:animScale>
                                    <p:animScale>
                                      <p:cBhvr>
                                        <p:cTn id="178" dur="21" decel="50000">
                                          <p:stCondLst>
                                            <p:cond delay="167"/>
                                          </p:stCondLst>
                                        </p:cTn>
                                        <p:tgtEl>
                                          <p:spTgt spid="55"/>
                                        </p:tgtEl>
                                      </p:cBhvr>
                                      <p:to x="100000" y="100000"/>
                                    </p:animScale>
                                    <p:animScale>
                                      <p:cBhvr>
                                        <p:cTn id="179" dur="3">
                                          <p:stCondLst>
                                            <p:cond delay="205"/>
                                          </p:stCondLst>
                                        </p:cTn>
                                        <p:tgtEl>
                                          <p:spTgt spid="55"/>
                                        </p:tgtEl>
                                      </p:cBhvr>
                                      <p:to x="100000" y="90000"/>
                                    </p:animScale>
                                    <p:animScale>
                                      <p:cBhvr>
                                        <p:cTn id="180" dur="21" decel="50000">
                                          <p:stCondLst>
                                            <p:cond delay="208"/>
                                          </p:stCondLst>
                                        </p:cTn>
                                        <p:tgtEl>
                                          <p:spTgt spid="55"/>
                                        </p:tgtEl>
                                      </p:cBhvr>
                                      <p:to x="100000" y="100000"/>
                                    </p:animScale>
                                    <p:animScale>
                                      <p:cBhvr>
                                        <p:cTn id="181" dur="3">
                                          <p:stCondLst>
                                            <p:cond delay="226"/>
                                          </p:stCondLst>
                                        </p:cTn>
                                        <p:tgtEl>
                                          <p:spTgt spid="55"/>
                                        </p:tgtEl>
                                      </p:cBhvr>
                                      <p:to x="100000" y="95000"/>
                                    </p:animScale>
                                    <p:animScale>
                                      <p:cBhvr>
                                        <p:cTn id="182" dur="21" decel="50000">
                                          <p:stCondLst>
                                            <p:cond delay="229"/>
                                          </p:stCondLst>
                                        </p:cTn>
                                        <p:tgtEl>
                                          <p:spTgt spid="55"/>
                                        </p:tgtEl>
                                      </p:cBhvr>
                                      <p:to x="100000" y="100000"/>
                                    </p:animScale>
                                    <p:set>
                                      <p:cBhvr>
                                        <p:cTn id="183" dur="1" fill="hold">
                                          <p:stCondLst>
                                            <p:cond delay="249"/>
                                          </p:stCondLst>
                                        </p:cTn>
                                        <p:tgtEl>
                                          <p:spTgt spid="55"/>
                                        </p:tgtEl>
                                        <p:attrNameLst>
                                          <p:attrName>style.visibility</p:attrName>
                                        </p:attrNameLst>
                                      </p:cBhvr>
                                      <p:to>
                                        <p:strVal val="hidden"/>
                                      </p:to>
                                    </p:set>
                                  </p:childTnLst>
                                </p:cTn>
                              </p:par>
                              <p:par>
                                <p:cTn id="184" presetID="42" presetClass="exit" presetSubtype="0" fill="hold" grpId="1" nodeType="withEffect">
                                  <p:stCondLst>
                                    <p:cond delay="0"/>
                                  </p:stCondLst>
                                  <p:childTnLst>
                                    <p:animEffect transition="out" filter="fade">
                                      <p:cBhvr>
                                        <p:cTn id="185" dur="250"/>
                                        <p:tgtEl>
                                          <p:spTgt spid="26"/>
                                        </p:tgtEl>
                                      </p:cBhvr>
                                    </p:animEffect>
                                    <p:anim calcmode="lin" valueType="num">
                                      <p:cBhvr>
                                        <p:cTn id="186" dur="250"/>
                                        <p:tgtEl>
                                          <p:spTgt spid="26"/>
                                        </p:tgtEl>
                                        <p:attrNameLst>
                                          <p:attrName>ppt_x</p:attrName>
                                        </p:attrNameLst>
                                      </p:cBhvr>
                                      <p:tavLst>
                                        <p:tav tm="0">
                                          <p:val>
                                            <p:strVal val="ppt_x"/>
                                          </p:val>
                                        </p:tav>
                                        <p:tav tm="100000">
                                          <p:val>
                                            <p:strVal val="ppt_x"/>
                                          </p:val>
                                        </p:tav>
                                      </p:tavLst>
                                    </p:anim>
                                    <p:anim calcmode="lin" valueType="num">
                                      <p:cBhvr>
                                        <p:cTn id="187" dur="250"/>
                                        <p:tgtEl>
                                          <p:spTgt spid="26"/>
                                        </p:tgtEl>
                                        <p:attrNameLst>
                                          <p:attrName>ppt_y</p:attrName>
                                        </p:attrNameLst>
                                      </p:cBhvr>
                                      <p:tavLst>
                                        <p:tav tm="0">
                                          <p:val>
                                            <p:strVal val="ppt_y"/>
                                          </p:val>
                                        </p:tav>
                                        <p:tav tm="100000">
                                          <p:val>
                                            <p:strVal val="ppt_y+.1"/>
                                          </p:val>
                                        </p:tav>
                                      </p:tavLst>
                                    </p:anim>
                                    <p:set>
                                      <p:cBhvr>
                                        <p:cTn id="188" dur="1" fill="hold">
                                          <p:stCondLst>
                                            <p:cond delay="249"/>
                                          </p:stCondLst>
                                        </p:cTn>
                                        <p:tgtEl>
                                          <p:spTgt spid="26"/>
                                        </p:tgtEl>
                                        <p:attrNameLst>
                                          <p:attrName>style.visibility</p:attrName>
                                        </p:attrNameLst>
                                      </p:cBhvr>
                                      <p:to>
                                        <p:strVal val="hidden"/>
                                      </p:to>
                                    </p:set>
                                  </p:childTnLst>
                                </p:cTn>
                              </p:par>
                              <p:par>
                                <p:cTn id="189" presetID="42" presetClass="exit" presetSubtype="0" fill="hold" nodeType="withEffect">
                                  <p:stCondLst>
                                    <p:cond delay="0"/>
                                  </p:stCondLst>
                                  <p:childTnLst>
                                    <p:animEffect transition="out" filter="fade">
                                      <p:cBhvr>
                                        <p:cTn id="190" dur="250"/>
                                        <p:tgtEl>
                                          <p:spTgt spid="52"/>
                                        </p:tgtEl>
                                      </p:cBhvr>
                                    </p:animEffect>
                                    <p:anim calcmode="lin" valueType="num">
                                      <p:cBhvr>
                                        <p:cTn id="191" dur="250"/>
                                        <p:tgtEl>
                                          <p:spTgt spid="52"/>
                                        </p:tgtEl>
                                        <p:attrNameLst>
                                          <p:attrName>ppt_x</p:attrName>
                                        </p:attrNameLst>
                                      </p:cBhvr>
                                      <p:tavLst>
                                        <p:tav tm="0">
                                          <p:val>
                                            <p:strVal val="ppt_x"/>
                                          </p:val>
                                        </p:tav>
                                        <p:tav tm="100000">
                                          <p:val>
                                            <p:strVal val="ppt_x"/>
                                          </p:val>
                                        </p:tav>
                                      </p:tavLst>
                                    </p:anim>
                                    <p:anim calcmode="lin" valueType="num">
                                      <p:cBhvr>
                                        <p:cTn id="192" dur="250"/>
                                        <p:tgtEl>
                                          <p:spTgt spid="52"/>
                                        </p:tgtEl>
                                        <p:attrNameLst>
                                          <p:attrName>ppt_y</p:attrName>
                                        </p:attrNameLst>
                                      </p:cBhvr>
                                      <p:tavLst>
                                        <p:tav tm="0">
                                          <p:val>
                                            <p:strVal val="ppt_y"/>
                                          </p:val>
                                        </p:tav>
                                        <p:tav tm="100000">
                                          <p:val>
                                            <p:strVal val="ppt_y+.1"/>
                                          </p:val>
                                        </p:tav>
                                      </p:tavLst>
                                    </p:anim>
                                    <p:set>
                                      <p:cBhvr>
                                        <p:cTn id="193" dur="1" fill="hold">
                                          <p:stCondLst>
                                            <p:cond delay="249"/>
                                          </p:stCondLst>
                                        </p:cTn>
                                        <p:tgtEl>
                                          <p:spTgt spid="52"/>
                                        </p:tgtEl>
                                        <p:attrNameLst>
                                          <p:attrName>style.visibility</p:attrName>
                                        </p:attrNameLst>
                                      </p:cBhvr>
                                      <p:to>
                                        <p:strVal val="hidden"/>
                                      </p:to>
                                    </p:set>
                                  </p:childTnLst>
                                </p:cTn>
                              </p:par>
                              <p:par>
                                <p:cTn id="194" presetID="42" presetClass="exit" presetSubtype="0" fill="hold" nodeType="withEffect">
                                  <p:stCondLst>
                                    <p:cond delay="0"/>
                                  </p:stCondLst>
                                  <p:childTnLst>
                                    <p:animEffect transition="out" filter="fade">
                                      <p:cBhvr>
                                        <p:cTn id="195" dur="250"/>
                                        <p:tgtEl>
                                          <p:spTgt spid="51"/>
                                        </p:tgtEl>
                                      </p:cBhvr>
                                    </p:animEffect>
                                    <p:anim calcmode="lin" valueType="num">
                                      <p:cBhvr>
                                        <p:cTn id="196" dur="250"/>
                                        <p:tgtEl>
                                          <p:spTgt spid="51"/>
                                        </p:tgtEl>
                                        <p:attrNameLst>
                                          <p:attrName>ppt_x</p:attrName>
                                        </p:attrNameLst>
                                      </p:cBhvr>
                                      <p:tavLst>
                                        <p:tav tm="0">
                                          <p:val>
                                            <p:strVal val="ppt_x"/>
                                          </p:val>
                                        </p:tav>
                                        <p:tav tm="100000">
                                          <p:val>
                                            <p:strVal val="ppt_x"/>
                                          </p:val>
                                        </p:tav>
                                      </p:tavLst>
                                    </p:anim>
                                    <p:anim calcmode="lin" valueType="num">
                                      <p:cBhvr>
                                        <p:cTn id="197" dur="250"/>
                                        <p:tgtEl>
                                          <p:spTgt spid="51"/>
                                        </p:tgtEl>
                                        <p:attrNameLst>
                                          <p:attrName>ppt_y</p:attrName>
                                        </p:attrNameLst>
                                      </p:cBhvr>
                                      <p:tavLst>
                                        <p:tav tm="0">
                                          <p:val>
                                            <p:strVal val="ppt_y"/>
                                          </p:val>
                                        </p:tav>
                                        <p:tav tm="100000">
                                          <p:val>
                                            <p:strVal val="ppt_y+.1"/>
                                          </p:val>
                                        </p:tav>
                                      </p:tavLst>
                                    </p:anim>
                                    <p:set>
                                      <p:cBhvr>
                                        <p:cTn id="198" dur="1" fill="hold">
                                          <p:stCondLst>
                                            <p:cond delay="249"/>
                                          </p:stCondLst>
                                        </p:cTn>
                                        <p:tgtEl>
                                          <p:spTgt spid="51"/>
                                        </p:tgtEl>
                                        <p:attrNameLst>
                                          <p:attrName>style.visibility</p:attrName>
                                        </p:attrNameLst>
                                      </p:cBhvr>
                                      <p:to>
                                        <p:strVal val="hidden"/>
                                      </p:to>
                                    </p:set>
                                  </p:childTnLst>
                                </p:cTn>
                              </p:par>
                              <p:par>
                                <p:cTn id="199" presetID="42" presetClass="exit" presetSubtype="0" fill="hold" nodeType="withEffect">
                                  <p:stCondLst>
                                    <p:cond delay="0"/>
                                  </p:stCondLst>
                                  <p:childTnLst>
                                    <p:animEffect transition="out" filter="fade">
                                      <p:cBhvr>
                                        <p:cTn id="200" dur="250"/>
                                        <p:tgtEl>
                                          <p:spTgt spid="50"/>
                                        </p:tgtEl>
                                      </p:cBhvr>
                                    </p:animEffect>
                                    <p:anim calcmode="lin" valueType="num">
                                      <p:cBhvr>
                                        <p:cTn id="201" dur="250"/>
                                        <p:tgtEl>
                                          <p:spTgt spid="50"/>
                                        </p:tgtEl>
                                        <p:attrNameLst>
                                          <p:attrName>ppt_x</p:attrName>
                                        </p:attrNameLst>
                                      </p:cBhvr>
                                      <p:tavLst>
                                        <p:tav tm="0">
                                          <p:val>
                                            <p:strVal val="ppt_x"/>
                                          </p:val>
                                        </p:tav>
                                        <p:tav tm="100000">
                                          <p:val>
                                            <p:strVal val="ppt_x"/>
                                          </p:val>
                                        </p:tav>
                                      </p:tavLst>
                                    </p:anim>
                                    <p:anim calcmode="lin" valueType="num">
                                      <p:cBhvr>
                                        <p:cTn id="202" dur="250"/>
                                        <p:tgtEl>
                                          <p:spTgt spid="50"/>
                                        </p:tgtEl>
                                        <p:attrNameLst>
                                          <p:attrName>ppt_y</p:attrName>
                                        </p:attrNameLst>
                                      </p:cBhvr>
                                      <p:tavLst>
                                        <p:tav tm="0">
                                          <p:val>
                                            <p:strVal val="ppt_y"/>
                                          </p:val>
                                        </p:tav>
                                        <p:tav tm="100000">
                                          <p:val>
                                            <p:strVal val="ppt_y+.1"/>
                                          </p:val>
                                        </p:tav>
                                      </p:tavLst>
                                    </p:anim>
                                    <p:set>
                                      <p:cBhvr>
                                        <p:cTn id="203" dur="1" fill="hold">
                                          <p:stCondLst>
                                            <p:cond delay="249"/>
                                          </p:stCondLst>
                                        </p:cTn>
                                        <p:tgtEl>
                                          <p:spTgt spid="50"/>
                                        </p:tgtEl>
                                        <p:attrNameLst>
                                          <p:attrName>style.visibility</p:attrName>
                                        </p:attrNameLst>
                                      </p:cBhvr>
                                      <p:to>
                                        <p:strVal val="hidden"/>
                                      </p:to>
                                    </p:set>
                                  </p:childTnLst>
                                </p:cTn>
                              </p:par>
                              <p:par>
                                <p:cTn id="204" presetID="42" presetClass="exit" presetSubtype="0" fill="hold" nodeType="withEffect">
                                  <p:stCondLst>
                                    <p:cond delay="0"/>
                                  </p:stCondLst>
                                  <p:childTnLst>
                                    <p:animEffect transition="out" filter="fade">
                                      <p:cBhvr>
                                        <p:cTn id="205" dur="250"/>
                                        <p:tgtEl>
                                          <p:spTgt spid="53"/>
                                        </p:tgtEl>
                                      </p:cBhvr>
                                    </p:animEffect>
                                    <p:anim calcmode="lin" valueType="num">
                                      <p:cBhvr>
                                        <p:cTn id="206" dur="250"/>
                                        <p:tgtEl>
                                          <p:spTgt spid="53"/>
                                        </p:tgtEl>
                                        <p:attrNameLst>
                                          <p:attrName>ppt_x</p:attrName>
                                        </p:attrNameLst>
                                      </p:cBhvr>
                                      <p:tavLst>
                                        <p:tav tm="0">
                                          <p:val>
                                            <p:strVal val="ppt_x"/>
                                          </p:val>
                                        </p:tav>
                                        <p:tav tm="100000">
                                          <p:val>
                                            <p:strVal val="ppt_x"/>
                                          </p:val>
                                        </p:tav>
                                      </p:tavLst>
                                    </p:anim>
                                    <p:anim calcmode="lin" valueType="num">
                                      <p:cBhvr>
                                        <p:cTn id="207" dur="250"/>
                                        <p:tgtEl>
                                          <p:spTgt spid="53"/>
                                        </p:tgtEl>
                                        <p:attrNameLst>
                                          <p:attrName>ppt_y</p:attrName>
                                        </p:attrNameLst>
                                      </p:cBhvr>
                                      <p:tavLst>
                                        <p:tav tm="0">
                                          <p:val>
                                            <p:strVal val="ppt_y"/>
                                          </p:val>
                                        </p:tav>
                                        <p:tav tm="100000">
                                          <p:val>
                                            <p:strVal val="ppt_y+.1"/>
                                          </p:val>
                                        </p:tav>
                                      </p:tavLst>
                                    </p:anim>
                                    <p:set>
                                      <p:cBhvr>
                                        <p:cTn id="208" dur="1" fill="hold">
                                          <p:stCondLst>
                                            <p:cond delay="249"/>
                                          </p:stCondLst>
                                        </p:cTn>
                                        <p:tgtEl>
                                          <p:spTgt spid="53"/>
                                        </p:tgtEl>
                                        <p:attrNameLst>
                                          <p:attrName>style.visibility</p:attrName>
                                        </p:attrNameLst>
                                      </p:cBhvr>
                                      <p:to>
                                        <p:strVal val="hidden"/>
                                      </p:to>
                                    </p:set>
                                  </p:childTnLst>
                                </p:cTn>
                              </p:par>
                            </p:childTnLst>
                          </p:cTn>
                        </p:par>
                        <p:par>
                          <p:cTn id="209" fill="hold">
                            <p:stCondLst>
                              <p:cond delay="1000"/>
                            </p:stCondLst>
                            <p:childTnLst>
                              <p:par>
                                <p:cTn id="210" presetID="26" presetClass="exit" presetSubtype="0" fill="hold" nodeType="afterEffect">
                                  <p:stCondLst>
                                    <p:cond delay="0"/>
                                  </p:stCondLst>
                                  <p:childTnLst>
                                    <p:animEffect transition="out" filter="wipe(down)">
                                      <p:cBhvr>
                                        <p:cTn id="211" dur="90" accel="50000">
                                          <p:stCondLst>
                                            <p:cond delay="910"/>
                                          </p:stCondLst>
                                        </p:cTn>
                                        <p:tgtEl>
                                          <p:spTgt spid="48"/>
                                        </p:tgtEl>
                                      </p:cBhvr>
                                    </p:animEffect>
                                    <p:anim calcmode="lin" valueType="num">
                                      <p:cBhvr>
                                        <p:cTn id="212" dur="911" tmFilter="0,0; 0.14,0.31; 0.43,0.73; 0.71,0.91; 1.0,1.0">
                                          <p:stCondLst>
                                            <p:cond delay="0"/>
                                          </p:stCondLst>
                                        </p:cTn>
                                        <p:tgtEl>
                                          <p:spTgt spid="48"/>
                                        </p:tgtEl>
                                        <p:attrNameLst>
                                          <p:attrName>ppt_x</p:attrName>
                                        </p:attrNameLst>
                                      </p:cBhvr>
                                      <p:tavLst>
                                        <p:tav tm="0">
                                          <p:val>
                                            <p:strVal val="ppt_x"/>
                                          </p:val>
                                        </p:tav>
                                        <p:tav tm="100000">
                                          <p:val>
                                            <p:strVal val="#ppt_x+0.25"/>
                                          </p:val>
                                        </p:tav>
                                      </p:tavLst>
                                    </p:anim>
                                    <p:anim calcmode="lin" valueType="num">
                                      <p:cBhvr>
                                        <p:cTn id="213" dur="89">
                                          <p:stCondLst>
                                            <p:cond delay="911"/>
                                          </p:stCondLst>
                                        </p:cTn>
                                        <p:tgtEl>
                                          <p:spTgt spid="48"/>
                                        </p:tgtEl>
                                        <p:attrNameLst>
                                          <p:attrName>ppt_x</p:attrName>
                                        </p:attrNameLst>
                                      </p:cBhvr>
                                      <p:tavLst>
                                        <p:tav tm="0">
                                          <p:val>
                                            <p:strVal val="ppt_x"/>
                                          </p:val>
                                        </p:tav>
                                        <p:tav tm="100000">
                                          <p:val>
                                            <p:strVal val="ppt_x"/>
                                          </p:val>
                                        </p:tav>
                                      </p:tavLst>
                                    </p:anim>
                                    <p:anim calcmode="lin" valueType="num">
                                      <p:cBhvr>
                                        <p:cTn id="214" dur="332" tmFilter="0.0,0.0;0.25,0.07;0.50,0.2;0.75,0.467;1.0,1.0">
                                          <p:stCondLst>
                                            <p:cond delay="0"/>
                                          </p:stCondLst>
                                        </p:cTn>
                                        <p:tgtEl>
                                          <p:spTgt spid="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5" dur="332" tmFilter="0, 0; 0.125,0.2665; 0.25,0.4; 0.375,0.465; 0.5,0.5;  0.625,0.535; 0.75,0.6; 0.875,0.7335; 1,1">
                                          <p:stCondLst>
                                            <p:cond delay="332"/>
                                          </p:stCondLst>
                                        </p:cTn>
                                        <p:tgtEl>
                                          <p:spTgt spid="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6" dur="166" tmFilter="0, 0; 0.125,0.2665; 0.25,0.4; 0.375,0.465; 0.5,0.5;  0.625,0.535; 0.75,0.6; 0.875,0.7335; 1,1">
                                          <p:stCondLst>
                                            <p:cond delay="662"/>
                                          </p:stCondLst>
                                        </p:cTn>
                                        <p:tgtEl>
                                          <p:spTgt spid="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7" dur="82" tmFilter="0, 0; 0.125,0.2665; 0.25,0.4; 0.375,0.465; 0.5,0.5;  0.625,0.535; 0.75,0.6; 0.875,0.7335; 1,1">
                                          <p:stCondLst>
                                            <p:cond delay="828"/>
                                          </p:stCondLst>
                                        </p:cTn>
                                        <p:tgtEl>
                                          <p:spTgt spid="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8" dur="90" accel="50000">
                                          <p:stCondLst>
                                            <p:cond delay="910"/>
                                          </p:stCondLst>
                                        </p:cTn>
                                        <p:tgtEl>
                                          <p:spTgt spid="48"/>
                                        </p:tgtEl>
                                        <p:attrNameLst>
                                          <p:attrName>ppt_y</p:attrName>
                                        </p:attrNameLst>
                                      </p:cBhvr>
                                      <p:tavLst>
                                        <p:tav tm="0">
                                          <p:val>
                                            <p:strVal val="ppt_y"/>
                                          </p:val>
                                        </p:tav>
                                        <p:tav tm="100000">
                                          <p:val>
                                            <p:strVal val="ppt_y+ppt_h"/>
                                          </p:val>
                                        </p:tav>
                                      </p:tavLst>
                                    </p:anim>
                                    <p:animScale>
                                      <p:cBhvr>
                                        <p:cTn id="219" dur="13">
                                          <p:stCondLst>
                                            <p:cond delay="310"/>
                                          </p:stCondLst>
                                        </p:cTn>
                                        <p:tgtEl>
                                          <p:spTgt spid="48"/>
                                        </p:tgtEl>
                                      </p:cBhvr>
                                      <p:to x="100000" y="60000"/>
                                    </p:animScale>
                                    <p:animScale>
                                      <p:cBhvr>
                                        <p:cTn id="220" dur="83" decel="50000">
                                          <p:stCondLst>
                                            <p:cond delay="323"/>
                                          </p:stCondLst>
                                        </p:cTn>
                                        <p:tgtEl>
                                          <p:spTgt spid="48"/>
                                        </p:tgtEl>
                                      </p:cBhvr>
                                      <p:to x="100000" y="100000"/>
                                    </p:animScale>
                                    <p:animScale>
                                      <p:cBhvr>
                                        <p:cTn id="221" dur="13">
                                          <p:stCondLst>
                                            <p:cond delay="656"/>
                                          </p:stCondLst>
                                        </p:cTn>
                                        <p:tgtEl>
                                          <p:spTgt spid="48"/>
                                        </p:tgtEl>
                                      </p:cBhvr>
                                      <p:to x="100000" y="80000"/>
                                    </p:animScale>
                                    <p:animScale>
                                      <p:cBhvr>
                                        <p:cTn id="222" dur="83" decel="50000">
                                          <p:stCondLst>
                                            <p:cond delay="669"/>
                                          </p:stCondLst>
                                        </p:cTn>
                                        <p:tgtEl>
                                          <p:spTgt spid="48"/>
                                        </p:tgtEl>
                                      </p:cBhvr>
                                      <p:to x="100000" y="100000"/>
                                    </p:animScale>
                                    <p:animScale>
                                      <p:cBhvr>
                                        <p:cTn id="223" dur="13">
                                          <p:stCondLst>
                                            <p:cond delay="821"/>
                                          </p:stCondLst>
                                        </p:cTn>
                                        <p:tgtEl>
                                          <p:spTgt spid="48"/>
                                        </p:tgtEl>
                                      </p:cBhvr>
                                      <p:to x="100000" y="90000"/>
                                    </p:animScale>
                                    <p:animScale>
                                      <p:cBhvr>
                                        <p:cTn id="224" dur="83" decel="50000">
                                          <p:stCondLst>
                                            <p:cond delay="834"/>
                                          </p:stCondLst>
                                        </p:cTn>
                                        <p:tgtEl>
                                          <p:spTgt spid="48"/>
                                        </p:tgtEl>
                                      </p:cBhvr>
                                      <p:to x="100000" y="100000"/>
                                    </p:animScale>
                                    <p:animScale>
                                      <p:cBhvr>
                                        <p:cTn id="225" dur="13">
                                          <p:stCondLst>
                                            <p:cond delay="904"/>
                                          </p:stCondLst>
                                        </p:cTn>
                                        <p:tgtEl>
                                          <p:spTgt spid="48"/>
                                        </p:tgtEl>
                                      </p:cBhvr>
                                      <p:to x="100000" y="95000"/>
                                    </p:animScale>
                                    <p:animScale>
                                      <p:cBhvr>
                                        <p:cTn id="226" dur="83" decel="50000">
                                          <p:stCondLst>
                                            <p:cond delay="917"/>
                                          </p:stCondLst>
                                        </p:cTn>
                                        <p:tgtEl>
                                          <p:spTgt spid="48"/>
                                        </p:tgtEl>
                                      </p:cBhvr>
                                      <p:to x="100000" y="100000"/>
                                    </p:animScale>
                                    <p:set>
                                      <p:cBhvr>
                                        <p:cTn id="227" dur="1" fill="hold">
                                          <p:stCondLst>
                                            <p:cond delay="999"/>
                                          </p:stCondLst>
                                        </p:cTn>
                                        <p:tgtEl>
                                          <p:spTgt spid="48"/>
                                        </p:tgtEl>
                                        <p:attrNameLst>
                                          <p:attrName>style.visibility</p:attrName>
                                        </p:attrNameLst>
                                      </p:cBhvr>
                                      <p:to>
                                        <p:strVal val="hidden"/>
                                      </p:to>
                                    </p:set>
                                  </p:childTnLst>
                                </p:cTn>
                              </p:par>
                            </p:childTnLst>
                          </p:cTn>
                        </p:par>
                        <p:par>
                          <p:cTn id="228" fill="hold">
                            <p:stCondLst>
                              <p:cond delay="2000"/>
                            </p:stCondLst>
                            <p:childTnLst>
                              <p:par>
                                <p:cTn id="229" presetID="26" presetClass="exit" presetSubtype="0" fill="hold" nodeType="afterEffect">
                                  <p:stCondLst>
                                    <p:cond delay="0"/>
                                  </p:stCondLst>
                                  <p:childTnLst>
                                    <p:animEffect transition="out" filter="wipe(down)">
                                      <p:cBhvr>
                                        <p:cTn id="230" dur="90" accel="50000">
                                          <p:stCondLst>
                                            <p:cond delay="910"/>
                                          </p:stCondLst>
                                        </p:cTn>
                                        <p:tgtEl>
                                          <p:spTgt spid="46"/>
                                        </p:tgtEl>
                                      </p:cBhvr>
                                    </p:animEffect>
                                    <p:anim calcmode="lin" valueType="num">
                                      <p:cBhvr>
                                        <p:cTn id="231" dur="911" tmFilter="0,0; 0.14,0.31; 0.43,0.73; 0.71,0.91; 1.0,1.0">
                                          <p:stCondLst>
                                            <p:cond delay="0"/>
                                          </p:stCondLst>
                                        </p:cTn>
                                        <p:tgtEl>
                                          <p:spTgt spid="46"/>
                                        </p:tgtEl>
                                        <p:attrNameLst>
                                          <p:attrName>ppt_x</p:attrName>
                                        </p:attrNameLst>
                                      </p:cBhvr>
                                      <p:tavLst>
                                        <p:tav tm="0">
                                          <p:val>
                                            <p:strVal val="ppt_x"/>
                                          </p:val>
                                        </p:tav>
                                        <p:tav tm="100000">
                                          <p:val>
                                            <p:strVal val="#ppt_x+0.25"/>
                                          </p:val>
                                        </p:tav>
                                      </p:tavLst>
                                    </p:anim>
                                    <p:anim calcmode="lin" valueType="num">
                                      <p:cBhvr>
                                        <p:cTn id="232" dur="89">
                                          <p:stCondLst>
                                            <p:cond delay="911"/>
                                          </p:stCondLst>
                                        </p:cTn>
                                        <p:tgtEl>
                                          <p:spTgt spid="46"/>
                                        </p:tgtEl>
                                        <p:attrNameLst>
                                          <p:attrName>ppt_x</p:attrName>
                                        </p:attrNameLst>
                                      </p:cBhvr>
                                      <p:tavLst>
                                        <p:tav tm="0">
                                          <p:val>
                                            <p:strVal val="ppt_x"/>
                                          </p:val>
                                        </p:tav>
                                        <p:tav tm="100000">
                                          <p:val>
                                            <p:strVal val="ppt_x"/>
                                          </p:val>
                                        </p:tav>
                                      </p:tavLst>
                                    </p:anim>
                                    <p:anim calcmode="lin" valueType="num">
                                      <p:cBhvr>
                                        <p:cTn id="233" dur="332" tmFilter="0.0,0.0;0.25,0.07;0.50,0.2;0.75,0.467;1.0,1.0">
                                          <p:stCondLst>
                                            <p:cond delay="0"/>
                                          </p:stCondLst>
                                        </p:cTn>
                                        <p:tgtEl>
                                          <p:spTgt spid="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4" dur="332" tmFilter="0, 0; 0.125,0.2665; 0.25,0.4; 0.375,0.465; 0.5,0.5;  0.625,0.535; 0.75,0.6; 0.875,0.7335; 1,1">
                                          <p:stCondLst>
                                            <p:cond delay="332"/>
                                          </p:stCondLst>
                                        </p:cTn>
                                        <p:tgtEl>
                                          <p:spTgt spid="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5" dur="166" tmFilter="0, 0; 0.125,0.2665; 0.25,0.4; 0.375,0.465; 0.5,0.5;  0.625,0.535; 0.75,0.6; 0.875,0.7335; 1,1">
                                          <p:stCondLst>
                                            <p:cond delay="662"/>
                                          </p:stCondLst>
                                        </p:cTn>
                                        <p:tgtEl>
                                          <p:spTgt spid="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6" dur="82" tmFilter="0, 0; 0.125,0.2665; 0.25,0.4; 0.375,0.465; 0.5,0.5;  0.625,0.535; 0.75,0.6; 0.875,0.7335; 1,1">
                                          <p:stCondLst>
                                            <p:cond delay="828"/>
                                          </p:stCondLst>
                                        </p:cTn>
                                        <p:tgtEl>
                                          <p:spTgt spid="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7" dur="90" accel="50000">
                                          <p:stCondLst>
                                            <p:cond delay="910"/>
                                          </p:stCondLst>
                                        </p:cTn>
                                        <p:tgtEl>
                                          <p:spTgt spid="46"/>
                                        </p:tgtEl>
                                        <p:attrNameLst>
                                          <p:attrName>ppt_y</p:attrName>
                                        </p:attrNameLst>
                                      </p:cBhvr>
                                      <p:tavLst>
                                        <p:tav tm="0">
                                          <p:val>
                                            <p:strVal val="ppt_y"/>
                                          </p:val>
                                        </p:tav>
                                        <p:tav tm="100000">
                                          <p:val>
                                            <p:strVal val="ppt_y+ppt_h"/>
                                          </p:val>
                                        </p:tav>
                                      </p:tavLst>
                                    </p:anim>
                                    <p:animScale>
                                      <p:cBhvr>
                                        <p:cTn id="238" dur="13">
                                          <p:stCondLst>
                                            <p:cond delay="310"/>
                                          </p:stCondLst>
                                        </p:cTn>
                                        <p:tgtEl>
                                          <p:spTgt spid="46"/>
                                        </p:tgtEl>
                                      </p:cBhvr>
                                      <p:to x="100000" y="60000"/>
                                    </p:animScale>
                                    <p:animScale>
                                      <p:cBhvr>
                                        <p:cTn id="239" dur="83" decel="50000">
                                          <p:stCondLst>
                                            <p:cond delay="323"/>
                                          </p:stCondLst>
                                        </p:cTn>
                                        <p:tgtEl>
                                          <p:spTgt spid="46"/>
                                        </p:tgtEl>
                                      </p:cBhvr>
                                      <p:to x="100000" y="100000"/>
                                    </p:animScale>
                                    <p:animScale>
                                      <p:cBhvr>
                                        <p:cTn id="240" dur="13">
                                          <p:stCondLst>
                                            <p:cond delay="656"/>
                                          </p:stCondLst>
                                        </p:cTn>
                                        <p:tgtEl>
                                          <p:spTgt spid="46"/>
                                        </p:tgtEl>
                                      </p:cBhvr>
                                      <p:to x="100000" y="80000"/>
                                    </p:animScale>
                                    <p:animScale>
                                      <p:cBhvr>
                                        <p:cTn id="241" dur="83" decel="50000">
                                          <p:stCondLst>
                                            <p:cond delay="669"/>
                                          </p:stCondLst>
                                        </p:cTn>
                                        <p:tgtEl>
                                          <p:spTgt spid="46"/>
                                        </p:tgtEl>
                                      </p:cBhvr>
                                      <p:to x="100000" y="100000"/>
                                    </p:animScale>
                                    <p:animScale>
                                      <p:cBhvr>
                                        <p:cTn id="242" dur="13">
                                          <p:stCondLst>
                                            <p:cond delay="821"/>
                                          </p:stCondLst>
                                        </p:cTn>
                                        <p:tgtEl>
                                          <p:spTgt spid="46"/>
                                        </p:tgtEl>
                                      </p:cBhvr>
                                      <p:to x="100000" y="90000"/>
                                    </p:animScale>
                                    <p:animScale>
                                      <p:cBhvr>
                                        <p:cTn id="243" dur="83" decel="50000">
                                          <p:stCondLst>
                                            <p:cond delay="834"/>
                                          </p:stCondLst>
                                        </p:cTn>
                                        <p:tgtEl>
                                          <p:spTgt spid="46"/>
                                        </p:tgtEl>
                                      </p:cBhvr>
                                      <p:to x="100000" y="100000"/>
                                    </p:animScale>
                                    <p:animScale>
                                      <p:cBhvr>
                                        <p:cTn id="244" dur="13">
                                          <p:stCondLst>
                                            <p:cond delay="904"/>
                                          </p:stCondLst>
                                        </p:cTn>
                                        <p:tgtEl>
                                          <p:spTgt spid="46"/>
                                        </p:tgtEl>
                                      </p:cBhvr>
                                      <p:to x="100000" y="95000"/>
                                    </p:animScale>
                                    <p:animScale>
                                      <p:cBhvr>
                                        <p:cTn id="245" dur="83" decel="50000">
                                          <p:stCondLst>
                                            <p:cond delay="917"/>
                                          </p:stCondLst>
                                        </p:cTn>
                                        <p:tgtEl>
                                          <p:spTgt spid="46"/>
                                        </p:tgtEl>
                                      </p:cBhvr>
                                      <p:to x="100000" y="100000"/>
                                    </p:animScale>
                                    <p:set>
                                      <p:cBhvr>
                                        <p:cTn id="246" dur="1" fill="hold">
                                          <p:stCondLst>
                                            <p:cond delay="999"/>
                                          </p:stCondLst>
                                        </p:cTn>
                                        <p:tgtEl>
                                          <p:spTgt spid="46"/>
                                        </p:tgtEl>
                                        <p:attrNameLst>
                                          <p:attrName>style.visibility</p:attrName>
                                        </p:attrNameLst>
                                      </p:cBhvr>
                                      <p:to>
                                        <p:strVal val="hidden"/>
                                      </p:to>
                                    </p:set>
                                  </p:childTnLst>
                                </p:cTn>
                              </p:par>
                            </p:childTnLst>
                          </p:cTn>
                        </p:par>
                        <p:par>
                          <p:cTn id="247" fill="hold">
                            <p:stCondLst>
                              <p:cond delay="3000"/>
                            </p:stCondLst>
                            <p:childTnLst>
                              <p:par>
                                <p:cTn id="248" presetID="55" presetClass="entr" presetSubtype="0" fill="hold" nodeType="afterEffect">
                                  <p:stCondLst>
                                    <p:cond delay="0"/>
                                  </p:stCondLst>
                                  <p:childTnLst>
                                    <p:set>
                                      <p:cBhvr>
                                        <p:cTn id="249" dur="1" fill="hold">
                                          <p:stCondLst>
                                            <p:cond delay="0"/>
                                          </p:stCondLst>
                                        </p:cTn>
                                        <p:tgtEl>
                                          <p:spTgt spid="70"/>
                                        </p:tgtEl>
                                        <p:attrNameLst>
                                          <p:attrName>style.visibility</p:attrName>
                                        </p:attrNameLst>
                                      </p:cBhvr>
                                      <p:to>
                                        <p:strVal val="visible"/>
                                      </p:to>
                                    </p:set>
                                    <p:anim calcmode="lin" valueType="num">
                                      <p:cBhvr>
                                        <p:cTn id="250" dur="1000" fill="hold"/>
                                        <p:tgtEl>
                                          <p:spTgt spid="70"/>
                                        </p:tgtEl>
                                        <p:attrNameLst>
                                          <p:attrName>ppt_w</p:attrName>
                                        </p:attrNameLst>
                                      </p:cBhvr>
                                      <p:tavLst>
                                        <p:tav tm="0">
                                          <p:val>
                                            <p:strVal val="#ppt_w*0.70"/>
                                          </p:val>
                                        </p:tav>
                                        <p:tav tm="100000">
                                          <p:val>
                                            <p:strVal val="#ppt_w"/>
                                          </p:val>
                                        </p:tav>
                                      </p:tavLst>
                                    </p:anim>
                                    <p:anim calcmode="lin" valueType="num">
                                      <p:cBhvr>
                                        <p:cTn id="251" dur="1000" fill="hold"/>
                                        <p:tgtEl>
                                          <p:spTgt spid="70"/>
                                        </p:tgtEl>
                                        <p:attrNameLst>
                                          <p:attrName>ppt_h</p:attrName>
                                        </p:attrNameLst>
                                      </p:cBhvr>
                                      <p:tavLst>
                                        <p:tav tm="0">
                                          <p:val>
                                            <p:strVal val="#ppt_h"/>
                                          </p:val>
                                        </p:tav>
                                        <p:tav tm="100000">
                                          <p:val>
                                            <p:strVal val="#ppt_h"/>
                                          </p:val>
                                        </p:tav>
                                      </p:tavLst>
                                    </p:anim>
                                    <p:animEffect transition="in" filter="fade">
                                      <p:cBhvr>
                                        <p:cTn id="252" dur="1000"/>
                                        <p:tgtEl>
                                          <p:spTgt spid="70"/>
                                        </p:tgtEl>
                                      </p:cBhvr>
                                    </p:animEffect>
                                  </p:childTnLst>
                                </p:cTn>
                              </p:par>
                            </p:childTnLst>
                          </p:cTn>
                        </p:par>
                        <p:par>
                          <p:cTn id="253" fill="hold">
                            <p:stCondLst>
                              <p:cond delay="4000"/>
                            </p:stCondLst>
                            <p:childTnLst>
                              <p:par>
                                <p:cTn id="254" presetID="21" presetClass="entr" presetSubtype="1" fill="hold" nodeType="afterEffect">
                                  <p:stCondLst>
                                    <p:cond delay="0"/>
                                  </p:stCondLst>
                                  <p:childTnLst>
                                    <p:set>
                                      <p:cBhvr>
                                        <p:cTn id="255" dur="1" fill="hold">
                                          <p:stCondLst>
                                            <p:cond delay="0"/>
                                          </p:stCondLst>
                                        </p:cTn>
                                        <p:tgtEl>
                                          <p:spTgt spid="72"/>
                                        </p:tgtEl>
                                        <p:attrNameLst>
                                          <p:attrName>style.visibility</p:attrName>
                                        </p:attrNameLst>
                                      </p:cBhvr>
                                      <p:to>
                                        <p:strVal val="visible"/>
                                      </p:to>
                                    </p:set>
                                    <p:animEffect transition="in" filter="wheel(1)">
                                      <p:cBhvr>
                                        <p:cTn id="256" dur="3000"/>
                                        <p:tgtEl>
                                          <p:spTgt spid="72"/>
                                        </p:tgtEl>
                                      </p:cBhvr>
                                    </p:animEffect>
                                  </p:childTnLst>
                                </p:cTn>
                              </p:par>
                            </p:childTnLst>
                          </p:cTn>
                        </p:par>
                      </p:childTnLst>
                    </p:cTn>
                  </p:par>
                  <p:par>
                    <p:cTn id="257" fill="hold">
                      <p:stCondLst>
                        <p:cond delay="indefinite"/>
                      </p:stCondLst>
                      <p:childTnLst>
                        <p:par>
                          <p:cTn id="258" fill="hold">
                            <p:stCondLst>
                              <p:cond delay="0"/>
                            </p:stCondLst>
                            <p:childTnLst>
                              <p:par>
                                <p:cTn id="259" presetID="6" presetClass="emph" presetSubtype="0" fill="hold" nodeType="clickEffect">
                                  <p:stCondLst>
                                    <p:cond delay="0"/>
                                  </p:stCondLst>
                                  <p:childTnLst>
                                    <p:animScale>
                                      <p:cBhvr>
                                        <p:cTn id="260" dur="2000" fill="hold"/>
                                        <p:tgtEl>
                                          <p:spTgt spid="72"/>
                                        </p:tgtEl>
                                      </p:cBhvr>
                                      <p:by x="150000" y="150000"/>
                                    </p:animScale>
                                  </p:childTnLst>
                                </p:cTn>
                              </p:par>
                            </p:childTnLst>
                          </p:cTn>
                        </p:par>
                        <p:par>
                          <p:cTn id="261" fill="hold">
                            <p:stCondLst>
                              <p:cond delay="2000"/>
                            </p:stCondLst>
                            <p:childTnLst>
                              <p:par>
                                <p:cTn id="262" presetID="9" presetClass="exit" presetSubtype="0" fill="hold" nodeType="afterEffect">
                                  <p:stCondLst>
                                    <p:cond delay="0"/>
                                  </p:stCondLst>
                                  <p:childTnLst>
                                    <p:animEffect transition="out" filter="dissolve">
                                      <p:cBhvr>
                                        <p:cTn id="263" dur="500"/>
                                        <p:tgtEl>
                                          <p:spTgt spid="70"/>
                                        </p:tgtEl>
                                      </p:cBhvr>
                                    </p:animEffect>
                                    <p:set>
                                      <p:cBhvr>
                                        <p:cTn id="264" dur="1" fill="hold">
                                          <p:stCondLst>
                                            <p:cond delay="499"/>
                                          </p:stCondLst>
                                        </p:cTn>
                                        <p:tgtEl>
                                          <p:spTgt spid="70"/>
                                        </p:tgtEl>
                                        <p:attrNameLst>
                                          <p:attrName>style.visibility</p:attrName>
                                        </p:attrNameLst>
                                      </p:cBhvr>
                                      <p:to>
                                        <p:strVal val="hidden"/>
                                      </p:to>
                                    </p:se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74"/>
                                        </p:tgtEl>
                                        <p:attrNameLst>
                                          <p:attrName>style.visibility</p:attrName>
                                        </p:attrNameLst>
                                      </p:cBhvr>
                                      <p:to>
                                        <p:strVal val="visible"/>
                                      </p:to>
                                    </p:set>
                                    <p:anim calcmode="lin" valueType="num">
                                      <p:cBhvr>
                                        <p:cTn id="268" dur="1000" fill="hold"/>
                                        <p:tgtEl>
                                          <p:spTgt spid="74"/>
                                        </p:tgtEl>
                                        <p:attrNameLst>
                                          <p:attrName>ppt_w</p:attrName>
                                        </p:attrNameLst>
                                      </p:cBhvr>
                                      <p:tavLst>
                                        <p:tav tm="0">
                                          <p:val>
                                            <p:strVal val="#ppt_w*0.70"/>
                                          </p:val>
                                        </p:tav>
                                        <p:tav tm="100000">
                                          <p:val>
                                            <p:strVal val="#ppt_w"/>
                                          </p:val>
                                        </p:tav>
                                      </p:tavLst>
                                    </p:anim>
                                    <p:anim calcmode="lin" valueType="num">
                                      <p:cBhvr>
                                        <p:cTn id="269" dur="1000" fill="hold"/>
                                        <p:tgtEl>
                                          <p:spTgt spid="74"/>
                                        </p:tgtEl>
                                        <p:attrNameLst>
                                          <p:attrName>ppt_h</p:attrName>
                                        </p:attrNameLst>
                                      </p:cBhvr>
                                      <p:tavLst>
                                        <p:tav tm="0">
                                          <p:val>
                                            <p:strVal val="#ppt_h"/>
                                          </p:val>
                                        </p:tav>
                                        <p:tav tm="100000">
                                          <p:val>
                                            <p:strVal val="#ppt_h"/>
                                          </p:val>
                                        </p:tav>
                                      </p:tavLst>
                                    </p:anim>
                                    <p:animEffect transition="in" filter="fade">
                                      <p:cBhvr>
                                        <p:cTn id="270" dur="1000"/>
                                        <p:tgtEl>
                                          <p:spTgt spid="7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32" fill="hold" grpId="1" nodeType="clickEffect">
                                  <p:stCondLst>
                                    <p:cond delay="0"/>
                                  </p:stCondLst>
                                  <p:childTnLst>
                                    <p:anim calcmode="lin" valueType="num">
                                      <p:cBhvr>
                                        <p:cTn id="274" dur="500"/>
                                        <p:tgtEl>
                                          <p:spTgt spid="74"/>
                                        </p:tgtEl>
                                        <p:attrNameLst>
                                          <p:attrName>ppt_w</p:attrName>
                                        </p:attrNameLst>
                                      </p:cBhvr>
                                      <p:tavLst>
                                        <p:tav tm="0">
                                          <p:val>
                                            <p:strVal val="ppt_w"/>
                                          </p:val>
                                        </p:tav>
                                        <p:tav tm="100000">
                                          <p:val>
                                            <p:fltVal val="0"/>
                                          </p:val>
                                        </p:tav>
                                      </p:tavLst>
                                    </p:anim>
                                    <p:anim calcmode="lin" valueType="num">
                                      <p:cBhvr>
                                        <p:cTn id="275" dur="500"/>
                                        <p:tgtEl>
                                          <p:spTgt spid="74"/>
                                        </p:tgtEl>
                                        <p:attrNameLst>
                                          <p:attrName>ppt_h</p:attrName>
                                        </p:attrNameLst>
                                      </p:cBhvr>
                                      <p:tavLst>
                                        <p:tav tm="0">
                                          <p:val>
                                            <p:strVal val="ppt_h"/>
                                          </p:val>
                                        </p:tav>
                                        <p:tav tm="100000">
                                          <p:val>
                                            <p:fltVal val="0"/>
                                          </p:val>
                                        </p:tav>
                                      </p:tavLst>
                                    </p:anim>
                                    <p:animEffect transition="out" filter="fade">
                                      <p:cBhvr>
                                        <p:cTn id="276" dur="500"/>
                                        <p:tgtEl>
                                          <p:spTgt spid="74"/>
                                        </p:tgtEl>
                                      </p:cBhvr>
                                    </p:animEffect>
                                    <p:set>
                                      <p:cBhvr>
                                        <p:cTn id="277" dur="1" fill="hold">
                                          <p:stCondLst>
                                            <p:cond delay="499"/>
                                          </p:stCondLst>
                                        </p:cTn>
                                        <p:tgtEl>
                                          <p:spTgt spid="74"/>
                                        </p:tgtEl>
                                        <p:attrNameLst>
                                          <p:attrName>style.visibility</p:attrName>
                                        </p:attrNameLst>
                                      </p:cBhvr>
                                      <p:to>
                                        <p:strVal val="hidden"/>
                                      </p:to>
                                    </p:set>
                                  </p:childTnLst>
                                </p:cTn>
                              </p:par>
                            </p:childTnLst>
                          </p:cTn>
                        </p:par>
                        <p:par>
                          <p:cTn id="278" fill="hold">
                            <p:stCondLst>
                              <p:cond delay="500"/>
                            </p:stCondLst>
                            <p:childTnLst>
                              <p:par>
                                <p:cTn id="279" presetID="53" presetClass="exit" presetSubtype="32" fill="hold" nodeType="afterEffect">
                                  <p:stCondLst>
                                    <p:cond delay="0"/>
                                  </p:stCondLst>
                                  <p:childTnLst>
                                    <p:anim calcmode="lin" valueType="num">
                                      <p:cBhvr>
                                        <p:cTn id="280" dur="1000"/>
                                        <p:tgtEl>
                                          <p:spTgt spid="72"/>
                                        </p:tgtEl>
                                        <p:attrNameLst>
                                          <p:attrName>ppt_w</p:attrName>
                                        </p:attrNameLst>
                                      </p:cBhvr>
                                      <p:tavLst>
                                        <p:tav tm="0">
                                          <p:val>
                                            <p:strVal val="ppt_w"/>
                                          </p:val>
                                        </p:tav>
                                        <p:tav tm="100000">
                                          <p:val>
                                            <p:fltVal val="0"/>
                                          </p:val>
                                        </p:tav>
                                      </p:tavLst>
                                    </p:anim>
                                    <p:anim calcmode="lin" valueType="num">
                                      <p:cBhvr>
                                        <p:cTn id="281" dur="1000"/>
                                        <p:tgtEl>
                                          <p:spTgt spid="72"/>
                                        </p:tgtEl>
                                        <p:attrNameLst>
                                          <p:attrName>ppt_h</p:attrName>
                                        </p:attrNameLst>
                                      </p:cBhvr>
                                      <p:tavLst>
                                        <p:tav tm="0">
                                          <p:val>
                                            <p:strVal val="ppt_h"/>
                                          </p:val>
                                        </p:tav>
                                        <p:tav tm="100000">
                                          <p:val>
                                            <p:fltVal val="0"/>
                                          </p:val>
                                        </p:tav>
                                      </p:tavLst>
                                    </p:anim>
                                    <p:animEffect transition="out" filter="fade">
                                      <p:cBhvr>
                                        <p:cTn id="282" dur="1000"/>
                                        <p:tgtEl>
                                          <p:spTgt spid="72"/>
                                        </p:tgtEl>
                                      </p:cBhvr>
                                    </p:animEffect>
                                    <p:set>
                                      <p:cBhvr>
                                        <p:cTn id="283" dur="1" fill="hold">
                                          <p:stCondLst>
                                            <p:cond delay="999"/>
                                          </p:stCondLst>
                                        </p:cTn>
                                        <p:tgtEl>
                                          <p:spTgt spid="72"/>
                                        </p:tgtEl>
                                        <p:attrNameLst>
                                          <p:attrName>style.visibility</p:attrName>
                                        </p:attrNameLst>
                                      </p:cBhvr>
                                      <p:to>
                                        <p:strVal val="hidden"/>
                                      </p:to>
                                    </p:set>
                                  </p:childTnLst>
                                </p:cTn>
                              </p:par>
                            </p:childTnLst>
                          </p:cTn>
                        </p:par>
                        <p:par>
                          <p:cTn id="284" fill="hold">
                            <p:stCondLst>
                              <p:cond delay="1500"/>
                            </p:stCondLst>
                            <p:childTnLst>
                              <p:par>
                                <p:cTn id="285" presetID="55" presetClass="entr" presetSubtype="0"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 calcmode="lin" valueType="num">
                                      <p:cBhvr>
                                        <p:cTn id="287" dur="2000" fill="hold"/>
                                        <p:tgtEl>
                                          <p:spTgt spid="75"/>
                                        </p:tgtEl>
                                        <p:attrNameLst>
                                          <p:attrName>ppt_w</p:attrName>
                                        </p:attrNameLst>
                                      </p:cBhvr>
                                      <p:tavLst>
                                        <p:tav tm="0">
                                          <p:val>
                                            <p:strVal val="#ppt_w*0.70"/>
                                          </p:val>
                                        </p:tav>
                                        <p:tav tm="100000">
                                          <p:val>
                                            <p:strVal val="#ppt_w"/>
                                          </p:val>
                                        </p:tav>
                                      </p:tavLst>
                                    </p:anim>
                                    <p:anim calcmode="lin" valueType="num">
                                      <p:cBhvr>
                                        <p:cTn id="288" dur="2000" fill="hold"/>
                                        <p:tgtEl>
                                          <p:spTgt spid="75"/>
                                        </p:tgtEl>
                                        <p:attrNameLst>
                                          <p:attrName>ppt_h</p:attrName>
                                        </p:attrNameLst>
                                      </p:cBhvr>
                                      <p:tavLst>
                                        <p:tav tm="0">
                                          <p:val>
                                            <p:strVal val="#ppt_h"/>
                                          </p:val>
                                        </p:tav>
                                        <p:tav tm="100000">
                                          <p:val>
                                            <p:strVal val="#ppt_h"/>
                                          </p:val>
                                        </p:tav>
                                      </p:tavLst>
                                    </p:anim>
                                    <p:animEffect transition="in" filter="fade">
                                      <p:cBhvr>
                                        <p:cTn id="289" dur="2000"/>
                                        <p:tgtEl>
                                          <p:spTgt spid="75"/>
                                        </p:tgtEl>
                                      </p:cBhvr>
                                    </p:animEffect>
                                  </p:childTnLst>
                                </p:cTn>
                              </p:par>
                            </p:childTnLst>
                          </p:cTn>
                        </p:par>
                        <p:par>
                          <p:cTn id="290" fill="hold">
                            <p:stCondLst>
                              <p:cond delay="3500"/>
                            </p:stCondLst>
                            <p:childTnLst>
                              <p:par>
                                <p:cTn id="291" presetID="9" presetClass="entr" presetSubtype="0" fill="hold" nodeType="afterEffect">
                                  <p:stCondLst>
                                    <p:cond delay="0"/>
                                  </p:stCondLst>
                                  <p:childTnLst>
                                    <p:set>
                                      <p:cBhvr>
                                        <p:cTn id="292" dur="1" fill="hold">
                                          <p:stCondLst>
                                            <p:cond delay="0"/>
                                          </p:stCondLst>
                                        </p:cTn>
                                        <p:tgtEl>
                                          <p:spTgt spid="73"/>
                                        </p:tgtEl>
                                        <p:attrNameLst>
                                          <p:attrName>style.visibility</p:attrName>
                                        </p:attrNameLst>
                                      </p:cBhvr>
                                      <p:to>
                                        <p:strVal val="visible"/>
                                      </p:to>
                                    </p:set>
                                    <p:animEffect transition="in" filter="dissolve">
                                      <p:cBhvr>
                                        <p:cTn id="293" dur="3000"/>
                                        <p:tgtEl>
                                          <p:spTgt spid="73"/>
                                        </p:tgtEl>
                                      </p:cBhvr>
                                    </p:animEffect>
                                  </p:childTnLst>
                                </p:cTn>
                              </p:par>
                              <p:par>
                                <p:cTn id="294" presetID="1" presetClass="exit" presetSubtype="0" fill="hold" grpId="1" nodeType="withEffect">
                                  <p:stCondLst>
                                    <p:cond delay="0"/>
                                  </p:stCondLst>
                                  <p:childTnLst>
                                    <p:set>
                                      <p:cBhvr>
                                        <p:cTn id="295" dur="1" fill="hold">
                                          <p:stCondLst>
                                            <p:cond delay="0"/>
                                          </p:stCondLst>
                                        </p:cTn>
                                        <p:tgtEl>
                                          <p:spTgt spid="20"/>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5"/>
                                        </p:tgtEl>
                                      </p:cBhvr>
                                    </p:animEffect>
                                    <p:set>
                                      <p:cBhvr>
                                        <p:cTn id="298" dur="1" fill="hold">
                                          <p:stCondLst>
                                            <p:cond delay="499"/>
                                          </p:stCondLst>
                                        </p:cTn>
                                        <p:tgtEl>
                                          <p:spTgt spid="45"/>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7"/>
                                        </p:tgtEl>
                                      </p:cBhvr>
                                    </p:animEffect>
                                    <p:set>
                                      <p:cBhvr>
                                        <p:cTn id="301" dur="1" fill="hold">
                                          <p:stCondLst>
                                            <p:cond delay="499"/>
                                          </p:stCondLst>
                                        </p:cTn>
                                        <p:tgtEl>
                                          <p:spTgt spid="47"/>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64"/>
                                        </p:tgtEl>
                                      </p:cBhvr>
                                    </p:animEffect>
                                    <p:set>
                                      <p:cBhvr>
                                        <p:cTn id="304" dur="1" fill="hold">
                                          <p:stCondLst>
                                            <p:cond delay="499"/>
                                          </p:stCondLst>
                                        </p:cTn>
                                        <p:tgtEl>
                                          <p:spTgt spid="64"/>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68"/>
                                        </p:tgtEl>
                                      </p:cBhvr>
                                    </p:animEffect>
                                    <p:set>
                                      <p:cBhvr>
                                        <p:cTn id="307" dur="1" fill="hold">
                                          <p:stCondLst>
                                            <p:cond delay="499"/>
                                          </p:stCondLst>
                                        </p:cTn>
                                        <p:tgtEl>
                                          <p:spTgt spid="68"/>
                                        </p:tgtEl>
                                        <p:attrNameLst>
                                          <p:attrName>style.visibility</p:attrName>
                                        </p:attrNameLst>
                                      </p:cBhvr>
                                      <p:to>
                                        <p:strVal val="hidden"/>
                                      </p:to>
                                    </p:set>
                                  </p:childTnLst>
                                </p:cTn>
                              </p:par>
                              <p:par>
                                <p:cTn id="308" presetID="1" presetClass="exit" presetSubtype="0" fill="hold" grpId="2" nodeType="withEffect">
                                  <p:stCondLst>
                                    <p:cond delay="0"/>
                                  </p:stCondLst>
                                  <p:childTnLst>
                                    <p:set>
                                      <p:cBhvr>
                                        <p:cTn id="309" dur="1" fill="hold">
                                          <p:stCondLst>
                                            <p:cond delay="0"/>
                                          </p:stCondLst>
                                        </p:cTn>
                                        <p:tgtEl>
                                          <p:spTgt spid="63"/>
                                        </p:tgtEl>
                                        <p:attrNameLst>
                                          <p:attrName>style.visibility</p:attrName>
                                        </p:attrNameLst>
                                      </p:cBhvr>
                                      <p:to>
                                        <p:strVal val="hidden"/>
                                      </p:to>
                                    </p:set>
                                  </p:childTnLst>
                                </p:cTn>
                              </p:par>
                              <p:par>
                                <p:cTn id="310" presetID="1" presetClass="exit" presetSubtype="0" fill="hold" grpId="3" nodeType="withEffect">
                                  <p:stCondLst>
                                    <p:cond delay="0"/>
                                  </p:stCondLst>
                                  <p:childTnLst>
                                    <p:set>
                                      <p:cBhvr>
                                        <p:cTn id="311" dur="1" fill="hold">
                                          <p:stCondLst>
                                            <p:cond delay="0"/>
                                          </p:stCondLst>
                                        </p:cTn>
                                        <p:tgtEl>
                                          <p:spTgt spid="64"/>
                                        </p:tgtEl>
                                        <p:attrNameLst>
                                          <p:attrName>style.visibility</p:attrName>
                                        </p:attrNameLst>
                                      </p:cBhvr>
                                      <p:to>
                                        <p:strVal val="hidden"/>
                                      </p:to>
                                    </p:set>
                                  </p:childTnLst>
                                </p:cTn>
                              </p:par>
                              <p:par>
                                <p:cTn id="312" presetID="1" presetClass="exit" presetSubtype="0" fill="hold" grpId="3" nodeType="withEffect">
                                  <p:stCondLst>
                                    <p:cond delay="0"/>
                                  </p:stCondLst>
                                  <p:childTnLst>
                                    <p:set>
                                      <p:cBhvr>
                                        <p:cTn id="313" dur="1" fill="hold">
                                          <p:stCondLst>
                                            <p:cond delay="0"/>
                                          </p:stCondLst>
                                        </p:cTn>
                                        <p:tgtEl>
                                          <p:spTgt spid="66"/>
                                        </p:tgtEl>
                                        <p:attrNameLst>
                                          <p:attrName>style.visibility</p:attrName>
                                        </p:attrNameLst>
                                      </p:cBhvr>
                                      <p:to>
                                        <p:strVal val="hidden"/>
                                      </p:to>
                                    </p:set>
                                  </p:childTnLst>
                                </p:cTn>
                              </p:par>
                              <p:par>
                                <p:cTn id="314" presetID="9" presetClass="exit" presetSubtype="0" fill="hold" grpId="2" nodeType="withEffect">
                                  <p:stCondLst>
                                    <p:cond delay="0"/>
                                  </p:stCondLst>
                                  <p:childTnLst>
                                    <p:animEffect transition="out" filter="dissolve">
                                      <p:cBhvr>
                                        <p:cTn id="315" dur="500"/>
                                        <p:tgtEl>
                                          <p:spTgt spid="66"/>
                                        </p:tgtEl>
                                      </p:cBhvr>
                                    </p:animEffect>
                                    <p:set>
                                      <p:cBhvr>
                                        <p:cTn id="316" dur="1" fill="hold">
                                          <p:stCondLst>
                                            <p:cond delay="499"/>
                                          </p:stCondLst>
                                        </p:cTn>
                                        <p:tgtEl>
                                          <p:spTgt spid="66"/>
                                        </p:tgtEl>
                                        <p:attrNameLst>
                                          <p:attrName>style.visibility</p:attrName>
                                        </p:attrNameLst>
                                      </p:cBhvr>
                                      <p:to>
                                        <p:strVal val="hidden"/>
                                      </p:to>
                                    </p:set>
                                  </p:childTnLst>
                                </p:cTn>
                              </p:par>
                              <p:par>
                                <p:cTn id="317" presetID="9" presetClass="exit" presetSubtype="0" fill="hold" grpId="2" nodeType="withEffect">
                                  <p:stCondLst>
                                    <p:cond delay="0"/>
                                  </p:stCondLst>
                                  <p:childTnLst>
                                    <p:animEffect transition="out" filter="dissolve">
                                      <p:cBhvr>
                                        <p:cTn id="318" dur="500"/>
                                        <p:tgtEl>
                                          <p:spTgt spid="62"/>
                                        </p:tgtEl>
                                      </p:cBhvr>
                                    </p:animEffect>
                                    <p:set>
                                      <p:cBhvr>
                                        <p:cTn id="319" dur="1" fill="hold">
                                          <p:stCondLst>
                                            <p:cond delay="499"/>
                                          </p:stCondLst>
                                        </p:cTn>
                                        <p:tgtEl>
                                          <p:spTgt spid="62"/>
                                        </p:tgtEl>
                                        <p:attrNameLst>
                                          <p:attrName>style.visibility</p:attrName>
                                        </p:attrNameLst>
                                      </p:cBhvr>
                                      <p:to>
                                        <p:strVal val="hidden"/>
                                      </p:to>
                                    </p:set>
                                  </p:childTnLst>
                                </p:cTn>
                              </p:par>
                              <p:par>
                                <p:cTn id="320" presetID="9" presetClass="exit" presetSubtype="0" fill="hold" grpId="2" nodeType="withEffect">
                                  <p:stCondLst>
                                    <p:cond delay="0"/>
                                  </p:stCondLst>
                                  <p:childTnLst>
                                    <p:animEffect transition="out" filter="dissolve">
                                      <p:cBhvr>
                                        <p:cTn id="321" dur="500"/>
                                        <p:tgtEl>
                                          <p:spTgt spid="61"/>
                                        </p:tgtEl>
                                      </p:cBhvr>
                                    </p:animEffect>
                                    <p:set>
                                      <p:cBhvr>
                                        <p:cTn id="322" dur="1" fill="hold">
                                          <p:stCondLst>
                                            <p:cond delay="499"/>
                                          </p:stCondLst>
                                        </p:cTn>
                                        <p:tgtEl>
                                          <p:spTgt spid="61"/>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2" presetClass="entr" presetSubtype="2" fill="hold" nodeType="clickEffect">
                                  <p:stCondLst>
                                    <p:cond delay="0"/>
                                  </p:stCondLst>
                                  <p:childTnLst>
                                    <p:set>
                                      <p:cBhvr>
                                        <p:cTn id="326" dur="1" fill="hold">
                                          <p:stCondLst>
                                            <p:cond delay="0"/>
                                          </p:stCondLst>
                                        </p:cTn>
                                        <p:tgtEl>
                                          <p:spTgt spid="40"/>
                                        </p:tgtEl>
                                        <p:attrNameLst>
                                          <p:attrName>style.visibility</p:attrName>
                                        </p:attrNameLst>
                                      </p:cBhvr>
                                      <p:to>
                                        <p:strVal val="visible"/>
                                      </p:to>
                                    </p:set>
                                    <p:anim calcmode="lin" valueType="num">
                                      <p:cBhvr additive="base">
                                        <p:cTn id="327" dur="1000" fill="hold"/>
                                        <p:tgtEl>
                                          <p:spTgt spid="40"/>
                                        </p:tgtEl>
                                        <p:attrNameLst>
                                          <p:attrName>ppt_x</p:attrName>
                                        </p:attrNameLst>
                                      </p:cBhvr>
                                      <p:tavLst>
                                        <p:tav tm="0">
                                          <p:val>
                                            <p:strVal val="1+#ppt_w/2"/>
                                          </p:val>
                                        </p:tav>
                                        <p:tav tm="100000">
                                          <p:val>
                                            <p:strVal val="#ppt_x"/>
                                          </p:val>
                                        </p:tav>
                                      </p:tavLst>
                                    </p:anim>
                                    <p:anim calcmode="lin" valueType="num">
                                      <p:cBhvr additive="base">
                                        <p:cTn id="328" dur="1000" fill="hold"/>
                                        <p:tgtEl>
                                          <p:spTgt spid="40"/>
                                        </p:tgtEl>
                                        <p:attrNameLst>
                                          <p:attrName>ppt_y</p:attrName>
                                        </p:attrNameLst>
                                      </p:cBhvr>
                                      <p:tavLst>
                                        <p:tav tm="0">
                                          <p:val>
                                            <p:strVal val="#ppt_y"/>
                                          </p:val>
                                        </p:tav>
                                        <p:tav tm="100000">
                                          <p:val>
                                            <p:strVal val="#ppt_y"/>
                                          </p:val>
                                        </p:tav>
                                      </p:tavLst>
                                    </p:anim>
                                  </p:childTnLst>
                                </p:cTn>
                              </p:par>
                              <p:par>
                                <p:cTn id="329" presetID="2" presetClass="entr" presetSubtype="2" fill="hold" grpId="2" nodeType="withEffect">
                                  <p:stCondLst>
                                    <p:cond delay="1000"/>
                                  </p:stCondLst>
                                  <p:childTnLst>
                                    <p:set>
                                      <p:cBhvr>
                                        <p:cTn id="330" dur="1" fill="hold">
                                          <p:stCondLst>
                                            <p:cond delay="0"/>
                                          </p:stCondLst>
                                        </p:cTn>
                                        <p:tgtEl>
                                          <p:spTgt spid="55"/>
                                        </p:tgtEl>
                                        <p:attrNameLst>
                                          <p:attrName>style.visibility</p:attrName>
                                        </p:attrNameLst>
                                      </p:cBhvr>
                                      <p:to>
                                        <p:strVal val="visible"/>
                                      </p:to>
                                    </p:set>
                                    <p:anim calcmode="lin" valueType="num">
                                      <p:cBhvr additive="base">
                                        <p:cTn id="331" dur="1000" fill="hold"/>
                                        <p:tgtEl>
                                          <p:spTgt spid="55"/>
                                        </p:tgtEl>
                                        <p:attrNameLst>
                                          <p:attrName>ppt_x</p:attrName>
                                        </p:attrNameLst>
                                      </p:cBhvr>
                                      <p:tavLst>
                                        <p:tav tm="0">
                                          <p:val>
                                            <p:strVal val="1+#ppt_w/2"/>
                                          </p:val>
                                        </p:tav>
                                        <p:tav tm="100000">
                                          <p:val>
                                            <p:strVal val="#ppt_x"/>
                                          </p:val>
                                        </p:tav>
                                      </p:tavLst>
                                    </p:anim>
                                    <p:anim calcmode="lin" valueType="num">
                                      <p:cBhvr additive="base">
                                        <p:cTn id="332" dur="1000" fill="hold"/>
                                        <p:tgtEl>
                                          <p:spTgt spid="55"/>
                                        </p:tgtEl>
                                        <p:attrNameLst>
                                          <p:attrName>ppt_y</p:attrName>
                                        </p:attrNameLst>
                                      </p:cBhvr>
                                      <p:tavLst>
                                        <p:tav tm="0">
                                          <p:val>
                                            <p:strVal val="#ppt_y"/>
                                          </p:val>
                                        </p:tav>
                                        <p:tav tm="100000">
                                          <p:val>
                                            <p:strVal val="#ppt_y"/>
                                          </p:val>
                                        </p:tav>
                                      </p:tavLst>
                                    </p:anim>
                                  </p:childTnLst>
                                </p:cTn>
                              </p:par>
                            </p:childTnLst>
                          </p:cTn>
                        </p:par>
                        <p:par>
                          <p:cTn id="333" fill="hold">
                            <p:stCondLst>
                              <p:cond delay="2000"/>
                            </p:stCondLst>
                            <p:childTnLst>
                              <p:par>
                                <p:cTn id="334" presetID="42" presetClass="entr" presetSubtype="0" fill="hold" grpId="2" nodeType="afterEffect">
                                  <p:stCondLst>
                                    <p:cond delay="0"/>
                                  </p:stCondLst>
                                  <p:childTnLst>
                                    <p:set>
                                      <p:cBhvr>
                                        <p:cTn id="335" dur="1" fill="hold">
                                          <p:stCondLst>
                                            <p:cond delay="0"/>
                                          </p:stCondLst>
                                        </p:cTn>
                                        <p:tgtEl>
                                          <p:spTgt spid="26"/>
                                        </p:tgtEl>
                                        <p:attrNameLst>
                                          <p:attrName>style.visibility</p:attrName>
                                        </p:attrNameLst>
                                      </p:cBhvr>
                                      <p:to>
                                        <p:strVal val="visible"/>
                                      </p:to>
                                    </p:set>
                                    <p:animEffect transition="in" filter="fade">
                                      <p:cBhvr>
                                        <p:cTn id="336" dur="1000"/>
                                        <p:tgtEl>
                                          <p:spTgt spid="26"/>
                                        </p:tgtEl>
                                      </p:cBhvr>
                                    </p:animEffect>
                                    <p:anim calcmode="lin" valueType="num">
                                      <p:cBhvr>
                                        <p:cTn id="337" dur="1000" fill="hold"/>
                                        <p:tgtEl>
                                          <p:spTgt spid="26"/>
                                        </p:tgtEl>
                                        <p:attrNameLst>
                                          <p:attrName>ppt_x</p:attrName>
                                        </p:attrNameLst>
                                      </p:cBhvr>
                                      <p:tavLst>
                                        <p:tav tm="0">
                                          <p:val>
                                            <p:strVal val="#ppt_x"/>
                                          </p:val>
                                        </p:tav>
                                        <p:tav tm="100000">
                                          <p:val>
                                            <p:strVal val="#ppt_x"/>
                                          </p:val>
                                        </p:tav>
                                      </p:tavLst>
                                    </p:anim>
                                    <p:anim calcmode="lin" valueType="num">
                                      <p:cBhvr>
                                        <p:cTn id="338" dur="1000" fill="hold"/>
                                        <p:tgtEl>
                                          <p:spTgt spid="26"/>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52"/>
                                        </p:tgtEl>
                                        <p:attrNameLst>
                                          <p:attrName>style.visibility</p:attrName>
                                        </p:attrNameLst>
                                      </p:cBhvr>
                                      <p:to>
                                        <p:strVal val="visible"/>
                                      </p:to>
                                    </p:set>
                                    <p:animEffect transition="in" filter="fade">
                                      <p:cBhvr>
                                        <p:cTn id="341" dur="1000"/>
                                        <p:tgtEl>
                                          <p:spTgt spid="52"/>
                                        </p:tgtEl>
                                      </p:cBhvr>
                                    </p:animEffect>
                                    <p:anim calcmode="lin" valueType="num">
                                      <p:cBhvr>
                                        <p:cTn id="342" dur="1000" fill="hold"/>
                                        <p:tgtEl>
                                          <p:spTgt spid="52"/>
                                        </p:tgtEl>
                                        <p:attrNameLst>
                                          <p:attrName>ppt_x</p:attrName>
                                        </p:attrNameLst>
                                      </p:cBhvr>
                                      <p:tavLst>
                                        <p:tav tm="0">
                                          <p:val>
                                            <p:strVal val="#ppt_x"/>
                                          </p:val>
                                        </p:tav>
                                        <p:tav tm="100000">
                                          <p:val>
                                            <p:strVal val="#ppt_x"/>
                                          </p:val>
                                        </p:tav>
                                      </p:tavLst>
                                    </p:anim>
                                    <p:anim calcmode="lin" valueType="num">
                                      <p:cBhvr>
                                        <p:cTn id="343" dur="1000" fill="hold"/>
                                        <p:tgtEl>
                                          <p:spTgt spid="52"/>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51"/>
                                        </p:tgtEl>
                                        <p:attrNameLst>
                                          <p:attrName>style.visibility</p:attrName>
                                        </p:attrNameLst>
                                      </p:cBhvr>
                                      <p:to>
                                        <p:strVal val="visible"/>
                                      </p:to>
                                    </p:set>
                                    <p:animEffect transition="in" filter="fade">
                                      <p:cBhvr>
                                        <p:cTn id="346" dur="1000"/>
                                        <p:tgtEl>
                                          <p:spTgt spid="51"/>
                                        </p:tgtEl>
                                      </p:cBhvr>
                                    </p:animEffect>
                                    <p:anim calcmode="lin" valueType="num">
                                      <p:cBhvr>
                                        <p:cTn id="347" dur="1000" fill="hold"/>
                                        <p:tgtEl>
                                          <p:spTgt spid="51"/>
                                        </p:tgtEl>
                                        <p:attrNameLst>
                                          <p:attrName>ppt_x</p:attrName>
                                        </p:attrNameLst>
                                      </p:cBhvr>
                                      <p:tavLst>
                                        <p:tav tm="0">
                                          <p:val>
                                            <p:strVal val="#ppt_x"/>
                                          </p:val>
                                        </p:tav>
                                        <p:tav tm="100000">
                                          <p:val>
                                            <p:strVal val="#ppt_x"/>
                                          </p:val>
                                        </p:tav>
                                      </p:tavLst>
                                    </p:anim>
                                    <p:anim calcmode="lin" valueType="num">
                                      <p:cBhvr>
                                        <p:cTn id="348" dur="1000" fill="hold"/>
                                        <p:tgtEl>
                                          <p:spTgt spid="51"/>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50"/>
                                        </p:tgtEl>
                                        <p:attrNameLst>
                                          <p:attrName>style.visibility</p:attrName>
                                        </p:attrNameLst>
                                      </p:cBhvr>
                                      <p:to>
                                        <p:strVal val="visible"/>
                                      </p:to>
                                    </p:set>
                                    <p:animEffect transition="in" filter="fade">
                                      <p:cBhvr>
                                        <p:cTn id="351" dur="1000"/>
                                        <p:tgtEl>
                                          <p:spTgt spid="50"/>
                                        </p:tgtEl>
                                      </p:cBhvr>
                                    </p:animEffect>
                                    <p:anim calcmode="lin" valueType="num">
                                      <p:cBhvr>
                                        <p:cTn id="352" dur="1000" fill="hold"/>
                                        <p:tgtEl>
                                          <p:spTgt spid="50"/>
                                        </p:tgtEl>
                                        <p:attrNameLst>
                                          <p:attrName>ppt_x</p:attrName>
                                        </p:attrNameLst>
                                      </p:cBhvr>
                                      <p:tavLst>
                                        <p:tav tm="0">
                                          <p:val>
                                            <p:strVal val="#ppt_x"/>
                                          </p:val>
                                        </p:tav>
                                        <p:tav tm="100000">
                                          <p:val>
                                            <p:strVal val="#ppt_x"/>
                                          </p:val>
                                        </p:tav>
                                      </p:tavLst>
                                    </p:anim>
                                    <p:anim calcmode="lin" valueType="num">
                                      <p:cBhvr>
                                        <p:cTn id="353" dur="1000" fill="hold"/>
                                        <p:tgtEl>
                                          <p:spTgt spid="50"/>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53"/>
                                        </p:tgtEl>
                                        <p:attrNameLst>
                                          <p:attrName>style.visibility</p:attrName>
                                        </p:attrNameLst>
                                      </p:cBhvr>
                                      <p:to>
                                        <p:strVal val="visible"/>
                                      </p:to>
                                    </p:set>
                                    <p:animEffect transition="in" filter="fade">
                                      <p:cBhvr>
                                        <p:cTn id="356" dur="1000"/>
                                        <p:tgtEl>
                                          <p:spTgt spid="53"/>
                                        </p:tgtEl>
                                      </p:cBhvr>
                                    </p:animEffect>
                                    <p:anim calcmode="lin" valueType="num">
                                      <p:cBhvr>
                                        <p:cTn id="357" dur="1000" fill="hold"/>
                                        <p:tgtEl>
                                          <p:spTgt spid="53"/>
                                        </p:tgtEl>
                                        <p:attrNameLst>
                                          <p:attrName>ppt_x</p:attrName>
                                        </p:attrNameLst>
                                      </p:cBhvr>
                                      <p:tavLst>
                                        <p:tav tm="0">
                                          <p:val>
                                            <p:strVal val="#ppt_x"/>
                                          </p:val>
                                        </p:tav>
                                        <p:tav tm="100000">
                                          <p:val>
                                            <p:strVal val="#ppt_x"/>
                                          </p:val>
                                        </p:tav>
                                      </p:tavLst>
                                    </p:anim>
                                    <p:anim calcmode="lin" valueType="num">
                                      <p:cBhvr>
                                        <p:cTn id="358" dur="1000" fill="hold"/>
                                        <p:tgtEl>
                                          <p:spTgt spid="53"/>
                                        </p:tgtEl>
                                        <p:attrNameLst>
                                          <p:attrName>ppt_y</p:attrName>
                                        </p:attrNameLst>
                                      </p:cBhvr>
                                      <p:tavLst>
                                        <p:tav tm="0">
                                          <p:val>
                                            <p:strVal val="#ppt_y+.1"/>
                                          </p:val>
                                        </p:tav>
                                        <p:tav tm="100000">
                                          <p:val>
                                            <p:strVal val="#ppt_y"/>
                                          </p:val>
                                        </p:tav>
                                      </p:tavLst>
                                    </p:anim>
                                  </p:childTnLst>
                                </p:cTn>
                              </p:par>
                            </p:childTnLst>
                          </p:cTn>
                        </p:par>
                        <p:par>
                          <p:cTn id="359" fill="hold">
                            <p:stCondLst>
                              <p:cond delay="3000"/>
                            </p:stCondLst>
                            <p:childTnLst>
                              <p:par>
                                <p:cTn id="360" presetID="26" presetClass="emph" presetSubtype="0" fill="hold" nodeType="afterEffect">
                                  <p:stCondLst>
                                    <p:cond delay="0"/>
                                  </p:stCondLst>
                                  <p:childTnLst>
                                    <p:animEffect transition="out" filter="fade">
                                      <p:cBhvr>
                                        <p:cTn id="361" dur="1000" tmFilter="0, 0; .2, .5; .8, .5; 1, 0"/>
                                        <p:tgtEl>
                                          <p:spTgt spid="73"/>
                                        </p:tgtEl>
                                      </p:cBhvr>
                                    </p:animEffect>
                                    <p:animScale>
                                      <p:cBhvr>
                                        <p:cTn id="362" dur="500" autoRev="1" fill="hold"/>
                                        <p:tgtEl>
                                          <p:spTgt spid="73"/>
                                        </p:tgtEl>
                                      </p:cBhvr>
                                      <p:by x="105000" y="105000"/>
                                    </p:animScale>
                                  </p:childTnLst>
                                </p:cTn>
                              </p:par>
                            </p:childTnLst>
                          </p:cTn>
                        </p:par>
                        <p:par>
                          <p:cTn id="363" fill="hold">
                            <p:stCondLst>
                              <p:cond delay="4000"/>
                            </p:stCondLst>
                            <p:childTnLst>
                              <p:par>
                                <p:cTn id="364" presetID="26" presetClass="emph" presetSubtype="0" fill="hold" grpId="3" nodeType="afterEffect">
                                  <p:stCondLst>
                                    <p:cond delay="0"/>
                                  </p:stCondLst>
                                  <p:childTnLst>
                                    <p:animEffect transition="out" filter="fade">
                                      <p:cBhvr>
                                        <p:cTn id="365" dur="500" tmFilter="0, 0; .2, .5; .8, .5; 1, 0"/>
                                        <p:tgtEl>
                                          <p:spTgt spid="55"/>
                                        </p:tgtEl>
                                      </p:cBhvr>
                                    </p:animEffect>
                                    <p:animScale>
                                      <p:cBhvr>
                                        <p:cTn id="366" dur="250" autoRev="1" fill="hold"/>
                                        <p:tgtEl>
                                          <p:spTgt spid="55"/>
                                        </p:tgtEl>
                                      </p:cBhvr>
                                      <p:by x="105000" y="105000"/>
                                    </p:animScale>
                                  </p:childTnLst>
                                </p:cTn>
                              </p:par>
                            </p:childTnLst>
                          </p:cTn>
                        </p:par>
                        <p:par>
                          <p:cTn id="367" fill="hold">
                            <p:stCondLst>
                              <p:cond delay="4500"/>
                            </p:stCondLst>
                            <p:childTnLst>
                              <p:par>
                                <p:cTn id="368" presetID="26" presetClass="emph" presetSubtype="0" fill="hold" nodeType="afterEffect">
                                  <p:stCondLst>
                                    <p:cond delay="0"/>
                                  </p:stCondLst>
                                  <p:childTnLst>
                                    <p:animEffect transition="out" filter="fade">
                                      <p:cBhvr>
                                        <p:cTn id="369" dur="500" tmFilter="0, 0; .2, .5; .8, .5; 1, 0"/>
                                        <p:tgtEl>
                                          <p:spTgt spid="52"/>
                                        </p:tgtEl>
                                      </p:cBhvr>
                                    </p:animEffect>
                                    <p:animScale>
                                      <p:cBhvr>
                                        <p:cTn id="370" dur="250" autoRev="1" fill="hold"/>
                                        <p:tgtEl>
                                          <p:spTgt spid="52"/>
                                        </p:tgtEl>
                                      </p:cBhvr>
                                      <p:by x="105000" y="105000"/>
                                    </p:animScale>
                                  </p:childTnLst>
                                </p:cTn>
                              </p:par>
                            </p:childTnLst>
                          </p:cTn>
                        </p:par>
                        <p:par>
                          <p:cTn id="371" fill="hold">
                            <p:stCondLst>
                              <p:cond delay="5000"/>
                            </p:stCondLst>
                            <p:childTnLst>
                              <p:par>
                                <p:cTn id="372" presetID="26" presetClass="emph" presetSubtype="0" fill="hold" nodeType="afterEffect">
                                  <p:stCondLst>
                                    <p:cond delay="0"/>
                                  </p:stCondLst>
                                  <p:childTnLst>
                                    <p:animEffect transition="out" filter="fade">
                                      <p:cBhvr>
                                        <p:cTn id="373" dur="500" tmFilter="0, 0; .2, .5; .8, .5; 1, 0"/>
                                        <p:tgtEl>
                                          <p:spTgt spid="51"/>
                                        </p:tgtEl>
                                      </p:cBhvr>
                                    </p:animEffect>
                                    <p:animScale>
                                      <p:cBhvr>
                                        <p:cTn id="374" dur="250" autoRev="1" fill="hold"/>
                                        <p:tgtEl>
                                          <p:spTgt spid="51"/>
                                        </p:tgtEl>
                                      </p:cBhvr>
                                      <p:by x="105000" y="105000"/>
                                    </p:animScale>
                                  </p:childTnLst>
                                </p:cTn>
                              </p:par>
                            </p:childTnLst>
                          </p:cTn>
                        </p:par>
                        <p:par>
                          <p:cTn id="375" fill="hold">
                            <p:stCondLst>
                              <p:cond delay="5500"/>
                            </p:stCondLst>
                            <p:childTnLst>
                              <p:par>
                                <p:cTn id="376" presetID="26" presetClass="emph" presetSubtype="0" fill="hold" nodeType="afterEffect">
                                  <p:stCondLst>
                                    <p:cond delay="0"/>
                                  </p:stCondLst>
                                  <p:childTnLst>
                                    <p:animEffect transition="out" filter="fade">
                                      <p:cBhvr>
                                        <p:cTn id="377" dur="500" tmFilter="0, 0; .2, .5; .8, .5; 1, 0"/>
                                        <p:tgtEl>
                                          <p:spTgt spid="50"/>
                                        </p:tgtEl>
                                      </p:cBhvr>
                                    </p:animEffect>
                                    <p:animScale>
                                      <p:cBhvr>
                                        <p:cTn id="378" dur="250" autoRev="1" fill="hold"/>
                                        <p:tgtEl>
                                          <p:spTgt spid="50"/>
                                        </p:tgtEl>
                                      </p:cBhvr>
                                      <p:by x="105000" y="105000"/>
                                    </p:animScale>
                                  </p:childTnLst>
                                </p:cTn>
                              </p:par>
                            </p:childTnLst>
                          </p:cTn>
                        </p:par>
                        <p:par>
                          <p:cTn id="379" fill="hold">
                            <p:stCondLst>
                              <p:cond delay="6000"/>
                            </p:stCondLst>
                            <p:childTnLst>
                              <p:par>
                                <p:cTn id="380" presetID="26" presetClass="emph" presetSubtype="0" fill="hold" nodeType="afterEffect">
                                  <p:stCondLst>
                                    <p:cond delay="0"/>
                                  </p:stCondLst>
                                  <p:childTnLst>
                                    <p:animEffect transition="out" filter="fade">
                                      <p:cBhvr>
                                        <p:cTn id="381" dur="500" tmFilter="0, 0; .2, .5; .8, .5; 1, 0"/>
                                        <p:tgtEl>
                                          <p:spTgt spid="53"/>
                                        </p:tgtEl>
                                      </p:cBhvr>
                                    </p:animEffect>
                                    <p:animScale>
                                      <p:cBhvr>
                                        <p:cTn id="382" dur="250" autoRev="1" fill="hold"/>
                                        <p:tgtEl>
                                          <p:spTgt spid="53"/>
                                        </p:tgtEl>
                                      </p:cBhvr>
                                      <p:by x="105000" y="105000"/>
                                    </p:animScale>
                                  </p:childTnLst>
                                </p:cTn>
                              </p:par>
                            </p:childTnLst>
                          </p:cTn>
                        </p:par>
                        <p:par>
                          <p:cTn id="383" fill="hold">
                            <p:stCondLst>
                              <p:cond delay="6500"/>
                            </p:stCondLst>
                            <p:childTnLst>
                              <p:par>
                                <p:cTn id="384" presetID="26" presetClass="emph" presetSubtype="0" fill="hold" grpId="2" nodeType="afterEffect">
                                  <p:stCondLst>
                                    <p:cond delay="0"/>
                                  </p:stCondLst>
                                  <p:childTnLst>
                                    <p:animEffect transition="out" filter="fade">
                                      <p:cBhvr>
                                        <p:cTn id="385" dur="500" tmFilter="0, 0; .2, .5; .8, .5; 1, 0"/>
                                        <p:tgtEl>
                                          <p:spTgt spid="60"/>
                                        </p:tgtEl>
                                      </p:cBhvr>
                                    </p:animEffect>
                                    <p:animScale>
                                      <p:cBhvr>
                                        <p:cTn id="386" dur="250" autoRev="1" fill="hold"/>
                                        <p:tgtEl>
                                          <p:spTgt spid="60"/>
                                        </p:tgtEl>
                                      </p:cBhvr>
                                      <p:by x="105000" y="105000"/>
                                    </p:animScale>
                                  </p:childTnLst>
                                </p:cTn>
                              </p:par>
                            </p:childTnLst>
                          </p:cTn>
                        </p:par>
                        <p:par>
                          <p:cTn id="387" fill="hold">
                            <p:stCondLst>
                              <p:cond delay="7000"/>
                            </p:stCondLst>
                            <p:childTnLst>
                              <p:par>
                                <p:cTn id="388" presetID="9" presetClass="exit" presetSubtype="0" fill="hold" grpId="1" nodeType="afterEffect">
                                  <p:stCondLst>
                                    <p:cond delay="0"/>
                                  </p:stCondLst>
                                  <p:childTnLst>
                                    <p:animEffect transition="out" filter="dissolve">
                                      <p:cBhvr>
                                        <p:cTn id="389" dur="1000"/>
                                        <p:tgtEl>
                                          <p:spTgt spid="75"/>
                                        </p:tgtEl>
                                      </p:cBhvr>
                                    </p:animEffect>
                                    <p:set>
                                      <p:cBhvr>
                                        <p:cTn id="390" dur="1" fill="hold">
                                          <p:stCondLst>
                                            <p:cond delay="999"/>
                                          </p:stCondLst>
                                        </p:cTn>
                                        <p:tgtEl>
                                          <p:spTgt spid="75"/>
                                        </p:tgtEl>
                                        <p:attrNameLst>
                                          <p:attrName>style.visibility</p:attrName>
                                        </p:attrNameLst>
                                      </p:cBhvr>
                                      <p:to>
                                        <p:strVal val="hidden"/>
                                      </p:to>
                                    </p:set>
                                  </p:childTnLst>
                                </p:cTn>
                              </p:par>
                            </p:childTnLst>
                          </p:cTn>
                        </p:par>
                        <p:par>
                          <p:cTn id="391" fill="hold">
                            <p:stCondLst>
                              <p:cond delay="8000"/>
                            </p:stCondLst>
                            <p:childTnLst>
                              <p:par>
                                <p:cTn id="392" presetID="9" presetClass="entr" presetSubtype="0" fill="hold" nodeType="afterEffect">
                                  <p:stCondLst>
                                    <p:cond delay="0"/>
                                  </p:stCondLst>
                                  <p:childTnLst>
                                    <p:set>
                                      <p:cBhvr>
                                        <p:cTn id="393" dur="1" fill="hold">
                                          <p:stCondLst>
                                            <p:cond delay="0"/>
                                          </p:stCondLst>
                                        </p:cTn>
                                        <p:tgtEl>
                                          <p:spTgt spid="49"/>
                                        </p:tgtEl>
                                        <p:attrNameLst>
                                          <p:attrName>style.visibility</p:attrName>
                                        </p:attrNameLst>
                                      </p:cBhvr>
                                      <p:to>
                                        <p:strVal val="visible"/>
                                      </p:to>
                                    </p:set>
                                    <p:animEffect transition="in" filter="dissolve">
                                      <p:cBhvr>
                                        <p:cTn id="39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63" grpId="0" animBg="1"/>
      <p:bldP spid="63" grpId="1" animBg="1"/>
      <p:bldP spid="63" grpId="2" animBg="1"/>
      <p:bldP spid="20" grpId="0" animBg="1"/>
      <p:bldP spid="20" grpId="1" animBg="1"/>
      <p:bldP spid="61" grpId="0" animBg="1"/>
      <p:bldP spid="61" grpId="1" animBg="1"/>
      <p:bldP spid="61" grpId="2" animBg="1"/>
      <p:bldP spid="62" grpId="0" animBg="1"/>
      <p:bldP spid="62" grpId="1" animBg="1"/>
      <p:bldP spid="62" grpId="2" animBg="1"/>
      <p:bldP spid="64" grpId="0" animBg="1"/>
      <p:bldP spid="64" grpId="1" animBg="1"/>
      <p:bldP spid="64" grpId="2" animBg="1"/>
      <p:bldP spid="64" grpId="3" animBg="1"/>
      <p:bldP spid="66" grpId="0" animBg="1"/>
      <p:bldP spid="66" grpId="1" animBg="1"/>
      <p:bldP spid="66" grpId="2" animBg="1"/>
      <p:bldP spid="66" grpId="3" animBg="1"/>
      <p:bldP spid="68" grpId="0" animBg="1"/>
      <p:bldP spid="68" grpId="1" animBg="1"/>
      <p:bldP spid="68" grpId="2" animBg="1"/>
      <p:bldP spid="60" grpId="0" animBg="1"/>
      <p:bldP spid="60" grpId="1" animBg="1"/>
      <p:bldP spid="60" grpId="2" animBg="1"/>
      <p:bldP spid="55" grpId="0" animBg="1"/>
      <p:bldP spid="55" grpId="1" animBg="1"/>
      <p:bldP spid="55" grpId="2" animBg="1"/>
      <p:bldP spid="55" grpId="3" animBg="1"/>
      <p:bldP spid="55" grpId="4" animBg="1"/>
      <p:bldP spid="74" grpId="0"/>
      <p:bldP spid="74" grpId="1"/>
      <p:bldP spid="75" grpId="0"/>
      <p:bldP spid="7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pPr algn="ctr"/>
            <a:r>
              <a:rPr lang="en-US" sz="3200" dirty="0">
                <a:solidFill>
                  <a:srgbClr val="002060"/>
                </a:solidFill>
              </a:rPr>
              <a:t>Profile of Child Wellbeing and Academic Achievement</a:t>
            </a:r>
          </a:p>
        </p:txBody>
      </p:sp>
      <p:sp>
        <p:nvSpPr>
          <p:cNvPr id="5" name="TextBox 4"/>
          <p:cNvSpPr txBox="1"/>
          <p:nvPr/>
        </p:nvSpPr>
        <p:spPr>
          <a:xfrm>
            <a:off x="1905000" y="6400803"/>
            <a:ext cx="8382000" cy="276999"/>
          </a:xfrm>
          <a:prstGeom prst="rect">
            <a:avLst/>
          </a:prstGeom>
          <a:noFill/>
        </p:spPr>
        <p:txBody>
          <a:bodyPr wrap="square" rtlCol="0">
            <a:spAutoFit/>
          </a:bodyPr>
          <a:lstStyle/>
          <a:p>
            <a:pPr>
              <a:defRPr/>
            </a:pPr>
            <a:r>
              <a:rPr lang="en-US" sz="1200" u="sng" dirty="0">
                <a:solidFill>
                  <a:prstClr val="black"/>
                </a:solidFill>
                <a:latin typeface="Calibri"/>
              </a:rPr>
              <a:t>Source</a:t>
            </a:r>
            <a:r>
              <a:rPr lang="en-US" sz="1200" dirty="0">
                <a:solidFill>
                  <a:prstClr val="black"/>
                </a:solidFill>
                <a:latin typeface="Calibri"/>
              </a:rPr>
              <a:t>: Georgia Kids Count, Georgia Family Connection Partnership, http://www.gafcp.org</a:t>
            </a:r>
          </a:p>
        </p:txBody>
      </p:sp>
      <p:graphicFrame>
        <p:nvGraphicFramePr>
          <p:cNvPr id="4" name="Chart 3">
            <a:extLst>
              <a:ext uri="{FF2B5EF4-FFF2-40B4-BE49-F238E27FC236}">
                <a16:creationId xmlns:a16="http://schemas.microsoft.com/office/drawing/2014/main" id="{AD6CBABE-3DDE-41C4-89F2-0F4690C5A5C1}"/>
              </a:ext>
            </a:extLst>
          </p:cNvPr>
          <p:cNvGraphicFramePr>
            <a:graphicFrameLocks/>
          </p:cNvGraphicFramePr>
          <p:nvPr/>
        </p:nvGraphicFramePr>
        <p:xfrm>
          <a:off x="1981200" y="1752600"/>
          <a:ext cx="80772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214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1524020" y="21275"/>
            <a:ext cx="9143980" cy="6857990"/>
          </a:xfrm>
          <a:prstGeom prst="rect">
            <a:avLst/>
          </a:prstGeom>
        </p:spPr>
      </p:pic>
      <p:sp>
        <p:nvSpPr>
          <p:cNvPr id="5" name="Line 4"/>
          <p:cNvSpPr>
            <a:spLocks noChangeShapeType="1"/>
          </p:cNvSpPr>
          <p:nvPr/>
        </p:nvSpPr>
        <p:spPr bwMode="auto">
          <a:xfrm>
            <a:off x="2125494" y="1676400"/>
            <a:ext cx="8153400" cy="0"/>
          </a:xfrm>
          <a:prstGeom prst="line">
            <a:avLst/>
          </a:prstGeom>
          <a:noFill/>
          <a:ln w="44450">
            <a:solidFill>
              <a:srgbClr val="000066"/>
            </a:solidFill>
            <a:round/>
            <a:headEnd/>
            <a:tailEnd/>
          </a:ln>
        </p:spPr>
        <p:txBody>
          <a:bodyPr anchor="ctr" anchorCtr="1"/>
          <a:lstStyle/>
          <a:p>
            <a:endParaRPr lang="en-US"/>
          </a:p>
        </p:txBody>
      </p:sp>
      <p:graphicFrame>
        <p:nvGraphicFramePr>
          <p:cNvPr id="7" name="Table 6"/>
          <p:cNvGraphicFramePr>
            <a:graphicFrameLocks noGrp="1"/>
          </p:cNvGraphicFramePr>
          <p:nvPr/>
        </p:nvGraphicFramePr>
        <p:xfrm>
          <a:off x="2743200" y="1828800"/>
          <a:ext cx="6781800" cy="3656838"/>
        </p:xfrm>
        <a:graphic>
          <a:graphicData uri="http://schemas.openxmlformats.org/drawingml/2006/table">
            <a:tbl>
              <a:tblPr/>
              <a:tblGrid>
                <a:gridCol w="6781800">
                  <a:extLst>
                    <a:ext uri="{9D8B030D-6E8A-4147-A177-3AD203B41FA5}">
                      <a16:colId xmlns:a16="http://schemas.microsoft.com/office/drawing/2014/main" val="20000"/>
                    </a:ext>
                  </a:extLst>
                </a:gridCol>
              </a:tblGrid>
              <a:tr h="3428238">
                <a:tc>
                  <a:txBody>
                    <a:bodyPr/>
                    <a:lstStyle/>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Examine the Data for Education in Georgia</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Economic Impact of Georgia Non-Graduates</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Challenges in the Birth to Work Pipeline</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What Can We Do?</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228600">
                <a:tc>
                  <a:txBody>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3">
            <a:extLst>
              <a:ext uri="{FF2B5EF4-FFF2-40B4-BE49-F238E27FC236}">
                <a16:creationId xmlns:a16="http://schemas.microsoft.com/office/drawing/2014/main" id="{8AA44FA7-0BB5-4D17-99FB-251F45160601}"/>
              </a:ext>
            </a:extLst>
          </p:cNvPr>
          <p:cNvSpPr txBox="1">
            <a:spLocks noChangeArrowheads="1"/>
          </p:cNvSpPr>
          <p:nvPr/>
        </p:nvSpPr>
        <p:spPr bwMode="auto">
          <a:xfrm>
            <a:off x="2057400" y="914401"/>
            <a:ext cx="8077200" cy="584775"/>
          </a:xfrm>
          <a:prstGeom prst="rect">
            <a:avLst/>
          </a:prstGeom>
          <a:noFill/>
          <a:ln w="22225">
            <a:noFill/>
            <a:miter lim="800000"/>
            <a:headEnd/>
            <a:tailEnd/>
          </a:ln>
        </p:spPr>
        <p:txBody>
          <a:bodyPr wrap="square" anchorCtr="1">
            <a:spAutoFit/>
          </a:bodyPr>
          <a:lstStyle/>
          <a:p>
            <a:pPr algn="ctr"/>
            <a:r>
              <a:rPr lang="en-US" sz="3200" b="1" dirty="0">
                <a:solidFill>
                  <a:srgbClr val="002060"/>
                </a:solidFill>
                <a:latin typeface="Calibri" panose="020F0502020204030204" pitchFamily="34" charset="0"/>
                <a:cs typeface="Calibri" panose="020F0502020204030204" pitchFamily="34" charset="0"/>
              </a:rPr>
              <a:t>Overview</a:t>
            </a:r>
          </a:p>
        </p:txBody>
      </p:sp>
    </p:spTree>
    <p:extLst>
      <p:ext uri="{BB962C8B-B14F-4D97-AF65-F5344CB8AC3E}">
        <p14:creationId xmlns:p14="http://schemas.microsoft.com/office/powerpoint/2010/main" val="639586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0199"/>
            <a:ext cx="8229600" cy="1143000"/>
          </a:xfrm>
        </p:spPr>
        <p:txBody>
          <a:bodyPr>
            <a:normAutofit/>
          </a:bodyPr>
          <a:lstStyle/>
          <a:p>
            <a:r>
              <a:rPr lang="en-US" sz="3200" dirty="0">
                <a:solidFill>
                  <a:srgbClr val="002060"/>
                </a:solidFill>
              </a:rPr>
              <a:t>Babies Born to Mothers with</a:t>
            </a:r>
            <a:br>
              <a:rPr lang="en-US" sz="3200" dirty="0">
                <a:solidFill>
                  <a:srgbClr val="002060"/>
                </a:solidFill>
              </a:rPr>
            </a:br>
            <a:r>
              <a:rPr lang="en-US" sz="3200" dirty="0">
                <a:solidFill>
                  <a:srgbClr val="002060"/>
                </a:solidFill>
              </a:rPr>
              <a:t> &lt;12 Years of Education</a:t>
            </a:r>
          </a:p>
        </p:txBody>
      </p:sp>
      <p:sp>
        <p:nvSpPr>
          <p:cNvPr id="6" name="TextBox 5"/>
          <p:cNvSpPr txBox="1"/>
          <p:nvPr/>
        </p:nvSpPr>
        <p:spPr>
          <a:xfrm>
            <a:off x="1905000" y="6400803"/>
            <a:ext cx="8382000" cy="276999"/>
          </a:xfrm>
          <a:prstGeom prst="rect">
            <a:avLst/>
          </a:prstGeom>
          <a:noFill/>
        </p:spPr>
        <p:txBody>
          <a:bodyPr wrap="square" rtlCol="0">
            <a:spAutoFit/>
          </a:bodyPr>
          <a:lstStyle/>
          <a:p>
            <a:pPr>
              <a:defRPr/>
            </a:pPr>
            <a:r>
              <a:rPr lang="en-US" sz="1200" u="sng" dirty="0">
                <a:solidFill>
                  <a:prstClr val="black"/>
                </a:solidFill>
                <a:latin typeface="Calibri"/>
              </a:rPr>
              <a:t>Source</a:t>
            </a:r>
            <a:r>
              <a:rPr lang="en-US" sz="1200" dirty="0">
                <a:solidFill>
                  <a:prstClr val="black"/>
                </a:solidFill>
                <a:latin typeface="Calibri"/>
              </a:rPr>
              <a:t>: Georgia Kids Count, Georgia Family Connection Partnership, http://www.gafcp.org</a:t>
            </a:r>
          </a:p>
        </p:txBody>
      </p:sp>
      <p:graphicFrame>
        <p:nvGraphicFramePr>
          <p:cNvPr id="4" name="Chart 3">
            <a:extLst>
              <a:ext uri="{FF2B5EF4-FFF2-40B4-BE49-F238E27FC236}">
                <a16:creationId xmlns:a16="http://schemas.microsoft.com/office/drawing/2014/main" id="{0C122DA8-A9F6-4DED-82C1-79AF9D2CC0AA}"/>
              </a:ext>
            </a:extLst>
          </p:cNvPr>
          <p:cNvGraphicFramePr>
            <a:graphicFrameLocks/>
          </p:cNvGraphicFramePr>
          <p:nvPr/>
        </p:nvGraphicFramePr>
        <p:xfrm>
          <a:off x="2057401" y="1752601"/>
          <a:ext cx="8000999" cy="4495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095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763000" cy="1143000"/>
          </a:xfrm>
        </p:spPr>
        <p:txBody>
          <a:bodyPr>
            <a:normAutofit/>
          </a:bodyPr>
          <a:lstStyle/>
          <a:p>
            <a:r>
              <a:rPr lang="en-US" sz="3200" dirty="0">
                <a:solidFill>
                  <a:srgbClr val="002060"/>
                </a:solidFill>
              </a:rPr>
              <a:t>Percent Teens Not Working or in School</a:t>
            </a:r>
          </a:p>
        </p:txBody>
      </p:sp>
      <p:sp>
        <p:nvSpPr>
          <p:cNvPr id="5" name="TextBox 4"/>
          <p:cNvSpPr txBox="1"/>
          <p:nvPr/>
        </p:nvSpPr>
        <p:spPr>
          <a:xfrm>
            <a:off x="1905000" y="6400803"/>
            <a:ext cx="8382000" cy="276999"/>
          </a:xfrm>
          <a:prstGeom prst="rect">
            <a:avLst/>
          </a:prstGeom>
          <a:noFill/>
        </p:spPr>
        <p:txBody>
          <a:bodyPr wrap="square" rtlCol="0">
            <a:spAutoFit/>
          </a:bodyPr>
          <a:lstStyle/>
          <a:p>
            <a:pPr>
              <a:defRPr/>
            </a:pPr>
            <a:r>
              <a:rPr lang="en-US" sz="1200" u="sng" dirty="0">
                <a:solidFill>
                  <a:prstClr val="black"/>
                </a:solidFill>
                <a:latin typeface="Calibri"/>
              </a:rPr>
              <a:t>Source</a:t>
            </a:r>
            <a:r>
              <a:rPr lang="en-US" sz="1200" dirty="0">
                <a:solidFill>
                  <a:prstClr val="black"/>
                </a:solidFill>
                <a:latin typeface="Calibri"/>
              </a:rPr>
              <a:t>: Georgia Kids Count, Georgia Family Connection Partnership, http://www.gafcp.org</a:t>
            </a:r>
          </a:p>
        </p:txBody>
      </p:sp>
      <p:graphicFrame>
        <p:nvGraphicFramePr>
          <p:cNvPr id="4" name="Chart 3">
            <a:extLst>
              <a:ext uri="{FF2B5EF4-FFF2-40B4-BE49-F238E27FC236}">
                <a16:creationId xmlns:a16="http://schemas.microsoft.com/office/drawing/2014/main" id="{8406A1FA-9732-4F5C-BE62-6B1660F6F52B}"/>
              </a:ext>
            </a:extLst>
          </p:cNvPr>
          <p:cNvGraphicFramePr>
            <a:graphicFrameLocks/>
          </p:cNvGraphicFramePr>
          <p:nvPr/>
        </p:nvGraphicFramePr>
        <p:xfrm>
          <a:off x="2133600" y="1828800"/>
          <a:ext cx="79248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8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2060"/>
                </a:solidFill>
              </a:rPr>
              <a:t>Percent Low-Income by School District</a:t>
            </a:r>
          </a:p>
        </p:txBody>
      </p:sp>
      <p:sp>
        <p:nvSpPr>
          <p:cNvPr id="8" name="Text Box 3"/>
          <p:cNvSpPr txBox="1">
            <a:spLocks noChangeArrowheads="1"/>
          </p:cNvSpPr>
          <p:nvPr/>
        </p:nvSpPr>
        <p:spPr bwMode="auto">
          <a:xfrm>
            <a:off x="1524000" y="6527800"/>
            <a:ext cx="8790709" cy="226344"/>
          </a:xfrm>
          <a:prstGeom prst="rect">
            <a:avLst/>
          </a:prstGeom>
          <a:noFill/>
          <a:ln w="9525">
            <a:noFill/>
            <a:miter lim="800000"/>
            <a:headEnd/>
            <a:tailEnd/>
          </a:ln>
        </p:spPr>
        <p:txBody>
          <a:bodyPr wrap="square">
            <a:spAutoFit/>
          </a:bodyPr>
          <a:lstStyle/>
          <a:p>
            <a:pPr>
              <a:lnSpc>
                <a:spcPct val="60000"/>
              </a:lnSpc>
              <a:spcBef>
                <a:spcPct val="50000"/>
              </a:spcBef>
              <a:defRPr/>
            </a:pPr>
            <a:r>
              <a:rPr lang="en-US" sz="1300" u="sng" dirty="0">
                <a:solidFill>
                  <a:prstClr val="black"/>
                </a:solidFill>
                <a:latin typeface="Calibri"/>
                <a:cs typeface="Times New Roman" charset="0"/>
              </a:rPr>
              <a:t>Source:</a:t>
            </a:r>
            <a:r>
              <a:rPr lang="en-US" sz="1300" dirty="0">
                <a:solidFill>
                  <a:prstClr val="black"/>
                </a:solidFill>
                <a:latin typeface="Calibri"/>
                <a:cs typeface="Times New Roman" charset="0"/>
              </a:rPr>
              <a:t> The Governor’s Office of Student Achievement, State Report Cards, % Eligible for Free/ Reduced Meals 2018</a:t>
            </a:r>
          </a:p>
        </p:txBody>
      </p:sp>
      <p:graphicFrame>
        <p:nvGraphicFramePr>
          <p:cNvPr id="4" name="Chart 3">
            <a:extLst>
              <a:ext uri="{FF2B5EF4-FFF2-40B4-BE49-F238E27FC236}">
                <a16:creationId xmlns:a16="http://schemas.microsoft.com/office/drawing/2014/main" id="{8EE4CE59-C4DD-4E7E-82AB-B3804AF6176F}"/>
              </a:ext>
            </a:extLst>
          </p:cNvPr>
          <p:cNvGraphicFramePr>
            <a:graphicFrameLocks/>
          </p:cNvGraphicFramePr>
          <p:nvPr/>
        </p:nvGraphicFramePr>
        <p:xfrm>
          <a:off x="1905000" y="1676400"/>
          <a:ext cx="8409708"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937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228601"/>
            <a:ext cx="8742947" cy="1325563"/>
          </a:xfrm>
        </p:spPr>
        <p:txBody>
          <a:bodyPr>
            <a:normAutofit fontScale="90000"/>
          </a:bodyPr>
          <a:lstStyle/>
          <a:p>
            <a:r>
              <a:rPr lang="en-US" sz="3200" dirty="0">
                <a:solidFill>
                  <a:srgbClr val="002060"/>
                </a:solidFill>
              </a:rPr>
              <a:t>Percent Low-Income and </a:t>
            </a:r>
            <a:br>
              <a:rPr lang="en-US" sz="3200" dirty="0">
                <a:solidFill>
                  <a:srgbClr val="002060"/>
                </a:solidFill>
              </a:rPr>
            </a:br>
            <a:r>
              <a:rPr lang="en-US" sz="3100" dirty="0">
                <a:solidFill>
                  <a:srgbClr val="002060"/>
                </a:solidFill>
              </a:rPr>
              <a:t>Proficient + Distinguished 3</a:t>
            </a:r>
            <a:r>
              <a:rPr lang="en-US" sz="3100" baseline="30000" dirty="0">
                <a:solidFill>
                  <a:srgbClr val="002060"/>
                </a:solidFill>
              </a:rPr>
              <a:t>rd</a:t>
            </a:r>
            <a:r>
              <a:rPr lang="en-US" sz="3100" dirty="0">
                <a:solidFill>
                  <a:srgbClr val="002060"/>
                </a:solidFill>
              </a:rPr>
              <a:t> Grade English Language Arts</a:t>
            </a:r>
          </a:p>
        </p:txBody>
      </p:sp>
      <p:sp>
        <p:nvSpPr>
          <p:cNvPr id="6" name="Text Box 3"/>
          <p:cNvSpPr txBox="1">
            <a:spLocks noChangeArrowheads="1"/>
          </p:cNvSpPr>
          <p:nvPr/>
        </p:nvSpPr>
        <p:spPr bwMode="auto">
          <a:xfrm>
            <a:off x="1524000" y="6527800"/>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lang="en-US" sz="1300" u="sng" dirty="0">
                <a:solidFill>
                  <a:prstClr val="black"/>
                </a:solidFill>
                <a:cs typeface="Times New Roman" charset="0"/>
              </a:rPr>
              <a:t>Source:</a:t>
            </a:r>
            <a:r>
              <a:rPr lang="en-US" sz="1300" dirty="0">
                <a:solidFill>
                  <a:prstClr val="black"/>
                </a:solidFill>
                <a:cs typeface="Times New Roman" charset="0"/>
              </a:rPr>
              <a:t> Georgia Department of Education, Georgia Milestones 2019</a:t>
            </a:r>
          </a:p>
        </p:txBody>
      </p:sp>
      <p:graphicFrame>
        <p:nvGraphicFramePr>
          <p:cNvPr id="4" name="Chart 3">
            <a:extLst>
              <a:ext uri="{FF2B5EF4-FFF2-40B4-BE49-F238E27FC236}">
                <a16:creationId xmlns:a16="http://schemas.microsoft.com/office/drawing/2014/main" id="{4AC8CE1A-983A-4870-9E0B-B5F2F974A9CD}"/>
              </a:ext>
            </a:extLst>
          </p:cNvPr>
          <p:cNvGraphicFramePr>
            <a:graphicFrameLocks/>
          </p:cNvGraphicFramePr>
          <p:nvPr/>
        </p:nvGraphicFramePr>
        <p:xfrm>
          <a:off x="1828800" y="18288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209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2060"/>
                </a:solidFill>
              </a:rPr>
              <a:t>Percent Low-Income and </a:t>
            </a:r>
            <a:br>
              <a:rPr lang="en-US" sz="3200" dirty="0">
                <a:solidFill>
                  <a:srgbClr val="002060"/>
                </a:solidFill>
              </a:rPr>
            </a:br>
            <a:r>
              <a:rPr lang="en-US" sz="3200" dirty="0">
                <a:solidFill>
                  <a:srgbClr val="002060"/>
                </a:solidFill>
              </a:rPr>
              <a:t>Proficient + Distinguished 8th Grade Math</a:t>
            </a:r>
          </a:p>
        </p:txBody>
      </p:sp>
      <p:sp>
        <p:nvSpPr>
          <p:cNvPr id="6" name="Text Box 3"/>
          <p:cNvSpPr txBox="1">
            <a:spLocks noChangeArrowheads="1"/>
          </p:cNvSpPr>
          <p:nvPr/>
        </p:nvSpPr>
        <p:spPr bwMode="auto">
          <a:xfrm>
            <a:off x="1524000" y="6527800"/>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lang="en-US" sz="1300" u="sng" dirty="0">
                <a:solidFill>
                  <a:prstClr val="black"/>
                </a:solidFill>
                <a:cs typeface="Times New Roman" charset="0"/>
              </a:rPr>
              <a:t>Source:</a:t>
            </a:r>
            <a:r>
              <a:rPr lang="en-US" sz="1300" dirty="0">
                <a:solidFill>
                  <a:prstClr val="black"/>
                </a:solidFill>
                <a:cs typeface="Times New Roman" charset="0"/>
              </a:rPr>
              <a:t> Georgia Department of Education, Georgia Milestones 2019</a:t>
            </a:r>
          </a:p>
        </p:txBody>
      </p:sp>
      <p:graphicFrame>
        <p:nvGraphicFramePr>
          <p:cNvPr id="4" name="Chart 3">
            <a:extLst>
              <a:ext uri="{FF2B5EF4-FFF2-40B4-BE49-F238E27FC236}">
                <a16:creationId xmlns:a16="http://schemas.microsoft.com/office/drawing/2014/main" id="{9B930BF5-F395-4D99-9E40-7238DB072BC2}"/>
              </a:ext>
            </a:extLst>
          </p:cNvPr>
          <p:cNvGraphicFramePr>
            <a:graphicFrameLocks/>
          </p:cNvGraphicFramePr>
          <p:nvPr/>
        </p:nvGraphicFramePr>
        <p:xfrm>
          <a:off x="1981200" y="1676401"/>
          <a:ext cx="8001000" cy="4495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0906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2060"/>
                </a:solidFill>
              </a:rPr>
              <a:t>Percent Low-Income and HS Graduation</a:t>
            </a:r>
          </a:p>
        </p:txBody>
      </p:sp>
      <p:sp>
        <p:nvSpPr>
          <p:cNvPr id="6" name="Text Box 3"/>
          <p:cNvSpPr txBox="1">
            <a:spLocks noChangeArrowheads="1"/>
          </p:cNvSpPr>
          <p:nvPr/>
        </p:nvSpPr>
        <p:spPr bwMode="auto">
          <a:xfrm>
            <a:off x="1524000" y="6545262"/>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lang="en-US" sz="1300" u="sng" dirty="0">
                <a:solidFill>
                  <a:prstClr val="black"/>
                </a:solidFill>
                <a:latin typeface="Calibri"/>
                <a:cs typeface="Times New Roman" charset="0"/>
              </a:rPr>
              <a:t>Source:</a:t>
            </a:r>
            <a:r>
              <a:rPr lang="en-US" sz="1300" dirty="0">
                <a:solidFill>
                  <a:prstClr val="black"/>
                </a:solidFill>
                <a:latin typeface="Calibri"/>
                <a:cs typeface="Times New Roman" charset="0"/>
              </a:rPr>
              <a:t> </a:t>
            </a:r>
            <a:r>
              <a:rPr lang="en-US" sz="1300" dirty="0">
                <a:cs typeface="Times New Roman" charset="0"/>
              </a:rPr>
              <a:t>Georgia</a:t>
            </a:r>
            <a:r>
              <a:rPr lang="en-US" sz="1300" i="1" dirty="0">
                <a:cs typeface="Times New Roman" charset="0"/>
              </a:rPr>
              <a:t> </a:t>
            </a:r>
            <a:r>
              <a:rPr lang="en-US" sz="1300" dirty="0">
                <a:cs typeface="Times New Roman" charset="0"/>
              </a:rPr>
              <a:t>Department of Education, High School Graduation Rates 2018</a:t>
            </a:r>
            <a:endParaRPr lang="en-US" sz="1300" dirty="0">
              <a:solidFill>
                <a:prstClr val="black"/>
              </a:solidFill>
              <a:latin typeface="Calibri"/>
              <a:cs typeface="Times New Roman" charset="0"/>
            </a:endParaRPr>
          </a:p>
        </p:txBody>
      </p:sp>
      <p:graphicFrame>
        <p:nvGraphicFramePr>
          <p:cNvPr id="4" name="Chart 3">
            <a:extLst>
              <a:ext uri="{FF2B5EF4-FFF2-40B4-BE49-F238E27FC236}">
                <a16:creationId xmlns:a16="http://schemas.microsoft.com/office/drawing/2014/main" id="{C2EB8EC0-28BD-40F0-9A37-065DCE26BC3C}"/>
              </a:ext>
            </a:extLst>
          </p:cNvPr>
          <p:cNvGraphicFramePr>
            <a:graphicFrameLocks/>
          </p:cNvGraphicFramePr>
          <p:nvPr/>
        </p:nvGraphicFramePr>
        <p:xfrm>
          <a:off x="2057400" y="16764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5730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0" y="4572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Help Insulate the Pipeline</a:t>
            </a:r>
          </a:p>
        </p:txBody>
      </p:sp>
      <p:sp>
        <p:nvSpPr>
          <p:cNvPr id="100355" name="AutoShape 12"/>
          <p:cNvSpPr>
            <a:spLocks noChangeArrowheads="1"/>
          </p:cNvSpPr>
          <p:nvPr/>
        </p:nvSpPr>
        <p:spPr bwMode="auto">
          <a:xfrm rot="5400000">
            <a:off x="2095500" y="5067300"/>
            <a:ext cx="914400" cy="1600200"/>
          </a:xfrm>
          <a:prstGeom prst="can">
            <a:avLst>
              <a:gd name="adj" fmla="val 15069"/>
            </a:avLst>
          </a:prstGeom>
          <a:solidFill>
            <a:srgbClr val="99CCFF"/>
          </a:solidFill>
          <a:ln w="38100">
            <a:solidFill>
              <a:srgbClr val="000066"/>
            </a:solidFill>
            <a:round/>
            <a:headEnd/>
            <a:tailEnd/>
          </a:ln>
        </p:spPr>
        <p:txBody>
          <a:bodyPr rot="10800000" vert="eaVert" anchor="ctr"/>
          <a:lstStyle/>
          <a:p>
            <a:r>
              <a:rPr lang="en-US" sz="2100" b="1" dirty="0">
                <a:latin typeface="+mj-lt"/>
                <a:cs typeface="Times New Roman" charset="0"/>
              </a:rPr>
              <a:t>Post Secondary</a:t>
            </a:r>
          </a:p>
        </p:txBody>
      </p:sp>
      <p:grpSp>
        <p:nvGrpSpPr>
          <p:cNvPr id="2" name="Group 12"/>
          <p:cNvGrpSpPr>
            <a:grpSpLocks/>
          </p:cNvGrpSpPr>
          <p:nvPr/>
        </p:nvGrpSpPr>
        <p:grpSpPr bwMode="auto">
          <a:xfrm>
            <a:off x="3886200" y="1371600"/>
            <a:ext cx="6248400" cy="1524000"/>
            <a:chOff x="2895600" y="1066800"/>
            <a:chExt cx="5562600" cy="1143000"/>
          </a:xfrm>
        </p:grpSpPr>
        <p:sp>
          <p:nvSpPr>
            <p:cNvPr id="100365" name="AutoShape 14"/>
            <p:cNvSpPr>
              <a:spLocks noChangeArrowheads="1"/>
            </p:cNvSpPr>
            <p:nvPr/>
          </p:nvSpPr>
          <p:spPr bwMode="auto">
            <a:xfrm rot="5400000">
              <a:off x="5105400" y="-1143000"/>
              <a:ext cx="1143000" cy="5562600"/>
            </a:xfrm>
            <a:prstGeom prst="can">
              <a:avLst>
                <a:gd name="adj" fmla="val 22508"/>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6" name="Text Box 21"/>
            <p:cNvSpPr txBox="1">
              <a:spLocks noChangeArrowheads="1"/>
            </p:cNvSpPr>
            <p:nvPr/>
          </p:nvSpPr>
          <p:spPr bwMode="auto">
            <a:xfrm>
              <a:off x="3180862" y="1222664"/>
              <a:ext cx="4651904" cy="796372"/>
            </a:xfrm>
            <a:prstGeom prst="rect">
              <a:avLst/>
            </a:prstGeom>
            <a:noFill/>
            <a:ln w="9525">
              <a:noFill/>
              <a:miter lim="800000"/>
              <a:headEnd/>
              <a:tailEnd/>
            </a:ln>
          </p:spPr>
          <p:txBody>
            <a:bodyPr>
              <a:spAutoFit/>
            </a:bodyPr>
            <a:lstStyle/>
            <a:p>
              <a:pPr>
                <a:spcBef>
                  <a:spcPct val="50000"/>
                </a:spcBef>
              </a:pPr>
              <a:r>
                <a:rPr lang="en-US" dirty="0"/>
                <a:t>Read to children every day:  “Talk with Me Baby”</a:t>
              </a:r>
            </a:p>
            <a:p>
              <a:pPr>
                <a:spcBef>
                  <a:spcPct val="50000"/>
                </a:spcBef>
              </a:pPr>
              <a:r>
                <a:rPr lang="en-US" dirty="0"/>
                <a:t>Encourage participation of your early learning centers: “Quality Rated” </a:t>
              </a:r>
            </a:p>
          </p:txBody>
        </p:sp>
      </p:grpSp>
      <p:grpSp>
        <p:nvGrpSpPr>
          <p:cNvPr id="3" name="Group 13"/>
          <p:cNvGrpSpPr>
            <a:grpSpLocks/>
          </p:cNvGrpSpPr>
          <p:nvPr/>
        </p:nvGrpSpPr>
        <p:grpSpPr bwMode="auto">
          <a:xfrm>
            <a:off x="4495801" y="3134196"/>
            <a:ext cx="6172199" cy="1590205"/>
            <a:chOff x="3810000" y="2743200"/>
            <a:chExt cx="5539153" cy="1524000"/>
          </a:xfrm>
        </p:grpSpPr>
        <p:sp>
          <p:nvSpPr>
            <p:cNvPr id="100363" name="AutoShape 14"/>
            <p:cNvSpPr>
              <a:spLocks noChangeArrowheads="1"/>
            </p:cNvSpPr>
            <p:nvPr/>
          </p:nvSpPr>
          <p:spPr bwMode="auto">
            <a:xfrm rot="5400000">
              <a:off x="5715000" y="838200"/>
              <a:ext cx="1524000" cy="5334000"/>
            </a:xfrm>
            <a:prstGeom prst="can">
              <a:avLst>
                <a:gd name="adj" fmla="val 21275"/>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4" name="Text Box 23"/>
            <p:cNvSpPr txBox="1">
              <a:spLocks noChangeArrowheads="1"/>
            </p:cNvSpPr>
            <p:nvPr/>
          </p:nvSpPr>
          <p:spPr bwMode="auto">
            <a:xfrm>
              <a:off x="4083538" y="2890577"/>
              <a:ext cx="5265615" cy="1342081"/>
            </a:xfrm>
            <a:prstGeom prst="rect">
              <a:avLst/>
            </a:prstGeom>
            <a:noFill/>
            <a:ln w="9525">
              <a:noFill/>
              <a:miter lim="800000"/>
              <a:headEnd/>
              <a:tailEnd/>
            </a:ln>
          </p:spPr>
          <p:txBody>
            <a:bodyPr wrap="square">
              <a:spAutoFit/>
            </a:bodyPr>
            <a:lstStyle/>
            <a:p>
              <a:pPr>
                <a:spcBef>
                  <a:spcPct val="50000"/>
                </a:spcBef>
              </a:pPr>
              <a:r>
                <a:rPr lang="en-US" sz="1700" dirty="0"/>
                <a:t>Support “Get Georgia Reading Campaign”</a:t>
              </a:r>
            </a:p>
            <a:p>
              <a:pPr>
                <a:spcBef>
                  <a:spcPct val="50000"/>
                </a:spcBef>
              </a:pPr>
              <a:r>
                <a:rPr lang="en-US" sz="1700" dirty="0"/>
                <a:t>Leverage partnerships with business and post-secondary – internships and mentoring</a:t>
              </a:r>
            </a:p>
            <a:p>
              <a:pPr>
                <a:spcBef>
                  <a:spcPct val="50000"/>
                </a:spcBef>
              </a:pPr>
              <a:r>
                <a:rPr lang="en-US" sz="1700" dirty="0"/>
                <a:t>Consider dual enrollment high school/college</a:t>
              </a:r>
              <a:endParaRPr lang="en-US" dirty="0"/>
            </a:p>
          </p:txBody>
        </p:sp>
      </p:grpSp>
      <p:grpSp>
        <p:nvGrpSpPr>
          <p:cNvPr id="4" name="Group 14"/>
          <p:cNvGrpSpPr>
            <a:grpSpLocks/>
          </p:cNvGrpSpPr>
          <p:nvPr/>
        </p:nvGrpSpPr>
        <p:grpSpPr bwMode="auto">
          <a:xfrm>
            <a:off x="3886200" y="5033610"/>
            <a:ext cx="6019800" cy="1595790"/>
            <a:chOff x="2743200" y="4724400"/>
            <a:chExt cx="5943600" cy="1219200"/>
          </a:xfrm>
        </p:grpSpPr>
        <p:sp>
          <p:nvSpPr>
            <p:cNvPr id="100361" name="AutoShape 14"/>
            <p:cNvSpPr>
              <a:spLocks noChangeArrowheads="1"/>
            </p:cNvSpPr>
            <p:nvPr/>
          </p:nvSpPr>
          <p:spPr bwMode="auto">
            <a:xfrm rot="5400000">
              <a:off x="5105400" y="2362200"/>
              <a:ext cx="1219200" cy="5943600"/>
            </a:xfrm>
            <a:prstGeom prst="can">
              <a:avLst>
                <a:gd name="adj" fmla="val 22547"/>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2" name="Text Box 25"/>
            <p:cNvSpPr txBox="1">
              <a:spLocks noChangeArrowheads="1"/>
            </p:cNvSpPr>
            <p:nvPr/>
          </p:nvSpPr>
          <p:spPr bwMode="auto">
            <a:xfrm>
              <a:off x="3059575" y="4859351"/>
              <a:ext cx="5488329" cy="917064"/>
            </a:xfrm>
            <a:prstGeom prst="rect">
              <a:avLst/>
            </a:prstGeom>
            <a:noFill/>
            <a:ln w="9525">
              <a:noFill/>
              <a:miter lim="800000"/>
              <a:headEnd/>
              <a:tailEnd/>
            </a:ln>
          </p:spPr>
          <p:txBody>
            <a:bodyPr wrap="square">
              <a:spAutoFit/>
            </a:bodyPr>
            <a:lstStyle/>
            <a:p>
              <a:pPr>
                <a:spcBef>
                  <a:spcPct val="50000"/>
                </a:spcBef>
              </a:pPr>
              <a:r>
                <a:rPr lang="en-US" dirty="0"/>
                <a:t>Provide internships/ apprenticeships</a:t>
              </a:r>
            </a:p>
            <a:p>
              <a:pPr>
                <a:spcBef>
                  <a:spcPct val="50000"/>
                </a:spcBef>
              </a:pPr>
              <a:r>
                <a:rPr lang="en-US" dirty="0"/>
                <a:t>Participate and support:  “Go Back. Move Ahead.”</a:t>
              </a:r>
            </a:p>
            <a:p>
              <a:pPr>
                <a:spcBef>
                  <a:spcPct val="50000"/>
                </a:spcBef>
              </a:pPr>
              <a:r>
                <a:rPr lang="en-US" dirty="0"/>
                <a:t>Promote adult literacy efforts</a:t>
              </a:r>
            </a:p>
          </p:txBody>
        </p:sp>
      </p:grpSp>
      <p:sp>
        <p:nvSpPr>
          <p:cNvPr id="100359" name="AutoShape 10"/>
          <p:cNvSpPr>
            <a:spLocks noChangeArrowheads="1"/>
          </p:cNvSpPr>
          <p:nvPr/>
        </p:nvSpPr>
        <p:spPr bwMode="auto">
          <a:xfrm rot="5400000">
            <a:off x="2019300" y="1333500"/>
            <a:ext cx="990600" cy="1524000"/>
          </a:xfrm>
          <a:prstGeom prst="can">
            <a:avLst>
              <a:gd name="adj" fmla="val 14995"/>
            </a:avLst>
          </a:prstGeom>
          <a:solidFill>
            <a:srgbClr val="99CCFF"/>
          </a:solidFill>
          <a:ln w="38100">
            <a:solidFill>
              <a:srgbClr val="000066"/>
            </a:solidFill>
            <a:round/>
            <a:headEnd/>
            <a:tailEnd/>
          </a:ln>
        </p:spPr>
        <p:txBody>
          <a:bodyPr rot="10800000" vert="eaVert" anchor="ctr"/>
          <a:lstStyle/>
          <a:p>
            <a:r>
              <a:rPr lang="en-US" sz="2100" b="1" dirty="0">
                <a:latin typeface="+mj-lt"/>
                <a:cs typeface="Times New Roman" charset="0"/>
              </a:rPr>
              <a:t>Early Childhood</a:t>
            </a:r>
          </a:p>
        </p:txBody>
      </p:sp>
      <p:sp>
        <p:nvSpPr>
          <p:cNvPr id="100360" name="AutoShape 11"/>
          <p:cNvSpPr>
            <a:spLocks noChangeArrowheads="1"/>
          </p:cNvSpPr>
          <p:nvPr/>
        </p:nvSpPr>
        <p:spPr bwMode="auto">
          <a:xfrm rot="5400000">
            <a:off x="2552700" y="2628900"/>
            <a:ext cx="914400" cy="2514600"/>
          </a:xfrm>
          <a:prstGeom prst="can">
            <a:avLst>
              <a:gd name="adj" fmla="val 14942"/>
            </a:avLst>
          </a:prstGeom>
          <a:solidFill>
            <a:srgbClr val="99CCFF"/>
          </a:solidFill>
          <a:ln w="38100">
            <a:solidFill>
              <a:srgbClr val="000066"/>
            </a:solidFill>
            <a:round/>
            <a:headEnd/>
            <a:tailEnd/>
          </a:ln>
        </p:spPr>
        <p:txBody>
          <a:bodyPr rot="10800000" vert="eaVert" wrap="none" anchor="ctr"/>
          <a:lstStyle/>
          <a:p>
            <a:r>
              <a:rPr lang="en-US" sz="2100" b="1" dirty="0">
                <a:latin typeface="+mj-lt"/>
                <a:cs typeface="Times New Roman" charset="0"/>
              </a:rPr>
              <a:t>K – 12 System</a:t>
            </a:r>
          </a:p>
        </p:txBody>
      </p:sp>
    </p:spTree>
    <p:extLst>
      <p:ext uri="{BB962C8B-B14F-4D97-AF65-F5344CB8AC3E}">
        <p14:creationId xmlns:p14="http://schemas.microsoft.com/office/powerpoint/2010/main" val="11452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utoShape 5"/>
          <p:cNvSpPr>
            <a:spLocks noChangeArrowheads="1"/>
          </p:cNvSpPr>
          <p:nvPr/>
        </p:nvSpPr>
        <p:spPr bwMode="auto">
          <a:xfrm>
            <a:off x="2438400" y="3124200"/>
            <a:ext cx="6019800" cy="1600200"/>
          </a:xfrm>
          <a:prstGeom prst="rightArrow">
            <a:avLst>
              <a:gd name="adj1" fmla="val 50000"/>
              <a:gd name="adj2" fmla="val 52143"/>
            </a:avLst>
          </a:prstGeom>
          <a:solidFill>
            <a:srgbClr val="92D050"/>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cxnSp>
        <p:nvCxnSpPr>
          <p:cNvPr id="348" name="Straight Arrow Connector 347"/>
          <p:cNvCxnSpPr/>
          <p:nvPr/>
        </p:nvCxnSpPr>
        <p:spPr>
          <a:xfrm>
            <a:off x="4038600" y="36576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a:off x="4191000" y="38100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a:off x="3962400" y="37338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258" name="Rectangle 2"/>
          <p:cNvSpPr>
            <a:spLocks noChangeArrowheads="1"/>
          </p:cNvSpPr>
          <p:nvPr/>
        </p:nvSpPr>
        <p:spPr bwMode="auto">
          <a:xfrm>
            <a:off x="1905000" y="0"/>
            <a:ext cx="82296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Aligning Educational Strategies for </a:t>
            </a:r>
          </a:p>
          <a:p>
            <a:pPr algn="ctr"/>
            <a:r>
              <a:rPr lang="en-US" sz="3200" b="1" dirty="0">
                <a:solidFill>
                  <a:srgbClr val="000066"/>
                </a:solidFill>
                <a:latin typeface="+mj-lt"/>
                <a:cs typeface="Times New Roman" charset="0"/>
              </a:rPr>
              <a:t>Collective Impact</a:t>
            </a:r>
          </a:p>
        </p:txBody>
      </p:sp>
      <p:grpSp>
        <p:nvGrpSpPr>
          <p:cNvPr id="2" name="Group 3"/>
          <p:cNvGrpSpPr>
            <a:grpSpLocks/>
          </p:cNvGrpSpPr>
          <p:nvPr/>
        </p:nvGrpSpPr>
        <p:grpSpPr bwMode="auto">
          <a:xfrm>
            <a:off x="2514600" y="4876800"/>
            <a:ext cx="6019800" cy="1752600"/>
            <a:chOff x="960" y="3120"/>
            <a:chExt cx="3504" cy="1104"/>
          </a:xfrm>
        </p:grpSpPr>
        <p:grpSp>
          <p:nvGrpSpPr>
            <p:cNvPr id="3" name="Group 4"/>
            <p:cNvGrpSpPr>
              <a:grpSpLocks/>
            </p:cNvGrpSpPr>
            <p:nvPr/>
          </p:nvGrpSpPr>
          <p:grpSpPr bwMode="auto">
            <a:xfrm>
              <a:off x="960" y="3216"/>
              <a:ext cx="3504" cy="1008"/>
              <a:chOff x="2016" y="2996"/>
              <a:chExt cx="3504" cy="1008"/>
            </a:xfrm>
          </p:grpSpPr>
          <p:sp>
            <p:nvSpPr>
              <p:cNvPr id="96290" name="AutoShape 5"/>
              <p:cNvSpPr>
                <a:spLocks noChangeArrowheads="1"/>
              </p:cNvSpPr>
              <p:nvPr/>
            </p:nvSpPr>
            <p:spPr bwMode="auto">
              <a:xfrm>
                <a:off x="2016" y="2996"/>
                <a:ext cx="3504" cy="1008"/>
              </a:xfrm>
              <a:prstGeom prst="rightArrow">
                <a:avLst>
                  <a:gd name="adj1" fmla="val 50000"/>
                  <a:gd name="adj2" fmla="val 52143"/>
                </a:avLst>
              </a:prstGeom>
              <a:solidFill>
                <a:srgbClr val="00CCFF"/>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sp>
            <p:nvSpPr>
              <p:cNvPr id="96291" name="Line 6"/>
              <p:cNvSpPr>
                <a:spLocks noChangeShapeType="1"/>
              </p:cNvSpPr>
              <p:nvPr/>
            </p:nvSpPr>
            <p:spPr bwMode="auto">
              <a:xfrm flipV="1">
                <a:off x="4671"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293" name="Line 8"/>
              <p:cNvSpPr>
                <a:spLocks noChangeShapeType="1"/>
              </p:cNvSpPr>
              <p:nvPr/>
            </p:nvSpPr>
            <p:spPr bwMode="auto">
              <a:xfrm flipV="1">
                <a:off x="3647" y="3529"/>
                <a:ext cx="427" cy="0"/>
              </a:xfrm>
              <a:prstGeom prst="line">
                <a:avLst/>
              </a:prstGeom>
              <a:noFill/>
              <a:ln w="9525">
                <a:solidFill>
                  <a:schemeClr val="tx1"/>
                </a:solidFill>
                <a:miter lim="800000"/>
                <a:headEnd/>
                <a:tailEnd type="triangle" w="med" len="med"/>
              </a:ln>
            </p:spPr>
            <p:txBody>
              <a:bodyPr wrap="none"/>
              <a:lstStyle/>
              <a:p>
                <a:endParaRPr lang="en-US"/>
              </a:p>
            </p:txBody>
          </p:sp>
          <p:sp>
            <p:nvSpPr>
              <p:cNvPr id="96295" name="Line 10"/>
              <p:cNvSpPr>
                <a:spLocks noChangeShapeType="1"/>
              </p:cNvSpPr>
              <p:nvPr/>
            </p:nvSpPr>
            <p:spPr bwMode="auto">
              <a:xfrm flipV="1">
                <a:off x="3695"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296" name="Line 11"/>
              <p:cNvSpPr>
                <a:spLocks noChangeShapeType="1"/>
              </p:cNvSpPr>
              <p:nvPr/>
            </p:nvSpPr>
            <p:spPr bwMode="auto">
              <a:xfrm>
                <a:off x="488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297" name="Line 12"/>
              <p:cNvSpPr>
                <a:spLocks noChangeShapeType="1"/>
              </p:cNvSpPr>
              <p:nvPr/>
            </p:nvSpPr>
            <p:spPr bwMode="auto">
              <a:xfrm>
                <a:off x="2687"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298" name="Line 13"/>
              <p:cNvSpPr>
                <a:spLocks noChangeShapeType="1"/>
              </p:cNvSpPr>
              <p:nvPr/>
            </p:nvSpPr>
            <p:spPr bwMode="auto">
              <a:xfrm flipV="1">
                <a:off x="2901" y="3284"/>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299" name="Line 14"/>
              <p:cNvSpPr>
                <a:spLocks noChangeShapeType="1"/>
              </p:cNvSpPr>
              <p:nvPr/>
            </p:nvSpPr>
            <p:spPr bwMode="auto">
              <a:xfrm flipV="1">
                <a:off x="3275"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00" name="Line 15"/>
              <p:cNvSpPr>
                <a:spLocks noChangeShapeType="1"/>
              </p:cNvSpPr>
              <p:nvPr/>
            </p:nvSpPr>
            <p:spPr bwMode="auto">
              <a:xfrm flipV="1">
                <a:off x="4176" y="3332"/>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01" name="Line 16"/>
              <p:cNvSpPr>
                <a:spLocks noChangeShapeType="1"/>
              </p:cNvSpPr>
              <p:nvPr/>
            </p:nvSpPr>
            <p:spPr bwMode="auto">
              <a:xfrm flipV="1">
                <a:off x="423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02" name="Line 17"/>
              <p:cNvSpPr>
                <a:spLocks noChangeShapeType="1"/>
              </p:cNvSpPr>
              <p:nvPr/>
            </p:nvSpPr>
            <p:spPr bwMode="auto">
              <a:xfrm>
                <a:off x="3542" y="3444"/>
                <a:ext cx="856" cy="0"/>
              </a:xfrm>
              <a:prstGeom prst="line">
                <a:avLst/>
              </a:prstGeom>
              <a:noFill/>
              <a:ln w="9525">
                <a:solidFill>
                  <a:schemeClr val="tx1"/>
                </a:solidFill>
                <a:miter lim="800000"/>
                <a:headEnd/>
                <a:tailEnd type="triangle" w="med" len="med"/>
              </a:ln>
            </p:spPr>
            <p:txBody>
              <a:bodyPr wrap="none"/>
              <a:lstStyle/>
              <a:p>
                <a:endParaRPr lang="en-US"/>
              </a:p>
            </p:txBody>
          </p:sp>
          <p:sp>
            <p:nvSpPr>
              <p:cNvPr id="96306" name="Line 21"/>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07" name="Line 22"/>
              <p:cNvSpPr>
                <a:spLocks noChangeShapeType="1"/>
              </p:cNvSpPr>
              <p:nvPr/>
            </p:nvSpPr>
            <p:spPr bwMode="auto">
              <a:xfrm flipV="1">
                <a:off x="4184"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09" name="Line 24"/>
              <p:cNvSpPr>
                <a:spLocks noChangeShapeType="1"/>
              </p:cNvSpPr>
              <p:nvPr/>
            </p:nvSpPr>
            <p:spPr bwMode="auto">
              <a:xfrm flipV="1">
                <a:off x="3135" y="3380"/>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10" name="Line 25"/>
              <p:cNvSpPr>
                <a:spLocks noChangeShapeType="1"/>
              </p:cNvSpPr>
              <p:nvPr/>
            </p:nvSpPr>
            <p:spPr bwMode="auto">
              <a:xfrm flipV="1">
                <a:off x="4504" y="3257"/>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13" name="Line 28"/>
              <p:cNvSpPr>
                <a:spLocks noChangeShapeType="1"/>
              </p:cNvSpPr>
              <p:nvPr/>
            </p:nvSpPr>
            <p:spPr bwMode="auto">
              <a:xfrm>
                <a:off x="4036" y="370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5" name="Line 30"/>
              <p:cNvSpPr>
                <a:spLocks noChangeShapeType="1"/>
              </p:cNvSpPr>
              <p:nvPr/>
            </p:nvSpPr>
            <p:spPr bwMode="auto">
              <a:xfrm>
                <a:off x="493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16" name="Line 31"/>
              <p:cNvSpPr>
                <a:spLocks noChangeShapeType="1"/>
              </p:cNvSpPr>
              <p:nvPr/>
            </p:nvSpPr>
            <p:spPr bwMode="auto">
              <a:xfrm flipV="1">
                <a:off x="2631" y="3716"/>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18" name="Line 33"/>
              <p:cNvSpPr>
                <a:spLocks noChangeShapeType="1"/>
              </p:cNvSpPr>
              <p:nvPr/>
            </p:nvSpPr>
            <p:spPr bwMode="auto">
              <a:xfrm>
                <a:off x="2379"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9" name="Line 34"/>
              <p:cNvSpPr>
                <a:spLocks noChangeShapeType="1"/>
              </p:cNvSpPr>
              <p:nvPr/>
            </p:nvSpPr>
            <p:spPr bwMode="auto">
              <a:xfrm>
                <a:off x="2433"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0" name="Line 35"/>
              <p:cNvSpPr>
                <a:spLocks noChangeShapeType="1"/>
              </p:cNvSpPr>
              <p:nvPr/>
            </p:nvSpPr>
            <p:spPr bwMode="auto">
              <a:xfrm>
                <a:off x="3074"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21" name="Line 36"/>
              <p:cNvSpPr>
                <a:spLocks noChangeShapeType="1"/>
              </p:cNvSpPr>
              <p:nvPr/>
            </p:nvSpPr>
            <p:spPr bwMode="auto">
              <a:xfrm>
                <a:off x="2634"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2" name="Line 37"/>
              <p:cNvSpPr>
                <a:spLocks noChangeShapeType="1"/>
              </p:cNvSpPr>
              <p:nvPr/>
            </p:nvSpPr>
            <p:spPr bwMode="auto">
              <a:xfrm>
                <a:off x="2794"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3" name="Line 38"/>
              <p:cNvSpPr>
                <a:spLocks noChangeShapeType="1"/>
              </p:cNvSpPr>
              <p:nvPr/>
            </p:nvSpPr>
            <p:spPr bwMode="auto">
              <a:xfrm>
                <a:off x="2112"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4" name="Line 39"/>
              <p:cNvSpPr>
                <a:spLocks noChangeShapeType="1"/>
              </p:cNvSpPr>
              <p:nvPr/>
            </p:nvSpPr>
            <p:spPr bwMode="auto">
              <a:xfrm>
                <a:off x="2367" y="351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5" name="Line 40"/>
              <p:cNvSpPr>
                <a:spLocks noChangeShapeType="1"/>
              </p:cNvSpPr>
              <p:nvPr/>
            </p:nvSpPr>
            <p:spPr bwMode="auto">
              <a:xfrm flipV="1">
                <a:off x="3329" y="3444"/>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27" name="Line 42"/>
              <p:cNvSpPr>
                <a:spLocks noChangeShapeType="1"/>
              </p:cNvSpPr>
              <p:nvPr/>
            </p:nvSpPr>
            <p:spPr bwMode="auto">
              <a:xfrm>
                <a:off x="259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8" name="Line 43"/>
              <p:cNvSpPr>
                <a:spLocks noChangeShapeType="1"/>
              </p:cNvSpPr>
              <p:nvPr/>
            </p:nvSpPr>
            <p:spPr bwMode="auto">
              <a:xfrm flipV="1">
                <a:off x="354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30" name="Line 45"/>
              <p:cNvSpPr>
                <a:spLocks noChangeShapeType="1"/>
              </p:cNvSpPr>
              <p:nvPr/>
            </p:nvSpPr>
            <p:spPr bwMode="auto">
              <a:xfrm>
                <a:off x="2160" y="328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4" name="Line 49"/>
              <p:cNvSpPr>
                <a:spLocks noChangeShapeType="1"/>
              </p:cNvSpPr>
              <p:nvPr/>
            </p:nvSpPr>
            <p:spPr bwMode="auto">
              <a:xfrm flipV="1">
                <a:off x="2260"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35" name="Line 50"/>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36" name="Line 51"/>
              <p:cNvSpPr>
                <a:spLocks noChangeShapeType="1"/>
              </p:cNvSpPr>
              <p:nvPr/>
            </p:nvSpPr>
            <p:spPr bwMode="auto">
              <a:xfrm>
                <a:off x="2367" y="33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7" name="Line 52"/>
              <p:cNvSpPr>
                <a:spLocks noChangeShapeType="1"/>
              </p:cNvSpPr>
              <p:nvPr/>
            </p:nvSpPr>
            <p:spPr bwMode="auto">
              <a:xfrm flipV="1">
                <a:off x="4799"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8" name="Line 53"/>
              <p:cNvSpPr>
                <a:spLocks noChangeShapeType="1"/>
              </p:cNvSpPr>
              <p:nvPr/>
            </p:nvSpPr>
            <p:spPr bwMode="auto">
              <a:xfrm flipV="1">
                <a:off x="4451" y="344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9" name="Line 54"/>
              <p:cNvSpPr>
                <a:spLocks noChangeShapeType="1"/>
              </p:cNvSpPr>
              <p:nvPr/>
            </p:nvSpPr>
            <p:spPr bwMode="auto">
              <a:xfrm flipV="1">
                <a:off x="4617"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1" name="Line 56"/>
              <p:cNvSpPr>
                <a:spLocks noChangeShapeType="1"/>
              </p:cNvSpPr>
              <p:nvPr/>
            </p:nvSpPr>
            <p:spPr bwMode="auto">
              <a:xfrm flipV="1">
                <a:off x="3762"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2" name="Line 57"/>
              <p:cNvSpPr>
                <a:spLocks noChangeShapeType="1"/>
              </p:cNvSpPr>
              <p:nvPr/>
            </p:nvSpPr>
            <p:spPr bwMode="auto">
              <a:xfrm>
                <a:off x="4350"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3" name="Line 58"/>
              <p:cNvSpPr>
                <a:spLocks noChangeShapeType="1"/>
              </p:cNvSpPr>
              <p:nvPr/>
            </p:nvSpPr>
            <p:spPr bwMode="auto">
              <a:xfrm>
                <a:off x="4624" y="3516"/>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4" name="Line 59"/>
              <p:cNvSpPr>
                <a:spLocks noChangeShapeType="1"/>
              </p:cNvSpPr>
              <p:nvPr/>
            </p:nvSpPr>
            <p:spPr bwMode="auto">
              <a:xfrm>
                <a:off x="4772" y="3631"/>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5" name="Line 60"/>
              <p:cNvSpPr>
                <a:spLocks noChangeShapeType="1"/>
              </p:cNvSpPr>
              <p:nvPr/>
            </p:nvSpPr>
            <p:spPr bwMode="auto">
              <a:xfrm>
                <a:off x="290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6" name="Line 61"/>
              <p:cNvSpPr>
                <a:spLocks noChangeShapeType="1"/>
              </p:cNvSpPr>
              <p:nvPr/>
            </p:nvSpPr>
            <p:spPr bwMode="auto">
              <a:xfrm>
                <a:off x="4718" y="372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7" name="Line 62"/>
              <p:cNvSpPr>
                <a:spLocks noChangeShapeType="1"/>
              </p:cNvSpPr>
              <p:nvPr/>
            </p:nvSpPr>
            <p:spPr bwMode="auto">
              <a:xfrm>
                <a:off x="2848"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8" name="Line 63"/>
              <p:cNvSpPr>
                <a:spLocks noChangeShapeType="1"/>
              </p:cNvSpPr>
              <p:nvPr/>
            </p:nvSpPr>
            <p:spPr bwMode="auto">
              <a:xfrm>
                <a:off x="4373" y="357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9" name="Line 64"/>
              <p:cNvSpPr>
                <a:spLocks noChangeShapeType="1"/>
              </p:cNvSpPr>
              <p:nvPr/>
            </p:nvSpPr>
            <p:spPr bwMode="auto">
              <a:xfrm>
                <a:off x="3168" y="351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50" name="Line 65"/>
              <p:cNvSpPr>
                <a:spLocks noChangeShapeType="1"/>
              </p:cNvSpPr>
              <p:nvPr/>
            </p:nvSpPr>
            <p:spPr bwMode="auto">
              <a:xfrm>
                <a:off x="3495"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51" name="Line 66"/>
              <p:cNvSpPr>
                <a:spLocks noChangeShapeType="1"/>
              </p:cNvSpPr>
              <p:nvPr/>
            </p:nvSpPr>
            <p:spPr bwMode="auto">
              <a:xfrm flipV="1">
                <a:off x="4510"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4" name="Line 69"/>
              <p:cNvSpPr>
                <a:spLocks noChangeShapeType="1"/>
              </p:cNvSpPr>
              <p:nvPr/>
            </p:nvSpPr>
            <p:spPr bwMode="auto">
              <a:xfrm flipV="1">
                <a:off x="4662" y="3716"/>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5" name="Line 70"/>
              <p:cNvSpPr>
                <a:spLocks noChangeShapeType="1"/>
              </p:cNvSpPr>
              <p:nvPr/>
            </p:nvSpPr>
            <p:spPr bwMode="auto">
              <a:xfrm flipV="1">
                <a:off x="2580"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57" name="Line 72"/>
              <p:cNvSpPr>
                <a:spLocks noChangeShapeType="1"/>
              </p:cNvSpPr>
              <p:nvPr/>
            </p:nvSpPr>
            <p:spPr bwMode="auto">
              <a:xfrm>
                <a:off x="2527"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58" name="Line 73"/>
              <p:cNvSpPr>
                <a:spLocks noChangeShapeType="1"/>
              </p:cNvSpPr>
              <p:nvPr/>
            </p:nvSpPr>
            <p:spPr bwMode="auto">
              <a:xfrm flipV="1">
                <a:off x="2741" y="3332"/>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359" name="Line 74"/>
              <p:cNvSpPr>
                <a:spLocks noChangeShapeType="1"/>
              </p:cNvSpPr>
              <p:nvPr/>
            </p:nvSpPr>
            <p:spPr bwMode="auto">
              <a:xfrm flipV="1">
                <a:off x="3115"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60" name="Line 75"/>
              <p:cNvSpPr>
                <a:spLocks noChangeShapeType="1"/>
              </p:cNvSpPr>
              <p:nvPr/>
            </p:nvSpPr>
            <p:spPr bwMode="auto">
              <a:xfrm flipV="1">
                <a:off x="4836" y="3476"/>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61" name="Line 76"/>
              <p:cNvSpPr>
                <a:spLocks noChangeShapeType="1"/>
              </p:cNvSpPr>
              <p:nvPr/>
            </p:nvSpPr>
            <p:spPr bwMode="auto">
              <a:xfrm flipV="1">
                <a:off x="407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62" name="Line 77"/>
              <p:cNvSpPr>
                <a:spLocks noChangeShapeType="1"/>
              </p:cNvSpPr>
              <p:nvPr/>
            </p:nvSpPr>
            <p:spPr bwMode="auto">
              <a:xfrm>
                <a:off x="3382" y="3444"/>
                <a:ext cx="855" cy="0"/>
              </a:xfrm>
              <a:prstGeom prst="line">
                <a:avLst/>
              </a:prstGeom>
              <a:noFill/>
              <a:ln w="9525">
                <a:solidFill>
                  <a:schemeClr val="tx1"/>
                </a:solidFill>
                <a:miter lim="800000"/>
                <a:headEnd/>
                <a:tailEnd type="triangle" w="med" len="med"/>
              </a:ln>
            </p:spPr>
            <p:txBody>
              <a:bodyPr wrap="none"/>
              <a:lstStyle/>
              <a:p>
                <a:endParaRPr lang="en-US"/>
              </a:p>
            </p:txBody>
          </p:sp>
          <p:sp>
            <p:nvSpPr>
              <p:cNvPr id="96363" name="Line 78"/>
              <p:cNvSpPr>
                <a:spLocks noChangeShapeType="1"/>
              </p:cNvSpPr>
              <p:nvPr/>
            </p:nvSpPr>
            <p:spPr bwMode="auto">
              <a:xfrm flipV="1">
                <a:off x="3542" y="3514"/>
                <a:ext cx="794" cy="0"/>
              </a:xfrm>
              <a:prstGeom prst="line">
                <a:avLst/>
              </a:prstGeom>
              <a:noFill/>
              <a:ln w="9525">
                <a:solidFill>
                  <a:schemeClr val="tx1"/>
                </a:solidFill>
                <a:miter lim="800000"/>
                <a:headEnd/>
                <a:tailEnd type="triangle" w="med" len="med"/>
              </a:ln>
            </p:spPr>
            <p:txBody>
              <a:bodyPr wrap="none"/>
              <a:lstStyle/>
              <a:p>
                <a:endParaRPr lang="en-US"/>
              </a:p>
            </p:txBody>
          </p:sp>
          <p:sp>
            <p:nvSpPr>
              <p:cNvPr id="96366" name="Line 81"/>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67" name="Line 82"/>
              <p:cNvSpPr>
                <a:spLocks noChangeShapeType="1"/>
              </p:cNvSpPr>
              <p:nvPr/>
            </p:nvSpPr>
            <p:spPr bwMode="auto">
              <a:xfrm flipV="1">
                <a:off x="4023"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68" name="Line 83"/>
              <p:cNvSpPr>
                <a:spLocks noChangeShapeType="1"/>
              </p:cNvSpPr>
              <p:nvPr/>
            </p:nvSpPr>
            <p:spPr bwMode="auto">
              <a:xfrm>
                <a:off x="2792"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69" name="Line 84"/>
              <p:cNvSpPr>
                <a:spLocks noChangeShapeType="1"/>
              </p:cNvSpPr>
              <p:nvPr/>
            </p:nvSpPr>
            <p:spPr bwMode="auto">
              <a:xfrm flipV="1">
                <a:off x="2794" y="3332"/>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70" name="Line 85"/>
              <p:cNvSpPr>
                <a:spLocks noChangeShapeType="1"/>
              </p:cNvSpPr>
              <p:nvPr/>
            </p:nvSpPr>
            <p:spPr bwMode="auto">
              <a:xfrm flipV="1">
                <a:off x="3744" y="3716"/>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71" name="Line 86"/>
              <p:cNvSpPr>
                <a:spLocks noChangeShapeType="1"/>
              </p:cNvSpPr>
              <p:nvPr/>
            </p:nvSpPr>
            <p:spPr bwMode="auto">
              <a:xfrm>
                <a:off x="284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3" name="Line 88"/>
              <p:cNvSpPr>
                <a:spLocks noChangeShapeType="1"/>
              </p:cNvSpPr>
              <p:nvPr/>
            </p:nvSpPr>
            <p:spPr bwMode="auto">
              <a:xfrm>
                <a:off x="4083"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4" name="Line 89"/>
              <p:cNvSpPr>
                <a:spLocks noChangeShapeType="1"/>
              </p:cNvSpPr>
              <p:nvPr/>
            </p:nvSpPr>
            <p:spPr bwMode="auto">
              <a:xfrm>
                <a:off x="4577" y="3553"/>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75" name="Line 90"/>
              <p:cNvSpPr>
                <a:spLocks noChangeShapeType="1"/>
              </p:cNvSpPr>
              <p:nvPr/>
            </p:nvSpPr>
            <p:spPr bwMode="auto">
              <a:xfrm>
                <a:off x="477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6" name="Line 91"/>
              <p:cNvSpPr>
                <a:spLocks noChangeShapeType="1"/>
              </p:cNvSpPr>
              <p:nvPr/>
            </p:nvSpPr>
            <p:spPr bwMode="auto">
              <a:xfrm flipV="1">
                <a:off x="2471" y="3623"/>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78" name="Line 93"/>
              <p:cNvSpPr>
                <a:spLocks noChangeShapeType="1"/>
              </p:cNvSpPr>
              <p:nvPr/>
            </p:nvSpPr>
            <p:spPr bwMode="auto">
              <a:xfrm>
                <a:off x="2219"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9" name="Line 94"/>
              <p:cNvSpPr>
                <a:spLocks noChangeShapeType="1"/>
              </p:cNvSpPr>
              <p:nvPr/>
            </p:nvSpPr>
            <p:spPr bwMode="auto">
              <a:xfrm>
                <a:off x="2807" y="357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0" name="Line 95"/>
              <p:cNvSpPr>
                <a:spLocks noChangeShapeType="1"/>
              </p:cNvSpPr>
              <p:nvPr/>
            </p:nvSpPr>
            <p:spPr bwMode="auto">
              <a:xfrm>
                <a:off x="2473" y="344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1" name="Line 96"/>
              <p:cNvSpPr>
                <a:spLocks noChangeShapeType="1"/>
              </p:cNvSpPr>
              <p:nvPr/>
            </p:nvSpPr>
            <p:spPr bwMode="auto">
              <a:xfrm flipV="1">
                <a:off x="3168"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2" name="Line 97"/>
              <p:cNvSpPr>
                <a:spLocks noChangeShapeType="1"/>
              </p:cNvSpPr>
              <p:nvPr/>
            </p:nvSpPr>
            <p:spPr bwMode="auto">
              <a:xfrm>
                <a:off x="2524"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3" name="Line 98"/>
              <p:cNvSpPr>
                <a:spLocks noChangeShapeType="1"/>
              </p:cNvSpPr>
              <p:nvPr/>
            </p:nvSpPr>
            <p:spPr bwMode="auto">
              <a:xfrm>
                <a:off x="2774" y="36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4" name="Line 99"/>
              <p:cNvSpPr>
                <a:spLocks noChangeShapeType="1"/>
              </p:cNvSpPr>
              <p:nvPr/>
            </p:nvSpPr>
            <p:spPr bwMode="auto">
              <a:xfrm flipV="1">
                <a:off x="338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5" name="Line 100"/>
              <p:cNvSpPr>
                <a:spLocks noChangeShapeType="1"/>
              </p:cNvSpPr>
              <p:nvPr/>
            </p:nvSpPr>
            <p:spPr bwMode="auto">
              <a:xfrm>
                <a:off x="2738"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6" name="Line 101"/>
              <p:cNvSpPr>
                <a:spLocks noChangeShapeType="1"/>
              </p:cNvSpPr>
              <p:nvPr/>
            </p:nvSpPr>
            <p:spPr bwMode="auto">
              <a:xfrm>
                <a:off x="2280" y="34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7" name="Line 102"/>
              <p:cNvSpPr>
                <a:spLocks noChangeShapeType="1"/>
              </p:cNvSpPr>
              <p:nvPr/>
            </p:nvSpPr>
            <p:spPr bwMode="auto">
              <a:xfrm>
                <a:off x="2304" y="3553"/>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8" name="Line 103"/>
              <p:cNvSpPr>
                <a:spLocks noChangeShapeType="1"/>
              </p:cNvSpPr>
              <p:nvPr/>
            </p:nvSpPr>
            <p:spPr bwMode="auto">
              <a:xfrm flipV="1">
                <a:off x="3059" y="3529"/>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89" name="Line 104"/>
              <p:cNvSpPr>
                <a:spLocks noChangeShapeType="1"/>
              </p:cNvSpPr>
              <p:nvPr/>
            </p:nvSpPr>
            <p:spPr bwMode="auto">
              <a:xfrm>
                <a:off x="2311"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0" name="Line 105"/>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91" name="Line 106"/>
              <p:cNvSpPr>
                <a:spLocks noChangeShapeType="1"/>
              </p:cNvSpPr>
              <p:nvPr/>
            </p:nvSpPr>
            <p:spPr bwMode="auto">
              <a:xfrm>
                <a:off x="2048" y="3380"/>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2" name="Line 107"/>
              <p:cNvSpPr>
                <a:spLocks noChangeShapeType="1"/>
              </p:cNvSpPr>
              <p:nvPr/>
            </p:nvSpPr>
            <p:spPr bwMode="auto">
              <a:xfrm flipV="1">
                <a:off x="4074" y="371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3" name="Line 108"/>
              <p:cNvSpPr>
                <a:spLocks noChangeShapeType="1"/>
              </p:cNvSpPr>
              <p:nvPr/>
            </p:nvSpPr>
            <p:spPr bwMode="auto">
              <a:xfrm flipV="1">
                <a:off x="4250"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4" name="Line 109"/>
              <p:cNvSpPr>
                <a:spLocks noChangeShapeType="1"/>
              </p:cNvSpPr>
              <p:nvPr/>
            </p:nvSpPr>
            <p:spPr bwMode="auto">
              <a:xfrm flipV="1">
                <a:off x="3059" y="3623"/>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5" name="Line 110"/>
              <p:cNvSpPr>
                <a:spLocks noChangeShapeType="1"/>
              </p:cNvSpPr>
              <p:nvPr/>
            </p:nvSpPr>
            <p:spPr bwMode="auto">
              <a:xfrm flipV="1">
                <a:off x="3395"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6" name="Line 111"/>
              <p:cNvSpPr>
                <a:spLocks noChangeShapeType="1"/>
              </p:cNvSpPr>
              <p:nvPr/>
            </p:nvSpPr>
            <p:spPr bwMode="auto">
              <a:xfrm>
                <a:off x="398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7" name="Line 112"/>
              <p:cNvSpPr>
                <a:spLocks noChangeShapeType="1"/>
              </p:cNvSpPr>
              <p:nvPr/>
            </p:nvSpPr>
            <p:spPr bwMode="auto">
              <a:xfrm>
                <a:off x="274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8" name="Line 113"/>
              <p:cNvSpPr>
                <a:spLocks noChangeShapeType="1"/>
              </p:cNvSpPr>
              <p:nvPr/>
            </p:nvSpPr>
            <p:spPr bwMode="auto">
              <a:xfrm>
                <a:off x="3128"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9" name="Line 114"/>
              <p:cNvSpPr>
                <a:spLocks noChangeShapeType="1"/>
              </p:cNvSpPr>
              <p:nvPr/>
            </p:nvSpPr>
            <p:spPr bwMode="auto">
              <a:xfrm>
                <a:off x="4426" y="33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0" name="Line 115"/>
              <p:cNvSpPr>
                <a:spLocks noChangeShapeType="1"/>
              </p:cNvSpPr>
              <p:nvPr/>
            </p:nvSpPr>
            <p:spPr bwMode="auto">
              <a:xfrm>
                <a:off x="4879"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1" name="Line 116"/>
              <p:cNvSpPr>
                <a:spLocks noChangeShapeType="1"/>
              </p:cNvSpPr>
              <p:nvPr/>
            </p:nvSpPr>
            <p:spPr bwMode="auto">
              <a:xfrm>
                <a:off x="4624" y="342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402" name="Line 117"/>
              <p:cNvSpPr>
                <a:spLocks noChangeShapeType="1"/>
              </p:cNvSpPr>
              <p:nvPr/>
            </p:nvSpPr>
            <p:spPr bwMode="auto">
              <a:xfrm>
                <a:off x="2914"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3" name="Line 118"/>
              <p:cNvSpPr>
                <a:spLocks noChangeShapeType="1"/>
              </p:cNvSpPr>
              <p:nvPr/>
            </p:nvSpPr>
            <p:spPr bwMode="auto">
              <a:xfrm>
                <a:off x="5098" y="3529"/>
                <a:ext cx="161" cy="0"/>
              </a:xfrm>
              <a:prstGeom prst="line">
                <a:avLst/>
              </a:prstGeom>
              <a:noFill/>
              <a:ln w="9525">
                <a:solidFill>
                  <a:schemeClr val="tx1"/>
                </a:solidFill>
                <a:miter lim="800000"/>
                <a:headEnd/>
                <a:tailEnd type="triangle" w="med" len="med"/>
              </a:ln>
            </p:spPr>
            <p:txBody>
              <a:bodyPr wrap="none"/>
              <a:lstStyle/>
              <a:p>
                <a:endParaRPr lang="en-US"/>
              </a:p>
            </p:txBody>
          </p:sp>
        </p:grpSp>
        <p:sp>
          <p:nvSpPr>
            <p:cNvPr id="96289" name="Text Box 119"/>
            <p:cNvSpPr txBox="1">
              <a:spLocks noChangeArrowheads="1"/>
            </p:cNvSpPr>
            <p:nvPr/>
          </p:nvSpPr>
          <p:spPr bwMode="auto">
            <a:xfrm>
              <a:off x="1008" y="3120"/>
              <a:ext cx="2640"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Aligned Acts of Improvement</a:t>
              </a:r>
            </a:p>
          </p:txBody>
        </p:sp>
      </p:grpSp>
      <p:grpSp>
        <p:nvGrpSpPr>
          <p:cNvPr id="4" name="Group 120"/>
          <p:cNvGrpSpPr>
            <a:grpSpLocks/>
          </p:cNvGrpSpPr>
          <p:nvPr/>
        </p:nvGrpSpPr>
        <p:grpSpPr bwMode="auto">
          <a:xfrm>
            <a:off x="2362200" y="1143088"/>
            <a:ext cx="6019800" cy="1426509"/>
            <a:chOff x="768" y="867"/>
            <a:chExt cx="3792" cy="871"/>
          </a:xfrm>
        </p:grpSpPr>
        <p:grpSp>
          <p:nvGrpSpPr>
            <p:cNvPr id="5" name="Group 121"/>
            <p:cNvGrpSpPr>
              <a:grpSpLocks/>
            </p:cNvGrpSpPr>
            <p:nvPr/>
          </p:nvGrpSpPr>
          <p:grpSpPr bwMode="auto">
            <a:xfrm>
              <a:off x="768" y="1192"/>
              <a:ext cx="3792" cy="546"/>
              <a:chOff x="1536" y="1151"/>
              <a:chExt cx="3888" cy="567"/>
            </a:xfrm>
          </p:grpSpPr>
          <p:sp>
            <p:nvSpPr>
              <p:cNvPr id="96265" name="Rectangle 122"/>
              <p:cNvSpPr>
                <a:spLocks noChangeArrowheads="1"/>
              </p:cNvSpPr>
              <p:nvPr/>
            </p:nvSpPr>
            <p:spPr bwMode="auto">
              <a:xfrm>
                <a:off x="1536" y="1151"/>
                <a:ext cx="3888" cy="507"/>
              </a:xfrm>
              <a:prstGeom prst="rect">
                <a:avLst/>
              </a:prstGeom>
              <a:solidFill>
                <a:srgbClr val="FFFF00">
                  <a:alpha val="59999"/>
                </a:srgbClr>
              </a:solidFill>
              <a:ln w="9525">
                <a:solidFill>
                  <a:schemeClr val="tx1"/>
                </a:solidFill>
                <a:miter lim="800000"/>
                <a:headEnd/>
                <a:tailEnd/>
              </a:ln>
            </p:spPr>
            <p:txBody>
              <a:bodyPr wrap="none" anchor="ctr"/>
              <a:lstStyle/>
              <a:p>
                <a:endParaRPr lang="en-US"/>
              </a:p>
            </p:txBody>
          </p:sp>
          <p:sp>
            <p:nvSpPr>
              <p:cNvPr id="96266" name="Line 123"/>
              <p:cNvSpPr>
                <a:spLocks noChangeShapeType="1"/>
              </p:cNvSpPr>
              <p:nvPr/>
            </p:nvSpPr>
            <p:spPr bwMode="auto">
              <a:xfrm flipV="1">
                <a:off x="1684" y="1200"/>
                <a:ext cx="490" cy="303"/>
              </a:xfrm>
              <a:prstGeom prst="line">
                <a:avLst/>
              </a:prstGeom>
              <a:noFill/>
              <a:ln w="9525">
                <a:solidFill>
                  <a:srgbClr val="00CC00"/>
                </a:solidFill>
                <a:miter lim="800000"/>
                <a:headEnd/>
                <a:tailEnd type="triangle" w="med" len="med"/>
              </a:ln>
            </p:spPr>
            <p:txBody>
              <a:bodyPr wrap="none"/>
              <a:lstStyle/>
              <a:p>
                <a:endParaRPr lang="en-US"/>
              </a:p>
            </p:txBody>
          </p:sp>
          <p:sp>
            <p:nvSpPr>
              <p:cNvPr id="96267" name="Line 124"/>
              <p:cNvSpPr>
                <a:spLocks noChangeShapeType="1"/>
              </p:cNvSpPr>
              <p:nvPr/>
            </p:nvSpPr>
            <p:spPr bwMode="auto">
              <a:xfrm flipV="1">
                <a:off x="3290" y="1555"/>
                <a:ext cx="771" cy="0"/>
              </a:xfrm>
              <a:prstGeom prst="line">
                <a:avLst/>
              </a:prstGeom>
              <a:noFill/>
              <a:ln w="9525">
                <a:solidFill>
                  <a:schemeClr val="tx1"/>
                </a:solidFill>
                <a:miter lim="800000"/>
                <a:headEnd/>
                <a:tailEnd type="triangle" w="med" len="med"/>
              </a:ln>
            </p:spPr>
            <p:txBody>
              <a:bodyPr wrap="none"/>
              <a:lstStyle/>
              <a:p>
                <a:endParaRPr lang="en-US"/>
              </a:p>
            </p:txBody>
          </p:sp>
          <p:sp>
            <p:nvSpPr>
              <p:cNvPr id="96268" name="Line 125"/>
              <p:cNvSpPr>
                <a:spLocks noChangeShapeType="1"/>
              </p:cNvSpPr>
              <p:nvPr/>
            </p:nvSpPr>
            <p:spPr bwMode="auto">
              <a:xfrm flipV="1">
                <a:off x="3081" y="1341"/>
                <a:ext cx="280" cy="377"/>
              </a:xfrm>
              <a:prstGeom prst="line">
                <a:avLst/>
              </a:prstGeom>
              <a:noFill/>
              <a:ln w="9525">
                <a:solidFill>
                  <a:srgbClr val="FFFF99"/>
                </a:solidFill>
                <a:miter lim="800000"/>
                <a:headEnd/>
                <a:tailEnd type="triangle" w="med" len="med"/>
              </a:ln>
            </p:spPr>
            <p:txBody>
              <a:bodyPr wrap="none"/>
              <a:lstStyle/>
              <a:p>
                <a:endParaRPr lang="en-US"/>
              </a:p>
            </p:txBody>
          </p:sp>
          <p:sp>
            <p:nvSpPr>
              <p:cNvPr id="96270" name="Line 127"/>
              <p:cNvSpPr>
                <a:spLocks noChangeShapeType="1"/>
              </p:cNvSpPr>
              <p:nvPr/>
            </p:nvSpPr>
            <p:spPr bwMode="auto">
              <a:xfrm flipV="1">
                <a:off x="2730" y="1200"/>
                <a:ext cx="421" cy="377"/>
              </a:xfrm>
              <a:prstGeom prst="line">
                <a:avLst/>
              </a:prstGeom>
              <a:noFill/>
              <a:ln w="38100">
                <a:solidFill>
                  <a:schemeClr val="tx1"/>
                </a:solidFill>
                <a:miter lim="800000"/>
                <a:headEnd/>
                <a:tailEnd type="triangle" w="med" len="med"/>
              </a:ln>
            </p:spPr>
            <p:txBody>
              <a:bodyPr wrap="none"/>
              <a:lstStyle/>
              <a:p>
                <a:endParaRPr lang="en-US"/>
              </a:p>
            </p:txBody>
          </p:sp>
          <p:sp>
            <p:nvSpPr>
              <p:cNvPr id="96272" name="Line 129"/>
              <p:cNvSpPr>
                <a:spLocks noChangeShapeType="1"/>
              </p:cNvSpPr>
              <p:nvPr/>
            </p:nvSpPr>
            <p:spPr bwMode="auto">
              <a:xfrm>
                <a:off x="2730" y="1341"/>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3" name="Line 130"/>
              <p:cNvSpPr>
                <a:spLocks noChangeShapeType="1"/>
              </p:cNvSpPr>
              <p:nvPr/>
            </p:nvSpPr>
            <p:spPr bwMode="auto">
              <a:xfrm flipV="1">
                <a:off x="3361" y="1254"/>
                <a:ext cx="700" cy="302"/>
              </a:xfrm>
              <a:prstGeom prst="line">
                <a:avLst/>
              </a:prstGeom>
              <a:noFill/>
              <a:ln w="9525">
                <a:solidFill>
                  <a:schemeClr val="tx1"/>
                </a:solidFill>
                <a:miter lim="800000"/>
                <a:headEnd/>
                <a:tailEnd type="triangle" w="med" len="med"/>
              </a:ln>
            </p:spPr>
            <p:txBody>
              <a:bodyPr wrap="none"/>
              <a:lstStyle/>
              <a:p>
                <a:endParaRPr lang="en-US"/>
              </a:p>
            </p:txBody>
          </p:sp>
          <p:sp>
            <p:nvSpPr>
              <p:cNvPr id="96274" name="Line 131"/>
              <p:cNvSpPr>
                <a:spLocks noChangeShapeType="1"/>
              </p:cNvSpPr>
              <p:nvPr/>
            </p:nvSpPr>
            <p:spPr bwMode="auto">
              <a:xfrm flipV="1">
                <a:off x="3570" y="1254"/>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5" name="Line 132"/>
              <p:cNvSpPr>
                <a:spLocks noChangeShapeType="1"/>
              </p:cNvSpPr>
              <p:nvPr/>
            </p:nvSpPr>
            <p:spPr bwMode="auto">
              <a:xfrm>
                <a:off x="4207" y="1345"/>
                <a:ext cx="915" cy="166"/>
              </a:xfrm>
              <a:prstGeom prst="line">
                <a:avLst/>
              </a:prstGeom>
              <a:noFill/>
              <a:ln w="28575">
                <a:solidFill>
                  <a:schemeClr val="tx1"/>
                </a:solidFill>
                <a:miter lim="800000"/>
                <a:headEnd/>
                <a:tailEnd type="triangle" w="med" len="med"/>
              </a:ln>
            </p:spPr>
            <p:txBody>
              <a:bodyPr wrap="none"/>
              <a:lstStyle/>
              <a:p>
                <a:endParaRPr lang="en-US"/>
              </a:p>
            </p:txBody>
          </p:sp>
          <p:sp>
            <p:nvSpPr>
              <p:cNvPr id="96276" name="Line 133"/>
              <p:cNvSpPr>
                <a:spLocks noChangeShapeType="1"/>
              </p:cNvSpPr>
              <p:nvPr/>
            </p:nvSpPr>
            <p:spPr bwMode="auto">
              <a:xfrm flipV="1">
                <a:off x="4784" y="1404"/>
                <a:ext cx="493" cy="45"/>
              </a:xfrm>
              <a:prstGeom prst="line">
                <a:avLst/>
              </a:prstGeom>
              <a:noFill/>
              <a:ln w="57150">
                <a:solidFill>
                  <a:srgbClr val="00CC00"/>
                </a:solidFill>
                <a:miter lim="800000"/>
                <a:headEnd/>
                <a:tailEnd type="triangle" w="med" len="med"/>
              </a:ln>
            </p:spPr>
            <p:txBody>
              <a:bodyPr wrap="none"/>
              <a:lstStyle/>
              <a:p>
                <a:endParaRPr lang="en-US"/>
              </a:p>
            </p:txBody>
          </p:sp>
          <p:sp>
            <p:nvSpPr>
              <p:cNvPr id="96278" name="Line 135"/>
              <p:cNvSpPr>
                <a:spLocks noChangeShapeType="1"/>
              </p:cNvSpPr>
              <p:nvPr/>
            </p:nvSpPr>
            <p:spPr bwMode="auto">
              <a:xfrm flipH="1" flipV="1">
                <a:off x="2310" y="1266"/>
                <a:ext cx="112" cy="337"/>
              </a:xfrm>
              <a:prstGeom prst="line">
                <a:avLst/>
              </a:prstGeom>
              <a:noFill/>
              <a:ln w="76200">
                <a:solidFill>
                  <a:schemeClr val="folHlink"/>
                </a:solidFill>
                <a:miter lim="800000"/>
                <a:headEnd/>
                <a:tailEnd type="triangle" w="med" len="med"/>
              </a:ln>
            </p:spPr>
            <p:txBody>
              <a:bodyPr wrap="none"/>
              <a:lstStyle/>
              <a:p>
                <a:endParaRPr lang="en-US"/>
              </a:p>
            </p:txBody>
          </p:sp>
          <p:sp>
            <p:nvSpPr>
              <p:cNvPr id="96281" name="Line 138"/>
              <p:cNvSpPr>
                <a:spLocks noChangeShapeType="1"/>
              </p:cNvSpPr>
              <p:nvPr/>
            </p:nvSpPr>
            <p:spPr bwMode="auto">
              <a:xfrm flipV="1">
                <a:off x="2380" y="1254"/>
                <a:ext cx="490" cy="302"/>
              </a:xfrm>
              <a:prstGeom prst="line">
                <a:avLst/>
              </a:prstGeom>
              <a:noFill/>
              <a:ln w="9525">
                <a:solidFill>
                  <a:schemeClr val="tx1"/>
                </a:solidFill>
                <a:miter lim="800000"/>
                <a:headEnd/>
                <a:tailEnd type="triangle" w="med" len="med"/>
              </a:ln>
            </p:spPr>
            <p:txBody>
              <a:bodyPr wrap="none"/>
              <a:lstStyle/>
              <a:p>
                <a:endParaRPr lang="en-US"/>
              </a:p>
            </p:txBody>
          </p:sp>
          <p:sp>
            <p:nvSpPr>
              <p:cNvPr id="96282" name="Line 139"/>
              <p:cNvSpPr>
                <a:spLocks noChangeShapeType="1"/>
              </p:cNvSpPr>
              <p:nvPr/>
            </p:nvSpPr>
            <p:spPr bwMode="auto">
              <a:xfrm flipV="1">
                <a:off x="2274" y="1249"/>
                <a:ext cx="394" cy="244"/>
              </a:xfrm>
              <a:prstGeom prst="line">
                <a:avLst/>
              </a:prstGeom>
              <a:noFill/>
              <a:ln w="9525">
                <a:solidFill>
                  <a:schemeClr val="tx1"/>
                </a:solidFill>
                <a:miter lim="800000"/>
                <a:headEnd/>
                <a:tailEnd type="triangle" w="med" len="med"/>
              </a:ln>
            </p:spPr>
            <p:txBody>
              <a:bodyPr wrap="none"/>
              <a:lstStyle/>
              <a:p>
                <a:endParaRPr lang="en-US"/>
              </a:p>
            </p:txBody>
          </p:sp>
          <p:sp>
            <p:nvSpPr>
              <p:cNvPr id="96283" name="Line 140"/>
              <p:cNvSpPr>
                <a:spLocks noChangeShapeType="1"/>
              </p:cNvSpPr>
              <p:nvPr/>
            </p:nvSpPr>
            <p:spPr bwMode="auto">
              <a:xfrm flipV="1">
                <a:off x="3160" y="1282"/>
                <a:ext cx="206" cy="272"/>
              </a:xfrm>
              <a:prstGeom prst="line">
                <a:avLst/>
              </a:prstGeom>
              <a:noFill/>
              <a:ln w="9525">
                <a:solidFill>
                  <a:schemeClr val="tx1"/>
                </a:solidFill>
                <a:miter lim="800000"/>
                <a:headEnd/>
                <a:tailEnd type="triangle" w="med" len="med"/>
              </a:ln>
            </p:spPr>
            <p:txBody>
              <a:bodyPr wrap="none"/>
              <a:lstStyle/>
              <a:p>
                <a:endParaRPr lang="en-US"/>
              </a:p>
            </p:txBody>
          </p:sp>
          <p:sp>
            <p:nvSpPr>
              <p:cNvPr id="96284" name="Line 141"/>
              <p:cNvSpPr>
                <a:spLocks noChangeShapeType="1"/>
              </p:cNvSpPr>
              <p:nvPr/>
            </p:nvSpPr>
            <p:spPr bwMode="auto">
              <a:xfrm>
                <a:off x="1930" y="1442"/>
                <a:ext cx="210" cy="75"/>
              </a:xfrm>
              <a:prstGeom prst="line">
                <a:avLst/>
              </a:prstGeom>
              <a:noFill/>
              <a:ln w="9525">
                <a:solidFill>
                  <a:schemeClr val="tx1"/>
                </a:solidFill>
                <a:miter lim="800000"/>
                <a:headEnd/>
                <a:tailEnd type="triangle" w="med" len="med"/>
              </a:ln>
            </p:spPr>
            <p:txBody>
              <a:bodyPr wrap="none"/>
              <a:lstStyle/>
              <a:p>
                <a:endParaRPr lang="en-US"/>
              </a:p>
            </p:txBody>
          </p:sp>
          <p:sp>
            <p:nvSpPr>
              <p:cNvPr id="96285" name="Line 142"/>
              <p:cNvSpPr>
                <a:spLocks noChangeShapeType="1"/>
              </p:cNvSpPr>
              <p:nvPr/>
            </p:nvSpPr>
            <p:spPr bwMode="auto">
              <a:xfrm>
                <a:off x="3781" y="1329"/>
                <a:ext cx="210" cy="76"/>
              </a:xfrm>
              <a:prstGeom prst="line">
                <a:avLst/>
              </a:prstGeom>
              <a:noFill/>
              <a:ln w="9525">
                <a:solidFill>
                  <a:schemeClr val="tx1"/>
                </a:solidFill>
                <a:miter lim="800000"/>
                <a:headEnd/>
                <a:tailEnd type="triangle" w="med" len="med"/>
              </a:ln>
            </p:spPr>
            <p:txBody>
              <a:bodyPr wrap="none"/>
              <a:lstStyle/>
              <a:p>
                <a:endParaRPr lang="en-US"/>
              </a:p>
            </p:txBody>
          </p:sp>
          <p:sp>
            <p:nvSpPr>
              <p:cNvPr id="96286" name="Line 143"/>
              <p:cNvSpPr>
                <a:spLocks noChangeShapeType="1"/>
              </p:cNvSpPr>
              <p:nvPr/>
            </p:nvSpPr>
            <p:spPr bwMode="auto">
              <a:xfrm>
                <a:off x="4276" y="1496"/>
                <a:ext cx="427" cy="90"/>
              </a:xfrm>
              <a:prstGeom prst="line">
                <a:avLst/>
              </a:prstGeom>
              <a:noFill/>
              <a:ln w="9525">
                <a:solidFill>
                  <a:schemeClr val="tx1"/>
                </a:solidFill>
                <a:miter lim="800000"/>
                <a:headEnd/>
                <a:tailEnd type="triangle" w="med" len="med"/>
              </a:ln>
            </p:spPr>
            <p:txBody>
              <a:bodyPr wrap="none"/>
              <a:lstStyle/>
              <a:p>
                <a:endParaRPr lang="en-US"/>
              </a:p>
            </p:txBody>
          </p:sp>
        </p:grpSp>
        <p:sp>
          <p:nvSpPr>
            <p:cNvPr id="96264" name="Text Box 145"/>
            <p:cNvSpPr txBox="1">
              <a:spLocks noChangeArrowheads="1"/>
            </p:cNvSpPr>
            <p:nvPr/>
          </p:nvSpPr>
          <p:spPr bwMode="auto">
            <a:xfrm>
              <a:off x="816" y="867"/>
              <a:ext cx="2976"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Random Acts of Improvement</a:t>
              </a:r>
            </a:p>
          </p:txBody>
        </p:sp>
      </p:grpSp>
      <p:sp>
        <p:nvSpPr>
          <p:cNvPr id="263315" name="Oval 147"/>
          <p:cNvSpPr>
            <a:spLocks noChangeArrowheads="1"/>
          </p:cNvSpPr>
          <p:nvPr/>
        </p:nvSpPr>
        <p:spPr bwMode="auto">
          <a:xfrm>
            <a:off x="8534400" y="14478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37" name="Text Box 119"/>
          <p:cNvSpPr txBox="1">
            <a:spLocks noChangeArrowheads="1"/>
          </p:cNvSpPr>
          <p:nvPr/>
        </p:nvSpPr>
        <p:spPr bwMode="auto">
          <a:xfrm>
            <a:off x="2667000" y="2891136"/>
            <a:ext cx="50292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CC3300"/>
                </a:solidFill>
                <a:cs typeface="Times New Roman" charset="0"/>
              </a:rPr>
              <a:t>Partially Aligned Acts of Improvement</a:t>
            </a:r>
          </a:p>
        </p:txBody>
      </p:sp>
      <p:cxnSp>
        <p:nvCxnSpPr>
          <p:cNvPr id="341" name="Straight Arrow Connector 340"/>
          <p:cNvCxnSpPr/>
          <p:nvPr/>
        </p:nvCxnSpPr>
        <p:spPr>
          <a:xfrm flipV="1">
            <a:off x="2895600" y="38100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V="1">
            <a:off x="29718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2819400" y="39624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V="1">
            <a:off x="28194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4419600" y="35814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2" name="Down Arrow 351"/>
          <p:cNvSpPr/>
          <p:nvPr/>
        </p:nvSpPr>
        <p:spPr>
          <a:xfrm rot="19638407">
            <a:off x="5917941" y="3640280"/>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own Arrow 352"/>
          <p:cNvSpPr/>
          <p:nvPr/>
        </p:nvSpPr>
        <p:spPr>
          <a:xfrm rot="19638407">
            <a:off x="6070341" y="37199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wn Arrow 353"/>
          <p:cNvSpPr/>
          <p:nvPr/>
        </p:nvSpPr>
        <p:spPr>
          <a:xfrm rot="19638407">
            <a:off x="6155517" y="36437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own Arrow 354"/>
          <p:cNvSpPr/>
          <p:nvPr/>
        </p:nvSpPr>
        <p:spPr>
          <a:xfrm rot="19638407">
            <a:off x="6003117" y="34913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p:cNvCxnSpPr/>
          <p:nvPr/>
        </p:nvCxnSpPr>
        <p:spPr>
          <a:xfrm>
            <a:off x="48006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a:off x="48006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a:off x="46482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a:off x="46482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73914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p:nvPr/>
        </p:nvCxnSpPr>
        <p:spPr>
          <a:xfrm flipV="1">
            <a:off x="75438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74676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V="1">
            <a:off x="7315200" y="3733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6" name="Oval 147"/>
          <p:cNvSpPr>
            <a:spLocks noChangeArrowheads="1"/>
          </p:cNvSpPr>
          <p:nvPr/>
        </p:nvSpPr>
        <p:spPr bwMode="auto">
          <a:xfrm>
            <a:off x="8610600" y="3276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67" name="Oval 147"/>
          <p:cNvSpPr>
            <a:spLocks noChangeArrowheads="1"/>
          </p:cNvSpPr>
          <p:nvPr/>
        </p:nvSpPr>
        <p:spPr bwMode="auto">
          <a:xfrm>
            <a:off x="8610600" y="5181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Tree>
    <p:extLst>
      <p:ext uri="{BB962C8B-B14F-4D97-AF65-F5344CB8AC3E}">
        <p14:creationId xmlns:p14="http://schemas.microsoft.com/office/powerpoint/2010/main" val="42517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3315"/>
                                        </p:tgtEl>
                                        <p:attrNameLst>
                                          <p:attrName>style.visibility</p:attrName>
                                        </p:attrNameLst>
                                      </p:cBhvr>
                                      <p:to>
                                        <p:strVal val="visible"/>
                                      </p:to>
                                    </p:set>
                                    <p:anim calcmode="lin" valueType="num">
                                      <p:cBhvr additive="base">
                                        <p:cTn id="13" dur="500" fill="hold"/>
                                        <p:tgtEl>
                                          <p:spTgt spid="263315"/>
                                        </p:tgtEl>
                                        <p:attrNameLst>
                                          <p:attrName>ppt_x</p:attrName>
                                        </p:attrNameLst>
                                      </p:cBhvr>
                                      <p:tavLst>
                                        <p:tav tm="0">
                                          <p:val>
                                            <p:strVal val="1+#ppt_w/2"/>
                                          </p:val>
                                        </p:tav>
                                        <p:tav tm="100000">
                                          <p:val>
                                            <p:strVal val="#ppt_x"/>
                                          </p:val>
                                        </p:tav>
                                      </p:tavLst>
                                    </p:anim>
                                    <p:anim calcmode="lin" valueType="num">
                                      <p:cBhvr additive="base">
                                        <p:cTn id="14" dur="500" fill="hold"/>
                                        <p:tgtEl>
                                          <p:spTgt spid="2633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500" fill="hold"/>
                                        <p:tgtEl>
                                          <p:spTgt spid="336"/>
                                        </p:tgtEl>
                                        <p:attrNameLst>
                                          <p:attrName>ppt_x</p:attrName>
                                        </p:attrNameLst>
                                      </p:cBhvr>
                                      <p:tavLst>
                                        <p:tav tm="0">
                                          <p:val>
                                            <p:strVal val="0-#ppt_w/2"/>
                                          </p:val>
                                        </p:tav>
                                        <p:tav tm="100000">
                                          <p:val>
                                            <p:strVal val="#ppt_x"/>
                                          </p:val>
                                        </p:tav>
                                      </p:tavLst>
                                    </p:anim>
                                    <p:anim calcmode="lin" valueType="num">
                                      <p:cBhvr additive="base">
                                        <p:cTn id="20" dur="500" fill="hold"/>
                                        <p:tgtEl>
                                          <p:spTgt spid="33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anim calcmode="lin" valueType="num">
                                      <p:cBhvr additive="base">
                                        <p:cTn id="23" dur="500" fill="hold"/>
                                        <p:tgtEl>
                                          <p:spTgt spid="348"/>
                                        </p:tgtEl>
                                        <p:attrNameLst>
                                          <p:attrName>ppt_x</p:attrName>
                                        </p:attrNameLst>
                                      </p:cBhvr>
                                      <p:tavLst>
                                        <p:tav tm="0">
                                          <p:val>
                                            <p:strVal val="0-#ppt_w/2"/>
                                          </p:val>
                                        </p:tav>
                                        <p:tav tm="100000">
                                          <p:val>
                                            <p:strVal val="#ppt_x"/>
                                          </p:val>
                                        </p:tav>
                                      </p:tavLst>
                                    </p:anim>
                                    <p:anim calcmode="lin" valueType="num">
                                      <p:cBhvr additive="base">
                                        <p:cTn id="24" dur="500" fill="hold"/>
                                        <p:tgtEl>
                                          <p:spTgt spid="34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 calcmode="lin" valueType="num">
                                      <p:cBhvr additive="base">
                                        <p:cTn id="27" dur="500" fill="hold"/>
                                        <p:tgtEl>
                                          <p:spTgt spid="349"/>
                                        </p:tgtEl>
                                        <p:attrNameLst>
                                          <p:attrName>ppt_x</p:attrName>
                                        </p:attrNameLst>
                                      </p:cBhvr>
                                      <p:tavLst>
                                        <p:tav tm="0">
                                          <p:val>
                                            <p:strVal val="0-#ppt_w/2"/>
                                          </p:val>
                                        </p:tav>
                                        <p:tav tm="100000">
                                          <p:val>
                                            <p:strVal val="#ppt_x"/>
                                          </p:val>
                                        </p:tav>
                                      </p:tavLst>
                                    </p:anim>
                                    <p:anim calcmode="lin" valueType="num">
                                      <p:cBhvr additive="base">
                                        <p:cTn id="28" dur="500" fill="hold"/>
                                        <p:tgtEl>
                                          <p:spTgt spid="34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1"/>
                                        </p:tgtEl>
                                        <p:attrNameLst>
                                          <p:attrName>style.visibility</p:attrName>
                                        </p:attrNameLst>
                                      </p:cBhvr>
                                      <p:to>
                                        <p:strVal val="visible"/>
                                      </p:to>
                                    </p:set>
                                    <p:anim calcmode="lin" valueType="num">
                                      <p:cBhvr additive="base">
                                        <p:cTn id="31" dur="500" fill="hold"/>
                                        <p:tgtEl>
                                          <p:spTgt spid="351"/>
                                        </p:tgtEl>
                                        <p:attrNameLst>
                                          <p:attrName>ppt_x</p:attrName>
                                        </p:attrNameLst>
                                      </p:cBhvr>
                                      <p:tavLst>
                                        <p:tav tm="0">
                                          <p:val>
                                            <p:strVal val="0-#ppt_w/2"/>
                                          </p:val>
                                        </p:tav>
                                        <p:tav tm="100000">
                                          <p:val>
                                            <p:strVal val="#ppt_x"/>
                                          </p:val>
                                        </p:tav>
                                      </p:tavLst>
                                    </p:anim>
                                    <p:anim calcmode="lin" valueType="num">
                                      <p:cBhvr additive="base">
                                        <p:cTn id="32" dur="500" fill="hold"/>
                                        <p:tgtEl>
                                          <p:spTgt spid="35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 calcmode="lin" valueType="num">
                                      <p:cBhvr additive="base">
                                        <p:cTn id="35" dur="500" fill="hold"/>
                                        <p:tgtEl>
                                          <p:spTgt spid="341"/>
                                        </p:tgtEl>
                                        <p:attrNameLst>
                                          <p:attrName>ppt_x</p:attrName>
                                        </p:attrNameLst>
                                      </p:cBhvr>
                                      <p:tavLst>
                                        <p:tav tm="0">
                                          <p:val>
                                            <p:strVal val="0-#ppt_w/2"/>
                                          </p:val>
                                        </p:tav>
                                        <p:tav tm="100000">
                                          <p:val>
                                            <p:strVal val="#ppt_x"/>
                                          </p:val>
                                        </p:tav>
                                      </p:tavLst>
                                    </p:anim>
                                    <p:anim calcmode="lin" valueType="num">
                                      <p:cBhvr additive="base">
                                        <p:cTn id="36" dur="500" fill="hold"/>
                                        <p:tgtEl>
                                          <p:spTgt spid="34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2"/>
                                        </p:tgtEl>
                                        <p:attrNameLst>
                                          <p:attrName>style.visibility</p:attrName>
                                        </p:attrNameLst>
                                      </p:cBhvr>
                                      <p:to>
                                        <p:strVal val="visible"/>
                                      </p:to>
                                    </p:set>
                                    <p:anim calcmode="lin" valueType="num">
                                      <p:cBhvr additive="base">
                                        <p:cTn id="39" dur="500" fill="hold"/>
                                        <p:tgtEl>
                                          <p:spTgt spid="342"/>
                                        </p:tgtEl>
                                        <p:attrNameLst>
                                          <p:attrName>ppt_x</p:attrName>
                                        </p:attrNameLst>
                                      </p:cBhvr>
                                      <p:tavLst>
                                        <p:tav tm="0">
                                          <p:val>
                                            <p:strVal val="0-#ppt_w/2"/>
                                          </p:val>
                                        </p:tav>
                                        <p:tav tm="100000">
                                          <p:val>
                                            <p:strVal val="#ppt_x"/>
                                          </p:val>
                                        </p:tav>
                                      </p:tavLst>
                                    </p:anim>
                                    <p:anim calcmode="lin" valueType="num">
                                      <p:cBhvr additive="base">
                                        <p:cTn id="40" dur="500" fill="hold"/>
                                        <p:tgtEl>
                                          <p:spTgt spid="34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43"/>
                                        </p:tgtEl>
                                        <p:attrNameLst>
                                          <p:attrName>style.visibility</p:attrName>
                                        </p:attrNameLst>
                                      </p:cBhvr>
                                      <p:to>
                                        <p:strVal val="visible"/>
                                      </p:to>
                                    </p:set>
                                    <p:anim calcmode="lin" valueType="num">
                                      <p:cBhvr additive="base">
                                        <p:cTn id="43" dur="500" fill="hold"/>
                                        <p:tgtEl>
                                          <p:spTgt spid="343"/>
                                        </p:tgtEl>
                                        <p:attrNameLst>
                                          <p:attrName>ppt_x</p:attrName>
                                        </p:attrNameLst>
                                      </p:cBhvr>
                                      <p:tavLst>
                                        <p:tav tm="0">
                                          <p:val>
                                            <p:strVal val="0-#ppt_w/2"/>
                                          </p:val>
                                        </p:tav>
                                        <p:tav tm="100000">
                                          <p:val>
                                            <p:strVal val="#ppt_x"/>
                                          </p:val>
                                        </p:tav>
                                      </p:tavLst>
                                    </p:anim>
                                    <p:anim calcmode="lin" valueType="num">
                                      <p:cBhvr additive="base">
                                        <p:cTn id="44" dur="500" fill="hold"/>
                                        <p:tgtEl>
                                          <p:spTgt spid="34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44"/>
                                        </p:tgtEl>
                                        <p:attrNameLst>
                                          <p:attrName>style.visibility</p:attrName>
                                        </p:attrNameLst>
                                      </p:cBhvr>
                                      <p:to>
                                        <p:strVal val="visible"/>
                                      </p:to>
                                    </p:set>
                                    <p:anim calcmode="lin" valueType="num">
                                      <p:cBhvr additive="base">
                                        <p:cTn id="47" dur="500" fill="hold"/>
                                        <p:tgtEl>
                                          <p:spTgt spid="344"/>
                                        </p:tgtEl>
                                        <p:attrNameLst>
                                          <p:attrName>ppt_x</p:attrName>
                                        </p:attrNameLst>
                                      </p:cBhvr>
                                      <p:tavLst>
                                        <p:tav tm="0">
                                          <p:val>
                                            <p:strVal val="0-#ppt_w/2"/>
                                          </p:val>
                                        </p:tav>
                                        <p:tav tm="100000">
                                          <p:val>
                                            <p:strVal val="#ppt_x"/>
                                          </p:val>
                                        </p:tav>
                                      </p:tavLst>
                                    </p:anim>
                                    <p:anim calcmode="lin" valueType="num">
                                      <p:cBhvr additive="base">
                                        <p:cTn id="48" dur="500" fill="hold"/>
                                        <p:tgtEl>
                                          <p:spTgt spid="3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50"/>
                                        </p:tgtEl>
                                        <p:attrNameLst>
                                          <p:attrName>style.visibility</p:attrName>
                                        </p:attrNameLst>
                                      </p:cBhvr>
                                      <p:to>
                                        <p:strVal val="visible"/>
                                      </p:to>
                                    </p:set>
                                    <p:anim calcmode="lin" valueType="num">
                                      <p:cBhvr additive="base">
                                        <p:cTn id="51" dur="500" fill="hold"/>
                                        <p:tgtEl>
                                          <p:spTgt spid="350"/>
                                        </p:tgtEl>
                                        <p:attrNameLst>
                                          <p:attrName>ppt_x</p:attrName>
                                        </p:attrNameLst>
                                      </p:cBhvr>
                                      <p:tavLst>
                                        <p:tav tm="0">
                                          <p:val>
                                            <p:strVal val="0-#ppt_w/2"/>
                                          </p:val>
                                        </p:tav>
                                        <p:tav tm="100000">
                                          <p:val>
                                            <p:strVal val="#ppt_x"/>
                                          </p:val>
                                        </p:tav>
                                      </p:tavLst>
                                    </p:anim>
                                    <p:anim calcmode="lin" valueType="num">
                                      <p:cBhvr additive="base">
                                        <p:cTn id="52" dur="500" fill="hold"/>
                                        <p:tgtEl>
                                          <p:spTgt spid="35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2"/>
                                        </p:tgtEl>
                                        <p:attrNameLst>
                                          <p:attrName>style.visibility</p:attrName>
                                        </p:attrNameLst>
                                      </p:cBhvr>
                                      <p:to>
                                        <p:strVal val="visible"/>
                                      </p:to>
                                    </p:set>
                                    <p:anim calcmode="lin" valueType="num">
                                      <p:cBhvr additive="base">
                                        <p:cTn id="55" dur="500" fill="hold"/>
                                        <p:tgtEl>
                                          <p:spTgt spid="352"/>
                                        </p:tgtEl>
                                        <p:attrNameLst>
                                          <p:attrName>ppt_x</p:attrName>
                                        </p:attrNameLst>
                                      </p:cBhvr>
                                      <p:tavLst>
                                        <p:tav tm="0">
                                          <p:val>
                                            <p:strVal val="0-#ppt_w/2"/>
                                          </p:val>
                                        </p:tav>
                                        <p:tav tm="100000">
                                          <p:val>
                                            <p:strVal val="#ppt_x"/>
                                          </p:val>
                                        </p:tav>
                                      </p:tavLst>
                                    </p:anim>
                                    <p:anim calcmode="lin" valueType="num">
                                      <p:cBhvr additive="base">
                                        <p:cTn id="56" dur="500" fill="hold"/>
                                        <p:tgtEl>
                                          <p:spTgt spid="35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3"/>
                                        </p:tgtEl>
                                        <p:attrNameLst>
                                          <p:attrName>style.visibility</p:attrName>
                                        </p:attrNameLst>
                                      </p:cBhvr>
                                      <p:to>
                                        <p:strVal val="visible"/>
                                      </p:to>
                                    </p:set>
                                    <p:anim calcmode="lin" valueType="num">
                                      <p:cBhvr additive="base">
                                        <p:cTn id="59" dur="500" fill="hold"/>
                                        <p:tgtEl>
                                          <p:spTgt spid="353"/>
                                        </p:tgtEl>
                                        <p:attrNameLst>
                                          <p:attrName>ppt_x</p:attrName>
                                        </p:attrNameLst>
                                      </p:cBhvr>
                                      <p:tavLst>
                                        <p:tav tm="0">
                                          <p:val>
                                            <p:strVal val="0-#ppt_w/2"/>
                                          </p:val>
                                        </p:tav>
                                        <p:tav tm="100000">
                                          <p:val>
                                            <p:strVal val="#ppt_x"/>
                                          </p:val>
                                        </p:tav>
                                      </p:tavLst>
                                    </p:anim>
                                    <p:anim calcmode="lin" valueType="num">
                                      <p:cBhvr additive="base">
                                        <p:cTn id="60" dur="500" fill="hold"/>
                                        <p:tgtEl>
                                          <p:spTgt spid="35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4"/>
                                        </p:tgtEl>
                                        <p:attrNameLst>
                                          <p:attrName>style.visibility</p:attrName>
                                        </p:attrNameLst>
                                      </p:cBhvr>
                                      <p:to>
                                        <p:strVal val="visible"/>
                                      </p:to>
                                    </p:set>
                                    <p:anim calcmode="lin" valueType="num">
                                      <p:cBhvr additive="base">
                                        <p:cTn id="63" dur="500" fill="hold"/>
                                        <p:tgtEl>
                                          <p:spTgt spid="354"/>
                                        </p:tgtEl>
                                        <p:attrNameLst>
                                          <p:attrName>ppt_x</p:attrName>
                                        </p:attrNameLst>
                                      </p:cBhvr>
                                      <p:tavLst>
                                        <p:tav tm="0">
                                          <p:val>
                                            <p:strVal val="0-#ppt_w/2"/>
                                          </p:val>
                                        </p:tav>
                                        <p:tav tm="100000">
                                          <p:val>
                                            <p:strVal val="#ppt_x"/>
                                          </p:val>
                                        </p:tav>
                                      </p:tavLst>
                                    </p:anim>
                                    <p:anim calcmode="lin" valueType="num">
                                      <p:cBhvr additive="base">
                                        <p:cTn id="64" dur="500" fill="hold"/>
                                        <p:tgtEl>
                                          <p:spTgt spid="35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5"/>
                                        </p:tgtEl>
                                        <p:attrNameLst>
                                          <p:attrName>style.visibility</p:attrName>
                                        </p:attrNameLst>
                                      </p:cBhvr>
                                      <p:to>
                                        <p:strVal val="visible"/>
                                      </p:to>
                                    </p:set>
                                    <p:anim calcmode="lin" valueType="num">
                                      <p:cBhvr additive="base">
                                        <p:cTn id="67" dur="500" fill="hold"/>
                                        <p:tgtEl>
                                          <p:spTgt spid="355"/>
                                        </p:tgtEl>
                                        <p:attrNameLst>
                                          <p:attrName>ppt_x</p:attrName>
                                        </p:attrNameLst>
                                      </p:cBhvr>
                                      <p:tavLst>
                                        <p:tav tm="0">
                                          <p:val>
                                            <p:strVal val="0-#ppt_w/2"/>
                                          </p:val>
                                        </p:tav>
                                        <p:tav tm="100000">
                                          <p:val>
                                            <p:strVal val="#ppt_x"/>
                                          </p:val>
                                        </p:tav>
                                      </p:tavLst>
                                    </p:anim>
                                    <p:anim calcmode="lin" valueType="num">
                                      <p:cBhvr additive="base">
                                        <p:cTn id="68" dur="500" fill="hold"/>
                                        <p:tgtEl>
                                          <p:spTgt spid="35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7"/>
                                        </p:tgtEl>
                                        <p:attrNameLst>
                                          <p:attrName>style.visibility</p:attrName>
                                        </p:attrNameLst>
                                      </p:cBhvr>
                                      <p:to>
                                        <p:strVal val="visible"/>
                                      </p:to>
                                    </p:set>
                                    <p:anim calcmode="lin" valueType="num">
                                      <p:cBhvr additive="base">
                                        <p:cTn id="71" dur="500" fill="hold"/>
                                        <p:tgtEl>
                                          <p:spTgt spid="357"/>
                                        </p:tgtEl>
                                        <p:attrNameLst>
                                          <p:attrName>ppt_x</p:attrName>
                                        </p:attrNameLst>
                                      </p:cBhvr>
                                      <p:tavLst>
                                        <p:tav tm="0">
                                          <p:val>
                                            <p:strVal val="0-#ppt_w/2"/>
                                          </p:val>
                                        </p:tav>
                                        <p:tav tm="100000">
                                          <p:val>
                                            <p:strVal val="#ppt_x"/>
                                          </p:val>
                                        </p:tav>
                                      </p:tavLst>
                                    </p:anim>
                                    <p:anim calcmode="lin" valueType="num">
                                      <p:cBhvr additive="base">
                                        <p:cTn id="72" dur="500" fill="hold"/>
                                        <p:tgtEl>
                                          <p:spTgt spid="35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58"/>
                                        </p:tgtEl>
                                        <p:attrNameLst>
                                          <p:attrName>style.visibility</p:attrName>
                                        </p:attrNameLst>
                                      </p:cBhvr>
                                      <p:to>
                                        <p:strVal val="visible"/>
                                      </p:to>
                                    </p:set>
                                    <p:anim calcmode="lin" valueType="num">
                                      <p:cBhvr additive="base">
                                        <p:cTn id="75" dur="500" fill="hold"/>
                                        <p:tgtEl>
                                          <p:spTgt spid="358"/>
                                        </p:tgtEl>
                                        <p:attrNameLst>
                                          <p:attrName>ppt_x</p:attrName>
                                        </p:attrNameLst>
                                      </p:cBhvr>
                                      <p:tavLst>
                                        <p:tav tm="0">
                                          <p:val>
                                            <p:strVal val="0-#ppt_w/2"/>
                                          </p:val>
                                        </p:tav>
                                        <p:tav tm="100000">
                                          <p:val>
                                            <p:strVal val="#ppt_x"/>
                                          </p:val>
                                        </p:tav>
                                      </p:tavLst>
                                    </p:anim>
                                    <p:anim calcmode="lin" valueType="num">
                                      <p:cBhvr additive="base">
                                        <p:cTn id="76" dur="500" fill="hold"/>
                                        <p:tgtEl>
                                          <p:spTgt spid="35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59"/>
                                        </p:tgtEl>
                                        <p:attrNameLst>
                                          <p:attrName>style.visibility</p:attrName>
                                        </p:attrNameLst>
                                      </p:cBhvr>
                                      <p:to>
                                        <p:strVal val="visible"/>
                                      </p:to>
                                    </p:set>
                                    <p:anim calcmode="lin" valueType="num">
                                      <p:cBhvr additive="base">
                                        <p:cTn id="79" dur="500" fill="hold"/>
                                        <p:tgtEl>
                                          <p:spTgt spid="359"/>
                                        </p:tgtEl>
                                        <p:attrNameLst>
                                          <p:attrName>ppt_x</p:attrName>
                                        </p:attrNameLst>
                                      </p:cBhvr>
                                      <p:tavLst>
                                        <p:tav tm="0">
                                          <p:val>
                                            <p:strVal val="0-#ppt_w/2"/>
                                          </p:val>
                                        </p:tav>
                                        <p:tav tm="100000">
                                          <p:val>
                                            <p:strVal val="#ppt_x"/>
                                          </p:val>
                                        </p:tav>
                                      </p:tavLst>
                                    </p:anim>
                                    <p:anim calcmode="lin" valueType="num">
                                      <p:cBhvr additive="base">
                                        <p:cTn id="80" dur="500" fill="hold"/>
                                        <p:tgtEl>
                                          <p:spTgt spid="359"/>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60"/>
                                        </p:tgtEl>
                                        <p:attrNameLst>
                                          <p:attrName>style.visibility</p:attrName>
                                        </p:attrNameLst>
                                      </p:cBhvr>
                                      <p:to>
                                        <p:strVal val="visible"/>
                                      </p:to>
                                    </p:set>
                                    <p:anim calcmode="lin" valueType="num">
                                      <p:cBhvr additive="base">
                                        <p:cTn id="83" dur="500" fill="hold"/>
                                        <p:tgtEl>
                                          <p:spTgt spid="360"/>
                                        </p:tgtEl>
                                        <p:attrNameLst>
                                          <p:attrName>ppt_x</p:attrName>
                                        </p:attrNameLst>
                                      </p:cBhvr>
                                      <p:tavLst>
                                        <p:tav tm="0">
                                          <p:val>
                                            <p:strVal val="0-#ppt_w/2"/>
                                          </p:val>
                                        </p:tav>
                                        <p:tav tm="100000">
                                          <p:val>
                                            <p:strVal val="#ppt_x"/>
                                          </p:val>
                                        </p:tav>
                                      </p:tavLst>
                                    </p:anim>
                                    <p:anim calcmode="lin" valueType="num">
                                      <p:cBhvr additive="base">
                                        <p:cTn id="84" dur="500" fill="hold"/>
                                        <p:tgtEl>
                                          <p:spTgt spid="36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362"/>
                                        </p:tgtEl>
                                        <p:attrNameLst>
                                          <p:attrName>style.visibility</p:attrName>
                                        </p:attrNameLst>
                                      </p:cBhvr>
                                      <p:to>
                                        <p:strVal val="visible"/>
                                      </p:to>
                                    </p:set>
                                    <p:anim calcmode="lin" valueType="num">
                                      <p:cBhvr additive="base">
                                        <p:cTn id="87" dur="500" fill="hold"/>
                                        <p:tgtEl>
                                          <p:spTgt spid="362"/>
                                        </p:tgtEl>
                                        <p:attrNameLst>
                                          <p:attrName>ppt_x</p:attrName>
                                        </p:attrNameLst>
                                      </p:cBhvr>
                                      <p:tavLst>
                                        <p:tav tm="0">
                                          <p:val>
                                            <p:strVal val="0-#ppt_w/2"/>
                                          </p:val>
                                        </p:tav>
                                        <p:tav tm="100000">
                                          <p:val>
                                            <p:strVal val="#ppt_x"/>
                                          </p:val>
                                        </p:tav>
                                      </p:tavLst>
                                    </p:anim>
                                    <p:anim calcmode="lin" valueType="num">
                                      <p:cBhvr additive="base">
                                        <p:cTn id="88" dur="500" fill="hold"/>
                                        <p:tgtEl>
                                          <p:spTgt spid="362"/>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63"/>
                                        </p:tgtEl>
                                        <p:attrNameLst>
                                          <p:attrName>style.visibility</p:attrName>
                                        </p:attrNameLst>
                                      </p:cBhvr>
                                      <p:to>
                                        <p:strVal val="visible"/>
                                      </p:to>
                                    </p:set>
                                    <p:anim calcmode="lin" valueType="num">
                                      <p:cBhvr additive="base">
                                        <p:cTn id="91" dur="500" fill="hold"/>
                                        <p:tgtEl>
                                          <p:spTgt spid="363"/>
                                        </p:tgtEl>
                                        <p:attrNameLst>
                                          <p:attrName>ppt_x</p:attrName>
                                        </p:attrNameLst>
                                      </p:cBhvr>
                                      <p:tavLst>
                                        <p:tav tm="0">
                                          <p:val>
                                            <p:strVal val="0-#ppt_w/2"/>
                                          </p:val>
                                        </p:tav>
                                        <p:tav tm="100000">
                                          <p:val>
                                            <p:strVal val="#ppt_x"/>
                                          </p:val>
                                        </p:tav>
                                      </p:tavLst>
                                    </p:anim>
                                    <p:anim calcmode="lin" valueType="num">
                                      <p:cBhvr additive="base">
                                        <p:cTn id="92" dur="500" fill="hold"/>
                                        <p:tgtEl>
                                          <p:spTgt spid="363"/>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64"/>
                                        </p:tgtEl>
                                        <p:attrNameLst>
                                          <p:attrName>style.visibility</p:attrName>
                                        </p:attrNameLst>
                                      </p:cBhvr>
                                      <p:to>
                                        <p:strVal val="visible"/>
                                      </p:to>
                                    </p:set>
                                    <p:anim calcmode="lin" valueType="num">
                                      <p:cBhvr additive="base">
                                        <p:cTn id="95" dur="500" fill="hold"/>
                                        <p:tgtEl>
                                          <p:spTgt spid="364"/>
                                        </p:tgtEl>
                                        <p:attrNameLst>
                                          <p:attrName>ppt_x</p:attrName>
                                        </p:attrNameLst>
                                      </p:cBhvr>
                                      <p:tavLst>
                                        <p:tav tm="0">
                                          <p:val>
                                            <p:strVal val="0-#ppt_w/2"/>
                                          </p:val>
                                        </p:tav>
                                        <p:tav tm="100000">
                                          <p:val>
                                            <p:strVal val="#ppt_x"/>
                                          </p:val>
                                        </p:tav>
                                      </p:tavLst>
                                    </p:anim>
                                    <p:anim calcmode="lin" valueType="num">
                                      <p:cBhvr additive="base">
                                        <p:cTn id="96" dur="500" fill="hold"/>
                                        <p:tgtEl>
                                          <p:spTgt spid="364"/>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65"/>
                                        </p:tgtEl>
                                        <p:attrNameLst>
                                          <p:attrName>style.visibility</p:attrName>
                                        </p:attrNameLst>
                                      </p:cBhvr>
                                      <p:to>
                                        <p:strVal val="visible"/>
                                      </p:to>
                                    </p:set>
                                    <p:anim calcmode="lin" valueType="num">
                                      <p:cBhvr additive="base">
                                        <p:cTn id="99" dur="500" fill="hold"/>
                                        <p:tgtEl>
                                          <p:spTgt spid="365"/>
                                        </p:tgtEl>
                                        <p:attrNameLst>
                                          <p:attrName>ppt_x</p:attrName>
                                        </p:attrNameLst>
                                      </p:cBhvr>
                                      <p:tavLst>
                                        <p:tav tm="0">
                                          <p:val>
                                            <p:strVal val="0-#ppt_w/2"/>
                                          </p:val>
                                        </p:tav>
                                        <p:tav tm="100000">
                                          <p:val>
                                            <p:strVal val="#ppt_x"/>
                                          </p:val>
                                        </p:tav>
                                      </p:tavLst>
                                    </p:anim>
                                    <p:anim calcmode="lin" valueType="num">
                                      <p:cBhvr additive="base">
                                        <p:cTn id="100" dur="500" fill="hold"/>
                                        <p:tgtEl>
                                          <p:spTgt spid="36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37"/>
                                        </p:tgtEl>
                                        <p:attrNameLst>
                                          <p:attrName>style.visibility</p:attrName>
                                        </p:attrNameLst>
                                      </p:cBhvr>
                                      <p:to>
                                        <p:strVal val="visible"/>
                                      </p:to>
                                    </p:set>
                                    <p:anim calcmode="lin" valueType="num">
                                      <p:cBhvr additive="base">
                                        <p:cTn id="103" dur="500" fill="hold"/>
                                        <p:tgtEl>
                                          <p:spTgt spid="337"/>
                                        </p:tgtEl>
                                        <p:attrNameLst>
                                          <p:attrName>ppt_x</p:attrName>
                                        </p:attrNameLst>
                                      </p:cBhvr>
                                      <p:tavLst>
                                        <p:tav tm="0">
                                          <p:val>
                                            <p:strVal val="0-#ppt_w/2"/>
                                          </p:val>
                                        </p:tav>
                                        <p:tav tm="100000">
                                          <p:val>
                                            <p:strVal val="#ppt_x"/>
                                          </p:val>
                                        </p:tav>
                                      </p:tavLst>
                                    </p:anim>
                                    <p:anim calcmode="lin" valueType="num">
                                      <p:cBhvr additive="base">
                                        <p:cTn id="104" dur="5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66"/>
                                        </p:tgtEl>
                                        <p:attrNameLst>
                                          <p:attrName>style.visibility</p:attrName>
                                        </p:attrNameLst>
                                      </p:cBhvr>
                                      <p:to>
                                        <p:strVal val="visible"/>
                                      </p:to>
                                    </p:set>
                                    <p:anim calcmode="lin" valueType="num">
                                      <p:cBhvr additive="base">
                                        <p:cTn id="109" dur="500" fill="hold"/>
                                        <p:tgtEl>
                                          <p:spTgt spid="366"/>
                                        </p:tgtEl>
                                        <p:attrNameLst>
                                          <p:attrName>ppt_x</p:attrName>
                                        </p:attrNameLst>
                                      </p:cBhvr>
                                      <p:tavLst>
                                        <p:tav tm="0">
                                          <p:val>
                                            <p:strVal val="1+#ppt_w/2"/>
                                          </p:val>
                                        </p:tav>
                                        <p:tav tm="100000">
                                          <p:val>
                                            <p:strVal val="#ppt_x"/>
                                          </p:val>
                                        </p:tav>
                                      </p:tavLst>
                                    </p:anim>
                                    <p:anim calcmode="lin" valueType="num">
                                      <p:cBhvr additive="base">
                                        <p:cTn id="110" dur="500" fill="hold"/>
                                        <p:tgtEl>
                                          <p:spTgt spid="36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0-#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367"/>
                                        </p:tgtEl>
                                        <p:attrNameLst>
                                          <p:attrName>style.visibility</p:attrName>
                                        </p:attrNameLst>
                                      </p:cBhvr>
                                      <p:to>
                                        <p:strVal val="visible"/>
                                      </p:to>
                                    </p:set>
                                    <p:anim calcmode="lin" valueType="num">
                                      <p:cBhvr additive="base">
                                        <p:cTn id="121" dur="500" fill="hold"/>
                                        <p:tgtEl>
                                          <p:spTgt spid="367"/>
                                        </p:tgtEl>
                                        <p:attrNameLst>
                                          <p:attrName>ppt_x</p:attrName>
                                        </p:attrNameLst>
                                      </p:cBhvr>
                                      <p:tavLst>
                                        <p:tav tm="0">
                                          <p:val>
                                            <p:strVal val="1+#ppt_w/2"/>
                                          </p:val>
                                        </p:tav>
                                        <p:tav tm="100000">
                                          <p:val>
                                            <p:strVal val="#ppt_x"/>
                                          </p:val>
                                        </p:tav>
                                      </p:tavLst>
                                    </p:anim>
                                    <p:anim calcmode="lin" valueType="num">
                                      <p:cBhvr additive="base">
                                        <p:cTn id="122" dur="500" fill="hold"/>
                                        <p:tgtEl>
                                          <p:spTgt spid="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263315" grpId="0" animBg="1"/>
      <p:bldP spid="337" grpId="0"/>
      <p:bldP spid="352" grpId="0" animBg="1"/>
      <p:bldP spid="353" grpId="0" animBg="1"/>
      <p:bldP spid="354" grpId="0" animBg="1"/>
      <p:bldP spid="355" grpId="0" animBg="1"/>
      <p:bldP spid="366" grpId="0" animBg="1"/>
      <p:bldP spid="36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1519030" y="0"/>
            <a:ext cx="9143980" cy="6857990"/>
          </a:xfrm>
          <a:prstGeom prst="rect">
            <a:avLst/>
          </a:prstGeom>
        </p:spPr>
      </p:pic>
      <p:sp>
        <p:nvSpPr>
          <p:cNvPr id="9" name="TextBox 8"/>
          <p:cNvSpPr txBox="1"/>
          <p:nvPr/>
        </p:nvSpPr>
        <p:spPr>
          <a:xfrm>
            <a:off x="5715000" y="177998"/>
            <a:ext cx="4876800" cy="5232202"/>
          </a:xfrm>
          <a:prstGeom prst="rect">
            <a:avLst/>
          </a:prstGeom>
          <a:noFill/>
        </p:spPr>
        <p:txBody>
          <a:bodyPr wrap="square" rtlCol="0">
            <a:spAutoFit/>
          </a:bodyPr>
          <a:lstStyle/>
          <a:p>
            <a:r>
              <a:rPr lang="en-US" sz="2800" b="1" dirty="0">
                <a:solidFill>
                  <a:srgbClr val="D70002"/>
                </a:solidFill>
              </a:rPr>
              <a:t>Connect with us</a:t>
            </a:r>
          </a:p>
          <a:p>
            <a:pPr algn="ctr"/>
            <a:endParaRPr lang="en-US" sz="2400" b="1" dirty="0">
              <a:solidFill>
                <a:srgbClr val="8E0000"/>
              </a:solidFill>
            </a:endParaRPr>
          </a:p>
          <a:p>
            <a:r>
              <a:rPr lang="en-US" sz="2400" dirty="0">
                <a:solidFill>
                  <a:srgbClr val="D70002"/>
                </a:solidFill>
              </a:rPr>
              <a:t>Twitter: </a:t>
            </a:r>
            <a:r>
              <a:rPr lang="en-US" sz="2400" dirty="0"/>
              <a:t>@</a:t>
            </a:r>
            <a:r>
              <a:rPr lang="en-US" sz="2400" dirty="0" err="1"/>
              <a:t>GAPartnership</a:t>
            </a:r>
            <a:endParaRPr lang="en-US" sz="2400" dirty="0"/>
          </a:p>
          <a:p>
            <a:r>
              <a:rPr lang="en-US" sz="2400" dirty="0"/>
              <a:t> </a:t>
            </a:r>
          </a:p>
          <a:p>
            <a:r>
              <a:rPr lang="en-US" sz="2400" dirty="0" err="1">
                <a:solidFill>
                  <a:srgbClr val="D70002"/>
                </a:solidFill>
              </a:rPr>
              <a:t>Facebook</a:t>
            </a:r>
            <a:r>
              <a:rPr lang="en-US" sz="2400" dirty="0">
                <a:solidFill>
                  <a:srgbClr val="D70002"/>
                </a:solidFill>
              </a:rPr>
              <a:t>: </a:t>
            </a:r>
            <a:r>
              <a:rPr lang="en-US" sz="2400" dirty="0"/>
              <a:t>Georgia Partnership for Excellence in Education</a:t>
            </a:r>
          </a:p>
          <a:p>
            <a:r>
              <a:rPr lang="en-US" sz="2400" dirty="0"/>
              <a:t> </a:t>
            </a:r>
          </a:p>
          <a:p>
            <a:r>
              <a:rPr lang="en-US" sz="2400" dirty="0" err="1">
                <a:solidFill>
                  <a:srgbClr val="D70002"/>
                </a:solidFill>
              </a:rPr>
              <a:t>Instagram</a:t>
            </a:r>
            <a:r>
              <a:rPr lang="en-US" sz="2400" dirty="0">
                <a:solidFill>
                  <a:srgbClr val="D70002"/>
                </a:solidFill>
              </a:rPr>
              <a:t>: </a:t>
            </a:r>
            <a:r>
              <a:rPr lang="en-US" sz="2400" dirty="0"/>
              <a:t>@GAPARTNERSHIP</a:t>
            </a:r>
          </a:p>
          <a:p>
            <a:endParaRPr lang="en-US" sz="2400" dirty="0"/>
          </a:p>
          <a:p>
            <a:r>
              <a:rPr lang="en-US" sz="2400" dirty="0">
                <a:solidFill>
                  <a:srgbClr val="D70002"/>
                </a:solidFill>
              </a:rPr>
              <a:t>LinkedIn: </a:t>
            </a:r>
            <a:r>
              <a:rPr lang="en-US" sz="2400" dirty="0"/>
              <a:t>Georgia Partnership for Excellence in Education</a:t>
            </a:r>
          </a:p>
          <a:p>
            <a:endParaRPr lang="en-US" sz="2400" b="1" dirty="0">
              <a:solidFill>
                <a:srgbClr val="8E0000"/>
              </a:solidFill>
            </a:endParaRPr>
          </a:p>
          <a:p>
            <a:r>
              <a:rPr lang="en-US" sz="2400" dirty="0">
                <a:solidFill>
                  <a:srgbClr val="D70002"/>
                </a:solidFill>
              </a:rPr>
              <a:t>Website: </a:t>
            </a:r>
            <a:r>
              <a:rPr lang="en-US" sz="2400" b="1" dirty="0">
                <a:solidFill>
                  <a:srgbClr val="002060"/>
                </a:solidFill>
                <a:hlinkClick r:id="rId4"/>
              </a:rPr>
              <a:t>www.gpee.org</a:t>
            </a:r>
            <a:endParaRPr lang="en-US" sz="2400" b="1" dirty="0">
              <a:solidFill>
                <a:srgbClr val="002060"/>
              </a:solidFill>
            </a:endParaRPr>
          </a:p>
          <a:p>
            <a:pPr algn="ctr"/>
            <a:endParaRPr lang="en-US" dirty="0">
              <a:solidFill>
                <a:srgbClr val="002060"/>
              </a:solidFill>
            </a:endParaRPr>
          </a:p>
        </p:txBody>
      </p:sp>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87" b="1626"/>
          <a:stretch/>
        </p:blipFill>
        <p:spPr>
          <a:xfrm>
            <a:off x="1676404" y="381000"/>
            <a:ext cx="3657597" cy="2743200"/>
          </a:xfrm>
          <a:prstGeom prst="rect">
            <a:avLst/>
          </a:prstGeom>
        </p:spPr>
      </p:pic>
    </p:spTree>
    <p:extLst>
      <p:ext uri="{BB962C8B-B14F-4D97-AF65-F5344CB8AC3E}">
        <p14:creationId xmlns:p14="http://schemas.microsoft.com/office/powerpoint/2010/main" val="370351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15240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152400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Examine the Data for Education in Georgia</a:t>
            </a:r>
          </a:p>
        </p:txBody>
      </p:sp>
    </p:spTree>
    <p:extLst>
      <p:ext uri="{BB962C8B-B14F-4D97-AF65-F5344CB8AC3E}">
        <p14:creationId xmlns:p14="http://schemas.microsoft.com/office/powerpoint/2010/main" val="295361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34000" y="3124200"/>
            <a:ext cx="184150" cy="579438"/>
          </a:xfrm>
          <a:prstGeom prst="rect">
            <a:avLst/>
          </a:prstGeom>
          <a:noFill/>
          <a:ln w="9525">
            <a:noFill/>
            <a:miter lim="800000"/>
            <a:headEnd/>
            <a:tailEnd/>
          </a:ln>
        </p:spPr>
        <p:txBody>
          <a:bodyPr wrap="none">
            <a:spAutoFit/>
          </a:bodyPr>
          <a:lstStyle/>
          <a:p>
            <a:endParaRPr lang="en-US" sz="3200" b="1">
              <a:cs typeface="Times New Roman" charset="0"/>
            </a:endParaRPr>
          </a:p>
        </p:txBody>
      </p:sp>
      <p:sp>
        <p:nvSpPr>
          <p:cNvPr id="26627" name="Rectangle 3"/>
          <p:cNvSpPr>
            <a:spLocks noChangeArrowheads="1"/>
          </p:cNvSpPr>
          <p:nvPr/>
        </p:nvSpPr>
        <p:spPr bwMode="auto">
          <a:xfrm>
            <a:off x="2057400" y="533400"/>
            <a:ext cx="81534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Academic Achievement Milestones</a:t>
            </a:r>
          </a:p>
        </p:txBody>
      </p:sp>
      <p:sp>
        <p:nvSpPr>
          <p:cNvPr id="26628" name="AutoShape 4"/>
          <p:cNvSpPr>
            <a:spLocks noChangeArrowheads="1"/>
          </p:cNvSpPr>
          <p:nvPr/>
        </p:nvSpPr>
        <p:spPr bwMode="auto">
          <a:xfrm>
            <a:off x="2057400" y="14478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buFont typeface="Wingdings" charset="2"/>
              <a:buNone/>
            </a:pPr>
            <a:r>
              <a:rPr lang="en-US" sz="2800" b="1" dirty="0">
                <a:solidFill>
                  <a:schemeClr val="bg1"/>
                </a:solidFill>
                <a:latin typeface="+mj-lt"/>
                <a:cs typeface="Times New Roman" charset="0"/>
              </a:rPr>
              <a:t>School Readiness</a:t>
            </a:r>
          </a:p>
        </p:txBody>
      </p:sp>
      <p:sp>
        <p:nvSpPr>
          <p:cNvPr id="26629" name="AutoShape 5"/>
          <p:cNvSpPr>
            <a:spLocks noChangeArrowheads="1"/>
          </p:cNvSpPr>
          <p:nvPr/>
        </p:nvSpPr>
        <p:spPr bwMode="auto">
          <a:xfrm>
            <a:off x="2057400" y="23622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Literacy by 3</a:t>
            </a:r>
            <a:r>
              <a:rPr lang="en-US" sz="2800" b="1" baseline="30000" dirty="0">
                <a:solidFill>
                  <a:schemeClr val="bg1"/>
                </a:solidFill>
                <a:latin typeface="+mj-lt"/>
                <a:cs typeface="Times New Roman" charset="0"/>
              </a:rPr>
              <a:t>rd</a:t>
            </a:r>
            <a:r>
              <a:rPr lang="en-US" sz="2800" b="1" dirty="0">
                <a:solidFill>
                  <a:schemeClr val="bg1"/>
                </a:solidFill>
                <a:latin typeface="+mj-lt"/>
                <a:cs typeface="Times New Roman" charset="0"/>
              </a:rPr>
              <a:t> Grade</a:t>
            </a:r>
          </a:p>
        </p:txBody>
      </p:sp>
      <p:sp>
        <p:nvSpPr>
          <p:cNvPr id="26630" name="AutoShape 6"/>
          <p:cNvSpPr>
            <a:spLocks noChangeArrowheads="1"/>
          </p:cNvSpPr>
          <p:nvPr/>
        </p:nvSpPr>
        <p:spPr bwMode="auto">
          <a:xfrm>
            <a:off x="2057400" y="32766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Numeracy by 8</a:t>
            </a:r>
            <a:r>
              <a:rPr lang="en-US" sz="2800" b="1" baseline="30000" dirty="0">
                <a:solidFill>
                  <a:schemeClr val="bg1"/>
                </a:solidFill>
                <a:latin typeface="+mj-lt"/>
                <a:cs typeface="Times New Roman" charset="0"/>
              </a:rPr>
              <a:t>th</a:t>
            </a:r>
            <a:r>
              <a:rPr lang="en-US" sz="2800" b="1" dirty="0">
                <a:solidFill>
                  <a:schemeClr val="bg1"/>
                </a:solidFill>
                <a:latin typeface="+mj-lt"/>
                <a:cs typeface="Times New Roman" charset="0"/>
              </a:rPr>
              <a:t> Grade</a:t>
            </a:r>
          </a:p>
        </p:txBody>
      </p:sp>
      <p:sp>
        <p:nvSpPr>
          <p:cNvPr id="26631" name="AutoShape 7"/>
          <p:cNvSpPr>
            <a:spLocks noChangeArrowheads="1"/>
          </p:cNvSpPr>
          <p:nvPr/>
        </p:nvSpPr>
        <p:spPr bwMode="auto">
          <a:xfrm>
            <a:off x="2057400" y="41910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High School Graduation</a:t>
            </a:r>
          </a:p>
        </p:txBody>
      </p:sp>
      <p:sp>
        <p:nvSpPr>
          <p:cNvPr id="26632" name="AutoShape 8"/>
          <p:cNvSpPr>
            <a:spLocks noChangeArrowheads="1"/>
          </p:cNvSpPr>
          <p:nvPr/>
        </p:nvSpPr>
        <p:spPr bwMode="auto">
          <a:xfrm>
            <a:off x="2057400" y="5943600"/>
            <a:ext cx="8153400" cy="762000"/>
          </a:xfrm>
          <a:prstGeom prst="roundRect">
            <a:avLst>
              <a:gd name="adj" fmla="val 16667"/>
            </a:avLst>
          </a:prstGeom>
          <a:solidFill>
            <a:srgbClr val="0070C0"/>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Workforce and/or College Ready</a:t>
            </a:r>
          </a:p>
        </p:txBody>
      </p:sp>
      <p:sp>
        <p:nvSpPr>
          <p:cNvPr id="26633" name="AutoShape 9"/>
          <p:cNvSpPr>
            <a:spLocks noChangeArrowheads="1"/>
          </p:cNvSpPr>
          <p:nvPr/>
        </p:nvSpPr>
        <p:spPr bwMode="auto">
          <a:xfrm>
            <a:off x="5638800" y="5105400"/>
            <a:ext cx="838200" cy="685800"/>
          </a:xfrm>
          <a:prstGeom prst="downArrow">
            <a:avLst>
              <a:gd name="adj1" fmla="val 53787"/>
              <a:gd name="adj2" fmla="val 52546"/>
            </a:avLst>
          </a:prstGeom>
          <a:noFill/>
          <a:ln w="635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644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2819400" y="1182190"/>
            <a:ext cx="6553200" cy="5675811"/>
          </a:xfrm>
          <a:prstGeom prst="rect">
            <a:avLst/>
          </a:prstGeom>
          <a:noFill/>
          <a:ln w="9525">
            <a:noFill/>
            <a:miter lim="800000"/>
            <a:headEnd/>
            <a:tailEnd/>
          </a:ln>
        </p:spPr>
      </p:pic>
      <p:sp>
        <p:nvSpPr>
          <p:cNvPr id="5" name="Rectangle 2"/>
          <p:cNvSpPr>
            <a:spLocks noChangeArrowheads="1"/>
          </p:cNvSpPr>
          <p:nvPr/>
        </p:nvSpPr>
        <p:spPr bwMode="auto">
          <a:xfrm>
            <a:off x="1752600" y="228600"/>
            <a:ext cx="86868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School Readiness</a:t>
            </a:r>
          </a:p>
        </p:txBody>
      </p:sp>
      <p:sp>
        <p:nvSpPr>
          <p:cNvPr id="6" name="TextBox 5"/>
          <p:cNvSpPr txBox="1"/>
          <p:nvPr/>
        </p:nvSpPr>
        <p:spPr>
          <a:xfrm>
            <a:off x="2819400" y="762000"/>
            <a:ext cx="5715000" cy="369332"/>
          </a:xfrm>
          <a:prstGeom prst="rect">
            <a:avLst/>
          </a:prstGeom>
          <a:noFill/>
        </p:spPr>
        <p:txBody>
          <a:bodyPr wrap="square" rtlCol="0">
            <a:spAutoFit/>
          </a:bodyPr>
          <a:lstStyle/>
          <a:p>
            <a:pPr algn="ctr"/>
            <a:r>
              <a:rPr lang="en-US" dirty="0"/>
              <a:t>Percent of Children with School Readiness Skills</a:t>
            </a:r>
          </a:p>
        </p:txBody>
      </p:sp>
    </p:spTree>
    <p:extLst>
      <p:ext uri="{BB962C8B-B14F-4D97-AF65-F5344CB8AC3E}">
        <p14:creationId xmlns:p14="http://schemas.microsoft.com/office/powerpoint/2010/main" val="10495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52600" y="228600"/>
            <a:ext cx="8686800" cy="107721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NAEP 4</a:t>
            </a:r>
            <a:r>
              <a:rPr lang="en-US" sz="3200" b="1" baseline="30000" dirty="0">
                <a:solidFill>
                  <a:srgbClr val="002060"/>
                </a:solidFill>
                <a:latin typeface="+mj-lt"/>
                <a:cs typeface="Times New Roman" charset="0"/>
              </a:rPr>
              <a:t>th</a:t>
            </a:r>
            <a:r>
              <a:rPr lang="en-US" sz="3200" b="1" dirty="0">
                <a:solidFill>
                  <a:srgbClr val="002060"/>
                </a:solidFill>
                <a:latin typeface="+mj-lt"/>
                <a:cs typeface="Times New Roman" charset="0"/>
              </a:rPr>
              <a:t> Grade Reading</a:t>
            </a:r>
          </a:p>
          <a:p>
            <a:pPr algn="ctr"/>
            <a:r>
              <a:rPr lang="en-US" sz="3200" b="1" dirty="0">
                <a:solidFill>
                  <a:srgbClr val="002060"/>
                </a:solidFill>
                <a:latin typeface="+mj-lt"/>
                <a:cs typeface="Times New Roman" charset="0"/>
              </a:rPr>
              <a:t>Percent At or Above Proficient</a:t>
            </a:r>
          </a:p>
        </p:txBody>
      </p:sp>
      <p:graphicFrame>
        <p:nvGraphicFramePr>
          <p:cNvPr id="7" name="Content Placeholder 4"/>
          <p:cNvGraphicFramePr>
            <a:graphicFrameLocks noGrp="1"/>
          </p:cNvGraphicFramePr>
          <p:nvPr>
            <p:ph idx="1"/>
          </p:nvPr>
        </p:nvGraphicFramePr>
        <p:xfrm>
          <a:off x="1981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2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981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a:spLocks noChangeArrowheads="1"/>
          </p:cNvSpPr>
          <p:nvPr/>
        </p:nvSpPr>
        <p:spPr bwMode="auto">
          <a:xfrm>
            <a:off x="1752600" y="228600"/>
            <a:ext cx="86868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NAEP 8</a:t>
            </a:r>
            <a:r>
              <a:rPr lang="en-US" sz="3200" b="1" baseline="30000" dirty="0">
                <a:solidFill>
                  <a:srgbClr val="000066"/>
                </a:solidFill>
                <a:latin typeface="+mj-lt"/>
                <a:cs typeface="Times New Roman" charset="0"/>
              </a:rPr>
              <a:t>th</a:t>
            </a:r>
            <a:r>
              <a:rPr lang="en-US" sz="3200" b="1" dirty="0">
                <a:solidFill>
                  <a:srgbClr val="000066"/>
                </a:solidFill>
                <a:latin typeface="+mj-lt"/>
                <a:cs typeface="Times New Roman" charset="0"/>
              </a:rPr>
              <a:t> Grade Math</a:t>
            </a:r>
          </a:p>
          <a:p>
            <a:pPr algn="ctr"/>
            <a:r>
              <a:rPr lang="en-US" sz="3200" b="1" dirty="0">
                <a:solidFill>
                  <a:srgbClr val="000066"/>
                </a:solidFill>
                <a:latin typeface="+mj-lt"/>
                <a:cs typeface="Times New Roman" charset="0"/>
              </a:rPr>
              <a:t>Percent At or Above Proficient</a:t>
            </a:r>
          </a:p>
        </p:txBody>
      </p:sp>
    </p:spTree>
    <p:extLst>
      <p:ext uri="{BB962C8B-B14F-4D97-AF65-F5344CB8AC3E}">
        <p14:creationId xmlns:p14="http://schemas.microsoft.com/office/powerpoint/2010/main" val="19124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752600" y="228600"/>
            <a:ext cx="86868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Georgia High School Graduation Rates</a:t>
            </a:r>
          </a:p>
        </p:txBody>
      </p:sp>
      <p:sp>
        <p:nvSpPr>
          <p:cNvPr id="35843" name="Text Box 3"/>
          <p:cNvSpPr txBox="1">
            <a:spLocks noChangeArrowheads="1"/>
          </p:cNvSpPr>
          <p:nvPr/>
        </p:nvSpPr>
        <p:spPr bwMode="auto">
          <a:xfrm>
            <a:off x="152400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Governor’s Office of Student Achievement (2014-17), Georgia Department of Education (2018)</a:t>
            </a:r>
          </a:p>
        </p:txBody>
      </p:sp>
      <p:graphicFrame>
        <p:nvGraphicFramePr>
          <p:cNvPr id="35897" name="Group 57"/>
          <p:cNvGraphicFramePr>
            <a:graphicFrameLocks noGrp="1"/>
          </p:cNvGraphicFramePr>
          <p:nvPr/>
        </p:nvGraphicFramePr>
        <p:xfrm>
          <a:off x="2667000" y="990600"/>
          <a:ext cx="7086600" cy="5044460"/>
        </p:xfrm>
        <a:graphic>
          <a:graphicData uri="http://schemas.openxmlformats.org/drawingml/2006/table">
            <a:tbl>
              <a:tblPr>
                <a:tableStyleId>{793D81CF-94F2-401A-BA57-92F5A7B2D0C5}</a:tableStyleId>
              </a:tblPr>
              <a:tblGrid>
                <a:gridCol w="2684318">
                  <a:extLst>
                    <a:ext uri="{9D8B030D-6E8A-4147-A177-3AD203B41FA5}">
                      <a16:colId xmlns:a16="http://schemas.microsoft.com/office/drawing/2014/main" val="20000"/>
                    </a:ext>
                  </a:extLst>
                </a:gridCol>
                <a:gridCol w="4402282">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Year</a:t>
                      </a:r>
                      <a:endParaRPr kumimoji="0" lang="en-US" sz="2000" b="1" i="0" u="none" strike="noStrike" cap="none" normalizeH="0" baseline="0" dirty="0">
                        <a:ln>
                          <a:noFill/>
                        </a:ln>
                        <a:solidFill>
                          <a:schemeClr val="bg1"/>
                        </a:solidFill>
                        <a:effectLst/>
                        <a:latin typeface="+mn-lt"/>
                        <a:ea typeface="ＭＳ Ｐゴシック" charset="-128"/>
                        <a:cs typeface="Arial" pitchFamily="34" charset="0"/>
                      </a:endParaRPr>
                    </a:p>
                  </a:txBody>
                  <a:tcPr anchor="ctr" horzOverflow="overflow">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High School Graduation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128"/>
                          <a:cs typeface="Arial" pitchFamily="34" charset="0"/>
                        </a:rPr>
                        <a:t>State Average</a:t>
                      </a:r>
                    </a:p>
                  </a:txBody>
                  <a:tcPr anchor="ctr" horzOverflow="overflow">
                    <a:solidFill>
                      <a:srgbClr val="E11148"/>
                    </a:solidFill>
                  </a:tcPr>
                </a:tc>
                <a:extLst>
                  <a:ext uri="{0D108BD9-81ED-4DB2-BD59-A6C34878D82A}">
                    <a16:rowId xmlns:a16="http://schemas.microsoft.com/office/drawing/2014/main" val="10000"/>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2014</a:t>
                      </a:r>
                    </a:p>
                  </a:txBody>
                  <a:tcPr anchor="ctr" horzOverflow="overflow"/>
                </a:tc>
                <a:tc>
                  <a:txBody>
                    <a:bodyPr/>
                    <a:lstStyle/>
                    <a:p>
                      <a:pPr algn="ctr"/>
                      <a:r>
                        <a:rPr lang="en-US" sz="2800" dirty="0">
                          <a:latin typeface="+mn-lt"/>
                        </a:rPr>
                        <a:t>73%</a:t>
                      </a:r>
                    </a:p>
                  </a:txBody>
                  <a:tcPr anchor="ctr" horzOverflow="overflow"/>
                </a:tc>
                <a:extLst>
                  <a:ext uri="{0D108BD9-81ED-4DB2-BD59-A6C34878D82A}">
                    <a16:rowId xmlns:a16="http://schemas.microsoft.com/office/drawing/2014/main" val="4293331167"/>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330000572"/>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515994211"/>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81%</a:t>
                      </a:r>
                    </a:p>
                  </a:txBody>
                  <a:tcPr anchor="ctr" horzOverflow="overflow"/>
                </a:tc>
                <a:extLst>
                  <a:ext uri="{0D108BD9-81ED-4DB2-BD59-A6C34878D82A}">
                    <a16:rowId xmlns:a16="http://schemas.microsoft.com/office/drawing/2014/main" val="2813295433"/>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82%</a:t>
                      </a:r>
                    </a:p>
                  </a:txBody>
                  <a:tcPr anchor="ctr" horzOverflow="overflow"/>
                </a:tc>
                <a:extLst>
                  <a:ext uri="{0D108BD9-81ED-4DB2-BD59-A6C34878D82A}">
                    <a16:rowId xmlns:a16="http://schemas.microsoft.com/office/drawing/2014/main" val="2813193047"/>
                  </a:ext>
                </a:extLst>
              </a:tr>
            </a:tbl>
          </a:graphicData>
        </a:graphic>
      </p:graphicFrame>
    </p:spTree>
    <p:extLst>
      <p:ext uri="{BB962C8B-B14F-4D97-AF65-F5344CB8AC3E}">
        <p14:creationId xmlns:p14="http://schemas.microsoft.com/office/powerpoint/2010/main" val="4060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5897"/>
                                        </p:tgtEl>
                                        <p:attrNameLst>
                                          <p:attrName>style.visibility</p:attrName>
                                        </p:attrNameLst>
                                      </p:cBhvr>
                                      <p:to>
                                        <p:strVal val="visible"/>
                                      </p:to>
                                    </p:set>
                                    <p:animEffect transition="in" filter="box(in)">
                                      <p:cBhvr>
                                        <p:cTn id="7" dur="1000"/>
                                        <p:tgtEl>
                                          <p:spTgt spid="3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70A8A103D1D1409D291AAB35A3100D" ma:contentTypeVersion="9" ma:contentTypeDescription="Create a new document." ma:contentTypeScope="" ma:versionID="cc73daee35d68ec3ce4ed6bc0d1ba413">
  <xsd:schema xmlns:xsd="http://www.w3.org/2001/XMLSchema" xmlns:xs="http://www.w3.org/2001/XMLSchema" xmlns:p="http://schemas.microsoft.com/office/2006/metadata/properties" xmlns:ns3="2d0794bf-eef7-4b6e-96e3-21d574c2746f" targetNamespace="http://schemas.microsoft.com/office/2006/metadata/properties" ma:root="true" ma:fieldsID="3b2cbd4f774f2614d3ff0f5a7a66c22f" ns3:_="">
    <xsd:import namespace="2d0794bf-eef7-4b6e-96e3-21d574c2746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794bf-eef7-4b6e-96e3-21d574c27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68440C-A9B7-4D66-8E83-0DC4FA881D43}">
  <ds:schemaRefs>
    <ds:schemaRef ds:uri="http://schemas.microsoft.com/sharepoint/v3/contenttype/forms"/>
  </ds:schemaRefs>
</ds:datastoreItem>
</file>

<file path=customXml/itemProps2.xml><?xml version="1.0" encoding="utf-8"?>
<ds:datastoreItem xmlns:ds="http://schemas.openxmlformats.org/officeDocument/2006/customXml" ds:itemID="{053CDF4A-D0E4-47B8-82A2-E93E73B5E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0794bf-eef7-4b6e-96e3-21d574c274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67E661-99F1-4E4A-A06E-49F9222B7DFB}">
  <ds:schemaRefs>
    <ds:schemaRef ds:uri="http://purl.org/dc/terms/"/>
    <ds:schemaRef ds:uri="2d0794bf-eef7-4b6e-96e3-21d574c2746f"/>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TotalTime>
  <Words>2645</Words>
  <Application>Microsoft Office PowerPoint</Application>
  <PresentationFormat>Widescreen</PresentationFormat>
  <Paragraphs>331</Paragraphs>
  <Slides>38</Slides>
  <Notes>33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0" baseType="lpstr">
      <vt:lpstr>Arial</vt:lpstr>
      <vt:lpstr>Avenir-Black</vt:lpstr>
      <vt:lpstr>Calibri</vt:lpstr>
      <vt:lpstr>Calibri Light</vt:lpstr>
      <vt:lpstr>Century Gothic</vt:lpstr>
      <vt:lpstr>Courier New</vt:lpstr>
      <vt:lpstr>Times New Roman</vt:lpstr>
      <vt:lpstr>Trebuchet MS</vt:lpstr>
      <vt:lpstr>Verdana</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ACT Tested High School Graduates Meeting College Readiness Benchmarks - Reading</vt:lpstr>
      <vt:lpstr>Percent of ACT Tested High School Graduates Meeting College Readiness Benchmarks -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Changing Face of Georgia</vt:lpstr>
      <vt:lpstr>PowerPoint Presentation</vt:lpstr>
      <vt:lpstr>Achievement Gaps</vt:lpstr>
      <vt:lpstr>The Great Equalizer</vt:lpstr>
      <vt:lpstr>The Missing 57%</vt:lpstr>
      <vt:lpstr>Georgia’s Economic Development Needs</vt:lpstr>
      <vt:lpstr>Georgia’s Future Workforce</vt:lpstr>
      <vt:lpstr>PowerPoint Presentation</vt:lpstr>
      <vt:lpstr>PowerPoint Presentation</vt:lpstr>
      <vt:lpstr>Profile of Child Wellbeing and Academic Achievement</vt:lpstr>
      <vt:lpstr>Babies Born to Mothers with  &lt;12 Years of Education</vt:lpstr>
      <vt:lpstr>Percent Teens Not Working or in School</vt:lpstr>
      <vt:lpstr>Percent Low-Income by School District</vt:lpstr>
      <vt:lpstr>Percent Low-Income and  Proficient + Distinguished 3rd Grade English Language Arts</vt:lpstr>
      <vt:lpstr>Percent Low-Income and  Proficient + Distinguished 8th Grade Math</vt:lpstr>
      <vt:lpstr>Percent Low-Income and HS Graduation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Golivesky</dc:creator>
  <cp:lastModifiedBy>Robert W. Gaines, II</cp:lastModifiedBy>
  <cp:revision>4</cp:revision>
  <dcterms:created xsi:type="dcterms:W3CDTF">2018-08-22T17:20:35Z</dcterms:created>
  <dcterms:modified xsi:type="dcterms:W3CDTF">2019-09-20T17:21:09Z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0x010100B970A8A103D1D1409D291AAB35A3100D</vt:lpwstr>
  </property>
</Properties>
</file>