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notesSlides/notesSlide7.xml" ContentType="application/vnd.openxmlformats-officedocument.presentationml.notesSlide+xml"/>
  <Override PartName="/ppt/charts/chart2.xml" ContentType="application/vnd.openxmlformats-officedocument.drawingml.chart+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3.xml" ContentType="application/vnd.openxmlformats-officedocument.drawingml.chart+xml"/>
  <Override PartName="/ppt/notesSlides/notesSlide10.xml" ContentType="application/vnd.openxmlformats-officedocument.presentationml.notesSlide+xml"/>
  <Override PartName="/ppt/charts/chart4.xml" ContentType="application/vnd.openxmlformats-officedocument.drawingml.chart+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charts/chart5.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6.xml" ContentType="application/vnd.openxmlformats-officedocument.drawingml.chart+xml"/>
  <Override PartName="/ppt/charts/style2.xml" ContentType="application/vnd.ms-office.chartstyle+xml"/>
  <Override PartName="/ppt/charts/colors2.xml" ContentType="application/vnd.ms-office.chartcolorstyle+xml"/>
  <Override PartName="/ppt/charts/chart7.xml" ContentType="application/vnd.openxmlformats-officedocument.drawingml.chart+xml"/>
  <Override PartName="/ppt/charts/style3.xml" ContentType="application/vnd.ms-office.chartstyle+xml"/>
  <Override PartName="/ppt/charts/colors3.xml" ContentType="application/vnd.ms-office.chartcolorstyle+xml"/>
  <Override PartName="/ppt/charts/chart8.xml" ContentType="application/vnd.openxmlformats-officedocument.drawingml.chart+xml"/>
  <Override PartName="/ppt/charts/style4.xml" ContentType="application/vnd.ms-office.chartstyle+xml"/>
  <Override PartName="/ppt/charts/colors4.xml" ContentType="application/vnd.ms-office.chartcolorstyle+xml"/>
  <Override PartName="/ppt/charts/chart9.xml" ContentType="application/vnd.openxmlformats-officedocument.drawingml.chart+xml"/>
  <Override PartName="/ppt/charts/style5.xml" ContentType="application/vnd.ms-office.chartstyle+xml"/>
  <Override PartName="/ppt/charts/colors5.xml" ContentType="application/vnd.ms-office.chartcolorstyle+xml"/>
  <Override PartName="/ppt/charts/chart10.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11.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rts/chart12.xml" ContentType="application/vnd.openxmlformats-officedocument.drawingml.chart+xml"/>
  <Override PartName="/ppt/notesSlides/notesSlide25.xml" ContentType="application/vnd.openxmlformats-officedocument.presentationml.notesSlide+xml"/>
  <Override PartName="/ppt/charts/chart13.xml" ContentType="application/vnd.openxmlformats-officedocument.drawingml.chart+xml"/>
  <Override PartName="/ppt/notesSlides/notesSlide26.xml" ContentType="application/vnd.openxmlformats-officedocument.presentationml.notesSlide+xml"/>
  <Override PartName="/ppt/charts/chart14.xml" ContentType="application/vnd.openxmlformats-officedocument.drawingml.chart+xml"/>
  <Override PartName="/ppt/notesSlides/notesSlide27.xml" ContentType="application/vnd.openxmlformats-officedocument.presentationml.notesSlide+xml"/>
  <Override PartName="/ppt/charts/chart15.xml" ContentType="application/vnd.openxmlformats-officedocument.drawingml.chart+xml"/>
  <Override PartName="/ppt/notesSlides/notesSlide28.xml" ContentType="application/vnd.openxmlformats-officedocument.presentationml.notesSlide+xml"/>
  <Override PartName="/ppt/charts/chart16.xml" ContentType="application/vnd.openxmlformats-officedocument.drawingml.chart+xml"/>
  <Override PartName="/ppt/notesSlides/notesSlide29.xml" ContentType="application/vnd.openxmlformats-officedocument.presentationml.notesSlide+xml"/>
  <Override PartName="/ppt/charts/chart17.xml" ContentType="application/vnd.openxmlformats-officedocument.drawingml.chart+xml"/>
  <Override PartName="/ppt/notesSlides/notesSlide30.xml" ContentType="application/vnd.openxmlformats-officedocument.presentationml.notesSlide+xml"/>
  <Override PartName="/ppt/charts/chart18.xml" ContentType="application/vnd.openxmlformats-officedocument.drawingml.chart+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4"/>
  </p:sldMasterIdLst>
  <p:notesMasterIdLst>
    <p:notesMasterId r:id="rId44"/>
  </p:notesMasterIdLst>
  <p:handoutMasterIdLst>
    <p:handoutMasterId r:id="rId45"/>
  </p:handoutMasterIdLst>
  <p:sldIdLst>
    <p:sldId id="442" r:id="rId5"/>
    <p:sldId id="377" r:id="rId6"/>
    <p:sldId id="455" r:id="rId7"/>
    <p:sldId id="369" r:id="rId8"/>
    <p:sldId id="378" r:id="rId9"/>
    <p:sldId id="277" r:id="rId10"/>
    <p:sldId id="278" r:id="rId11"/>
    <p:sldId id="279" r:id="rId12"/>
    <p:sldId id="280" r:id="rId13"/>
    <p:sldId id="352" r:id="rId14"/>
    <p:sldId id="421" r:id="rId15"/>
    <p:sldId id="422" r:id="rId16"/>
    <p:sldId id="379" r:id="rId17"/>
    <p:sldId id="457" r:id="rId18"/>
    <p:sldId id="288" r:id="rId19"/>
    <p:sldId id="395" r:id="rId20"/>
    <p:sldId id="393" r:id="rId21"/>
    <p:sldId id="392" r:id="rId22"/>
    <p:sldId id="384" r:id="rId23"/>
    <p:sldId id="380" r:id="rId24"/>
    <p:sldId id="323" r:id="rId25"/>
    <p:sldId id="437" r:id="rId26"/>
    <p:sldId id="432" r:id="rId27"/>
    <p:sldId id="468" r:id="rId28"/>
    <p:sldId id="322" r:id="rId29"/>
    <p:sldId id="433" r:id="rId30"/>
    <p:sldId id="326" r:id="rId31"/>
    <p:sldId id="381" r:id="rId32"/>
    <p:sldId id="436" r:id="rId33"/>
    <p:sldId id="458" r:id="rId34"/>
    <p:sldId id="459" r:id="rId35"/>
    <p:sldId id="460" r:id="rId36"/>
    <p:sldId id="461" r:id="rId37"/>
    <p:sldId id="462" r:id="rId38"/>
    <p:sldId id="463" r:id="rId39"/>
    <p:sldId id="464" r:id="rId40"/>
    <p:sldId id="305" r:id="rId41"/>
    <p:sldId id="302" r:id="rId42"/>
    <p:sldId id="303" r:id="rId43"/>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na Rickman" initials="DR" lastIdx="1" clrIdx="0">
    <p:extLst>
      <p:ext uri="{19B8F6BF-5375-455C-9EA6-DF929625EA0E}">
        <p15:presenceInfo xmlns:p15="http://schemas.microsoft.com/office/powerpoint/2012/main" userId="Dana Rickman" providerId="None"/>
      </p:ext>
    </p:extLst>
  </p:cmAuthor>
  <p:cmAuthor id="2" name="Elisa Adelman" initials="EA" lastIdx="2" clrIdx="1">
    <p:extLst>
      <p:ext uri="{19B8F6BF-5375-455C-9EA6-DF929625EA0E}">
        <p15:presenceInfo xmlns:p15="http://schemas.microsoft.com/office/powerpoint/2012/main" userId="S::eadelman@gpee.org::6094c8b3-8d47-4b4b-ae31-4a16ea442f2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11148"/>
    <a:srgbClr val="D70E2B"/>
    <a:srgbClr val="CECA22"/>
    <a:srgbClr val="D70002"/>
    <a:srgbClr val="33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215" autoAdjust="0"/>
    <p:restoredTop sz="93539" autoAdjust="0"/>
  </p:normalViewPr>
  <p:slideViewPr>
    <p:cSldViewPr>
      <p:cViewPr>
        <p:scale>
          <a:sx n="83" d="100"/>
          <a:sy n="83" d="100"/>
        </p:scale>
        <p:origin x="585" y="3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4497"/>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viewProps" Target="viewProps.xml"/><Relationship Id="rId8" Type="http://schemas.openxmlformats.org/officeDocument/2006/relationships/slide" Target="slides/slide4.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6.xml"/><Relationship Id="rId1" Type="http://schemas.microsoft.com/office/2011/relationships/chartStyle" Target="style6.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7.xml"/><Relationship Id="rId1" Type="http://schemas.microsoft.com/office/2011/relationships/chartStyle" Target="style7.xml"/></Relationships>
</file>

<file path=ppt/charts/_rels/chart12.xml.rels><?xml version="1.0" encoding="UTF-8" standalone="yes"?>
<Relationships xmlns="http://schemas.openxmlformats.org/package/2006/relationships"><Relationship Id="rId1" Type="http://schemas.openxmlformats.org/officeDocument/2006/relationships/oleObject" Target="file:///\\synology\data\Econ%20of%20Ed%20Slides\2019%20Slides\Raw%20data%20update%20files\Master%20Workbook_10.2.19.xlsx" TargetMode="External"/></Relationships>
</file>

<file path=ppt/charts/_rels/chart13.xml.rels><?xml version="1.0" encoding="UTF-8" standalone="yes"?>
<Relationships xmlns="http://schemas.openxmlformats.org/package/2006/relationships"><Relationship Id="rId1" Type="http://schemas.openxmlformats.org/officeDocument/2006/relationships/oleObject" Target="file:///\\synology\data\Econ%20of%20Ed%20Slides\2019%20Slides\Raw%20data%20update%20files\Master%20Workbook_10.2.19.xlsx" TargetMode="External"/></Relationships>
</file>

<file path=ppt/charts/_rels/chart14.xml.rels><?xml version="1.0" encoding="UTF-8" standalone="yes"?>
<Relationships xmlns="http://schemas.openxmlformats.org/package/2006/relationships"><Relationship Id="rId1" Type="http://schemas.openxmlformats.org/officeDocument/2006/relationships/oleObject" Target="file:///\\synology\data\Econ%20of%20Ed%20Slides\2019%20Slides\Raw%20data%20update%20files\Master%20Workbook_10.2.19.xlsx" TargetMode="External"/></Relationships>
</file>

<file path=ppt/charts/_rels/chart15.xml.rels><?xml version="1.0" encoding="UTF-8" standalone="yes"?>
<Relationships xmlns="http://schemas.openxmlformats.org/package/2006/relationships"><Relationship Id="rId1" Type="http://schemas.openxmlformats.org/officeDocument/2006/relationships/oleObject" Target="file:///\\synology\data\Econ%20of%20Ed%20Slides\2019%20Slides\Raw%20data%20update%20files\Master%20Workbook_10.2.19.xlsx" TargetMode="External"/></Relationships>
</file>

<file path=ppt/charts/_rels/chart16.xml.rels><?xml version="1.0" encoding="UTF-8" standalone="yes"?>
<Relationships xmlns="http://schemas.openxmlformats.org/package/2006/relationships"><Relationship Id="rId1" Type="http://schemas.openxmlformats.org/officeDocument/2006/relationships/oleObject" Target="file:///\\synology\data\Econ%20of%20Ed%20Slides\2019%20Slides\Raw%20data%20update%20files\Master%20Workbook_10.2.19.xlsx" TargetMode="External"/></Relationships>
</file>

<file path=ppt/charts/_rels/chart17.xml.rels><?xml version="1.0" encoding="UTF-8" standalone="yes"?>
<Relationships xmlns="http://schemas.openxmlformats.org/package/2006/relationships"><Relationship Id="rId1" Type="http://schemas.openxmlformats.org/officeDocument/2006/relationships/oleObject" Target="file:///\\synology\data\Econ%20of%20Ed%20Slides\2019%20Slides\Raw%20data%20update%20files\Master%20Workbook_10.2.19.xlsx" TargetMode="External"/></Relationships>
</file>

<file path=ppt/charts/_rels/chart18.xml.rels><?xml version="1.0" encoding="UTF-8" standalone="yes"?>
<Relationships xmlns="http://schemas.openxmlformats.org/package/2006/relationships"><Relationship Id="rId1" Type="http://schemas.openxmlformats.org/officeDocument/2006/relationships/oleObject" Target="file:///\\synology\data\Econ%20of%20Ed%20Slides\2019%20Slides\Raw%20data%20update%20files\Master%20Workbook_10.2.19.xlsx" TargetMode="Externa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oleObject" Target="file:///Q:\Econ%20of%20Ed%20Slides\2015%20Slides\Data%20for%20slides\ACT.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Q:\Econ%20of%20Ed%20Slides\2015%20Slides\Data%20for%20slides\ACT.xlsx" TargetMode="Externa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xml"/><Relationship Id="rId1" Type="http://schemas.microsoft.com/office/2011/relationships/chartStyle" Target="style1.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2.xml"/><Relationship Id="rId1" Type="http://schemas.microsoft.com/office/2011/relationships/chartStyle" Target="style2.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3.xml"/><Relationship Id="rId1" Type="http://schemas.microsoft.com/office/2011/relationships/chartStyle" Target="style3.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4.xml"/><Relationship Id="rId1" Type="http://schemas.microsoft.com/office/2011/relationships/chartStyle" Target="style4.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9.8357924853988199E-2"/>
          <c:y val="3.2820512820513098E-2"/>
          <c:w val="0.70935459081128305"/>
          <c:h val="0.85830769230769899"/>
        </c:manualLayout>
      </c:layout>
      <c:lineChart>
        <c:grouping val="standard"/>
        <c:varyColors val="0"/>
        <c:ser>
          <c:idx val="0"/>
          <c:order val="0"/>
          <c:tx>
            <c:strRef>
              <c:f>Sheet1!$B$1</c:f>
              <c:strCache>
                <c:ptCount val="1"/>
                <c:pt idx="0">
                  <c:v>20th State</c:v>
                </c:pt>
              </c:strCache>
            </c:strRef>
          </c:tx>
          <c:spPr>
            <a:ln>
              <a:solidFill>
                <a:srgbClr val="E11148"/>
              </a:solidFill>
            </a:ln>
          </c:spPr>
          <c:marker>
            <c:spPr>
              <a:solidFill>
                <a:srgbClr val="E11148"/>
              </a:solidFill>
              <a:ln>
                <a:solidFill>
                  <a:srgbClr val="E11148"/>
                </a:solidFill>
              </a:ln>
            </c:spPr>
          </c:marker>
          <c:dLbls>
            <c:dLbl>
              <c:idx val="0"/>
              <c:layout>
                <c:manualLayout>
                  <c:x val="-1.9519519519519701E-2"/>
                  <c:y val="-6.153846153846190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7E8-4415-932A-B8ED300458EB}"/>
                </c:ext>
              </c:extLst>
            </c:dLbl>
            <c:dLbl>
              <c:idx val="1"/>
              <c:layout>
                <c:manualLayout>
                  <c:x val="6.0606060606060701E-3"/>
                  <c:y val="-4.166666666666669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7E8-4415-932A-B8ED300458EB}"/>
                </c:ext>
              </c:extLst>
            </c:dLbl>
            <c:dLbl>
              <c:idx val="2"/>
              <c:layout>
                <c:manualLayout>
                  <c:x val="9.0635886423288802E-3"/>
                  <c:y val="-2.6055851474448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7E8-4415-932A-B8ED300458EB}"/>
                </c:ext>
              </c:extLst>
            </c:dLbl>
            <c:dLbl>
              <c:idx val="4"/>
              <c:layout>
                <c:manualLayout>
                  <c:x val="-1.96969696969699E-2"/>
                  <c:y val="-2.450980392156859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7E8-4415-932A-B8ED300458EB}"/>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Sheet1!$A$2:$A$7</c:f>
              <c:numCache>
                <c:formatCode>General</c:formatCode>
                <c:ptCount val="6"/>
                <c:pt idx="0">
                  <c:v>2007</c:v>
                </c:pt>
                <c:pt idx="1">
                  <c:v>2009</c:v>
                </c:pt>
                <c:pt idx="2">
                  <c:v>2011</c:v>
                </c:pt>
                <c:pt idx="3">
                  <c:v>2013</c:v>
                </c:pt>
                <c:pt idx="4">
                  <c:v>2015</c:v>
                </c:pt>
                <c:pt idx="5">
                  <c:v>2017</c:v>
                </c:pt>
              </c:numCache>
            </c:numRef>
          </c:cat>
          <c:val>
            <c:numRef>
              <c:f>Sheet1!$B$2:$B$7</c:f>
              <c:numCache>
                <c:formatCode>0%</c:formatCode>
                <c:ptCount val="6"/>
                <c:pt idx="0">
                  <c:v>0.35</c:v>
                </c:pt>
                <c:pt idx="1">
                  <c:v>0.35</c:v>
                </c:pt>
                <c:pt idx="2">
                  <c:v>0.34</c:v>
                </c:pt>
                <c:pt idx="3">
                  <c:v>0.37</c:v>
                </c:pt>
                <c:pt idx="4">
                  <c:v>0.38</c:v>
                </c:pt>
                <c:pt idx="5">
                  <c:v>0.38</c:v>
                </c:pt>
              </c:numCache>
            </c:numRef>
          </c:val>
          <c:smooth val="0"/>
          <c:extLst>
            <c:ext xmlns:c16="http://schemas.microsoft.com/office/drawing/2014/chart" uri="{C3380CC4-5D6E-409C-BE32-E72D297353CC}">
              <c16:uniqueId val="{00000004-D7E8-4415-932A-B8ED300458EB}"/>
            </c:ext>
          </c:extLst>
        </c:ser>
        <c:ser>
          <c:idx val="1"/>
          <c:order val="1"/>
          <c:tx>
            <c:strRef>
              <c:f>Sheet1!$C$1</c:f>
              <c:strCache>
                <c:ptCount val="1"/>
                <c:pt idx="0">
                  <c:v>U.S.</c:v>
                </c:pt>
              </c:strCache>
            </c:strRef>
          </c:tx>
          <c:spPr>
            <a:ln>
              <a:solidFill>
                <a:srgbClr val="0070C0"/>
              </a:solidFill>
            </a:ln>
          </c:spPr>
          <c:marker>
            <c:spPr>
              <a:solidFill>
                <a:srgbClr val="0070C0"/>
              </a:solidFill>
              <a:ln>
                <a:solidFill>
                  <a:srgbClr val="0070C0"/>
                </a:solidFill>
              </a:ln>
            </c:spPr>
          </c:marker>
          <c:dLbls>
            <c:dLbl>
              <c:idx val="0"/>
              <c:layout>
                <c:manualLayout>
                  <c:x val="-2.4242424242424201E-2"/>
                  <c:y val="-5.147058823529410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D7E8-4415-932A-B8ED300458EB}"/>
                </c:ext>
              </c:extLst>
            </c:dLbl>
            <c:dLbl>
              <c:idx val="1"/>
              <c:layout>
                <c:manualLayout>
                  <c:x val="-1.5151515151515299E-3"/>
                  <c:y val="-4.166666666666669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D7E8-4415-932A-B8ED300458EB}"/>
                </c:ext>
              </c:extLst>
            </c:dLbl>
            <c:dLbl>
              <c:idx val="2"/>
              <c:layout>
                <c:manualLayout>
                  <c:x val="-7.5757575757576003E-3"/>
                  <c:y val="-3.4313918480778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D7E8-4415-932A-B8ED300458EB}"/>
                </c:ext>
              </c:extLst>
            </c:dLbl>
            <c:dLbl>
              <c:idx val="3"/>
              <c:layout>
                <c:manualLayout>
                  <c:x val="-4.0909090909090964E-2"/>
                  <c:y val="-3.431372549019608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34F-4125-A6FE-75A45BDBADD2}"/>
                </c:ext>
              </c:extLst>
            </c:dLbl>
            <c:dLbl>
              <c:idx val="4"/>
              <c:layout>
                <c:manualLayout>
                  <c:x val="-4.5454545454546563E-3"/>
                  <c:y val="-3.676470588235298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34F-4125-A6FE-75A45BDBADD2}"/>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Sheet1!$A$2:$A$7</c:f>
              <c:numCache>
                <c:formatCode>General</c:formatCode>
                <c:ptCount val="6"/>
                <c:pt idx="0">
                  <c:v>2007</c:v>
                </c:pt>
                <c:pt idx="1">
                  <c:v>2009</c:v>
                </c:pt>
                <c:pt idx="2">
                  <c:v>2011</c:v>
                </c:pt>
                <c:pt idx="3">
                  <c:v>2013</c:v>
                </c:pt>
                <c:pt idx="4">
                  <c:v>2015</c:v>
                </c:pt>
                <c:pt idx="5">
                  <c:v>2017</c:v>
                </c:pt>
              </c:numCache>
            </c:numRef>
          </c:cat>
          <c:val>
            <c:numRef>
              <c:f>Sheet1!$C$2:$C$7</c:f>
              <c:numCache>
                <c:formatCode>0%</c:formatCode>
                <c:ptCount val="6"/>
                <c:pt idx="0">
                  <c:v>0.32</c:v>
                </c:pt>
                <c:pt idx="1">
                  <c:v>0.32</c:v>
                </c:pt>
                <c:pt idx="2">
                  <c:v>0.32</c:v>
                </c:pt>
                <c:pt idx="3">
                  <c:v>0.34</c:v>
                </c:pt>
                <c:pt idx="4">
                  <c:v>0.35</c:v>
                </c:pt>
                <c:pt idx="5">
                  <c:v>0.35</c:v>
                </c:pt>
              </c:numCache>
            </c:numRef>
          </c:val>
          <c:smooth val="0"/>
          <c:extLst>
            <c:ext xmlns:c16="http://schemas.microsoft.com/office/drawing/2014/chart" uri="{C3380CC4-5D6E-409C-BE32-E72D297353CC}">
              <c16:uniqueId val="{00000008-D7E8-4415-932A-B8ED300458EB}"/>
            </c:ext>
          </c:extLst>
        </c:ser>
        <c:ser>
          <c:idx val="2"/>
          <c:order val="2"/>
          <c:tx>
            <c:strRef>
              <c:f>Sheet1!$D$1</c:f>
              <c:strCache>
                <c:ptCount val="1"/>
                <c:pt idx="0">
                  <c:v>Georgia</c:v>
                </c:pt>
              </c:strCache>
            </c:strRef>
          </c:tx>
          <c:spPr>
            <a:ln>
              <a:solidFill>
                <a:srgbClr val="92D050"/>
              </a:solidFill>
            </a:ln>
          </c:spPr>
          <c:marker>
            <c:spPr>
              <a:solidFill>
                <a:srgbClr val="92D050"/>
              </a:solidFill>
              <a:ln>
                <a:solidFill>
                  <a:srgbClr val="92D050"/>
                </a:solidFill>
              </a:ln>
            </c:spPr>
          </c:marker>
          <c:dLbls>
            <c:dLbl>
              <c:idx val="0"/>
              <c:layout>
                <c:manualLayout>
                  <c:x val="-3.3333333333333402E-2"/>
                  <c:y val="-3.834838659873399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D7E8-4415-932A-B8ED300458EB}"/>
                </c:ext>
              </c:extLst>
            </c:dLbl>
            <c:dLbl>
              <c:idx val="1"/>
              <c:layout>
                <c:manualLayout>
                  <c:x val="-1.50151332434797E-2"/>
                  <c:y val="-4.102564102564119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D7E8-4415-932A-B8ED300458EB}"/>
                </c:ext>
              </c:extLst>
            </c:dLbl>
            <c:dLbl>
              <c:idx val="2"/>
              <c:layout>
                <c:manualLayout>
                  <c:x val="-5.9514435695538614E-3"/>
                  <c:y val="2.326540064844835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D7E8-4415-932A-B8ED300458EB}"/>
                </c:ext>
              </c:extLst>
            </c:dLbl>
            <c:dLbl>
              <c:idx val="3"/>
              <c:layout>
                <c:manualLayout>
                  <c:x val="-1.3636363636363636E-2"/>
                  <c:y val="5.147058823529411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34F-4125-A6FE-75A45BDBADD2}"/>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Sheet1!$A$2:$A$7</c:f>
              <c:numCache>
                <c:formatCode>General</c:formatCode>
                <c:ptCount val="6"/>
                <c:pt idx="0">
                  <c:v>2007</c:v>
                </c:pt>
                <c:pt idx="1">
                  <c:v>2009</c:v>
                </c:pt>
                <c:pt idx="2">
                  <c:v>2011</c:v>
                </c:pt>
                <c:pt idx="3">
                  <c:v>2013</c:v>
                </c:pt>
                <c:pt idx="4">
                  <c:v>2015</c:v>
                </c:pt>
                <c:pt idx="5">
                  <c:v>2017</c:v>
                </c:pt>
              </c:numCache>
            </c:numRef>
          </c:cat>
          <c:val>
            <c:numRef>
              <c:f>Sheet1!$D$2:$D$7</c:f>
              <c:numCache>
                <c:formatCode>0%</c:formatCode>
                <c:ptCount val="6"/>
                <c:pt idx="0">
                  <c:v>0.28000000000000003</c:v>
                </c:pt>
                <c:pt idx="1">
                  <c:v>0.28999999999999998</c:v>
                </c:pt>
                <c:pt idx="2">
                  <c:v>0.32</c:v>
                </c:pt>
                <c:pt idx="3">
                  <c:v>0.34</c:v>
                </c:pt>
                <c:pt idx="4">
                  <c:v>0.34</c:v>
                </c:pt>
                <c:pt idx="5">
                  <c:v>0.35</c:v>
                </c:pt>
              </c:numCache>
            </c:numRef>
          </c:val>
          <c:smooth val="0"/>
          <c:extLst>
            <c:ext xmlns:c16="http://schemas.microsoft.com/office/drawing/2014/chart" uri="{C3380CC4-5D6E-409C-BE32-E72D297353CC}">
              <c16:uniqueId val="{0000000C-D7E8-4415-932A-B8ED300458EB}"/>
            </c:ext>
          </c:extLst>
        </c:ser>
        <c:dLbls>
          <c:showLegendKey val="0"/>
          <c:showVal val="0"/>
          <c:showCatName val="0"/>
          <c:showSerName val="0"/>
          <c:showPercent val="0"/>
          <c:showBubbleSize val="0"/>
        </c:dLbls>
        <c:marker val="1"/>
        <c:smooth val="0"/>
        <c:axId val="207439968"/>
        <c:axId val="207442288"/>
      </c:lineChart>
      <c:catAx>
        <c:axId val="207439968"/>
        <c:scaling>
          <c:orientation val="minMax"/>
        </c:scaling>
        <c:delete val="0"/>
        <c:axPos val="b"/>
        <c:numFmt formatCode="General" sourceLinked="1"/>
        <c:majorTickMark val="out"/>
        <c:minorTickMark val="none"/>
        <c:tickLblPos val="nextTo"/>
        <c:crossAx val="207442288"/>
        <c:crosses val="autoZero"/>
        <c:auto val="1"/>
        <c:lblAlgn val="ctr"/>
        <c:lblOffset val="100"/>
        <c:noMultiLvlLbl val="0"/>
      </c:catAx>
      <c:valAx>
        <c:axId val="207442288"/>
        <c:scaling>
          <c:orientation val="minMax"/>
          <c:max val="0.4"/>
          <c:min val="0.25"/>
        </c:scaling>
        <c:delete val="0"/>
        <c:axPos val="l"/>
        <c:majorGridlines/>
        <c:numFmt formatCode="0%" sourceLinked="1"/>
        <c:majorTickMark val="out"/>
        <c:minorTickMark val="none"/>
        <c:tickLblPos val="nextTo"/>
        <c:crossAx val="207439968"/>
        <c:crosses val="autoZero"/>
        <c:crossBetween val="between"/>
        <c:majorUnit val="0.02"/>
      </c:valAx>
    </c:plotArea>
    <c:legend>
      <c:legendPos val="r"/>
      <c:overlay val="0"/>
    </c:legend>
    <c:plotVisOnly val="1"/>
    <c:dispBlanksAs val="gap"/>
    <c:showDLblsOverMax val="0"/>
  </c:chart>
  <c:txPr>
    <a:bodyPr/>
    <a:lstStyle/>
    <a:p>
      <a:pPr>
        <a:defRPr sz="18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2000" b="0" i="0" baseline="0" dirty="0">
                <a:effectLst/>
              </a:rPr>
              <a:t>2016 HS Graduation Rate by 3</a:t>
            </a:r>
            <a:r>
              <a:rPr lang="en-US" sz="2000" b="0" i="0" baseline="30000" dirty="0">
                <a:effectLst/>
              </a:rPr>
              <a:t>rd</a:t>
            </a:r>
            <a:r>
              <a:rPr lang="en-US" sz="2000" b="0" i="0" baseline="0" dirty="0">
                <a:effectLst/>
              </a:rPr>
              <a:t> Grade Reading Proficiency Subgroups</a:t>
            </a:r>
            <a:endParaRPr lang="en-US" sz="2000" dirty="0">
              <a:effectLst/>
            </a:endParaRPr>
          </a:p>
        </c:rich>
      </c:tx>
      <c:layout>
        <c:manualLayout>
          <c:xMode val="edge"/>
          <c:yMode val="edge"/>
          <c:x val="0.11821812596006143"/>
          <c:y val="5.3422364999685563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Does Not Meet</c:v>
                </c:pt>
              </c:strCache>
            </c:strRef>
          </c:tx>
          <c:spPr>
            <a:solidFill>
              <a:srgbClr val="92D050"/>
            </a:solidFill>
            <a:ln>
              <a:noFill/>
            </a:ln>
            <a:effectLst/>
          </c:spPr>
          <c:invertIfNegative val="0"/>
          <c:dLbls>
            <c:dLbl>
              <c:idx val="0"/>
              <c:layout>
                <c:manualLayout>
                  <c:x val="-1.5503875968992248E-3"/>
                  <c:y val="4.629629629629629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727B-408E-A92F-9FC055EED4D8}"/>
                </c:ext>
              </c:extLst>
            </c:dLbl>
            <c:dLbl>
              <c:idx val="1"/>
              <c:layout>
                <c:manualLayout>
                  <c:x val="-4.6511627906976744E-3"/>
                  <c:y val="4.629629629629629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727B-408E-A92F-9FC055EED4D8}"/>
                </c:ext>
              </c:extLst>
            </c:dLbl>
            <c:dLbl>
              <c:idx val="2"/>
              <c:layout>
                <c:manualLayout>
                  <c:x val="-7.7519379844961239E-3"/>
                  <c:y val="-2.314814814814814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727B-408E-A92F-9FC055EED4D8}"/>
                </c:ext>
              </c:extLst>
            </c:dLbl>
            <c:dLbl>
              <c:idx val="3"/>
              <c:layout>
                <c:manualLayout>
                  <c:x val="-1.5503875968992248E-3"/>
                  <c:y val="2.314814814814730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727B-408E-A92F-9FC055EED4D8}"/>
                </c:ext>
              </c:extLst>
            </c:dLbl>
            <c:dLbl>
              <c:idx val="4"/>
              <c:layout>
                <c:manualLayout>
                  <c:x val="-3.1007751937985632E-3"/>
                  <c:y val="-2.314814814814814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727B-408E-A92F-9FC055EED4D8}"/>
                </c:ext>
              </c:extLst>
            </c:dLbl>
            <c:dLbl>
              <c:idx val="5"/>
              <c:layout>
                <c:manualLayout>
                  <c:x val="-6.2015503875970128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727B-408E-A92F-9FC055EED4D8}"/>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Black</c:v>
                </c:pt>
                <c:pt idx="1">
                  <c:v>Hispanic</c:v>
                </c:pt>
                <c:pt idx="2">
                  <c:v>Economically Disadvantaged</c:v>
                </c:pt>
                <c:pt idx="3">
                  <c:v>English Language Learners</c:v>
                </c:pt>
                <c:pt idx="4">
                  <c:v>Students w/ Disabilities</c:v>
                </c:pt>
              </c:strCache>
            </c:strRef>
          </c:cat>
          <c:val>
            <c:numRef>
              <c:f>Sheet1!$B$2:$B$6</c:f>
              <c:numCache>
                <c:formatCode>0%</c:formatCode>
                <c:ptCount val="5"/>
                <c:pt idx="0">
                  <c:v>0.61</c:v>
                </c:pt>
                <c:pt idx="1">
                  <c:v>0.56999999999999995</c:v>
                </c:pt>
                <c:pt idx="2">
                  <c:v>0.57999999999999996</c:v>
                </c:pt>
                <c:pt idx="3">
                  <c:v>0.56999999999999995</c:v>
                </c:pt>
                <c:pt idx="4">
                  <c:v>0.53</c:v>
                </c:pt>
              </c:numCache>
            </c:numRef>
          </c:val>
          <c:extLst>
            <c:ext xmlns:c16="http://schemas.microsoft.com/office/drawing/2014/chart" uri="{C3380CC4-5D6E-409C-BE32-E72D297353CC}">
              <c16:uniqueId val="{00000000-727B-408E-A92F-9FC055EED4D8}"/>
            </c:ext>
          </c:extLst>
        </c:ser>
        <c:ser>
          <c:idx val="1"/>
          <c:order val="1"/>
          <c:tx>
            <c:strRef>
              <c:f>Sheet1!$C$1</c:f>
              <c:strCache>
                <c:ptCount val="1"/>
                <c:pt idx="0">
                  <c:v>Meets</c:v>
                </c:pt>
              </c:strCache>
            </c:strRef>
          </c:tx>
          <c:spPr>
            <a:solidFill>
              <a:srgbClr val="E11148"/>
            </a:solidFill>
            <a:ln>
              <a:noFill/>
            </a:ln>
            <a:effectLst/>
          </c:spPr>
          <c:invertIfNegative val="0"/>
          <c:dLbls>
            <c:dLbl>
              <c:idx val="0"/>
              <c:layout>
                <c:manualLayout>
                  <c:x val="-7.7519379844961387E-3"/>
                  <c:y val="6.944444444444444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727B-408E-A92F-9FC055EED4D8}"/>
                </c:ext>
              </c:extLst>
            </c:dLbl>
            <c:dLbl>
              <c:idx val="1"/>
              <c:layout>
                <c:manualLayout>
                  <c:x val="-1.5503875968992248E-3"/>
                  <c:y val="6.944444444444444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727B-408E-A92F-9FC055EED4D8}"/>
                </c:ext>
              </c:extLst>
            </c:dLbl>
            <c:dLbl>
              <c:idx val="2"/>
              <c:layout>
                <c:manualLayout>
                  <c:x val="-3.1007751937984496E-3"/>
                  <c:y val="2.314814814814772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727B-408E-A92F-9FC055EED4D8}"/>
                </c:ext>
              </c:extLst>
            </c:dLbl>
            <c:dLbl>
              <c:idx val="3"/>
              <c:layout>
                <c:manualLayout>
                  <c:x val="-6.2015503875970128E-3"/>
                  <c:y val="1.157407407407403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727B-408E-A92F-9FC055EED4D8}"/>
                </c:ext>
              </c:extLst>
            </c:dLbl>
            <c:dLbl>
              <c:idx val="4"/>
              <c:layout>
                <c:manualLayout>
                  <c:x val="-1.5503875968993384E-3"/>
                  <c:y val="-4.2437781360066642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27B-408E-A92F-9FC055EED4D8}"/>
                </c:ext>
              </c:extLst>
            </c:dLbl>
            <c:dLbl>
              <c:idx val="5"/>
              <c:layout>
                <c:manualLayout>
                  <c:x val="-3.1007751937984496E-3"/>
                  <c:y val="2.314814814814772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727B-408E-A92F-9FC055EED4D8}"/>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Black</c:v>
                </c:pt>
                <c:pt idx="1">
                  <c:v>Hispanic</c:v>
                </c:pt>
                <c:pt idx="2">
                  <c:v>Economically Disadvantaged</c:v>
                </c:pt>
                <c:pt idx="3">
                  <c:v>English Language Learners</c:v>
                </c:pt>
                <c:pt idx="4">
                  <c:v>Students w/ Disabilities</c:v>
                </c:pt>
              </c:strCache>
            </c:strRef>
          </c:cat>
          <c:val>
            <c:numRef>
              <c:f>Sheet1!$C$2:$C$6</c:f>
              <c:numCache>
                <c:formatCode>0%</c:formatCode>
                <c:ptCount val="5"/>
                <c:pt idx="0">
                  <c:v>0.78</c:v>
                </c:pt>
                <c:pt idx="1">
                  <c:v>0.77</c:v>
                </c:pt>
                <c:pt idx="2">
                  <c:v>0.74</c:v>
                </c:pt>
                <c:pt idx="3">
                  <c:v>0.65</c:v>
                </c:pt>
                <c:pt idx="4">
                  <c:v>0.63</c:v>
                </c:pt>
              </c:numCache>
            </c:numRef>
          </c:val>
          <c:extLst>
            <c:ext xmlns:c16="http://schemas.microsoft.com/office/drawing/2014/chart" uri="{C3380CC4-5D6E-409C-BE32-E72D297353CC}">
              <c16:uniqueId val="{00000001-727B-408E-A92F-9FC055EED4D8}"/>
            </c:ext>
          </c:extLst>
        </c:ser>
        <c:ser>
          <c:idx val="2"/>
          <c:order val="2"/>
          <c:tx>
            <c:strRef>
              <c:f>Sheet1!$D$1</c:f>
              <c:strCache>
                <c:ptCount val="1"/>
                <c:pt idx="0">
                  <c:v>Exceeds</c:v>
                </c:pt>
              </c:strCache>
            </c:strRef>
          </c:tx>
          <c:spPr>
            <a:solidFill>
              <a:srgbClr val="00206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Black</c:v>
                </c:pt>
                <c:pt idx="1">
                  <c:v>Hispanic</c:v>
                </c:pt>
                <c:pt idx="2">
                  <c:v>Economically Disadvantaged</c:v>
                </c:pt>
                <c:pt idx="3">
                  <c:v>English Language Learners</c:v>
                </c:pt>
                <c:pt idx="4">
                  <c:v>Students w/ Disabilities</c:v>
                </c:pt>
              </c:strCache>
            </c:strRef>
          </c:cat>
          <c:val>
            <c:numRef>
              <c:f>Sheet1!$D$2:$D$6</c:f>
              <c:numCache>
                <c:formatCode>0%</c:formatCode>
                <c:ptCount val="5"/>
                <c:pt idx="0">
                  <c:v>0.88</c:v>
                </c:pt>
                <c:pt idx="1">
                  <c:v>0.86</c:v>
                </c:pt>
                <c:pt idx="2">
                  <c:v>0.82</c:v>
                </c:pt>
                <c:pt idx="3">
                  <c:v>0.83</c:v>
                </c:pt>
                <c:pt idx="4">
                  <c:v>0.73</c:v>
                </c:pt>
              </c:numCache>
            </c:numRef>
          </c:val>
          <c:extLst>
            <c:ext xmlns:c16="http://schemas.microsoft.com/office/drawing/2014/chart" uri="{C3380CC4-5D6E-409C-BE32-E72D297353CC}">
              <c16:uniqueId val="{00000002-727B-408E-A92F-9FC055EED4D8}"/>
            </c:ext>
          </c:extLst>
        </c:ser>
        <c:dLbls>
          <c:showLegendKey val="0"/>
          <c:showVal val="1"/>
          <c:showCatName val="0"/>
          <c:showSerName val="0"/>
          <c:showPercent val="0"/>
          <c:showBubbleSize val="0"/>
        </c:dLbls>
        <c:gapWidth val="75"/>
        <c:axId val="730984264"/>
        <c:axId val="730983936"/>
      </c:barChart>
      <c:catAx>
        <c:axId val="7309842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730983936"/>
        <c:crosses val="autoZero"/>
        <c:auto val="1"/>
        <c:lblAlgn val="ctr"/>
        <c:lblOffset val="100"/>
        <c:noMultiLvlLbl val="0"/>
      </c:catAx>
      <c:valAx>
        <c:axId val="730983936"/>
        <c:scaling>
          <c:orientation val="minMax"/>
        </c:scaling>
        <c:delete val="1"/>
        <c:axPos val="l"/>
        <c:numFmt formatCode="0%" sourceLinked="1"/>
        <c:majorTickMark val="none"/>
        <c:minorTickMark val="none"/>
        <c:tickLblPos val="nextTo"/>
        <c:crossAx val="7309842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cap="all" spc="120" normalizeH="0" baseline="0">
                <a:solidFill>
                  <a:schemeClr val="tx1">
                    <a:lumMod val="95000"/>
                    <a:lumOff val="5000"/>
                  </a:schemeClr>
                </a:solidFill>
                <a:latin typeface="+mn-lt"/>
                <a:ea typeface="+mn-ea"/>
                <a:cs typeface="+mn-cs"/>
              </a:defRPr>
            </a:pPr>
            <a:r>
              <a:rPr lang="en-US" b="0" dirty="0">
                <a:solidFill>
                  <a:schemeClr val="tx1">
                    <a:lumMod val="95000"/>
                    <a:lumOff val="5000"/>
                  </a:schemeClr>
                </a:solidFill>
                <a:latin typeface="+mn-lt"/>
              </a:rPr>
              <a:t>Job</a:t>
            </a:r>
            <a:r>
              <a:rPr lang="en-US" b="0" baseline="0" dirty="0">
                <a:solidFill>
                  <a:schemeClr val="tx1">
                    <a:lumMod val="95000"/>
                    <a:lumOff val="5000"/>
                  </a:schemeClr>
                </a:solidFill>
                <a:latin typeface="+mn-lt"/>
              </a:rPr>
              <a:t> Change 2015-2025</a:t>
            </a:r>
            <a:endParaRPr lang="en-US" b="0" dirty="0">
              <a:solidFill>
                <a:schemeClr val="tx1">
                  <a:lumMod val="95000"/>
                  <a:lumOff val="5000"/>
                </a:schemeClr>
              </a:solidFill>
              <a:latin typeface="+mn-lt"/>
            </a:endParaRPr>
          </a:p>
        </c:rich>
      </c:tx>
      <c:layout>
        <c:manualLayout>
          <c:xMode val="edge"/>
          <c:yMode val="edge"/>
          <c:x val="0.20836522156983006"/>
          <c:y val="3.4591194968553458E-2"/>
        </c:manualLayout>
      </c:layout>
      <c:overlay val="0"/>
      <c:spPr>
        <a:noFill/>
        <a:ln>
          <a:noFill/>
        </a:ln>
        <a:effectLst/>
      </c:spPr>
      <c:txPr>
        <a:bodyPr rot="0" spcFirstLastPara="1" vertOverflow="ellipsis" vert="horz" wrap="square" anchor="ctr" anchorCtr="1"/>
        <a:lstStyle/>
        <a:p>
          <a:pPr>
            <a:defRPr sz="2128" b="1" i="0" u="none" strike="noStrike" kern="1200" cap="all" spc="120" normalizeH="0" baseline="0">
              <a:solidFill>
                <a:schemeClr val="tx1">
                  <a:lumMod val="95000"/>
                  <a:lumOff val="5000"/>
                </a:schemeClr>
              </a:solidFill>
              <a:latin typeface="+mn-lt"/>
              <a:ea typeface="+mn-ea"/>
              <a:cs typeface="+mn-cs"/>
            </a:defRPr>
          </a:pPr>
          <a:endParaRPr lang="en-US"/>
        </a:p>
      </c:txPr>
    </c:title>
    <c:autoTitleDeleted val="0"/>
    <c:plotArea>
      <c:layout>
        <c:manualLayout>
          <c:layoutTarget val="inner"/>
          <c:xMode val="edge"/>
          <c:yMode val="edge"/>
          <c:x val="1.4063963929969808E-2"/>
          <c:y val="0.25174051772940148"/>
          <c:w val="0.96943464755691544"/>
          <c:h val="0.61111574288508053"/>
        </c:manualLayout>
      </c:layout>
      <c:barChart>
        <c:barDir val="col"/>
        <c:grouping val="stack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rgbClr val="0070C0"/>
              </a:solidFill>
              <a:ln>
                <a:noFill/>
              </a:ln>
              <a:effectLst/>
            </c:spPr>
            <c:extLst>
              <c:ext xmlns:c16="http://schemas.microsoft.com/office/drawing/2014/chart" uri="{C3380CC4-5D6E-409C-BE32-E72D297353CC}">
                <c16:uniqueId val="{00000004-FD96-4307-8270-79BBEB705E31}"/>
              </c:ext>
            </c:extLst>
          </c:dPt>
          <c:dPt>
            <c:idx val="1"/>
            <c:invertIfNegative val="0"/>
            <c:bubble3D val="0"/>
            <c:spPr>
              <a:solidFill>
                <a:srgbClr val="0070C0"/>
              </a:solidFill>
              <a:ln>
                <a:noFill/>
              </a:ln>
              <a:effectLst/>
            </c:spPr>
            <c:extLst>
              <c:ext xmlns:c16="http://schemas.microsoft.com/office/drawing/2014/chart" uri="{C3380CC4-5D6E-409C-BE32-E72D297353CC}">
                <c16:uniqueId val="{00000005-FD96-4307-8270-79BBEB705E31}"/>
              </c:ext>
            </c:extLst>
          </c:dPt>
          <c:dLbls>
            <c:dLbl>
              <c:idx val="0"/>
              <c:layout>
                <c:manualLayout>
                  <c:x val="4.1795890579225531E-3"/>
                  <c:y val="0.20225670320621686"/>
                </c:manualLayout>
              </c:layout>
              <c:spPr>
                <a:noFill/>
                <a:ln>
                  <a:noFill/>
                </a:ln>
                <a:effectLst/>
              </c:spPr>
              <c:txPr>
                <a:bodyPr rot="0" spcFirstLastPara="1" vertOverflow="ellipsis" vert="horz" wrap="square" lIns="38100" tIns="19050" rIns="38100" bIns="19050" anchor="ctr" anchorCtr="1">
                  <a:noAutofit/>
                </a:bodyPr>
                <a:lstStyle/>
                <a:p>
                  <a:pPr>
                    <a:defRPr sz="1800" b="0"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layout>
                    <c:manualLayout>
                      <c:w val="0.21597841803437282"/>
                      <c:h val="0.14035947712418301"/>
                    </c:manualLayout>
                  </c15:layout>
                </c:ext>
                <c:ext xmlns:c16="http://schemas.microsoft.com/office/drawing/2014/chart" uri="{C3380CC4-5D6E-409C-BE32-E72D297353CC}">
                  <c16:uniqueId val="{00000004-FD96-4307-8270-79BBEB705E31}"/>
                </c:ext>
              </c:extLst>
            </c:dLbl>
            <c:dLbl>
              <c:idx val="1"/>
              <c:delete val="1"/>
              <c:extLst>
                <c:ext xmlns:c15="http://schemas.microsoft.com/office/drawing/2012/chart" uri="{CE6537A1-D6FC-4f65-9D91-7224C49458BB}"/>
                <c:ext xmlns:c16="http://schemas.microsoft.com/office/drawing/2014/chart" uri="{C3380CC4-5D6E-409C-BE32-E72D297353CC}">
                  <c16:uniqueId val="{00000005-FD96-4307-8270-79BBEB705E31}"/>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Sheet1!$A$2:$A$3</c:f>
              <c:numCache>
                <c:formatCode>General</c:formatCode>
                <c:ptCount val="2"/>
                <c:pt idx="0">
                  <c:v>2015</c:v>
                </c:pt>
                <c:pt idx="1">
                  <c:v>2025</c:v>
                </c:pt>
              </c:numCache>
            </c:numRef>
          </c:cat>
          <c:val>
            <c:numRef>
              <c:f>Sheet1!$B$2:$B$3</c:f>
              <c:numCache>
                <c:formatCode>#,##0</c:formatCode>
                <c:ptCount val="2"/>
                <c:pt idx="0">
                  <c:v>4569058</c:v>
                </c:pt>
                <c:pt idx="1">
                  <c:v>4569058</c:v>
                </c:pt>
              </c:numCache>
            </c:numRef>
          </c:val>
          <c:extLst>
            <c:ext xmlns:c16="http://schemas.microsoft.com/office/drawing/2014/chart" uri="{C3380CC4-5D6E-409C-BE32-E72D297353CC}">
              <c16:uniqueId val="{00000000-FD96-4307-8270-79BBEB705E31}"/>
            </c:ext>
          </c:extLst>
        </c:ser>
        <c:ser>
          <c:idx val="1"/>
          <c:order val="1"/>
          <c:tx>
            <c:strRef>
              <c:f>Sheet1!$C$1</c:f>
              <c:strCache>
                <c:ptCount val="1"/>
                <c:pt idx="0">
                  <c:v>Series 2</c:v>
                </c:pt>
              </c:strCache>
            </c:strRef>
          </c:tx>
          <c:spPr>
            <a:solidFill>
              <a:srgbClr val="00B050"/>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6-FD96-4307-8270-79BBEB705E31}"/>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Sheet1!$A$2:$A$3</c:f>
              <c:numCache>
                <c:formatCode>General</c:formatCode>
                <c:ptCount val="2"/>
                <c:pt idx="0">
                  <c:v>2015</c:v>
                </c:pt>
                <c:pt idx="1">
                  <c:v>2025</c:v>
                </c:pt>
              </c:numCache>
            </c:numRef>
          </c:cat>
          <c:val>
            <c:numRef>
              <c:f>Sheet1!$C$2:$C$3</c:f>
              <c:numCache>
                <c:formatCode>#,##0</c:formatCode>
                <c:ptCount val="2"/>
                <c:pt idx="0">
                  <c:v>0</c:v>
                </c:pt>
                <c:pt idx="1">
                  <c:v>387086</c:v>
                </c:pt>
              </c:numCache>
            </c:numRef>
          </c:val>
          <c:extLst>
            <c:ext xmlns:c16="http://schemas.microsoft.com/office/drawing/2014/chart" uri="{C3380CC4-5D6E-409C-BE32-E72D297353CC}">
              <c16:uniqueId val="{00000001-FD96-4307-8270-79BBEB705E31}"/>
            </c:ext>
          </c:extLst>
        </c:ser>
        <c:dLbls>
          <c:dLblPos val="ctr"/>
          <c:showLegendKey val="0"/>
          <c:showVal val="1"/>
          <c:showCatName val="0"/>
          <c:showSerName val="0"/>
          <c:showPercent val="0"/>
          <c:showBubbleSize val="0"/>
        </c:dLbls>
        <c:gapWidth val="79"/>
        <c:overlap val="100"/>
        <c:axId val="489970752"/>
        <c:axId val="489970424"/>
      </c:barChart>
      <c:catAx>
        <c:axId val="489970752"/>
        <c:scaling>
          <c:orientation val="minMax"/>
        </c:scaling>
        <c:delete val="0"/>
        <c:axPos val="b"/>
        <c:majorGridlines>
          <c:spPr>
            <a:ln w="9525" cap="flat" cmpd="sng" algn="ctr">
              <a:noFill/>
              <a:round/>
            </a:ln>
            <a:effectLst/>
          </c:spPr>
        </c:majorGridlines>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2000" b="0" i="0" u="none" strike="noStrike" kern="1200" cap="all" spc="120" normalizeH="0" baseline="0">
                <a:solidFill>
                  <a:schemeClr val="tx1">
                    <a:lumMod val="65000"/>
                    <a:lumOff val="35000"/>
                  </a:schemeClr>
                </a:solidFill>
                <a:latin typeface="+mn-lt"/>
                <a:ea typeface="+mn-ea"/>
                <a:cs typeface="+mn-cs"/>
              </a:defRPr>
            </a:pPr>
            <a:endParaRPr lang="en-US"/>
          </a:p>
        </c:txPr>
        <c:crossAx val="489970424"/>
        <c:crosses val="autoZero"/>
        <c:auto val="1"/>
        <c:lblAlgn val="ctr"/>
        <c:lblOffset val="100"/>
        <c:noMultiLvlLbl val="0"/>
      </c:catAx>
      <c:valAx>
        <c:axId val="489970424"/>
        <c:scaling>
          <c:orientation val="minMax"/>
          <c:max val="5000000"/>
          <c:min val="1000000"/>
        </c:scaling>
        <c:delete val="1"/>
        <c:axPos val="l"/>
        <c:numFmt formatCode="#,##0" sourceLinked="1"/>
        <c:majorTickMark val="none"/>
        <c:minorTickMark val="none"/>
        <c:tickLblPos val="nextTo"/>
        <c:crossAx val="489970752"/>
        <c:crosses val="autoZero"/>
        <c:crossBetween val="between"/>
      </c:valAx>
      <c:spPr>
        <a:noFill/>
        <a:ln w="25400">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pivotSource>
    <c:name>[Master Workbook_10.2.19.xlsx]Reg 4!PivotTable2</c:name>
    <c:fmtId val="50"/>
  </c:pivotSource>
  <c:chart>
    <c:autoTitleDeleted val="0"/>
    <c:pivotFmts>
      <c:pivotFmt>
        <c:idx val="0"/>
      </c:pivotFmt>
      <c:pivotFmt>
        <c:idx val="1"/>
      </c:pivotFmt>
      <c:pivotFmt>
        <c:idx val="2"/>
      </c:pivotFmt>
      <c:pivotFmt>
        <c:idx val="3"/>
      </c:pivotFmt>
      <c:pivotFmt>
        <c:idx val="4"/>
      </c:pivotFmt>
      <c:pivotFmt>
        <c:idx val="5"/>
      </c:pivotFmt>
      <c:pivotFmt>
        <c:idx val="6"/>
      </c:pivotFmt>
      <c:pivotFmt>
        <c:idx val="7"/>
      </c:pivotFmt>
      <c:pivotFmt>
        <c:idx val="8"/>
      </c:pivotFmt>
      <c:pivotFmt>
        <c:idx val="9"/>
      </c:pivotFmt>
      <c:pivotFmt>
        <c:idx val="10"/>
      </c:pivotFmt>
      <c:pivotFmt>
        <c:idx val="11"/>
      </c:pivotFmt>
      <c:pivotFmt>
        <c:idx val="12"/>
      </c:pivotFmt>
      <c:pivotFmt>
        <c:idx val="13"/>
      </c:pivotFmt>
      <c:pivotFmt>
        <c:idx val="14"/>
      </c:pivotFmt>
      <c:pivotFmt>
        <c:idx val="15"/>
      </c:pivotFmt>
      <c:pivotFmt>
        <c:idx val="16"/>
      </c:pivotFmt>
      <c:pivotFmt>
        <c:idx val="17"/>
      </c:pivotFmt>
      <c:pivotFmt>
        <c:idx val="18"/>
      </c:pivotFmt>
      <c:pivotFmt>
        <c:idx val="19"/>
      </c:pivotFmt>
      <c:pivotFmt>
        <c:idx val="20"/>
      </c:pivotFmt>
      <c:pivotFmt>
        <c:idx val="21"/>
      </c:pivotFmt>
      <c:pivotFmt>
        <c:idx val="22"/>
      </c:pivotFmt>
      <c:pivotFmt>
        <c:idx val="23"/>
      </c:pivotFmt>
      <c:pivotFmt>
        <c:idx val="24"/>
      </c:pivotFmt>
      <c:pivotFmt>
        <c:idx val="25"/>
      </c:pivotFmt>
      <c:pivotFmt>
        <c:idx val="26"/>
      </c:pivotFmt>
      <c:pivotFmt>
        <c:idx val="27"/>
      </c:pivotFmt>
      <c:pivotFmt>
        <c:idx val="28"/>
      </c:pivotFmt>
      <c:pivotFmt>
        <c:idx val="29"/>
      </c:pivotFmt>
      <c:pivotFmt>
        <c:idx val="30"/>
      </c:pivotFmt>
      <c:pivotFmt>
        <c:idx val="31"/>
      </c:pivotFmt>
      <c:pivotFmt>
        <c:idx val="32"/>
      </c:pivotFmt>
      <c:pivotFmt>
        <c:idx val="33"/>
      </c:pivotFmt>
      <c:pivotFmt>
        <c:idx val="34"/>
      </c:pivotFmt>
      <c:pivotFmt>
        <c:idx val="35"/>
      </c:pivotFmt>
      <c:pivotFmt>
        <c:idx val="36"/>
      </c:pivotFmt>
      <c:pivotFmt>
        <c:idx val="37"/>
      </c:pivotFmt>
      <c:pivotFmt>
        <c:idx val="38"/>
      </c:pivotFmt>
      <c:pivotFmt>
        <c:idx val="39"/>
      </c:pivotFmt>
      <c:pivotFmt>
        <c:idx val="40"/>
      </c:pivotFmt>
      <c:pivotFmt>
        <c:idx val="41"/>
      </c:pivotFmt>
      <c:pivotFmt>
        <c:idx val="42"/>
      </c:pivotFmt>
      <c:pivotFmt>
        <c:idx val="43"/>
      </c:pivotFmt>
      <c:pivotFmt>
        <c:idx val="44"/>
      </c:pivotFmt>
      <c:pivotFmt>
        <c:idx val="45"/>
      </c:pivotFmt>
      <c:pivotFmt>
        <c:idx val="46"/>
      </c:pivotFmt>
      <c:pivotFmt>
        <c:idx val="47"/>
      </c:pivotFmt>
      <c:pivotFmt>
        <c:idx val="48"/>
      </c:pivotFmt>
      <c:pivotFmt>
        <c:idx val="49"/>
      </c:pivotFmt>
      <c:pivotFmt>
        <c:idx val="50"/>
        <c:dLbl>
          <c:idx val="0"/>
          <c:delete val="1"/>
          <c:extLst>
            <c:ext xmlns:c15="http://schemas.microsoft.com/office/drawing/2012/chart" uri="{CE6537A1-D6FC-4f65-9D91-7224C49458BB}"/>
          </c:extLst>
        </c:dLbl>
      </c:pivotFmt>
      <c:pivotFmt>
        <c:idx val="51"/>
      </c:pivotFmt>
      <c:pivotFmt>
        <c:idx val="52"/>
      </c:pivotFmt>
      <c:pivotFmt>
        <c:idx val="53"/>
      </c:pivotFmt>
      <c:pivotFmt>
        <c:idx val="54"/>
        <c:dLbl>
          <c:idx val="0"/>
          <c:delete val="1"/>
          <c:extLst>
            <c:ext xmlns:c15="http://schemas.microsoft.com/office/drawing/2012/chart" uri="{CE6537A1-D6FC-4f65-9D91-7224C49458BB}"/>
          </c:extLst>
        </c:dLbl>
      </c:pivotFmt>
      <c:pivotFmt>
        <c:idx val="55"/>
        <c:dLbl>
          <c:idx val="0"/>
          <c:delete val="1"/>
          <c:extLst>
            <c:ext xmlns:c15="http://schemas.microsoft.com/office/drawing/2012/chart" uri="{CE6537A1-D6FC-4f65-9D91-7224C49458BB}"/>
          </c:extLst>
        </c:dLbl>
      </c:pivotFmt>
      <c:pivotFmt>
        <c:idx val="56"/>
        <c:dLbl>
          <c:idx val="0"/>
          <c:delete val="1"/>
          <c:extLst>
            <c:ext xmlns:c15="http://schemas.microsoft.com/office/drawing/2012/chart" uri="{CE6537A1-D6FC-4f65-9D91-7224C49458BB}"/>
          </c:extLst>
        </c:dLbl>
      </c:pivotFmt>
      <c:pivotFmt>
        <c:idx val="57"/>
        <c:dLbl>
          <c:idx val="0"/>
          <c:delete val="1"/>
          <c:extLst>
            <c:ext xmlns:c15="http://schemas.microsoft.com/office/drawing/2012/chart" uri="{CE6537A1-D6FC-4f65-9D91-7224C49458BB}"/>
          </c:extLst>
        </c:dLbl>
      </c:pivotFmt>
      <c:pivotFmt>
        <c:idx val="58"/>
        <c:dLbl>
          <c:idx val="0"/>
          <c:delete val="1"/>
          <c:extLst>
            <c:ext xmlns:c15="http://schemas.microsoft.com/office/drawing/2012/chart" uri="{CE6537A1-D6FC-4f65-9D91-7224C49458BB}"/>
          </c:extLst>
        </c:dLbl>
      </c:pivotFmt>
      <c:pivotFmt>
        <c:idx val="59"/>
        <c:dLbl>
          <c:idx val="0"/>
          <c:delete val="1"/>
          <c:extLst>
            <c:ext xmlns:c15="http://schemas.microsoft.com/office/drawing/2012/chart" uri="{CE6537A1-D6FC-4f65-9D91-7224C49458BB}"/>
          </c:extLst>
        </c:dLbl>
      </c:pivotFmt>
      <c:pivotFmt>
        <c:idx val="60"/>
        <c:dLbl>
          <c:idx val="0"/>
          <c:delete val="1"/>
          <c:extLst>
            <c:ext xmlns:c15="http://schemas.microsoft.com/office/drawing/2012/chart" uri="{CE6537A1-D6FC-4f65-9D91-7224C49458BB}"/>
          </c:extLst>
        </c:dLbl>
      </c:pivotFmt>
      <c:pivotFmt>
        <c:idx val="61"/>
        <c:dLbl>
          <c:idx val="0"/>
          <c:delete val="1"/>
          <c:extLst>
            <c:ext xmlns:c15="http://schemas.microsoft.com/office/drawing/2012/chart" uri="{CE6537A1-D6FC-4f65-9D91-7224C49458BB}"/>
          </c:extLst>
        </c:dLbl>
      </c:pivotFmt>
      <c:pivotFmt>
        <c:idx val="62"/>
        <c:dLbl>
          <c:idx val="0"/>
          <c:delete val="1"/>
          <c:extLst>
            <c:ext xmlns:c15="http://schemas.microsoft.com/office/drawing/2012/chart" uri="{CE6537A1-D6FC-4f65-9D91-7224C49458BB}"/>
          </c:extLst>
        </c:dLbl>
      </c:pivotFmt>
      <c:pivotFmt>
        <c:idx val="63"/>
        <c:dLbl>
          <c:idx val="0"/>
          <c:delete val="1"/>
          <c:extLst>
            <c:ext xmlns:c15="http://schemas.microsoft.com/office/drawing/2012/chart" uri="{CE6537A1-D6FC-4f65-9D91-7224C49458BB}"/>
          </c:extLst>
        </c:dLbl>
      </c:pivotFmt>
      <c:pivotFmt>
        <c:idx val="64"/>
        <c:dLbl>
          <c:idx val="0"/>
          <c:delete val="1"/>
          <c:extLst>
            <c:ext xmlns:c15="http://schemas.microsoft.com/office/drawing/2012/chart" uri="{CE6537A1-D6FC-4f65-9D91-7224C49458BB}"/>
          </c:extLst>
        </c:dLbl>
      </c:pivotFmt>
      <c:pivotFmt>
        <c:idx val="65"/>
        <c:dLbl>
          <c:idx val="0"/>
          <c:delete val="1"/>
          <c:extLst>
            <c:ext xmlns:c15="http://schemas.microsoft.com/office/drawing/2012/chart" uri="{CE6537A1-D6FC-4f65-9D91-7224C49458BB}"/>
          </c:extLst>
        </c:dLbl>
      </c:pivotFmt>
      <c:pivotFmt>
        <c:idx val="66"/>
        <c:dLbl>
          <c:idx val="0"/>
          <c:delete val="1"/>
          <c:extLst>
            <c:ext xmlns:c15="http://schemas.microsoft.com/office/drawing/2012/chart" uri="{CE6537A1-D6FC-4f65-9D91-7224C49458BB}"/>
          </c:extLst>
        </c:dLbl>
      </c:pivotFmt>
      <c:pivotFmt>
        <c:idx val="67"/>
        <c:dLbl>
          <c:idx val="0"/>
          <c:delete val="1"/>
          <c:extLst>
            <c:ext xmlns:c15="http://schemas.microsoft.com/office/drawing/2012/chart" uri="{CE6537A1-D6FC-4f65-9D91-7224C49458BB}"/>
          </c:extLst>
        </c:dLbl>
      </c:pivotFmt>
      <c:pivotFmt>
        <c:idx val="68"/>
        <c:dLbl>
          <c:idx val="0"/>
          <c:delete val="1"/>
          <c:extLst>
            <c:ext xmlns:c15="http://schemas.microsoft.com/office/drawing/2012/chart" uri="{CE6537A1-D6FC-4f65-9D91-7224C49458BB}"/>
          </c:extLst>
        </c:dLbl>
      </c:pivotFmt>
      <c:pivotFmt>
        <c:idx val="69"/>
        <c:dLbl>
          <c:idx val="0"/>
          <c:delete val="1"/>
          <c:extLst>
            <c:ext xmlns:c15="http://schemas.microsoft.com/office/drawing/2012/chart" uri="{CE6537A1-D6FC-4f65-9D91-7224C49458BB}"/>
          </c:extLst>
        </c:dLbl>
      </c:pivotFmt>
      <c:pivotFmt>
        <c:idx val="70"/>
        <c:dLbl>
          <c:idx val="0"/>
          <c:delete val="1"/>
          <c:extLst>
            <c:ext xmlns:c15="http://schemas.microsoft.com/office/drawing/2012/chart" uri="{CE6537A1-D6FC-4f65-9D91-7224C49458BB}"/>
          </c:extLst>
        </c:dLbl>
      </c:pivotFmt>
      <c:pivotFmt>
        <c:idx val="71"/>
        <c:dLbl>
          <c:idx val="0"/>
          <c:delete val="1"/>
          <c:extLst>
            <c:ext xmlns:c15="http://schemas.microsoft.com/office/drawing/2012/chart" uri="{CE6537A1-D6FC-4f65-9D91-7224C49458BB}"/>
          </c:extLst>
        </c:dLbl>
      </c:pivotFmt>
      <c:pivotFmt>
        <c:idx val="72"/>
        <c:dLbl>
          <c:idx val="0"/>
          <c:delete val="1"/>
          <c:extLst>
            <c:ext xmlns:c15="http://schemas.microsoft.com/office/drawing/2012/chart" uri="{CE6537A1-D6FC-4f65-9D91-7224C49458BB}"/>
          </c:extLst>
        </c:dLbl>
      </c:pivotFmt>
      <c:pivotFmt>
        <c:idx val="73"/>
        <c:dLbl>
          <c:idx val="0"/>
          <c:delete val="1"/>
          <c:extLst>
            <c:ext xmlns:c15="http://schemas.microsoft.com/office/drawing/2012/chart" uri="{CE6537A1-D6FC-4f65-9D91-7224C49458BB}"/>
          </c:extLst>
        </c:dLbl>
      </c:pivotFmt>
      <c:pivotFmt>
        <c:idx val="74"/>
        <c:dLbl>
          <c:idx val="0"/>
          <c:delete val="1"/>
          <c:extLst>
            <c:ext xmlns:c15="http://schemas.microsoft.com/office/drawing/2012/chart" uri="{CE6537A1-D6FC-4f65-9D91-7224C49458BB}"/>
          </c:extLst>
        </c:dLbl>
      </c:pivotFmt>
      <c:pivotFmt>
        <c:idx val="75"/>
        <c:dLbl>
          <c:idx val="0"/>
          <c:delete val="1"/>
          <c:extLst>
            <c:ext xmlns:c15="http://schemas.microsoft.com/office/drawing/2012/chart" uri="{CE6537A1-D6FC-4f65-9D91-7224C49458BB}"/>
          </c:extLst>
        </c:dLbl>
      </c:pivotFmt>
      <c:pivotFmt>
        <c:idx val="76"/>
        <c:dLbl>
          <c:idx val="0"/>
          <c:delete val="1"/>
          <c:extLst>
            <c:ext xmlns:c15="http://schemas.microsoft.com/office/drawing/2012/chart" uri="{CE6537A1-D6FC-4f65-9D91-7224C49458BB}"/>
          </c:extLst>
        </c:dLbl>
      </c:pivotFmt>
      <c:pivotFmt>
        <c:idx val="77"/>
        <c:dLbl>
          <c:idx val="0"/>
          <c:delete val="1"/>
          <c:extLst>
            <c:ext xmlns:c15="http://schemas.microsoft.com/office/drawing/2012/chart" uri="{CE6537A1-D6FC-4f65-9D91-7224C49458BB}"/>
          </c:extLst>
        </c:dLbl>
      </c:pivotFmt>
      <c:pivotFmt>
        <c:idx val="78"/>
        <c:dLbl>
          <c:idx val="0"/>
          <c:delete val="1"/>
          <c:extLst>
            <c:ext xmlns:c15="http://schemas.microsoft.com/office/drawing/2012/chart" uri="{CE6537A1-D6FC-4f65-9D91-7224C49458BB}"/>
          </c:extLst>
        </c:dLbl>
      </c:pivotFmt>
      <c:pivotFmt>
        <c:idx val="79"/>
        <c:dLbl>
          <c:idx val="0"/>
          <c:delete val="1"/>
          <c:extLst>
            <c:ext xmlns:c15="http://schemas.microsoft.com/office/drawing/2012/chart" uri="{CE6537A1-D6FC-4f65-9D91-7224C49458BB}"/>
          </c:extLst>
        </c:dLbl>
      </c:pivotFmt>
      <c:pivotFmt>
        <c:idx val="80"/>
        <c:dLbl>
          <c:idx val="0"/>
          <c:delete val="1"/>
          <c:extLst>
            <c:ext xmlns:c15="http://schemas.microsoft.com/office/drawing/2012/chart" uri="{CE6537A1-D6FC-4f65-9D91-7224C49458BB}"/>
          </c:extLst>
        </c:dLbl>
      </c:pivotFmt>
      <c:pivotFmt>
        <c:idx val="81"/>
        <c:dLbl>
          <c:idx val="0"/>
          <c:delete val="1"/>
          <c:extLst>
            <c:ext xmlns:c15="http://schemas.microsoft.com/office/drawing/2012/chart" uri="{CE6537A1-D6FC-4f65-9D91-7224C49458BB}"/>
          </c:extLst>
        </c:dLbl>
      </c:pivotFmt>
      <c:pivotFmt>
        <c:idx val="82"/>
        <c:dLbl>
          <c:idx val="0"/>
          <c:delete val="1"/>
          <c:extLst>
            <c:ext xmlns:c15="http://schemas.microsoft.com/office/drawing/2012/chart" uri="{CE6537A1-D6FC-4f65-9D91-7224C49458BB}"/>
          </c:extLst>
        </c:dLbl>
      </c:pivotFmt>
      <c:pivotFmt>
        <c:idx val="83"/>
        <c:dLbl>
          <c:idx val="0"/>
          <c:delete val="1"/>
          <c:extLst>
            <c:ext xmlns:c15="http://schemas.microsoft.com/office/drawing/2012/chart" uri="{CE6537A1-D6FC-4f65-9D91-7224C49458BB}"/>
          </c:extLst>
        </c:dLbl>
      </c:pivotFmt>
      <c:pivotFmt>
        <c:idx val="84"/>
        <c:dLbl>
          <c:idx val="0"/>
          <c:delete val="1"/>
          <c:extLst>
            <c:ext xmlns:c15="http://schemas.microsoft.com/office/drawing/2012/chart" uri="{CE6537A1-D6FC-4f65-9D91-7224C49458BB}"/>
          </c:extLst>
        </c:dLbl>
      </c:pivotFmt>
      <c:pivotFmt>
        <c:idx val="85"/>
        <c:dLbl>
          <c:idx val="0"/>
          <c:delete val="1"/>
          <c:extLst>
            <c:ext xmlns:c15="http://schemas.microsoft.com/office/drawing/2012/chart" uri="{CE6537A1-D6FC-4f65-9D91-7224C49458BB}"/>
          </c:extLst>
        </c:dLbl>
      </c:pivotFmt>
      <c:pivotFmt>
        <c:idx val="86"/>
        <c:dLbl>
          <c:idx val="0"/>
          <c:delete val="1"/>
          <c:extLst>
            <c:ext xmlns:c15="http://schemas.microsoft.com/office/drawing/2012/chart" uri="{CE6537A1-D6FC-4f65-9D91-7224C49458BB}"/>
          </c:extLst>
        </c:dLbl>
      </c:pivotFmt>
      <c:pivotFmt>
        <c:idx val="87"/>
        <c:dLbl>
          <c:idx val="0"/>
          <c:delete val="1"/>
          <c:extLst>
            <c:ext xmlns:c15="http://schemas.microsoft.com/office/drawing/2012/chart" uri="{CE6537A1-D6FC-4f65-9D91-7224C49458BB}"/>
          </c:extLst>
        </c:dLbl>
      </c:pivotFmt>
      <c:pivotFmt>
        <c:idx val="88"/>
        <c:dLbl>
          <c:idx val="0"/>
          <c:delete val="1"/>
          <c:extLst>
            <c:ext xmlns:c15="http://schemas.microsoft.com/office/drawing/2012/chart" uri="{CE6537A1-D6FC-4f65-9D91-7224C49458BB}"/>
          </c:extLst>
        </c:dLbl>
      </c:pivotFmt>
      <c:pivotFmt>
        <c:idx val="89"/>
        <c:dLbl>
          <c:idx val="0"/>
          <c:delete val="1"/>
          <c:extLst>
            <c:ext xmlns:c15="http://schemas.microsoft.com/office/drawing/2012/chart" uri="{CE6537A1-D6FC-4f65-9D91-7224C49458BB}"/>
          </c:extLst>
        </c:dLbl>
      </c:pivotFmt>
      <c:pivotFmt>
        <c:idx val="90"/>
        <c:dLbl>
          <c:idx val="0"/>
          <c:delete val="1"/>
          <c:extLst>
            <c:ext xmlns:c15="http://schemas.microsoft.com/office/drawing/2012/chart" uri="{CE6537A1-D6FC-4f65-9D91-7224C49458BB}"/>
          </c:extLst>
        </c:dLbl>
      </c:pivotFmt>
      <c:pivotFmt>
        <c:idx val="91"/>
        <c:dLbl>
          <c:idx val="0"/>
          <c:delete val="1"/>
          <c:extLst>
            <c:ext xmlns:c15="http://schemas.microsoft.com/office/drawing/2012/chart" uri="{CE6537A1-D6FC-4f65-9D91-7224C49458BB}"/>
          </c:extLst>
        </c:dLbl>
      </c:pivotFmt>
      <c:pivotFmt>
        <c:idx val="92"/>
        <c:dLbl>
          <c:idx val="0"/>
          <c:delete val="1"/>
          <c:extLst>
            <c:ext xmlns:c15="http://schemas.microsoft.com/office/drawing/2012/chart" uri="{CE6537A1-D6FC-4f65-9D91-7224C49458BB}"/>
          </c:extLst>
        </c:dLbl>
      </c:pivotFmt>
      <c:pivotFmt>
        <c:idx val="93"/>
        <c:dLbl>
          <c:idx val="0"/>
          <c:delete val="1"/>
          <c:extLst>
            <c:ext xmlns:c15="http://schemas.microsoft.com/office/drawing/2012/chart" uri="{CE6537A1-D6FC-4f65-9D91-7224C49458BB}"/>
          </c:extLst>
        </c:dLbl>
      </c:pivotFmt>
      <c:pivotFmt>
        <c:idx val="94"/>
        <c:dLbl>
          <c:idx val="0"/>
          <c:delete val="1"/>
          <c:extLst>
            <c:ext xmlns:c15="http://schemas.microsoft.com/office/drawing/2012/chart" uri="{CE6537A1-D6FC-4f65-9D91-7224C49458BB}"/>
          </c:extLst>
        </c:dLbl>
      </c:pivotFmt>
      <c:pivotFmt>
        <c:idx val="95"/>
        <c:dLbl>
          <c:idx val="0"/>
          <c:delete val="1"/>
          <c:extLst>
            <c:ext xmlns:c15="http://schemas.microsoft.com/office/drawing/2012/chart" uri="{CE6537A1-D6FC-4f65-9D91-7224C49458BB}"/>
          </c:extLst>
        </c:dLbl>
      </c:pivotFmt>
      <c:pivotFmt>
        <c:idx val="96"/>
        <c:dLbl>
          <c:idx val="0"/>
          <c:delete val="1"/>
          <c:extLst>
            <c:ext xmlns:c15="http://schemas.microsoft.com/office/drawing/2012/chart" uri="{CE6537A1-D6FC-4f65-9D91-7224C49458BB}"/>
          </c:extLst>
        </c:dLbl>
      </c:pivotFmt>
      <c:pivotFmt>
        <c:idx val="97"/>
        <c:dLbl>
          <c:idx val="0"/>
          <c:delete val="1"/>
          <c:extLst>
            <c:ext xmlns:c15="http://schemas.microsoft.com/office/drawing/2012/chart" uri="{CE6537A1-D6FC-4f65-9D91-7224C49458BB}"/>
          </c:extLst>
        </c:dLbl>
      </c:pivotFmt>
      <c:pivotFmt>
        <c:idx val="98"/>
        <c:dLbl>
          <c:idx val="0"/>
          <c:delete val="1"/>
          <c:extLst>
            <c:ext xmlns:c15="http://schemas.microsoft.com/office/drawing/2012/chart" uri="{CE6537A1-D6FC-4f65-9D91-7224C49458BB}"/>
          </c:extLst>
        </c:dLbl>
      </c:pivotFmt>
      <c:pivotFmt>
        <c:idx val="99"/>
        <c:dLbl>
          <c:idx val="0"/>
          <c:delete val="1"/>
          <c:extLst>
            <c:ext xmlns:c15="http://schemas.microsoft.com/office/drawing/2012/chart" uri="{CE6537A1-D6FC-4f65-9D91-7224C49458BB}"/>
          </c:extLst>
        </c:dLbl>
      </c:pivotFmt>
      <c:pivotFmt>
        <c:idx val="100"/>
        <c:dLbl>
          <c:idx val="0"/>
          <c:delete val="1"/>
          <c:extLst>
            <c:ext xmlns:c15="http://schemas.microsoft.com/office/drawing/2012/chart" uri="{CE6537A1-D6FC-4f65-9D91-7224C49458BB}"/>
          </c:extLst>
        </c:dLbl>
      </c:pivotFmt>
      <c:pivotFmt>
        <c:idx val="101"/>
        <c:dLbl>
          <c:idx val="0"/>
          <c:delete val="1"/>
          <c:extLst>
            <c:ext xmlns:c15="http://schemas.microsoft.com/office/drawing/2012/chart" uri="{CE6537A1-D6FC-4f65-9D91-7224C49458BB}"/>
          </c:extLst>
        </c:dLbl>
      </c:pivotFmt>
      <c:pivotFmt>
        <c:idx val="102"/>
        <c:dLbl>
          <c:idx val="0"/>
          <c:delete val="1"/>
          <c:extLst>
            <c:ext xmlns:c15="http://schemas.microsoft.com/office/drawing/2012/chart" uri="{CE6537A1-D6FC-4f65-9D91-7224C49458BB}"/>
          </c:extLst>
        </c:dLbl>
      </c:pivotFmt>
      <c:pivotFmt>
        <c:idx val="103"/>
        <c:dLbl>
          <c:idx val="0"/>
          <c:delete val="1"/>
          <c:extLst>
            <c:ext xmlns:c15="http://schemas.microsoft.com/office/drawing/2012/chart" uri="{CE6537A1-D6FC-4f65-9D91-7224C49458BB}"/>
          </c:extLst>
        </c:dLbl>
      </c:pivotFmt>
      <c:pivotFmt>
        <c:idx val="104"/>
        <c:dLbl>
          <c:idx val="0"/>
          <c:delete val="1"/>
          <c:extLst>
            <c:ext xmlns:c15="http://schemas.microsoft.com/office/drawing/2012/chart" uri="{CE6537A1-D6FC-4f65-9D91-7224C49458BB}"/>
          </c:extLst>
        </c:dLbl>
      </c:pivotFmt>
      <c:pivotFmt>
        <c:idx val="105"/>
        <c:dLbl>
          <c:idx val="0"/>
          <c:delete val="1"/>
          <c:extLst>
            <c:ext xmlns:c15="http://schemas.microsoft.com/office/drawing/2012/chart" uri="{CE6537A1-D6FC-4f65-9D91-7224C49458BB}"/>
          </c:extLst>
        </c:dLbl>
      </c:pivotFmt>
      <c:pivotFmt>
        <c:idx val="106"/>
        <c:dLbl>
          <c:idx val="0"/>
          <c:delete val="1"/>
          <c:extLst>
            <c:ext xmlns:c15="http://schemas.microsoft.com/office/drawing/2012/chart" uri="{CE6537A1-D6FC-4f65-9D91-7224C49458BB}"/>
          </c:extLst>
        </c:dLbl>
      </c:pivotFmt>
      <c:pivotFmt>
        <c:idx val="107"/>
        <c:dLbl>
          <c:idx val="0"/>
          <c:delete val="1"/>
          <c:extLst>
            <c:ext xmlns:c15="http://schemas.microsoft.com/office/drawing/2012/chart" uri="{CE6537A1-D6FC-4f65-9D91-7224C49458BB}"/>
          </c:extLst>
        </c:dLbl>
      </c:pivotFmt>
      <c:pivotFmt>
        <c:idx val="108"/>
        <c:dLbl>
          <c:idx val="0"/>
          <c:delete val="1"/>
          <c:extLst>
            <c:ext xmlns:c15="http://schemas.microsoft.com/office/drawing/2012/chart" uri="{CE6537A1-D6FC-4f65-9D91-7224C49458BB}"/>
          </c:extLst>
        </c:dLbl>
      </c:pivotFmt>
      <c:pivotFmt>
        <c:idx val="109"/>
        <c:dLbl>
          <c:idx val="0"/>
          <c:delete val="1"/>
          <c:extLst>
            <c:ext xmlns:c15="http://schemas.microsoft.com/office/drawing/2012/chart" uri="{CE6537A1-D6FC-4f65-9D91-7224C49458BB}"/>
          </c:extLst>
        </c:dLbl>
      </c:pivotFmt>
      <c:pivotFmt>
        <c:idx val="110"/>
        <c:dLbl>
          <c:idx val="0"/>
          <c:delete val="1"/>
          <c:extLst>
            <c:ext xmlns:c15="http://schemas.microsoft.com/office/drawing/2012/chart" uri="{CE6537A1-D6FC-4f65-9D91-7224C49458BB}"/>
          </c:extLst>
        </c:dLbl>
      </c:pivotFmt>
      <c:pivotFmt>
        <c:idx val="111"/>
        <c:dLbl>
          <c:idx val="0"/>
          <c:delete val="1"/>
          <c:extLst>
            <c:ext xmlns:c15="http://schemas.microsoft.com/office/drawing/2012/chart" uri="{CE6537A1-D6FC-4f65-9D91-7224C49458BB}"/>
          </c:extLst>
        </c:dLbl>
      </c:pivotFmt>
      <c:pivotFmt>
        <c:idx val="112"/>
        <c:dLbl>
          <c:idx val="0"/>
          <c:delete val="1"/>
          <c:extLst>
            <c:ext xmlns:c15="http://schemas.microsoft.com/office/drawing/2012/chart" uri="{CE6537A1-D6FC-4f65-9D91-7224C49458BB}"/>
          </c:extLst>
        </c:dLbl>
      </c:pivotFmt>
      <c:pivotFmt>
        <c:idx val="113"/>
        <c:dLbl>
          <c:idx val="0"/>
          <c:delete val="1"/>
          <c:extLst>
            <c:ext xmlns:c15="http://schemas.microsoft.com/office/drawing/2012/chart" uri="{CE6537A1-D6FC-4f65-9D91-7224C49458BB}"/>
          </c:extLst>
        </c:dLbl>
      </c:pivotFmt>
      <c:pivotFmt>
        <c:idx val="114"/>
        <c:dLbl>
          <c:idx val="0"/>
          <c:delete val="1"/>
          <c:extLst>
            <c:ext xmlns:c15="http://schemas.microsoft.com/office/drawing/2012/chart" uri="{CE6537A1-D6FC-4f65-9D91-7224C49458BB}"/>
          </c:extLst>
        </c:dLbl>
      </c:pivotFmt>
      <c:pivotFmt>
        <c:idx val="115"/>
        <c:dLbl>
          <c:idx val="0"/>
          <c:delete val="1"/>
          <c:extLst>
            <c:ext xmlns:c15="http://schemas.microsoft.com/office/drawing/2012/chart" uri="{CE6537A1-D6FC-4f65-9D91-7224C49458BB}"/>
          </c:extLst>
        </c:dLbl>
      </c:pivotFmt>
      <c:pivotFmt>
        <c:idx val="116"/>
        <c:dLbl>
          <c:idx val="0"/>
          <c:delete val="1"/>
          <c:extLst>
            <c:ext xmlns:c15="http://schemas.microsoft.com/office/drawing/2012/chart" uri="{CE6537A1-D6FC-4f65-9D91-7224C49458BB}"/>
          </c:extLst>
        </c:dLbl>
      </c:pivotFmt>
      <c:pivotFmt>
        <c:idx val="117"/>
        <c:dLbl>
          <c:idx val="0"/>
          <c:delete val="1"/>
          <c:extLst>
            <c:ext xmlns:c15="http://schemas.microsoft.com/office/drawing/2012/chart" uri="{CE6537A1-D6FC-4f65-9D91-7224C49458BB}"/>
          </c:extLst>
        </c:dLbl>
      </c:pivotFmt>
      <c:pivotFmt>
        <c:idx val="118"/>
        <c:dLbl>
          <c:idx val="0"/>
          <c:delete val="1"/>
          <c:extLst>
            <c:ext xmlns:c15="http://schemas.microsoft.com/office/drawing/2012/chart" uri="{CE6537A1-D6FC-4f65-9D91-7224C49458BB}"/>
          </c:extLst>
        </c:dLbl>
      </c:pivotFmt>
      <c:pivotFmt>
        <c:idx val="119"/>
        <c:dLbl>
          <c:idx val="0"/>
          <c:delete val="1"/>
          <c:extLst>
            <c:ext xmlns:c15="http://schemas.microsoft.com/office/drawing/2012/chart" uri="{CE6537A1-D6FC-4f65-9D91-7224C49458BB}"/>
          </c:extLst>
        </c:dLbl>
      </c:pivotFmt>
      <c:pivotFmt>
        <c:idx val="120"/>
        <c:dLbl>
          <c:idx val="0"/>
          <c:delete val="1"/>
          <c:extLst>
            <c:ext xmlns:c15="http://schemas.microsoft.com/office/drawing/2012/chart" uri="{CE6537A1-D6FC-4f65-9D91-7224C49458BB}"/>
          </c:extLst>
        </c:dLbl>
      </c:pivotFmt>
      <c:pivotFmt>
        <c:idx val="121"/>
        <c:dLbl>
          <c:idx val="0"/>
          <c:delete val="1"/>
          <c:extLst>
            <c:ext xmlns:c15="http://schemas.microsoft.com/office/drawing/2012/chart" uri="{CE6537A1-D6FC-4f65-9D91-7224C49458BB}"/>
          </c:extLst>
        </c:dLbl>
      </c:pivotFmt>
      <c:pivotFmt>
        <c:idx val="122"/>
        <c:dLbl>
          <c:idx val="0"/>
          <c:delete val="1"/>
          <c:extLst>
            <c:ext xmlns:c15="http://schemas.microsoft.com/office/drawing/2012/chart" uri="{CE6537A1-D6FC-4f65-9D91-7224C49458BB}"/>
          </c:extLst>
        </c:dLbl>
      </c:pivotFmt>
      <c:pivotFmt>
        <c:idx val="123"/>
        <c:dLbl>
          <c:idx val="0"/>
          <c:delete val="1"/>
          <c:extLst>
            <c:ext xmlns:c15="http://schemas.microsoft.com/office/drawing/2012/chart" uri="{CE6537A1-D6FC-4f65-9D91-7224C49458BB}"/>
          </c:extLst>
        </c:dLbl>
      </c:pivotFmt>
      <c:pivotFmt>
        <c:idx val="124"/>
        <c:dLbl>
          <c:idx val="0"/>
          <c:delete val="1"/>
          <c:extLst>
            <c:ext xmlns:c15="http://schemas.microsoft.com/office/drawing/2012/chart" uri="{CE6537A1-D6FC-4f65-9D91-7224C49458BB}"/>
          </c:extLst>
        </c:dLbl>
      </c:pivotFmt>
      <c:pivotFmt>
        <c:idx val="125"/>
        <c:dLbl>
          <c:idx val="0"/>
          <c:delete val="1"/>
          <c:extLst>
            <c:ext xmlns:c15="http://schemas.microsoft.com/office/drawing/2012/chart" uri="{CE6537A1-D6FC-4f65-9D91-7224C49458BB}"/>
          </c:extLst>
        </c:dLbl>
      </c:pivotFmt>
      <c:pivotFmt>
        <c:idx val="126"/>
        <c:dLbl>
          <c:idx val="0"/>
          <c:delete val="1"/>
          <c:extLst>
            <c:ext xmlns:c15="http://schemas.microsoft.com/office/drawing/2012/chart" uri="{CE6537A1-D6FC-4f65-9D91-7224C49458BB}"/>
          </c:extLst>
        </c:dLbl>
      </c:pivotFmt>
      <c:pivotFmt>
        <c:idx val="127"/>
        <c:dLbl>
          <c:idx val="0"/>
          <c:delete val="1"/>
          <c:extLst>
            <c:ext xmlns:c15="http://schemas.microsoft.com/office/drawing/2012/chart" uri="{CE6537A1-D6FC-4f65-9D91-7224C49458BB}"/>
          </c:extLst>
        </c:dLbl>
      </c:pivotFmt>
      <c:pivotFmt>
        <c:idx val="128"/>
        <c:dLbl>
          <c:idx val="0"/>
          <c:delete val="1"/>
          <c:extLst>
            <c:ext xmlns:c15="http://schemas.microsoft.com/office/drawing/2012/chart" uri="{CE6537A1-D6FC-4f65-9D91-7224C49458BB}"/>
          </c:extLst>
        </c:dLbl>
      </c:pivotFmt>
      <c:pivotFmt>
        <c:idx val="129"/>
        <c:dLbl>
          <c:idx val="0"/>
          <c:delete val="1"/>
          <c:extLst>
            <c:ext xmlns:c15="http://schemas.microsoft.com/office/drawing/2012/chart" uri="{CE6537A1-D6FC-4f65-9D91-7224C49458BB}"/>
          </c:extLst>
        </c:dLbl>
      </c:pivotFmt>
      <c:pivotFmt>
        <c:idx val="130"/>
        <c:dLbl>
          <c:idx val="0"/>
          <c:delete val="1"/>
          <c:extLst>
            <c:ext xmlns:c15="http://schemas.microsoft.com/office/drawing/2012/chart" uri="{CE6537A1-D6FC-4f65-9D91-7224C49458BB}"/>
          </c:extLst>
        </c:dLbl>
      </c:pivotFmt>
      <c:pivotFmt>
        <c:idx val="131"/>
        <c:dLbl>
          <c:idx val="0"/>
          <c:delete val="1"/>
          <c:extLst>
            <c:ext xmlns:c15="http://schemas.microsoft.com/office/drawing/2012/chart" uri="{CE6537A1-D6FC-4f65-9D91-7224C49458BB}"/>
          </c:extLst>
        </c:dLbl>
      </c:pivotFmt>
      <c:pivotFmt>
        <c:idx val="132"/>
        <c:dLbl>
          <c:idx val="0"/>
          <c:delete val="1"/>
          <c:extLst>
            <c:ext xmlns:c15="http://schemas.microsoft.com/office/drawing/2012/chart" uri="{CE6537A1-D6FC-4f65-9D91-7224C49458BB}"/>
          </c:extLst>
        </c:dLbl>
      </c:pivotFmt>
      <c:pivotFmt>
        <c:idx val="133"/>
        <c:dLbl>
          <c:idx val="0"/>
          <c:delete val="1"/>
          <c:extLst>
            <c:ext xmlns:c15="http://schemas.microsoft.com/office/drawing/2012/chart" uri="{CE6537A1-D6FC-4f65-9D91-7224C49458BB}"/>
          </c:extLst>
        </c:dLbl>
      </c:pivotFmt>
      <c:pivotFmt>
        <c:idx val="134"/>
        <c:dLbl>
          <c:idx val="0"/>
          <c:delete val="1"/>
          <c:extLst>
            <c:ext xmlns:c15="http://schemas.microsoft.com/office/drawing/2012/chart" uri="{CE6537A1-D6FC-4f65-9D91-7224C49458BB}"/>
          </c:extLst>
        </c:dLbl>
      </c:pivotFmt>
      <c:pivotFmt>
        <c:idx val="135"/>
        <c:dLbl>
          <c:idx val="0"/>
          <c:delete val="1"/>
          <c:extLst>
            <c:ext xmlns:c15="http://schemas.microsoft.com/office/drawing/2012/chart" uri="{CE6537A1-D6FC-4f65-9D91-7224C49458BB}"/>
          </c:extLst>
        </c:dLbl>
      </c:pivotFmt>
      <c:pivotFmt>
        <c:idx val="136"/>
        <c:dLbl>
          <c:idx val="0"/>
          <c:delete val="1"/>
          <c:extLst>
            <c:ext xmlns:c15="http://schemas.microsoft.com/office/drawing/2012/chart" uri="{CE6537A1-D6FC-4f65-9D91-7224C49458BB}"/>
          </c:extLst>
        </c:dLbl>
      </c:pivotFmt>
      <c:pivotFmt>
        <c:idx val="137"/>
        <c:dLbl>
          <c:idx val="0"/>
          <c:delete val="1"/>
          <c:extLst>
            <c:ext xmlns:c15="http://schemas.microsoft.com/office/drawing/2012/chart" uri="{CE6537A1-D6FC-4f65-9D91-7224C49458BB}"/>
          </c:extLst>
        </c:dLbl>
      </c:pivotFmt>
      <c:pivotFmt>
        <c:idx val="138"/>
        <c:dLbl>
          <c:idx val="0"/>
          <c:delete val="1"/>
          <c:extLst>
            <c:ext xmlns:c15="http://schemas.microsoft.com/office/drawing/2012/chart" uri="{CE6537A1-D6FC-4f65-9D91-7224C49458BB}"/>
          </c:extLst>
        </c:dLbl>
      </c:pivotFmt>
      <c:pivotFmt>
        <c:idx val="139"/>
        <c:dLbl>
          <c:idx val="0"/>
          <c:delete val="1"/>
          <c:extLst>
            <c:ext xmlns:c15="http://schemas.microsoft.com/office/drawing/2012/chart" uri="{CE6537A1-D6FC-4f65-9D91-7224C49458BB}"/>
          </c:extLst>
        </c:dLbl>
      </c:pivotFmt>
      <c:pivotFmt>
        <c:idx val="140"/>
        <c:dLbl>
          <c:idx val="0"/>
          <c:delete val="1"/>
          <c:extLst>
            <c:ext xmlns:c15="http://schemas.microsoft.com/office/drawing/2012/chart" uri="{CE6537A1-D6FC-4f65-9D91-7224C49458BB}"/>
          </c:extLst>
        </c:dLbl>
      </c:pivotFmt>
      <c:pivotFmt>
        <c:idx val="141"/>
        <c:dLbl>
          <c:idx val="0"/>
          <c:delete val="1"/>
          <c:extLst>
            <c:ext xmlns:c15="http://schemas.microsoft.com/office/drawing/2012/chart" uri="{CE6537A1-D6FC-4f65-9D91-7224C49458BB}"/>
          </c:extLst>
        </c:dLbl>
      </c:pivotFmt>
      <c:pivotFmt>
        <c:idx val="142"/>
        <c:dLbl>
          <c:idx val="0"/>
          <c:delete val="1"/>
          <c:extLst>
            <c:ext xmlns:c15="http://schemas.microsoft.com/office/drawing/2012/chart" uri="{CE6537A1-D6FC-4f65-9D91-7224C49458BB}"/>
          </c:extLst>
        </c:dLbl>
      </c:pivotFmt>
      <c:pivotFmt>
        <c:idx val="143"/>
        <c:dLbl>
          <c:idx val="0"/>
          <c:delete val="1"/>
          <c:extLst>
            <c:ext xmlns:c15="http://schemas.microsoft.com/office/drawing/2012/chart" uri="{CE6537A1-D6FC-4f65-9D91-7224C49458BB}"/>
          </c:extLst>
        </c:dLbl>
      </c:pivotFmt>
      <c:pivotFmt>
        <c:idx val="144"/>
        <c:dLbl>
          <c:idx val="0"/>
          <c:delete val="1"/>
          <c:extLst>
            <c:ext xmlns:c15="http://schemas.microsoft.com/office/drawing/2012/chart" uri="{CE6537A1-D6FC-4f65-9D91-7224C49458BB}"/>
          </c:extLst>
        </c:dLbl>
      </c:pivotFmt>
      <c:pivotFmt>
        <c:idx val="145"/>
        <c:dLbl>
          <c:idx val="0"/>
          <c:delete val="1"/>
          <c:extLst>
            <c:ext xmlns:c15="http://schemas.microsoft.com/office/drawing/2012/chart" uri="{CE6537A1-D6FC-4f65-9D91-7224C49458BB}"/>
          </c:extLst>
        </c:dLbl>
      </c:pivotFmt>
      <c:pivotFmt>
        <c:idx val="146"/>
        <c:dLbl>
          <c:idx val="0"/>
          <c:delete val="1"/>
          <c:extLst>
            <c:ext xmlns:c15="http://schemas.microsoft.com/office/drawing/2012/chart" uri="{CE6537A1-D6FC-4f65-9D91-7224C49458BB}"/>
          </c:extLst>
        </c:dLbl>
      </c:pivotFmt>
      <c:pivotFmt>
        <c:idx val="147"/>
        <c:dLbl>
          <c:idx val="0"/>
          <c:delete val="1"/>
          <c:extLst>
            <c:ext xmlns:c15="http://schemas.microsoft.com/office/drawing/2012/chart" uri="{CE6537A1-D6FC-4f65-9D91-7224C49458BB}"/>
          </c:extLst>
        </c:dLbl>
      </c:pivotFmt>
      <c:pivotFmt>
        <c:idx val="148"/>
        <c:dLbl>
          <c:idx val="0"/>
          <c:delete val="1"/>
          <c:extLst>
            <c:ext xmlns:c15="http://schemas.microsoft.com/office/drawing/2012/chart" uri="{CE6537A1-D6FC-4f65-9D91-7224C49458BB}"/>
          </c:extLst>
        </c:dLbl>
      </c:pivotFmt>
      <c:pivotFmt>
        <c:idx val="149"/>
        <c:dLbl>
          <c:idx val="0"/>
          <c:delete val="1"/>
          <c:extLst>
            <c:ext xmlns:c15="http://schemas.microsoft.com/office/drawing/2012/chart" uri="{CE6537A1-D6FC-4f65-9D91-7224C49458BB}"/>
          </c:extLst>
        </c:dLbl>
      </c:pivotFmt>
      <c:pivotFmt>
        <c:idx val="150"/>
        <c:dLbl>
          <c:idx val="0"/>
          <c:delete val="1"/>
          <c:extLst>
            <c:ext xmlns:c15="http://schemas.microsoft.com/office/drawing/2012/chart" uri="{CE6537A1-D6FC-4f65-9D91-7224C49458BB}"/>
          </c:extLst>
        </c:dLbl>
      </c:pivotFmt>
      <c:pivotFmt>
        <c:idx val="151"/>
        <c:dLbl>
          <c:idx val="0"/>
          <c:delete val="1"/>
          <c:extLst>
            <c:ext xmlns:c15="http://schemas.microsoft.com/office/drawing/2012/chart" uri="{CE6537A1-D6FC-4f65-9D91-7224C49458BB}"/>
          </c:extLst>
        </c:dLbl>
      </c:pivotFmt>
      <c:pivotFmt>
        <c:idx val="152"/>
        <c:dLbl>
          <c:idx val="0"/>
          <c:delete val="1"/>
          <c:extLst>
            <c:ext xmlns:c15="http://schemas.microsoft.com/office/drawing/2012/chart" uri="{CE6537A1-D6FC-4f65-9D91-7224C49458BB}"/>
          </c:extLst>
        </c:dLbl>
      </c:pivotFmt>
      <c:pivotFmt>
        <c:idx val="153"/>
        <c:dLbl>
          <c:idx val="0"/>
          <c:delete val="1"/>
          <c:extLst>
            <c:ext xmlns:c15="http://schemas.microsoft.com/office/drawing/2012/chart" uri="{CE6537A1-D6FC-4f65-9D91-7224C49458BB}"/>
          </c:extLst>
        </c:dLbl>
      </c:pivotFmt>
      <c:pivotFmt>
        <c:idx val="154"/>
        <c:dLbl>
          <c:idx val="0"/>
          <c:delete val="1"/>
          <c:extLst>
            <c:ext xmlns:c15="http://schemas.microsoft.com/office/drawing/2012/chart" uri="{CE6537A1-D6FC-4f65-9D91-7224C49458BB}"/>
          </c:extLst>
        </c:dLbl>
      </c:pivotFmt>
      <c:pivotFmt>
        <c:idx val="155"/>
        <c:dLbl>
          <c:idx val="0"/>
          <c:delete val="1"/>
          <c:extLst>
            <c:ext xmlns:c15="http://schemas.microsoft.com/office/drawing/2012/chart" uri="{CE6537A1-D6FC-4f65-9D91-7224C49458BB}"/>
          </c:extLst>
        </c:dLbl>
      </c:pivotFmt>
      <c:pivotFmt>
        <c:idx val="156"/>
        <c:dLbl>
          <c:idx val="0"/>
          <c:delete val="1"/>
          <c:extLst>
            <c:ext xmlns:c15="http://schemas.microsoft.com/office/drawing/2012/chart" uri="{CE6537A1-D6FC-4f65-9D91-7224C49458BB}"/>
          </c:extLst>
        </c:dLbl>
      </c:pivotFmt>
      <c:pivotFmt>
        <c:idx val="157"/>
        <c:dLbl>
          <c:idx val="0"/>
          <c:delete val="1"/>
          <c:extLst>
            <c:ext xmlns:c15="http://schemas.microsoft.com/office/drawing/2012/chart" uri="{CE6537A1-D6FC-4f65-9D91-7224C49458BB}"/>
          </c:extLst>
        </c:dLbl>
      </c:pivotFmt>
      <c:pivotFmt>
        <c:idx val="158"/>
        <c:dLbl>
          <c:idx val="0"/>
          <c:delete val="1"/>
          <c:extLst>
            <c:ext xmlns:c15="http://schemas.microsoft.com/office/drawing/2012/chart" uri="{CE6537A1-D6FC-4f65-9D91-7224C49458BB}"/>
          </c:extLst>
        </c:dLbl>
      </c:pivotFmt>
      <c:pivotFmt>
        <c:idx val="159"/>
        <c:dLbl>
          <c:idx val="0"/>
          <c:delete val="1"/>
          <c:extLst>
            <c:ext xmlns:c15="http://schemas.microsoft.com/office/drawing/2012/chart" uri="{CE6537A1-D6FC-4f65-9D91-7224C49458BB}"/>
          </c:extLst>
        </c:dLbl>
      </c:pivotFmt>
      <c:pivotFmt>
        <c:idx val="160"/>
        <c:dLbl>
          <c:idx val="0"/>
          <c:delete val="1"/>
          <c:extLst>
            <c:ext xmlns:c15="http://schemas.microsoft.com/office/drawing/2012/chart" uri="{CE6537A1-D6FC-4f65-9D91-7224C49458BB}"/>
          </c:extLst>
        </c:dLbl>
      </c:pivotFmt>
      <c:pivotFmt>
        <c:idx val="161"/>
        <c:dLbl>
          <c:idx val="0"/>
          <c:delete val="1"/>
          <c:extLst>
            <c:ext xmlns:c15="http://schemas.microsoft.com/office/drawing/2012/chart" uri="{CE6537A1-D6FC-4f65-9D91-7224C49458BB}"/>
          </c:extLst>
        </c:dLbl>
      </c:pivotFmt>
      <c:pivotFmt>
        <c:idx val="162"/>
        <c:dLbl>
          <c:idx val="0"/>
          <c:delete val="1"/>
          <c:extLst>
            <c:ext xmlns:c15="http://schemas.microsoft.com/office/drawing/2012/chart" uri="{CE6537A1-D6FC-4f65-9D91-7224C49458BB}"/>
          </c:extLst>
        </c:dLbl>
      </c:pivotFmt>
      <c:pivotFmt>
        <c:idx val="163"/>
        <c:dLbl>
          <c:idx val="0"/>
          <c:delete val="1"/>
          <c:extLst>
            <c:ext xmlns:c15="http://schemas.microsoft.com/office/drawing/2012/chart" uri="{CE6537A1-D6FC-4f65-9D91-7224C49458BB}"/>
          </c:extLst>
        </c:dLbl>
      </c:pivotFmt>
      <c:pivotFmt>
        <c:idx val="164"/>
        <c:dLbl>
          <c:idx val="0"/>
          <c:delete val="1"/>
          <c:extLst>
            <c:ext xmlns:c15="http://schemas.microsoft.com/office/drawing/2012/chart" uri="{CE6537A1-D6FC-4f65-9D91-7224C49458BB}"/>
          </c:extLst>
        </c:dLbl>
      </c:pivotFmt>
      <c:pivotFmt>
        <c:idx val="165"/>
        <c:dLbl>
          <c:idx val="0"/>
          <c:delete val="1"/>
          <c:extLst>
            <c:ext xmlns:c15="http://schemas.microsoft.com/office/drawing/2012/chart" uri="{CE6537A1-D6FC-4f65-9D91-7224C49458BB}"/>
          </c:extLst>
        </c:dLbl>
      </c:pivotFmt>
      <c:pivotFmt>
        <c:idx val="166"/>
        <c:dLbl>
          <c:idx val="0"/>
          <c:delete val="1"/>
          <c:extLst>
            <c:ext xmlns:c15="http://schemas.microsoft.com/office/drawing/2012/chart" uri="{CE6537A1-D6FC-4f65-9D91-7224C49458BB}"/>
          </c:extLst>
        </c:dLbl>
      </c:pivotFmt>
      <c:pivotFmt>
        <c:idx val="167"/>
        <c:dLbl>
          <c:idx val="0"/>
          <c:delete val="1"/>
          <c:extLst>
            <c:ext xmlns:c15="http://schemas.microsoft.com/office/drawing/2012/chart" uri="{CE6537A1-D6FC-4f65-9D91-7224C49458BB}"/>
          </c:extLst>
        </c:dLbl>
      </c:pivotFmt>
      <c:pivotFmt>
        <c:idx val="168"/>
        <c:dLbl>
          <c:idx val="0"/>
          <c:delete val="1"/>
          <c:extLst>
            <c:ext xmlns:c15="http://schemas.microsoft.com/office/drawing/2012/chart" uri="{CE6537A1-D6FC-4f65-9D91-7224C49458BB}"/>
          </c:extLst>
        </c:dLbl>
      </c:pivotFmt>
      <c:pivotFmt>
        <c:idx val="169"/>
        <c:dLbl>
          <c:idx val="0"/>
          <c:delete val="1"/>
          <c:extLst>
            <c:ext xmlns:c15="http://schemas.microsoft.com/office/drawing/2012/chart" uri="{CE6537A1-D6FC-4f65-9D91-7224C49458BB}"/>
          </c:extLst>
        </c:dLbl>
      </c:pivotFmt>
      <c:pivotFmt>
        <c:idx val="170"/>
        <c:dLbl>
          <c:idx val="0"/>
          <c:delete val="1"/>
          <c:extLst>
            <c:ext xmlns:c15="http://schemas.microsoft.com/office/drawing/2012/chart" uri="{CE6537A1-D6FC-4f65-9D91-7224C49458BB}"/>
          </c:extLst>
        </c:dLbl>
      </c:pivotFmt>
      <c:pivotFmt>
        <c:idx val="171"/>
        <c:dLbl>
          <c:idx val="0"/>
          <c:delete val="1"/>
          <c:extLst>
            <c:ext xmlns:c15="http://schemas.microsoft.com/office/drawing/2012/chart" uri="{CE6537A1-D6FC-4f65-9D91-7224C49458BB}"/>
          </c:extLst>
        </c:dLbl>
      </c:pivotFmt>
      <c:pivotFmt>
        <c:idx val="172"/>
        <c:dLbl>
          <c:idx val="0"/>
          <c:delete val="1"/>
          <c:extLst>
            <c:ext xmlns:c15="http://schemas.microsoft.com/office/drawing/2012/chart" uri="{CE6537A1-D6FC-4f65-9D91-7224C49458BB}"/>
          </c:extLst>
        </c:dLbl>
      </c:pivotFmt>
      <c:pivotFmt>
        <c:idx val="173"/>
        <c:dLbl>
          <c:idx val="0"/>
          <c:delete val="1"/>
          <c:extLst>
            <c:ext xmlns:c15="http://schemas.microsoft.com/office/drawing/2012/chart" uri="{CE6537A1-D6FC-4f65-9D91-7224C49458BB}"/>
          </c:extLst>
        </c:dLbl>
      </c:pivotFmt>
      <c:pivotFmt>
        <c:idx val="174"/>
        <c:dLbl>
          <c:idx val="0"/>
          <c:delete val="1"/>
          <c:extLst>
            <c:ext xmlns:c15="http://schemas.microsoft.com/office/drawing/2012/chart" uri="{CE6537A1-D6FC-4f65-9D91-7224C49458BB}"/>
          </c:extLst>
        </c:dLbl>
      </c:pivotFmt>
      <c:pivotFmt>
        <c:idx val="175"/>
        <c:dLbl>
          <c:idx val="0"/>
          <c:delete val="1"/>
          <c:extLst>
            <c:ext xmlns:c15="http://schemas.microsoft.com/office/drawing/2012/chart" uri="{CE6537A1-D6FC-4f65-9D91-7224C49458BB}"/>
          </c:extLst>
        </c:dLbl>
      </c:pivotFmt>
      <c:pivotFmt>
        <c:idx val="176"/>
        <c:dLbl>
          <c:idx val="0"/>
          <c:delete val="1"/>
          <c:extLst>
            <c:ext xmlns:c15="http://schemas.microsoft.com/office/drawing/2012/chart" uri="{CE6537A1-D6FC-4f65-9D91-7224C49458BB}"/>
          </c:extLst>
        </c:dLbl>
      </c:pivotFmt>
      <c:pivotFmt>
        <c:idx val="177"/>
        <c:dLbl>
          <c:idx val="0"/>
          <c:delete val="1"/>
          <c:extLst>
            <c:ext xmlns:c15="http://schemas.microsoft.com/office/drawing/2012/chart" uri="{CE6537A1-D6FC-4f65-9D91-7224C49458BB}"/>
          </c:extLst>
        </c:dLbl>
      </c:pivotFmt>
      <c:pivotFmt>
        <c:idx val="178"/>
        <c:dLbl>
          <c:idx val="0"/>
          <c:delete val="1"/>
          <c:extLst>
            <c:ext xmlns:c15="http://schemas.microsoft.com/office/drawing/2012/chart" uri="{CE6537A1-D6FC-4f65-9D91-7224C49458BB}"/>
          </c:extLst>
        </c:dLbl>
      </c:pivotFmt>
      <c:pivotFmt>
        <c:idx val="179"/>
        <c:dLbl>
          <c:idx val="0"/>
          <c:delete val="1"/>
          <c:extLst>
            <c:ext xmlns:c15="http://schemas.microsoft.com/office/drawing/2012/chart" uri="{CE6537A1-D6FC-4f65-9D91-7224C49458BB}"/>
          </c:extLst>
        </c:dLbl>
      </c:pivotFmt>
      <c:pivotFmt>
        <c:idx val="180"/>
        <c:dLbl>
          <c:idx val="0"/>
          <c:delete val="1"/>
          <c:extLst>
            <c:ext xmlns:c15="http://schemas.microsoft.com/office/drawing/2012/chart" uri="{CE6537A1-D6FC-4f65-9D91-7224C49458BB}"/>
          </c:extLst>
        </c:dLbl>
      </c:pivotFmt>
      <c:pivotFmt>
        <c:idx val="181"/>
        <c:dLbl>
          <c:idx val="0"/>
          <c:delete val="1"/>
          <c:extLst>
            <c:ext xmlns:c15="http://schemas.microsoft.com/office/drawing/2012/chart" uri="{CE6537A1-D6FC-4f65-9D91-7224C49458BB}"/>
          </c:extLst>
        </c:dLbl>
      </c:pivotFmt>
      <c:pivotFmt>
        <c:idx val="182"/>
        <c:dLbl>
          <c:idx val="0"/>
          <c:delete val="1"/>
          <c:extLst>
            <c:ext xmlns:c15="http://schemas.microsoft.com/office/drawing/2012/chart" uri="{CE6537A1-D6FC-4f65-9D91-7224C49458BB}"/>
          </c:extLst>
        </c:dLbl>
      </c:pivotFmt>
      <c:pivotFmt>
        <c:idx val="183"/>
        <c:dLbl>
          <c:idx val="0"/>
          <c:delete val="1"/>
          <c:extLst>
            <c:ext xmlns:c15="http://schemas.microsoft.com/office/drawing/2012/chart" uri="{CE6537A1-D6FC-4f65-9D91-7224C49458BB}"/>
          </c:extLst>
        </c:dLbl>
      </c:pivotFmt>
      <c:pivotFmt>
        <c:idx val="184"/>
        <c:dLbl>
          <c:idx val="0"/>
          <c:delete val="1"/>
          <c:extLst>
            <c:ext xmlns:c15="http://schemas.microsoft.com/office/drawing/2012/chart" uri="{CE6537A1-D6FC-4f65-9D91-7224C49458BB}"/>
          </c:extLst>
        </c:dLbl>
      </c:pivotFmt>
      <c:pivotFmt>
        <c:idx val="185"/>
        <c:dLbl>
          <c:idx val="0"/>
          <c:delete val="1"/>
          <c:extLst>
            <c:ext xmlns:c15="http://schemas.microsoft.com/office/drawing/2012/chart" uri="{CE6537A1-D6FC-4f65-9D91-7224C49458BB}"/>
          </c:extLst>
        </c:dLbl>
      </c:pivotFmt>
      <c:pivotFmt>
        <c:idx val="186"/>
        <c:dLbl>
          <c:idx val="0"/>
          <c:delete val="1"/>
          <c:extLst>
            <c:ext xmlns:c15="http://schemas.microsoft.com/office/drawing/2012/chart" uri="{CE6537A1-D6FC-4f65-9D91-7224C49458BB}"/>
          </c:extLst>
        </c:dLbl>
      </c:pivotFmt>
      <c:pivotFmt>
        <c:idx val="187"/>
        <c:dLbl>
          <c:idx val="0"/>
          <c:delete val="1"/>
          <c:extLst>
            <c:ext xmlns:c15="http://schemas.microsoft.com/office/drawing/2012/chart" uri="{CE6537A1-D6FC-4f65-9D91-7224C49458BB}"/>
          </c:extLst>
        </c:dLbl>
      </c:pivotFmt>
      <c:pivotFmt>
        <c:idx val="188"/>
        <c:dLbl>
          <c:idx val="0"/>
          <c:delete val="1"/>
          <c:extLst>
            <c:ext xmlns:c15="http://schemas.microsoft.com/office/drawing/2012/chart" uri="{CE6537A1-D6FC-4f65-9D91-7224C49458BB}"/>
          </c:extLst>
        </c:dLbl>
      </c:pivotFmt>
      <c:pivotFmt>
        <c:idx val="189"/>
        <c:dLbl>
          <c:idx val="0"/>
          <c:delete val="1"/>
          <c:extLst>
            <c:ext xmlns:c15="http://schemas.microsoft.com/office/drawing/2012/chart" uri="{CE6537A1-D6FC-4f65-9D91-7224C49458BB}"/>
          </c:extLst>
        </c:dLbl>
      </c:pivotFmt>
      <c:pivotFmt>
        <c:idx val="190"/>
        <c:dLbl>
          <c:idx val="0"/>
          <c:delete val="1"/>
          <c:extLst>
            <c:ext xmlns:c15="http://schemas.microsoft.com/office/drawing/2012/chart" uri="{CE6537A1-D6FC-4f65-9D91-7224C49458BB}"/>
          </c:extLst>
        </c:dLbl>
      </c:pivotFmt>
      <c:pivotFmt>
        <c:idx val="191"/>
        <c:dLbl>
          <c:idx val="0"/>
          <c:delete val="1"/>
          <c:extLst>
            <c:ext xmlns:c15="http://schemas.microsoft.com/office/drawing/2012/chart" uri="{CE6537A1-D6FC-4f65-9D91-7224C49458BB}"/>
          </c:extLst>
        </c:dLbl>
      </c:pivotFmt>
      <c:pivotFmt>
        <c:idx val="192"/>
        <c:dLbl>
          <c:idx val="0"/>
          <c:delete val="1"/>
          <c:extLst>
            <c:ext xmlns:c15="http://schemas.microsoft.com/office/drawing/2012/chart" uri="{CE6537A1-D6FC-4f65-9D91-7224C49458BB}"/>
          </c:extLst>
        </c:dLbl>
      </c:pivotFmt>
      <c:pivotFmt>
        <c:idx val="193"/>
        <c:dLbl>
          <c:idx val="0"/>
          <c:delete val="1"/>
          <c:extLst>
            <c:ext xmlns:c15="http://schemas.microsoft.com/office/drawing/2012/chart" uri="{CE6537A1-D6FC-4f65-9D91-7224C49458BB}"/>
          </c:extLst>
        </c:dLbl>
      </c:pivotFmt>
      <c:pivotFmt>
        <c:idx val="194"/>
        <c:dLbl>
          <c:idx val="0"/>
          <c:delete val="1"/>
          <c:extLst>
            <c:ext xmlns:c15="http://schemas.microsoft.com/office/drawing/2012/chart" uri="{CE6537A1-D6FC-4f65-9D91-7224C49458BB}"/>
          </c:extLst>
        </c:dLbl>
      </c:pivotFmt>
      <c:pivotFmt>
        <c:idx val="195"/>
        <c:dLbl>
          <c:idx val="0"/>
          <c:delete val="1"/>
          <c:extLst>
            <c:ext xmlns:c15="http://schemas.microsoft.com/office/drawing/2012/chart" uri="{CE6537A1-D6FC-4f65-9D91-7224C49458BB}"/>
          </c:extLst>
        </c:dLbl>
      </c:pivotFmt>
      <c:pivotFmt>
        <c:idx val="196"/>
        <c:dLbl>
          <c:idx val="0"/>
          <c:delete val="1"/>
          <c:extLst>
            <c:ext xmlns:c15="http://schemas.microsoft.com/office/drawing/2012/chart" uri="{CE6537A1-D6FC-4f65-9D91-7224C49458BB}"/>
          </c:extLst>
        </c:dLbl>
      </c:pivotFmt>
      <c:pivotFmt>
        <c:idx val="197"/>
        <c:dLbl>
          <c:idx val="0"/>
          <c:delete val="1"/>
          <c:extLst>
            <c:ext xmlns:c15="http://schemas.microsoft.com/office/drawing/2012/chart" uri="{CE6537A1-D6FC-4f65-9D91-7224C49458BB}"/>
          </c:extLst>
        </c:dLbl>
      </c:pivotFmt>
      <c:pivotFmt>
        <c:idx val="198"/>
        <c:dLbl>
          <c:idx val="0"/>
          <c:delete val="1"/>
          <c:extLst>
            <c:ext xmlns:c15="http://schemas.microsoft.com/office/drawing/2012/chart" uri="{CE6537A1-D6FC-4f65-9D91-7224C49458BB}"/>
          </c:extLst>
        </c:dLbl>
      </c:pivotFmt>
      <c:pivotFmt>
        <c:idx val="199"/>
        <c:dLbl>
          <c:idx val="0"/>
          <c:delete val="1"/>
          <c:extLst>
            <c:ext xmlns:c15="http://schemas.microsoft.com/office/drawing/2012/chart" uri="{CE6537A1-D6FC-4f65-9D91-7224C49458BB}"/>
          </c:extLst>
        </c:dLbl>
      </c:pivotFmt>
      <c:pivotFmt>
        <c:idx val="200"/>
        <c:dLbl>
          <c:idx val="0"/>
          <c:delete val="1"/>
          <c:extLst>
            <c:ext xmlns:c15="http://schemas.microsoft.com/office/drawing/2012/chart" uri="{CE6537A1-D6FC-4f65-9D91-7224C49458BB}"/>
          </c:extLst>
        </c:dLbl>
      </c:pivotFmt>
      <c:pivotFmt>
        <c:idx val="201"/>
        <c:dLbl>
          <c:idx val="0"/>
          <c:delete val="1"/>
          <c:extLst>
            <c:ext xmlns:c15="http://schemas.microsoft.com/office/drawing/2012/chart" uri="{CE6537A1-D6FC-4f65-9D91-7224C49458BB}"/>
          </c:extLst>
        </c:dLbl>
      </c:pivotFmt>
      <c:pivotFmt>
        <c:idx val="202"/>
        <c:dLbl>
          <c:idx val="0"/>
          <c:delete val="1"/>
          <c:extLst>
            <c:ext xmlns:c15="http://schemas.microsoft.com/office/drawing/2012/chart" uri="{CE6537A1-D6FC-4f65-9D91-7224C49458BB}"/>
          </c:extLst>
        </c:dLbl>
      </c:pivotFmt>
      <c:pivotFmt>
        <c:idx val="203"/>
        <c:dLbl>
          <c:idx val="0"/>
          <c:delete val="1"/>
          <c:extLst>
            <c:ext xmlns:c15="http://schemas.microsoft.com/office/drawing/2012/chart" uri="{CE6537A1-D6FC-4f65-9D91-7224C49458BB}"/>
          </c:extLst>
        </c:dLbl>
      </c:pivotFmt>
      <c:pivotFmt>
        <c:idx val="204"/>
        <c:dLbl>
          <c:idx val="0"/>
          <c:delete val="1"/>
          <c:extLst>
            <c:ext xmlns:c15="http://schemas.microsoft.com/office/drawing/2012/chart" uri="{CE6537A1-D6FC-4f65-9D91-7224C49458BB}"/>
          </c:extLst>
        </c:dLbl>
      </c:pivotFmt>
      <c:pivotFmt>
        <c:idx val="205"/>
        <c:dLbl>
          <c:idx val="0"/>
          <c:delete val="1"/>
          <c:extLst>
            <c:ext xmlns:c15="http://schemas.microsoft.com/office/drawing/2012/chart" uri="{CE6537A1-D6FC-4f65-9D91-7224C49458BB}"/>
          </c:extLst>
        </c:dLbl>
      </c:pivotFmt>
      <c:pivotFmt>
        <c:idx val="206"/>
        <c:dLbl>
          <c:idx val="0"/>
          <c:delete val="1"/>
          <c:extLst>
            <c:ext xmlns:c15="http://schemas.microsoft.com/office/drawing/2012/chart" uri="{CE6537A1-D6FC-4f65-9D91-7224C49458BB}"/>
          </c:extLst>
        </c:dLbl>
      </c:pivotFmt>
      <c:pivotFmt>
        <c:idx val="207"/>
        <c:dLbl>
          <c:idx val="0"/>
          <c:delete val="1"/>
          <c:extLst>
            <c:ext xmlns:c15="http://schemas.microsoft.com/office/drawing/2012/chart" uri="{CE6537A1-D6FC-4f65-9D91-7224C49458BB}"/>
          </c:extLst>
        </c:dLbl>
      </c:pivotFmt>
      <c:pivotFmt>
        <c:idx val="208"/>
        <c:dLbl>
          <c:idx val="0"/>
          <c:delete val="1"/>
          <c:extLst>
            <c:ext xmlns:c15="http://schemas.microsoft.com/office/drawing/2012/chart" uri="{CE6537A1-D6FC-4f65-9D91-7224C49458BB}"/>
          </c:extLst>
        </c:dLbl>
      </c:pivotFmt>
      <c:pivotFmt>
        <c:idx val="209"/>
        <c:dLbl>
          <c:idx val="0"/>
          <c:delete val="1"/>
          <c:extLst>
            <c:ext xmlns:c15="http://schemas.microsoft.com/office/drawing/2012/chart" uri="{CE6537A1-D6FC-4f65-9D91-7224C49458BB}"/>
          </c:extLst>
        </c:dLbl>
      </c:pivotFmt>
    </c:pivotFmts>
    <c:plotArea>
      <c:layout/>
      <c:lineChart>
        <c:grouping val="standard"/>
        <c:varyColors val="0"/>
        <c:ser>
          <c:idx val="0"/>
          <c:order val="0"/>
          <c:tx>
            <c:strRef>
              <c:f>'Reg 4'!$B$4:$B$5</c:f>
              <c:strCache>
                <c:ptCount val="1"/>
                <c:pt idx="0">
                  <c:v>Georgia</c:v>
                </c:pt>
              </c:strCache>
            </c:strRef>
          </c:tx>
          <c:cat>
            <c:strRef>
              <c:f>'Reg 4'!$A$6:$A$10</c:f>
              <c:strCache>
                <c:ptCount val="5"/>
                <c:pt idx="0">
                  <c:v>2014 </c:v>
                </c:pt>
                <c:pt idx="1">
                  <c:v>2015 </c:v>
                </c:pt>
                <c:pt idx="2">
                  <c:v>2016 </c:v>
                </c:pt>
                <c:pt idx="3">
                  <c:v>2017 </c:v>
                </c:pt>
                <c:pt idx="4">
                  <c:v>2018 </c:v>
                </c:pt>
              </c:strCache>
            </c:strRef>
          </c:cat>
          <c:val>
            <c:numRef>
              <c:f>'Reg 4'!$B$6:$B$10</c:f>
              <c:numCache>
                <c:formatCode>0</c:formatCode>
                <c:ptCount val="5"/>
                <c:pt idx="0">
                  <c:v>-10</c:v>
                </c:pt>
                <c:pt idx="1">
                  <c:v>-10</c:v>
                </c:pt>
                <c:pt idx="2">
                  <c:v>-10</c:v>
                </c:pt>
                <c:pt idx="3">
                  <c:v>-10</c:v>
                </c:pt>
                <c:pt idx="4">
                  <c:v>-10</c:v>
                </c:pt>
              </c:numCache>
            </c:numRef>
          </c:val>
          <c:smooth val="0"/>
          <c:extLst>
            <c:ext xmlns:c16="http://schemas.microsoft.com/office/drawing/2014/chart" uri="{C3380CC4-5D6E-409C-BE32-E72D297353CC}">
              <c16:uniqueId val="{00000000-D3A3-441E-9740-7183CBF05497}"/>
            </c:ext>
          </c:extLst>
        </c:ser>
        <c:ser>
          <c:idx val="1"/>
          <c:order val="1"/>
          <c:tx>
            <c:strRef>
              <c:f>'Reg 4'!$C$4:$C$5</c:f>
              <c:strCache>
                <c:ptCount val="1"/>
                <c:pt idx="0">
                  <c:v>Butts</c:v>
                </c:pt>
              </c:strCache>
            </c:strRef>
          </c:tx>
          <c:cat>
            <c:strRef>
              <c:f>'Reg 4'!$A$6:$A$10</c:f>
              <c:strCache>
                <c:ptCount val="5"/>
                <c:pt idx="0">
                  <c:v>2014 </c:v>
                </c:pt>
                <c:pt idx="1">
                  <c:v>2015 </c:v>
                </c:pt>
                <c:pt idx="2">
                  <c:v>2016 </c:v>
                </c:pt>
                <c:pt idx="3">
                  <c:v>2017 </c:v>
                </c:pt>
                <c:pt idx="4">
                  <c:v>2018 </c:v>
                </c:pt>
              </c:strCache>
            </c:strRef>
          </c:cat>
          <c:val>
            <c:numRef>
              <c:f>'Reg 4'!$C$6:$C$10</c:f>
              <c:numCache>
                <c:formatCode>0</c:formatCode>
                <c:ptCount val="5"/>
                <c:pt idx="0">
                  <c:v>-10</c:v>
                </c:pt>
                <c:pt idx="1">
                  <c:v>-10</c:v>
                </c:pt>
                <c:pt idx="2">
                  <c:v>-10</c:v>
                </c:pt>
                <c:pt idx="3">
                  <c:v>-10</c:v>
                </c:pt>
                <c:pt idx="4">
                  <c:v>-10</c:v>
                </c:pt>
              </c:numCache>
            </c:numRef>
          </c:val>
          <c:smooth val="0"/>
          <c:extLst>
            <c:ext xmlns:c16="http://schemas.microsoft.com/office/drawing/2014/chart" uri="{C3380CC4-5D6E-409C-BE32-E72D297353CC}">
              <c16:uniqueId val="{00000001-D3A3-441E-9740-7183CBF05497}"/>
            </c:ext>
          </c:extLst>
        </c:ser>
        <c:ser>
          <c:idx val="2"/>
          <c:order val="2"/>
          <c:tx>
            <c:strRef>
              <c:f>'Reg 4'!$D$4:$D$5</c:f>
              <c:strCache>
                <c:ptCount val="1"/>
                <c:pt idx="0">
                  <c:v>Carroll</c:v>
                </c:pt>
              </c:strCache>
            </c:strRef>
          </c:tx>
          <c:cat>
            <c:strRef>
              <c:f>'Reg 4'!$A$6:$A$10</c:f>
              <c:strCache>
                <c:ptCount val="5"/>
                <c:pt idx="0">
                  <c:v>2014 </c:v>
                </c:pt>
                <c:pt idx="1">
                  <c:v>2015 </c:v>
                </c:pt>
                <c:pt idx="2">
                  <c:v>2016 </c:v>
                </c:pt>
                <c:pt idx="3">
                  <c:v>2017 </c:v>
                </c:pt>
                <c:pt idx="4">
                  <c:v>2018 </c:v>
                </c:pt>
              </c:strCache>
            </c:strRef>
          </c:cat>
          <c:val>
            <c:numRef>
              <c:f>'Reg 4'!$D$6:$D$10</c:f>
              <c:numCache>
                <c:formatCode>0</c:formatCode>
                <c:ptCount val="5"/>
                <c:pt idx="0">
                  <c:v>-10</c:v>
                </c:pt>
                <c:pt idx="1">
                  <c:v>-10</c:v>
                </c:pt>
                <c:pt idx="2">
                  <c:v>-10</c:v>
                </c:pt>
                <c:pt idx="3">
                  <c:v>-10</c:v>
                </c:pt>
                <c:pt idx="4">
                  <c:v>-10</c:v>
                </c:pt>
              </c:numCache>
            </c:numRef>
          </c:val>
          <c:smooth val="0"/>
          <c:extLst>
            <c:ext xmlns:c16="http://schemas.microsoft.com/office/drawing/2014/chart" uri="{C3380CC4-5D6E-409C-BE32-E72D297353CC}">
              <c16:uniqueId val="{00000002-D3A3-441E-9740-7183CBF05497}"/>
            </c:ext>
          </c:extLst>
        </c:ser>
        <c:ser>
          <c:idx val="3"/>
          <c:order val="3"/>
          <c:tx>
            <c:strRef>
              <c:f>'Reg 4'!$E$4:$E$5</c:f>
              <c:strCache>
                <c:ptCount val="1"/>
                <c:pt idx="0">
                  <c:v>Coweta</c:v>
                </c:pt>
              </c:strCache>
            </c:strRef>
          </c:tx>
          <c:cat>
            <c:strRef>
              <c:f>'Reg 4'!$A$6:$A$10</c:f>
              <c:strCache>
                <c:ptCount val="5"/>
                <c:pt idx="0">
                  <c:v>2014 </c:v>
                </c:pt>
                <c:pt idx="1">
                  <c:v>2015 </c:v>
                </c:pt>
                <c:pt idx="2">
                  <c:v>2016 </c:v>
                </c:pt>
                <c:pt idx="3">
                  <c:v>2017 </c:v>
                </c:pt>
                <c:pt idx="4">
                  <c:v>2018 </c:v>
                </c:pt>
              </c:strCache>
            </c:strRef>
          </c:cat>
          <c:val>
            <c:numRef>
              <c:f>'Reg 4'!$E$6:$E$10</c:f>
              <c:numCache>
                <c:formatCode>0</c:formatCode>
                <c:ptCount val="5"/>
                <c:pt idx="0">
                  <c:v>-10</c:v>
                </c:pt>
                <c:pt idx="1">
                  <c:v>-10</c:v>
                </c:pt>
                <c:pt idx="2">
                  <c:v>-10</c:v>
                </c:pt>
                <c:pt idx="3">
                  <c:v>-10</c:v>
                </c:pt>
                <c:pt idx="4">
                  <c:v>-10</c:v>
                </c:pt>
              </c:numCache>
            </c:numRef>
          </c:val>
          <c:smooth val="0"/>
          <c:extLst>
            <c:ext xmlns:c16="http://schemas.microsoft.com/office/drawing/2014/chart" uri="{C3380CC4-5D6E-409C-BE32-E72D297353CC}">
              <c16:uniqueId val="{00000003-D3A3-441E-9740-7183CBF05497}"/>
            </c:ext>
          </c:extLst>
        </c:ser>
        <c:ser>
          <c:idx val="4"/>
          <c:order val="4"/>
          <c:tx>
            <c:strRef>
              <c:f>'Reg 4'!$F$4:$F$5</c:f>
              <c:strCache>
                <c:ptCount val="1"/>
                <c:pt idx="0">
                  <c:v>Heard</c:v>
                </c:pt>
              </c:strCache>
            </c:strRef>
          </c:tx>
          <c:cat>
            <c:strRef>
              <c:f>'Reg 4'!$A$6:$A$10</c:f>
              <c:strCache>
                <c:ptCount val="5"/>
                <c:pt idx="0">
                  <c:v>2014 </c:v>
                </c:pt>
                <c:pt idx="1">
                  <c:v>2015 </c:v>
                </c:pt>
                <c:pt idx="2">
                  <c:v>2016 </c:v>
                </c:pt>
                <c:pt idx="3">
                  <c:v>2017 </c:v>
                </c:pt>
                <c:pt idx="4">
                  <c:v>2018 </c:v>
                </c:pt>
              </c:strCache>
            </c:strRef>
          </c:cat>
          <c:val>
            <c:numRef>
              <c:f>'Reg 4'!$F$6:$F$10</c:f>
              <c:numCache>
                <c:formatCode>0</c:formatCode>
                <c:ptCount val="5"/>
                <c:pt idx="0">
                  <c:v>-10</c:v>
                </c:pt>
                <c:pt idx="1">
                  <c:v>-10</c:v>
                </c:pt>
                <c:pt idx="2">
                  <c:v>-10</c:v>
                </c:pt>
                <c:pt idx="3">
                  <c:v>-10</c:v>
                </c:pt>
                <c:pt idx="4">
                  <c:v>-10</c:v>
                </c:pt>
              </c:numCache>
            </c:numRef>
          </c:val>
          <c:smooth val="0"/>
          <c:extLst>
            <c:ext xmlns:c16="http://schemas.microsoft.com/office/drawing/2014/chart" uri="{C3380CC4-5D6E-409C-BE32-E72D297353CC}">
              <c16:uniqueId val="{00000004-D3A3-441E-9740-7183CBF05497}"/>
            </c:ext>
          </c:extLst>
        </c:ser>
        <c:ser>
          <c:idx val="5"/>
          <c:order val="5"/>
          <c:tx>
            <c:strRef>
              <c:f>'Reg 4'!$G$4:$G$5</c:f>
              <c:strCache>
                <c:ptCount val="1"/>
                <c:pt idx="0">
                  <c:v>Lamar</c:v>
                </c:pt>
              </c:strCache>
            </c:strRef>
          </c:tx>
          <c:cat>
            <c:strRef>
              <c:f>'Reg 4'!$A$6:$A$10</c:f>
              <c:strCache>
                <c:ptCount val="5"/>
                <c:pt idx="0">
                  <c:v>2014 </c:v>
                </c:pt>
                <c:pt idx="1">
                  <c:v>2015 </c:v>
                </c:pt>
                <c:pt idx="2">
                  <c:v>2016 </c:v>
                </c:pt>
                <c:pt idx="3">
                  <c:v>2017 </c:v>
                </c:pt>
                <c:pt idx="4">
                  <c:v>2018 </c:v>
                </c:pt>
              </c:strCache>
            </c:strRef>
          </c:cat>
          <c:val>
            <c:numRef>
              <c:f>'Reg 4'!$G$6:$G$10</c:f>
              <c:numCache>
                <c:formatCode>0</c:formatCode>
                <c:ptCount val="5"/>
                <c:pt idx="0">
                  <c:v>-10</c:v>
                </c:pt>
                <c:pt idx="1">
                  <c:v>-10</c:v>
                </c:pt>
                <c:pt idx="2">
                  <c:v>-10</c:v>
                </c:pt>
                <c:pt idx="3">
                  <c:v>-10</c:v>
                </c:pt>
                <c:pt idx="4">
                  <c:v>-10</c:v>
                </c:pt>
              </c:numCache>
            </c:numRef>
          </c:val>
          <c:smooth val="0"/>
          <c:extLst>
            <c:ext xmlns:c16="http://schemas.microsoft.com/office/drawing/2014/chart" uri="{C3380CC4-5D6E-409C-BE32-E72D297353CC}">
              <c16:uniqueId val="{00000005-D3A3-441E-9740-7183CBF05497}"/>
            </c:ext>
          </c:extLst>
        </c:ser>
        <c:ser>
          <c:idx val="6"/>
          <c:order val="6"/>
          <c:tx>
            <c:strRef>
              <c:f>'Reg 4'!$H$4:$H$5</c:f>
              <c:strCache>
                <c:ptCount val="1"/>
                <c:pt idx="0">
                  <c:v>Meriwether</c:v>
                </c:pt>
              </c:strCache>
            </c:strRef>
          </c:tx>
          <c:cat>
            <c:strRef>
              <c:f>'Reg 4'!$A$6:$A$10</c:f>
              <c:strCache>
                <c:ptCount val="5"/>
                <c:pt idx="0">
                  <c:v>2014 </c:v>
                </c:pt>
                <c:pt idx="1">
                  <c:v>2015 </c:v>
                </c:pt>
                <c:pt idx="2">
                  <c:v>2016 </c:v>
                </c:pt>
                <c:pt idx="3">
                  <c:v>2017 </c:v>
                </c:pt>
                <c:pt idx="4">
                  <c:v>2018 </c:v>
                </c:pt>
              </c:strCache>
            </c:strRef>
          </c:cat>
          <c:val>
            <c:numRef>
              <c:f>'Reg 4'!$H$6:$H$10</c:f>
              <c:numCache>
                <c:formatCode>0</c:formatCode>
                <c:ptCount val="5"/>
                <c:pt idx="0">
                  <c:v>-10</c:v>
                </c:pt>
                <c:pt idx="1">
                  <c:v>-10</c:v>
                </c:pt>
                <c:pt idx="2">
                  <c:v>-10</c:v>
                </c:pt>
                <c:pt idx="3">
                  <c:v>-10</c:v>
                </c:pt>
                <c:pt idx="4">
                  <c:v>-10</c:v>
                </c:pt>
              </c:numCache>
            </c:numRef>
          </c:val>
          <c:smooth val="0"/>
          <c:extLst>
            <c:ext xmlns:c16="http://schemas.microsoft.com/office/drawing/2014/chart" uri="{C3380CC4-5D6E-409C-BE32-E72D297353CC}">
              <c16:uniqueId val="{00000006-D3A3-441E-9740-7183CBF05497}"/>
            </c:ext>
          </c:extLst>
        </c:ser>
        <c:ser>
          <c:idx val="7"/>
          <c:order val="7"/>
          <c:tx>
            <c:strRef>
              <c:f>'Reg 4'!$I$4:$I$5</c:f>
              <c:strCache>
                <c:ptCount val="1"/>
                <c:pt idx="0">
                  <c:v>Pike</c:v>
                </c:pt>
              </c:strCache>
            </c:strRef>
          </c:tx>
          <c:cat>
            <c:strRef>
              <c:f>'Reg 4'!$A$6:$A$10</c:f>
              <c:strCache>
                <c:ptCount val="5"/>
                <c:pt idx="0">
                  <c:v>2014 </c:v>
                </c:pt>
                <c:pt idx="1">
                  <c:v>2015 </c:v>
                </c:pt>
                <c:pt idx="2">
                  <c:v>2016 </c:v>
                </c:pt>
                <c:pt idx="3">
                  <c:v>2017 </c:v>
                </c:pt>
                <c:pt idx="4">
                  <c:v>2018 </c:v>
                </c:pt>
              </c:strCache>
            </c:strRef>
          </c:cat>
          <c:val>
            <c:numRef>
              <c:f>'Reg 4'!$I$6:$I$10</c:f>
              <c:numCache>
                <c:formatCode>0</c:formatCode>
                <c:ptCount val="5"/>
                <c:pt idx="0">
                  <c:v>-10</c:v>
                </c:pt>
                <c:pt idx="1">
                  <c:v>-10</c:v>
                </c:pt>
                <c:pt idx="2">
                  <c:v>-10</c:v>
                </c:pt>
                <c:pt idx="3">
                  <c:v>-10</c:v>
                </c:pt>
                <c:pt idx="4">
                  <c:v>-10</c:v>
                </c:pt>
              </c:numCache>
            </c:numRef>
          </c:val>
          <c:smooth val="0"/>
          <c:extLst>
            <c:ext xmlns:c16="http://schemas.microsoft.com/office/drawing/2014/chart" uri="{C3380CC4-5D6E-409C-BE32-E72D297353CC}">
              <c16:uniqueId val="{00000007-D3A3-441E-9740-7183CBF05497}"/>
            </c:ext>
          </c:extLst>
        </c:ser>
        <c:ser>
          <c:idx val="8"/>
          <c:order val="8"/>
          <c:tx>
            <c:strRef>
              <c:f>'Reg 4'!$J$4:$J$5</c:f>
              <c:strCache>
                <c:ptCount val="1"/>
                <c:pt idx="0">
                  <c:v>Spalding</c:v>
                </c:pt>
              </c:strCache>
            </c:strRef>
          </c:tx>
          <c:cat>
            <c:strRef>
              <c:f>'Reg 4'!$A$6:$A$10</c:f>
              <c:strCache>
                <c:ptCount val="5"/>
                <c:pt idx="0">
                  <c:v>2014 </c:v>
                </c:pt>
                <c:pt idx="1">
                  <c:v>2015 </c:v>
                </c:pt>
                <c:pt idx="2">
                  <c:v>2016 </c:v>
                </c:pt>
                <c:pt idx="3">
                  <c:v>2017 </c:v>
                </c:pt>
                <c:pt idx="4">
                  <c:v>2018 </c:v>
                </c:pt>
              </c:strCache>
            </c:strRef>
          </c:cat>
          <c:val>
            <c:numRef>
              <c:f>'Reg 4'!$J$6:$J$10</c:f>
              <c:numCache>
                <c:formatCode>0</c:formatCode>
                <c:ptCount val="5"/>
                <c:pt idx="0">
                  <c:v>-10</c:v>
                </c:pt>
                <c:pt idx="1">
                  <c:v>-10</c:v>
                </c:pt>
                <c:pt idx="2">
                  <c:v>-10</c:v>
                </c:pt>
                <c:pt idx="3">
                  <c:v>-10</c:v>
                </c:pt>
                <c:pt idx="4">
                  <c:v>-10</c:v>
                </c:pt>
              </c:numCache>
            </c:numRef>
          </c:val>
          <c:smooth val="0"/>
          <c:extLst>
            <c:ext xmlns:c16="http://schemas.microsoft.com/office/drawing/2014/chart" uri="{C3380CC4-5D6E-409C-BE32-E72D297353CC}">
              <c16:uniqueId val="{00000008-D3A3-441E-9740-7183CBF05497}"/>
            </c:ext>
          </c:extLst>
        </c:ser>
        <c:ser>
          <c:idx val="9"/>
          <c:order val="9"/>
          <c:tx>
            <c:strRef>
              <c:f>'Reg 4'!$K$4:$K$5</c:f>
              <c:strCache>
                <c:ptCount val="1"/>
                <c:pt idx="0">
                  <c:v>Troup</c:v>
                </c:pt>
              </c:strCache>
            </c:strRef>
          </c:tx>
          <c:cat>
            <c:strRef>
              <c:f>'Reg 4'!$A$6:$A$10</c:f>
              <c:strCache>
                <c:ptCount val="5"/>
                <c:pt idx="0">
                  <c:v>2014 </c:v>
                </c:pt>
                <c:pt idx="1">
                  <c:v>2015 </c:v>
                </c:pt>
                <c:pt idx="2">
                  <c:v>2016 </c:v>
                </c:pt>
                <c:pt idx="3">
                  <c:v>2017 </c:v>
                </c:pt>
                <c:pt idx="4">
                  <c:v>2018 </c:v>
                </c:pt>
              </c:strCache>
            </c:strRef>
          </c:cat>
          <c:val>
            <c:numRef>
              <c:f>'Reg 4'!$K$6:$K$10</c:f>
              <c:numCache>
                <c:formatCode>0</c:formatCode>
                <c:ptCount val="5"/>
                <c:pt idx="0">
                  <c:v>-10</c:v>
                </c:pt>
                <c:pt idx="1">
                  <c:v>-10</c:v>
                </c:pt>
                <c:pt idx="2">
                  <c:v>-10</c:v>
                </c:pt>
                <c:pt idx="3">
                  <c:v>-10</c:v>
                </c:pt>
                <c:pt idx="4">
                  <c:v>-10</c:v>
                </c:pt>
              </c:numCache>
            </c:numRef>
          </c:val>
          <c:smooth val="0"/>
          <c:extLst>
            <c:ext xmlns:c16="http://schemas.microsoft.com/office/drawing/2014/chart" uri="{C3380CC4-5D6E-409C-BE32-E72D297353CC}">
              <c16:uniqueId val="{00000009-D3A3-441E-9740-7183CBF05497}"/>
            </c:ext>
          </c:extLst>
        </c:ser>
        <c:ser>
          <c:idx val="10"/>
          <c:order val="10"/>
          <c:tx>
            <c:strRef>
              <c:f>'Reg 4'!$L$4:$L$5</c:f>
              <c:strCache>
                <c:ptCount val="1"/>
                <c:pt idx="0">
                  <c:v>Thomaston-Upson</c:v>
                </c:pt>
              </c:strCache>
            </c:strRef>
          </c:tx>
          <c:cat>
            <c:strRef>
              <c:f>'Reg 4'!$A$6:$A$10</c:f>
              <c:strCache>
                <c:ptCount val="5"/>
                <c:pt idx="0">
                  <c:v>2014 </c:v>
                </c:pt>
                <c:pt idx="1">
                  <c:v>2015 </c:v>
                </c:pt>
                <c:pt idx="2">
                  <c:v>2016 </c:v>
                </c:pt>
                <c:pt idx="3">
                  <c:v>2017 </c:v>
                </c:pt>
                <c:pt idx="4">
                  <c:v>2018 </c:v>
                </c:pt>
              </c:strCache>
            </c:strRef>
          </c:cat>
          <c:val>
            <c:numRef>
              <c:f>'Reg 4'!$L$6:$L$10</c:f>
              <c:numCache>
                <c:formatCode>0</c:formatCode>
                <c:ptCount val="5"/>
                <c:pt idx="0">
                  <c:v>-10</c:v>
                </c:pt>
                <c:pt idx="1">
                  <c:v>-10</c:v>
                </c:pt>
                <c:pt idx="2">
                  <c:v>-10</c:v>
                </c:pt>
                <c:pt idx="3">
                  <c:v>-10</c:v>
                </c:pt>
                <c:pt idx="4">
                  <c:v>-10</c:v>
                </c:pt>
              </c:numCache>
            </c:numRef>
          </c:val>
          <c:smooth val="0"/>
          <c:extLst>
            <c:ext xmlns:c16="http://schemas.microsoft.com/office/drawing/2014/chart" uri="{C3380CC4-5D6E-409C-BE32-E72D297353CC}">
              <c16:uniqueId val="{0000000A-D3A3-441E-9740-7183CBF05497}"/>
            </c:ext>
          </c:extLst>
        </c:ser>
        <c:dLbls>
          <c:showLegendKey val="0"/>
          <c:showVal val="0"/>
          <c:showCatName val="0"/>
          <c:showSerName val="0"/>
          <c:showPercent val="0"/>
          <c:showBubbleSize val="0"/>
        </c:dLbls>
        <c:marker val="1"/>
        <c:smooth val="0"/>
        <c:axId val="102881920"/>
        <c:axId val="102887808"/>
      </c:lineChart>
      <c:catAx>
        <c:axId val="102881920"/>
        <c:scaling>
          <c:orientation val="minMax"/>
        </c:scaling>
        <c:delete val="0"/>
        <c:axPos val="b"/>
        <c:numFmt formatCode="General" sourceLinked="1"/>
        <c:majorTickMark val="out"/>
        <c:minorTickMark val="none"/>
        <c:tickLblPos val="nextTo"/>
        <c:crossAx val="102887808"/>
        <c:crosses val="autoZero"/>
        <c:auto val="1"/>
        <c:lblAlgn val="ctr"/>
        <c:lblOffset val="100"/>
        <c:noMultiLvlLbl val="0"/>
      </c:catAx>
      <c:valAx>
        <c:axId val="102887808"/>
        <c:scaling>
          <c:orientation val="minMax"/>
          <c:max val="0.30000000000000004"/>
          <c:min val="0"/>
        </c:scaling>
        <c:delete val="0"/>
        <c:axPos val="l"/>
        <c:majorGridlines/>
        <c:numFmt formatCode="0%" sourceLinked="0"/>
        <c:majorTickMark val="out"/>
        <c:minorTickMark val="none"/>
        <c:tickLblPos val="nextTo"/>
        <c:crossAx val="102881920"/>
        <c:crosses val="autoZero"/>
        <c:crossBetween val="between"/>
        <c:majorUnit val="5.000000000000001E-2"/>
      </c:valAx>
    </c:plotArea>
    <c:legend>
      <c:legendPos val="r"/>
      <c:layout>
        <c:manualLayout>
          <c:xMode val="edge"/>
          <c:yMode val="edge"/>
          <c:x val="0.71525937934228812"/>
          <c:y val="1.7470941132358458E-2"/>
          <c:w val="0.2841361885839036"/>
          <c:h val="0.96510311211098598"/>
        </c:manualLayout>
      </c:layout>
      <c:overlay val="0"/>
      <c:txPr>
        <a:bodyPr/>
        <a:lstStyle/>
        <a:p>
          <a:pPr>
            <a:defRPr sz="2000"/>
          </a:pPr>
          <a:endParaRPr lang="en-US"/>
        </a:p>
      </c:txPr>
    </c:legend>
    <c:plotVisOnly val="1"/>
    <c:dispBlanksAs val="gap"/>
    <c:showDLblsOverMax val="0"/>
  </c:chart>
  <c:txPr>
    <a:bodyPr/>
    <a:lstStyle/>
    <a:p>
      <a:pPr>
        <a:defRPr sz="2000"/>
      </a:pPr>
      <a:endParaRPr lang="en-US"/>
    </a:p>
  </c:txPr>
  <c:externalData r:id="rId1">
    <c:autoUpdate val="0"/>
  </c:externalData>
  <c:extLst>
    <c:ext xmlns:c14="http://schemas.microsoft.com/office/drawing/2007/8/2/chart" uri="{781A3756-C4B2-4CAC-9D66-4F8BD8637D16}">
      <c14:pivotOptions>
        <c14:dropZoneFilter val="1"/>
        <c14:dropZoneCategories val="1"/>
        <c14:dropZoneData val="1"/>
        <c14:dropZoneSeries val="1"/>
      </c14:pivotOptions>
    </c:ext>
  </c:extLst>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pivotSource>
    <c:name>[Master Workbook_10.2.19.xlsx]Reg 4!PivotTable1</c:name>
    <c:fmtId val="49"/>
  </c:pivotSource>
  <c:chart>
    <c:autoTitleDeleted val="0"/>
    <c:pivotFmts>
      <c:pivotFmt>
        <c:idx val="0"/>
      </c:pivotFmt>
      <c:pivotFmt>
        <c:idx val="1"/>
      </c:pivotFmt>
      <c:pivotFmt>
        <c:idx val="2"/>
      </c:pivotFmt>
      <c:pivotFmt>
        <c:idx val="3"/>
      </c:pivotFmt>
      <c:pivotFmt>
        <c:idx val="4"/>
      </c:pivotFmt>
      <c:pivotFmt>
        <c:idx val="5"/>
      </c:pivotFmt>
      <c:pivotFmt>
        <c:idx val="6"/>
      </c:pivotFmt>
      <c:pivotFmt>
        <c:idx val="7"/>
      </c:pivotFmt>
      <c:pivotFmt>
        <c:idx val="8"/>
      </c:pivotFmt>
      <c:pivotFmt>
        <c:idx val="9"/>
      </c:pivotFmt>
      <c:pivotFmt>
        <c:idx val="10"/>
      </c:pivotFmt>
      <c:pivotFmt>
        <c:idx val="11"/>
      </c:pivotFmt>
      <c:pivotFmt>
        <c:idx val="12"/>
      </c:pivotFmt>
      <c:pivotFmt>
        <c:idx val="13"/>
      </c:pivotFmt>
      <c:pivotFmt>
        <c:idx val="14"/>
      </c:pivotFmt>
      <c:pivotFmt>
        <c:idx val="15"/>
      </c:pivotFmt>
      <c:pivotFmt>
        <c:idx val="16"/>
      </c:pivotFmt>
      <c:pivotFmt>
        <c:idx val="17"/>
      </c:pivotFmt>
      <c:pivotFmt>
        <c:idx val="18"/>
      </c:pivotFmt>
      <c:pivotFmt>
        <c:idx val="19"/>
      </c:pivotFmt>
      <c:pivotFmt>
        <c:idx val="20"/>
      </c:pivotFmt>
      <c:pivotFmt>
        <c:idx val="21"/>
      </c:pivotFmt>
      <c:pivotFmt>
        <c:idx val="22"/>
      </c:pivotFmt>
      <c:pivotFmt>
        <c:idx val="23"/>
      </c:pivotFmt>
      <c:pivotFmt>
        <c:idx val="24"/>
      </c:pivotFmt>
      <c:pivotFmt>
        <c:idx val="25"/>
      </c:pivotFmt>
      <c:pivotFmt>
        <c:idx val="26"/>
      </c:pivotFmt>
      <c:pivotFmt>
        <c:idx val="27"/>
      </c:pivotFmt>
      <c:pivotFmt>
        <c:idx val="28"/>
      </c:pivotFmt>
      <c:pivotFmt>
        <c:idx val="29"/>
      </c:pivotFmt>
      <c:pivotFmt>
        <c:idx val="30"/>
      </c:pivotFmt>
      <c:pivotFmt>
        <c:idx val="31"/>
      </c:pivotFmt>
      <c:pivotFmt>
        <c:idx val="32"/>
      </c:pivotFmt>
      <c:pivotFmt>
        <c:idx val="33"/>
      </c:pivotFmt>
      <c:pivotFmt>
        <c:idx val="34"/>
      </c:pivotFmt>
      <c:pivotFmt>
        <c:idx val="35"/>
      </c:pivotFmt>
      <c:pivotFmt>
        <c:idx val="36"/>
      </c:pivotFmt>
      <c:pivotFmt>
        <c:idx val="37"/>
      </c:pivotFmt>
      <c:pivotFmt>
        <c:idx val="38"/>
      </c:pivotFmt>
      <c:pivotFmt>
        <c:idx val="39"/>
      </c:pivotFmt>
      <c:pivotFmt>
        <c:idx val="40"/>
      </c:pivotFmt>
      <c:pivotFmt>
        <c:idx val="41"/>
      </c:pivotFmt>
      <c:pivotFmt>
        <c:idx val="42"/>
      </c:pivotFmt>
      <c:pivotFmt>
        <c:idx val="43"/>
      </c:pivotFmt>
      <c:pivotFmt>
        <c:idx val="44"/>
      </c:pivotFmt>
      <c:pivotFmt>
        <c:idx val="45"/>
      </c:pivotFmt>
      <c:pivotFmt>
        <c:idx val="46"/>
      </c:pivotFmt>
      <c:pivotFmt>
        <c:idx val="47"/>
      </c:pivotFmt>
      <c:pivotFmt>
        <c:idx val="48"/>
      </c:pivotFmt>
      <c:pivotFmt>
        <c:idx val="49"/>
      </c:pivotFmt>
      <c:pivotFmt>
        <c:idx val="50"/>
        <c:dLbl>
          <c:idx val="0"/>
          <c:delete val="1"/>
          <c:extLst>
            <c:ext xmlns:c15="http://schemas.microsoft.com/office/drawing/2012/chart" uri="{CE6537A1-D6FC-4f65-9D91-7224C49458BB}"/>
          </c:extLst>
        </c:dLbl>
      </c:pivotFmt>
      <c:pivotFmt>
        <c:idx val="51"/>
      </c:pivotFmt>
      <c:pivotFmt>
        <c:idx val="52"/>
      </c:pivotFmt>
      <c:pivotFmt>
        <c:idx val="53"/>
      </c:pivotFmt>
      <c:pivotFmt>
        <c:idx val="54"/>
        <c:dLbl>
          <c:idx val="0"/>
          <c:delete val="1"/>
          <c:extLst>
            <c:ext xmlns:c15="http://schemas.microsoft.com/office/drawing/2012/chart" uri="{CE6537A1-D6FC-4f65-9D91-7224C49458BB}"/>
          </c:extLst>
        </c:dLbl>
      </c:pivotFmt>
      <c:pivotFmt>
        <c:idx val="55"/>
        <c:dLbl>
          <c:idx val="0"/>
          <c:delete val="1"/>
          <c:extLst>
            <c:ext xmlns:c15="http://schemas.microsoft.com/office/drawing/2012/chart" uri="{CE6537A1-D6FC-4f65-9D91-7224C49458BB}"/>
          </c:extLst>
        </c:dLbl>
      </c:pivotFmt>
      <c:pivotFmt>
        <c:idx val="56"/>
        <c:dLbl>
          <c:idx val="0"/>
          <c:delete val="1"/>
          <c:extLst>
            <c:ext xmlns:c15="http://schemas.microsoft.com/office/drawing/2012/chart" uri="{CE6537A1-D6FC-4f65-9D91-7224C49458BB}"/>
          </c:extLst>
        </c:dLbl>
      </c:pivotFmt>
      <c:pivotFmt>
        <c:idx val="57"/>
        <c:dLbl>
          <c:idx val="0"/>
          <c:delete val="1"/>
          <c:extLst>
            <c:ext xmlns:c15="http://schemas.microsoft.com/office/drawing/2012/chart" uri="{CE6537A1-D6FC-4f65-9D91-7224C49458BB}"/>
          </c:extLst>
        </c:dLbl>
      </c:pivotFmt>
      <c:pivotFmt>
        <c:idx val="58"/>
        <c:dLbl>
          <c:idx val="0"/>
          <c:delete val="1"/>
          <c:extLst>
            <c:ext xmlns:c15="http://schemas.microsoft.com/office/drawing/2012/chart" uri="{CE6537A1-D6FC-4f65-9D91-7224C49458BB}"/>
          </c:extLst>
        </c:dLbl>
      </c:pivotFmt>
      <c:pivotFmt>
        <c:idx val="59"/>
        <c:dLbl>
          <c:idx val="0"/>
          <c:delete val="1"/>
          <c:extLst>
            <c:ext xmlns:c15="http://schemas.microsoft.com/office/drawing/2012/chart" uri="{CE6537A1-D6FC-4f65-9D91-7224C49458BB}"/>
          </c:extLst>
        </c:dLbl>
      </c:pivotFmt>
      <c:pivotFmt>
        <c:idx val="60"/>
        <c:dLbl>
          <c:idx val="0"/>
          <c:delete val="1"/>
          <c:extLst>
            <c:ext xmlns:c15="http://schemas.microsoft.com/office/drawing/2012/chart" uri="{CE6537A1-D6FC-4f65-9D91-7224C49458BB}"/>
          </c:extLst>
        </c:dLbl>
      </c:pivotFmt>
      <c:pivotFmt>
        <c:idx val="61"/>
        <c:dLbl>
          <c:idx val="0"/>
          <c:delete val="1"/>
          <c:extLst>
            <c:ext xmlns:c15="http://schemas.microsoft.com/office/drawing/2012/chart" uri="{CE6537A1-D6FC-4f65-9D91-7224C49458BB}"/>
          </c:extLst>
        </c:dLbl>
      </c:pivotFmt>
      <c:pivotFmt>
        <c:idx val="62"/>
        <c:dLbl>
          <c:idx val="0"/>
          <c:delete val="1"/>
          <c:extLst>
            <c:ext xmlns:c15="http://schemas.microsoft.com/office/drawing/2012/chart" uri="{CE6537A1-D6FC-4f65-9D91-7224C49458BB}"/>
          </c:extLst>
        </c:dLbl>
      </c:pivotFmt>
      <c:pivotFmt>
        <c:idx val="63"/>
        <c:dLbl>
          <c:idx val="0"/>
          <c:delete val="1"/>
          <c:extLst>
            <c:ext xmlns:c15="http://schemas.microsoft.com/office/drawing/2012/chart" uri="{CE6537A1-D6FC-4f65-9D91-7224C49458BB}"/>
          </c:extLst>
        </c:dLbl>
      </c:pivotFmt>
      <c:pivotFmt>
        <c:idx val="64"/>
        <c:dLbl>
          <c:idx val="0"/>
          <c:delete val="1"/>
          <c:extLst>
            <c:ext xmlns:c15="http://schemas.microsoft.com/office/drawing/2012/chart" uri="{CE6537A1-D6FC-4f65-9D91-7224C49458BB}"/>
          </c:extLst>
        </c:dLbl>
      </c:pivotFmt>
      <c:pivotFmt>
        <c:idx val="65"/>
        <c:dLbl>
          <c:idx val="0"/>
          <c:delete val="1"/>
          <c:extLst>
            <c:ext xmlns:c15="http://schemas.microsoft.com/office/drawing/2012/chart" uri="{CE6537A1-D6FC-4f65-9D91-7224C49458BB}"/>
          </c:extLst>
        </c:dLbl>
      </c:pivotFmt>
      <c:pivotFmt>
        <c:idx val="66"/>
        <c:dLbl>
          <c:idx val="0"/>
          <c:delete val="1"/>
          <c:extLst>
            <c:ext xmlns:c15="http://schemas.microsoft.com/office/drawing/2012/chart" uri="{CE6537A1-D6FC-4f65-9D91-7224C49458BB}"/>
          </c:extLst>
        </c:dLbl>
      </c:pivotFmt>
      <c:pivotFmt>
        <c:idx val="67"/>
        <c:dLbl>
          <c:idx val="0"/>
          <c:delete val="1"/>
          <c:extLst>
            <c:ext xmlns:c15="http://schemas.microsoft.com/office/drawing/2012/chart" uri="{CE6537A1-D6FC-4f65-9D91-7224C49458BB}"/>
          </c:extLst>
        </c:dLbl>
      </c:pivotFmt>
      <c:pivotFmt>
        <c:idx val="68"/>
        <c:dLbl>
          <c:idx val="0"/>
          <c:delete val="1"/>
          <c:extLst>
            <c:ext xmlns:c15="http://schemas.microsoft.com/office/drawing/2012/chart" uri="{CE6537A1-D6FC-4f65-9D91-7224C49458BB}"/>
          </c:extLst>
        </c:dLbl>
      </c:pivotFmt>
      <c:pivotFmt>
        <c:idx val="69"/>
        <c:dLbl>
          <c:idx val="0"/>
          <c:delete val="1"/>
          <c:extLst>
            <c:ext xmlns:c15="http://schemas.microsoft.com/office/drawing/2012/chart" uri="{CE6537A1-D6FC-4f65-9D91-7224C49458BB}"/>
          </c:extLst>
        </c:dLbl>
      </c:pivotFmt>
      <c:pivotFmt>
        <c:idx val="70"/>
        <c:dLbl>
          <c:idx val="0"/>
          <c:delete val="1"/>
          <c:extLst>
            <c:ext xmlns:c15="http://schemas.microsoft.com/office/drawing/2012/chart" uri="{CE6537A1-D6FC-4f65-9D91-7224C49458BB}"/>
          </c:extLst>
        </c:dLbl>
      </c:pivotFmt>
      <c:pivotFmt>
        <c:idx val="71"/>
        <c:dLbl>
          <c:idx val="0"/>
          <c:delete val="1"/>
          <c:extLst>
            <c:ext xmlns:c15="http://schemas.microsoft.com/office/drawing/2012/chart" uri="{CE6537A1-D6FC-4f65-9D91-7224C49458BB}"/>
          </c:extLst>
        </c:dLbl>
      </c:pivotFmt>
      <c:pivotFmt>
        <c:idx val="72"/>
        <c:dLbl>
          <c:idx val="0"/>
          <c:delete val="1"/>
          <c:extLst>
            <c:ext xmlns:c15="http://schemas.microsoft.com/office/drawing/2012/chart" uri="{CE6537A1-D6FC-4f65-9D91-7224C49458BB}"/>
          </c:extLst>
        </c:dLbl>
      </c:pivotFmt>
      <c:pivotFmt>
        <c:idx val="73"/>
        <c:dLbl>
          <c:idx val="0"/>
          <c:delete val="1"/>
          <c:extLst>
            <c:ext xmlns:c15="http://schemas.microsoft.com/office/drawing/2012/chart" uri="{CE6537A1-D6FC-4f65-9D91-7224C49458BB}"/>
          </c:extLst>
        </c:dLbl>
      </c:pivotFmt>
      <c:pivotFmt>
        <c:idx val="74"/>
        <c:dLbl>
          <c:idx val="0"/>
          <c:delete val="1"/>
          <c:extLst>
            <c:ext xmlns:c15="http://schemas.microsoft.com/office/drawing/2012/chart" uri="{CE6537A1-D6FC-4f65-9D91-7224C49458BB}"/>
          </c:extLst>
        </c:dLbl>
      </c:pivotFmt>
      <c:pivotFmt>
        <c:idx val="75"/>
        <c:dLbl>
          <c:idx val="0"/>
          <c:delete val="1"/>
          <c:extLst>
            <c:ext xmlns:c15="http://schemas.microsoft.com/office/drawing/2012/chart" uri="{CE6537A1-D6FC-4f65-9D91-7224C49458BB}"/>
          </c:extLst>
        </c:dLbl>
      </c:pivotFmt>
      <c:pivotFmt>
        <c:idx val="76"/>
        <c:dLbl>
          <c:idx val="0"/>
          <c:delete val="1"/>
          <c:extLst>
            <c:ext xmlns:c15="http://schemas.microsoft.com/office/drawing/2012/chart" uri="{CE6537A1-D6FC-4f65-9D91-7224C49458BB}"/>
          </c:extLst>
        </c:dLbl>
      </c:pivotFmt>
      <c:pivotFmt>
        <c:idx val="77"/>
        <c:dLbl>
          <c:idx val="0"/>
          <c:delete val="1"/>
          <c:extLst>
            <c:ext xmlns:c15="http://schemas.microsoft.com/office/drawing/2012/chart" uri="{CE6537A1-D6FC-4f65-9D91-7224C49458BB}"/>
          </c:extLst>
        </c:dLbl>
      </c:pivotFmt>
      <c:pivotFmt>
        <c:idx val="78"/>
        <c:dLbl>
          <c:idx val="0"/>
          <c:delete val="1"/>
          <c:extLst>
            <c:ext xmlns:c15="http://schemas.microsoft.com/office/drawing/2012/chart" uri="{CE6537A1-D6FC-4f65-9D91-7224C49458BB}"/>
          </c:extLst>
        </c:dLbl>
      </c:pivotFmt>
      <c:pivotFmt>
        <c:idx val="79"/>
        <c:dLbl>
          <c:idx val="0"/>
          <c:delete val="1"/>
          <c:extLst>
            <c:ext xmlns:c15="http://schemas.microsoft.com/office/drawing/2012/chart" uri="{CE6537A1-D6FC-4f65-9D91-7224C49458BB}"/>
          </c:extLst>
        </c:dLbl>
      </c:pivotFmt>
      <c:pivotFmt>
        <c:idx val="80"/>
        <c:dLbl>
          <c:idx val="0"/>
          <c:delete val="1"/>
          <c:extLst>
            <c:ext xmlns:c15="http://schemas.microsoft.com/office/drawing/2012/chart" uri="{CE6537A1-D6FC-4f65-9D91-7224C49458BB}"/>
          </c:extLst>
        </c:dLbl>
      </c:pivotFmt>
      <c:pivotFmt>
        <c:idx val="81"/>
        <c:dLbl>
          <c:idx val="0"/>
          <c:delete val="1"/>
          <c:extLst>
            <c:ext xmlns:c15="http://schemas.microsoft.com/office/drawing/2012/chart" uri="{CE6537A1-D6FC-4f65-9D91-7224C49458BB}"/>
          </c:extLst>
        </c:dLbl>
      </c:pivotFmt>
      <c:pivotFmt>
        <c:idx val="82"/>
        <c:dLbl>
          <c:idx val="0"/>
          <c:delete val="1"/>
          <c:extLst>
            <c:ext xmlns:c15="http://schemas.microsoft.com/office/drawing/2012/chart" uri="{CE6537A1-D6FC-4f65-9D91-7224C49458BB}"/>
          </c:extLst>
        </c:dLbl>
      </c:pivotFmt>
      <c:pivotFmt>
        <c:idx val="83"/>
        <c:dLbl>
          <c:idx val="0"/>
          <c:delete val="1"/>
          <c:extLst>
            <c:ext xmlns:c15="http://schemas.microsoft.com/office/drawing/2012/chart" uri="{CE6537A1-D6FC-4f65-9D91-7224C49458BB}"/>
          </c:extLst>
        </c:dLbl>
      </c:pivotFmt>
      <c:pivotFmt>
        <c:idx val="84"/>
        <c:dLbl>
          <c:idx val="0"/>
          <c:delete val="1"/>
          <c:extLst>
            <c:ext xmlns:c15="http://schemas.microsoft.com/office/drawing/2012/chart" uri="{CE6537A1-D6FC-4f65-9D91-7224C49458BB}"/>
          </c:extLst>
        </c:dLbl>
      </c:pivotFmt>
      <c:pivotFmt>
        <c:idx val="85"/>
        <c:dLbl>
          <c:idx val="0"/>
          <c:delete val="1"/>
          <c:extLst>
            <c:ext xmlns:c15="http://schemas.microsoft.com/office/drawing/2012/chart" uri="{CE6537A1-D6FC-4f65-9D91-7224C49458BB}"/>
          </c:extLst>
        </c:dLbl>
      </c:pivotFmt>
      <c:pivotFmt>
        <c:idx val="86"/>
        <c:dLbl>
          <c:idx val="0"/>
          <c:delete val="1"/>
          <c:extLst>
            <c:ext xmlns:c15="http://schemas.microsoft.com/office/drawing/2012/chart" uri="{CE6537A1-D6FC-4f65-9D91-7224C49458BB}"/>
          </c:extLst>
        </c:dLbl>
      </c:pivotFmt>
      <c:pivotFmt>
        <c:idx val="87"/>
        <c:dLbl>
          <c:idx val="0"/>
          <c:delete val="1"/>
          <c:extLst>
            <c:ext xmlns:c15="http://schemas.microsoft.com/office/drawing/2012/chart" uri="{CE6537A1-D6FC-4f65-9D91-7224C49458BB}"/>
          </c:extLst>
        </c:dLbl>
      </c:pivotFmt>
      <c:pivotFmt>
        <c:idx val="88"/>
        <c:dLbl>
          <c:idx val="0"/>
          <c:delete val="1"/>
          <c:extLst>
            <c:ext xmlns:c15="http://schemas.microsoft.com/office/drawing/2012/chart" uri="{CE6537A1-D6FC-4f65-9D91-7224C49458BB}"/>
          </c:extLst>
        </c:dLbl>
      </c:pivotFmt>
      <c:pivotFmt>
        <c:idx val="89"/>
        <c:dLbl>
          <c:idx val="0"/>
          <c:delete val="1"/>
          <c:extLst>
            <c:ext xmlns:c15="http://schemas.microsoft.com/office/drawing/2012/chart" uri="{CE6537A1-D6FC-4f65-9D91-7224C49458BB}"/>
          </c:extLst>
        </c:dLbl>
      </c:pivotFmt>
      <c:pivotFmt>
        <c:idx val="90"/>
        <c:dLbl>
          <c:idx val="0"/>
          <c:delete val="1"/>
          <c:extLst>
            <c:ext xmlns:c15="http://schemas.microsoft.com/office/drawing/2012/chart" uri="{CE6537A1-D6FC-4f65-9D91-7224C49458BB}"/>
          </c:extLst>
        </c:dLbl>
      </c:pivotFmt>
      <c:pivotFmt>
        <c:idx val="91"/>
        <c:dLbl>
          <c:idx val="0"/>
          <c:delete val="1"/>
          <c:extLst>
            <c:ext xmlns:c15="http://schemas.microsoft.com/office/drawing/2012/chart" uri="{CE6537A1-D6FC-4f65-9D91-7224C49458BB}"/>
          </c:extLst>
        </c:dLbl>
      </c:pivotFmt>
      <c:pivotFmt>
        <c:idx val="92"/>
        <c:dLbl>
          <c:idx val="0"/>
          <c:delete val="1"/>
          <c:extLst>
            <c:ext xmlns:c15="http://schemas.microsoft.com/office/drawing/2012/chart" uri="{CE6537A1-D6FC-4f65-9D91-7224C49458BB}"/>
          </c:extLst>
        </c:dLbl>
      </c:pivotFmt>
      <c:pivotFmt>
        <c:idx val="93"/>
        <c:dLbl>
          <c:idx val="0"/>
          <c:delete val="1"/>
          <c:extLst>
            <c:ext xmlns:c15="http://schemas.microsoft.com/office/drawing/2012/chart" uri="{CE6537A1-D6FC-4f65-9D91-7224C49458BB}"/>
          </c:extLst>
        </c:dLbl>
      </c:pivotFmt>
      <c:pivotFmt>
        <c:idx val="94"/>
        <c:dLbl>
          <c:idx val="0"/>
          <c:delete val="1"/>
          <c:extLst>
            <c:ext xmlns:c15="http://schemas.microsoft.com/office/drawing/2012/chart" uri="{CE6537A1-D6FC-4f65-9D91-7224C49458BB}"/>
          </c:extLst>
        </c:dLbl>
      </c:pivotFmt>
      <c:pivotFmt>
        <c:idx val="95"/>
        <c:dLbl>
          <c:idx val="0"/>
          <c:delete val="1"/>
          <c:extLst>
            <c:ext xmlns:c15="http://schemas.microsoft.com/office/drawing/2012/chart" uri="{CE6537A1-D6FC-4f65-9D91-7224C49458BB}"/>
          </c:extLst>
        </c:dLbl>
      </c:pivotFmt>
      <c:pivotFmt>
        <c:idx val="96"/>
        <c:dLbl>
          <c:idx val="0"/>
          <c:delete val="1"/>
          <c:extLst>
            <c:ext xmlns:c15="http://schemas.microsoft.com/office/drawing/2012/chart" uri="{CE6537A1-D6FC-4f65-9D91-7224C49458BB}"/>
          </c:extLst>
        </c:dLbl>
      </c:pivotFmt>
      <c:pivotFmt>
        <c:idx val="97"/>
        <c:dLbl>
          <c:idx val="0"/>
          <c:delete val="1"/>
          <c:extLst>
            <c:ext xmlns:c15="http://schemas.microsoft.com/office/drawing/2012/chart" uri="{CE6537A1-D6FC-4f65-9D91-7224C49458BB}"/>
          </c:extLst>
        </c:dLbl>
      </c:pivotFmt>
      <c:pivotFmt>
        <c:idx val="98"/>
        <c:dLbl>
          <c:idx val="0"/>
          <c:delete val="1"/>
          <c:extLst>
            <c:ext xmlns:c15="http://schemas.microsoft.com/office/drawing/2012/chart" uri="{CE6537A1-D6FC-4f65-9D91-7224C49458BB}"/>
          </c:extLst>
        </c:dLbl>
      </c:pivotFmt>
      <c:pivotFmt>
        <c:idx val="99"/>
        <c:dLbl>
          <c:idx val="0"/>
          <c:delete val="1"/>
          <c:extLst>
            <c:ext xmlns:c15="http://schemas.microsoft.com/office/drawing/2012/chart" uri="{CE6537A1-D6FC-4f65-9D91-7224C49458BB}"/>
          </c:extLst>
        </c:dLbl>
      </c:pivotFmt>
      <c:pivotFmt>
        <c:idx val="100"/>
        <c:dLbl>
          <c:idx val="0"/>
          <c:delete val="1"/>
          <c:extLst>
            <c:ext xmlns:c15="http://schemas.microsoft.com/office/drawing/2012/chart" uri="{CE6537A1-D6FC-4f65-9D91-7224C49458BB}"/>
          </c:extLst>
        </c:dLbl>
      </c:pivotFmt>
      <c:pivotFmt>
        <c:idx val="101"/>
        <c:dLbl>
          <c:idx val="0"/>
          <c:delete val="1"/>
          <c:extLst>
            <c:ext xmlns:c15="http://schemas.microsoft.com/office/drawing/2012/chart" uri="{CE6537A1-D6FC-4f65-9D91-7224C49458BB}"/>
          </c:extLst>
        </c:dLbl>
      </c:pivotFmt>
      <c:pivotFmt>
        <c:idx val="102"/>
        <c:dLbl>
          <c:idx val="0"/>
          <c:delete val="1"/>
          <c:extLst>
            <c:ext xmlns:c15="http://schemas.microsoft.com/office/drawing/2012/chart" uri="{CE6537A1-D6FC-4f65-9D91-7224C49458BB}"/>
          </c:extLst>
        </c:dLbl>
      </c:pivotFmt>
      <c:pivotFmt>
        <c:idx val="103"/>
        <c:dLbl>
          <c:idx val="0"/>
          <c:delete val="1"/>
          <c:extLst>
            <c:ext xmlns:c15="http://schemas.microsoft.com/office/drawing/2012/chart" uri="{CE6537A1-D6FC-4f65-9D91-7224C49458BB}"/>
          </c:extLst>
        </c:dLbl>
      </c:pivotFmt>
      <c:pivotFmt>
        <c:idx val="104"/>
        <c:dLbl>
          <c:idx val="0"/>
          <c:delete val="1"/>
          <c:extLst>
            <c:ext xmlns:c15="http://schemas.microsoft.com/office/drawing/2012/chart" uri="{CE6537A1-D6FC-4f65-9D91-7224C49458BB}"/>
          </c:extLst>
        </c:dLbl>
      </c:pivotFmt>
      <c:pivotFmt>
        <c:idx val="105"/>
        <c:dLbl>
          <c:idx val="0"/>
          <c:delete val="1"/>
          <c:extLst>
            <c:ext xmlns:c15="http://schemas.microsoft.com/office/drawing/2012/chart" uri="{CE6537A1-D6FC-4f65-9D91-7224C49458BB}"/>
          </c:extLst>
        </c:dLbl>
      </c:pivotFmt>
      <c:pivotFmt>
        <c:idx val="106"/>
        <c:dLbl>
          <c:idx val="0"/>
          <c:delete val="1"/>
          <c:extLst>
            <c:ext xmlns:c15="http://schemas.microsoft.com/office/drawing/2012/chart" uri="{CE6537A1-D6FC-4f65-9D91-7224C49458BB}"/>
          </c:extLst>
        </c:dLbl>
      </c:pivotFmt>
      <c:pivotFmt>
        <c:idx val="107"/>
        <c:dLbl>
          <c:idx val="0"/>
          <c:delete val="1"/>
          <c:extLst>
            <c:ext xmlns:c15="http://schemas.microsoft.com/office/drawing/2012/chart" uri="{CE6537A1-D6FC-4f65-9D91-7224C49458BB}"/>
          </c:extLst>
        </c:dLbl>
      </c:pivotFmt>
      <c:pivotFmt>
        <c:idx val="108"/>
        <c:dLbl>
          <c:idx val="0"/>
          <c:delete val="1"/>
          <c:extLst>
            <c:ext xmlns:c15="http://schemas.microsoft.com/office/drawing/2012/chart" uri="{CE6537A1-D6FC-4f65-9D91-7224C49458BB}"/>
          </c:extLst>
        </c:dLbl>
      </c:pivotFmt>
      <c:pivotFmt>
        <c:idx val="109"/>
        <c:dLbl>
          <c:idx val="0"/>
          <c:delete val="1"/>
          <c:extLst>
            <c:ext xmlns:c15="http://schemas.microsoft.com/office/drawing/2012/chart" uri="{CE6537A1-D6FC-4f65-9D91-7224C49458BB}"/>
          </c:extLst>
        </c:dLbl>
      </c:pivotFmt>
      <c:pivotFmt>
        <c:idx val="110"/>
        <c:dLbl>
          <c:idx val="0"/>
          <c:delete val="1"/>
          <c:extLst>
            <c:ext xmlns:c15="http://schemas.microsoft.com/office/drawing/2012/chart" uri="{CE6537A1-D6FC-4f65-9D91-7224C49458BB}"/>
          </c:extLst>
        </c:dLbl>
      </c:pivotFmt>
      <c:pivotFmt>
        <c:idx val="111"/>
        <c:dLbl>
          <c:idx val="0"/>
          <c:delete val="1"/>
          <c:extLst>
            <c:ext xmlns:c15="http://schemas.microsoft.com/office/drawing/2012/chart" uri="{CE6537A1-D6FC-4f65-9D91-7224C49458BB}"/>
          </c:extLst>
        </c:dLbl>
      </c:pivotFmt>
      <c:pivotFmt>
        <c:idx val="112"/>
        <c:dLbl>
          <c:idx val="0"/>
          <c:delete val="1"/>
          <c:extLst>
            <c:ext xmlns:c15="http://schemas.microsoft.com/office/drawing/2012/chart" uri="{CE6537A1-D6FC-4f65-9D91-7224C49458BB}"/>
          </c:extLst>
        </c:dLbl>
      </c:pivotFmt>
      <c:pivotFmt>
        <c:idx val="113"/>
        <c:dLbl>
          <c:idx val="0"/>
          <c:delete val="1"/>
          <c:extLst>
            <c:ext xmlns:c15="http://schemas.microsoft.com/office/drawing/2012/chart" uri="{CE6537A1-D6FC-4f65-9D91-7224C49458BB}"/>
          </c:extLst>
        </c:dLbl>
      </c:pivotFmt>
      <c:pivotFmt>
        <c:idx val="114"/>
        <c:dLbl>
          <c:idx val="0"/>
          <c:delete val="1"/>
          <c:extLst>
            <c:ext xmlns:c15="http://schemas.microsoft.com/office/drawing/2012/chart" uri="{CE6537A1-D6FC-4f65-9D91-7224C49458BB}"/>
          </c:extLst>
        </c:dLbl>
      </c:pivotFmt>
      <c:pivotFmt>
        <c:idx val="115"/>
        <c:dLbl>
          <c:idx val="0"/>
          <c:delete val="1"/>
          <c:extLst>
            <c:ext xmlns:c15="http://schemas.microsoft.com/office/drawing/2012/chart" uri="{CE6537A1-D6FC-4f65-9D91-7224C49458BB}"/>
          </c:extLst>
        </c:dLbl>
      </c:pivotFmt>
      <c:pivotFmt>
        <c:idx val="116"/>
        <c:dLbl>
          <c:idx val="0"/>
          <c:delete val="1"/>
          <c:extLst>
            <c:ext xmlns:c15="http://schemas.microsoft.com/office/drawing/2012/chart" uri="{CE6537A1-D6FC-4f65-9D91-7224C49458BB}"/>
          </c:extLst>
        </c:dLbl>
      </c:pivotFmt>
      <c:pivotFmt>
        <c:idx val="117"/>
        <c:dLbl>
          <c:idx val="0"/>
          <c:delete val="1"/>
          <c:extLst>
            <c:ext xmlns:c15="http://schemas.microsoft.com/office/drawing/2012/chart" uri="{CE6537A1-D6FC-4f65-9D91-7224C49458BB}"/>
          </c:extLst>
        </c:dLbl>
      </c:pivotFmt>
      <c:pivotFmt>
        <c:idx val="118"/>
        <c:dLbl>
          <c:idx val="0"/>
          <c:delete val="1"/>
          <c:extLst>
            <c:ext xmlns:c15="http://schemas.microsoft.com/office/drawing/2012/chart" uri="{CE6537A1-D6FC-4f65-9D91-7224C49458BB}"/>
          </c:extLst>
        </c:dLbl>
      </c:pivotFmt>
      <c:pivotFmt>
        <c:idx val="119"/>
        <c:dLbl>
          <c:idx val="0"/>
          <c:delete val="1"/>
          <c:extLst>
            <c:ext xmlns:c15="http://schemas.microsoft.com/office/drawing/2012/chart" uri="{CE6537A1-D6FC-4f65-9D91-7224C49458BB}"/>
          </c:extLst>
        </c:dLbl>
      </c:pivotFmt>
      <c:pivotFmt>
        <c:idx val="120"/>
        <c:dLbl>
          <c:idx val="0"/>
          <c:delete val="1"/>
          <c:extLst>
            <c:ext xmlns:c15="http://schemas.microsoft.com/office/drawing/2012/chart" uri="{CE6537A1-D6FC-4f65-9D91-7224C49458BB}"/>
          </c:extLst>
        </c:dLbl>
      </c:pivotFmt>
      <c:pivotFmt>
        <c:idx val="121"/>
        <c:dLbl>
          <c:idx val="0"/>
          <c:delete val="1"/>
          <c:extLst>
            <c:ext xmlns:c15="http://schemas.microsoft.com/office/drawing/2012/chart" uri="{CE6537A1-D6FC-4f65-9D91-7224C49458BB}"/>
          </c:extLst>
        </c:dLbl>
      </c:pivotFmt>
      <c:pivotFmt>
        <c:idx val="122"/>
        <c:dLbl>
          <c:idx val="0"/>
          <c:delete val="1"/>
          <c:extLst>
            <c:ext xmlns:c15="http://schemas.microsoft.com/office/drawing/2012/chart" uri="{CE6537A1-D6FC-4f65-9D91-7224C49458BB}"/>
          </c:extLst>
        </c:dLbl>
      </c:pivotFmt>
      <c:pivotFmt>
        <c:idx val="123"/>
        <c:dLbl>
          <c:idx val="0"/>
          <c:delete val="1"/>
          <c:extLst>
            <c:ext xmlns:c15="http://schemas.microsoft.com/office/drawing/2012/chart" uri="{CE6537A1-D6FC-4f65-9D91-7224C49458BB}"/>
          </c:extLst>
        </c:dLbl>
      </c:pivotFmt>
      <c:pivotFmt>
        <c:idx val="124"/>
        <c:dLbl>
          <c:idx val="0"/>
          <c:delete val="1"/>
          <c:extLst>
            <c:ext xmlns:c15="http://schemas.microsoft.com/office/drawing/2012/chart" uri="{CE6537A1-D6FC-4f65-9D91-7224C49458BB}"/>
          </c:extLst>
        </c:dLbl>
      </c:pivotFmt>
      <c:pivotFmt>
        <c:idx val="125"/>
        <c:dLbl>
          <c:idx val="0"/>
          <c:delete val="1"/>
          <c:extLst>
            <c:ext xmlns:c15="http://schemas.microsoft.com/office/drawing/2012/chart" uri="{CE6537A1-D6FC-4f65-9D91-7224C49458BB}"/>
          </c:extLst>
        </c:dLbl>
      </c:pivotFmt>
      <c:pivotFmt>
        <c:idx val="126"/>
        <c:dLbl>
          <c:idx val="0"/>
          <c:delete val="1"/>
          <c:extLst>
            <c:ext xmlns:c15="http://schemas.microsoft.com/office/drawing/2012/chart" uri="{CE6537A1-D6FC-4f65-9D91-7224C49458BB}"/>
          </c:extLst>
        </c:dLbl>
      </c:pivotFmt>
      <c:pivotFmt>
        <c:idx val="127"/>
        <c:dLbl>
          <c:idx val="0"/>
          <c:delete val="1"/>
          <c:extLst>
            <c:ext xmlns:c15="http://schemas.microsoft.com/office/drawing/2012/chart" uri="{CE6537A1-D6FC-4f65-9D91-7224C49458BB}"/>
          </c:extLst>
        </c:dLbl>
      </c:pivotFmt>
      <c:pivotFmt>
        <c:idx val="128"/>
        <c:dLbl>
          <c:idx val="0"/>
          <c:delete val="1"/>
          <c:extLst>
            <c:ext xmlns:c15="http://schemas.microsoft.com/office/drawing/2012/chart" uri="{CE6537A1-D6FC-4f65-9D91-7224C49458BB}"/>
          </c:extLst>
        </c:dLbl>
      </c:pivotFmt>
      <c:pivotFmt>
        <c:idx val="129"/>
        <c:dLbl>
          <c:idx val="0"/>
          <c:delete val="1"/>
          <c:extLst>
            <c:ext xmlns:c15="http://schemas.microsoft.com/office/drawing/2012/chart" uri="{CE6537A1-D6FC-4f65-9D91-7224C49458BB}"/>
          </c:extLst>
        </c:dLbl>
      </c:pivotFmt>
      <c:pivotFmt>
        <c:idx val="130"/>
        <c:dLbl>
          <c:idx val="0"/>
          <c:delete val="1"/>
          <c:extLst>
            <c:ext xmlns:c15="http://schemas.microsoft.com/office/drawing/2012/chart" uri="{CE6537A1-D6FC-4f65-9D91-7224C49458BB}"/>
          </c:extLst>
        </c:dLbl>
      </c:pivotFmt>
      <c:pivotFmt>
        <c:idx val="131"/>
        <c:dLbl>
          <c:idx val="0"/>
          <c:delete val="1"/>
          <c:extLst>
            <c:ext xmlns:c15="http://schemas.microsoft.com/office/drawing/2012/chart" uri="{CE6537A1-D6FC-4f65-9D91-7224C49458BB}"/>
          </c:extLst>
        </c:dLbl>
      </c:pivotFmt>
      <c:pivotFmt>
        <c:idx val="132"/>
        <c:dLbl>
          <c:idx val="0"/>
          <c:delete val="1"/>
          <c:extLst>
            <c:ext xmlns:c15="http://schemas.microsoft.com/office/drawing/2012/chart" uri="{CE6537A1-D6FC-4f65-9D91-7224C49458BB}"/>
          </c:extLst>
        </c:dLbl>
      </c:pivotFmt>
      <c:pivotFmt>
        <c:idx val="133"/>
        <c:dLbl>
          <c:idx val="0"/>
          <c:delete val="1"/>
          <c:extLst>
            <c:ext xmlns:c15="http://schemas.microsoft.com/office/drawing/2012/chart" uri="{CE6537A1-D6FC-4f65-9D91-7224C49458BB}"/>
          </c:extLst>
        </c:dLbl>
      </c:pivotFmt>
      <c:pivotFmt>
        <c:idx val="134"/>
        <c:dLbl>
          <c:idx val="0"/>
          <c:delete val="1"/>
          <c:extLst>
            <c:ext xmlns:c15="http://schemas.microsoft.com/office/drawing/2012/chart" uri="{CE6537A1-D6FC-4f65-9D91-7224C49458BB}"/>
          </c:extLst>
        </c:dLbl>
      </c:pivotFmt>
      <c:pivotFmt>
        <c:idx val="135"/>
        <c:dLbl>
          <c:idx val="0"/>
          <c:delete val="1"/>
          <c:extLst>
            <c:ext xmlns:c15="http://schemas.microsoft.com/office/drawing/2012/chart" uri="{CE6537A1-D6FC-4f65-9D91-7224C49458BB}"/>
          </c:extLst>
        </c:dLbl>
      </c:pivotFmt>
      <c:pivotFmt>
        <c:idx val="136"/>
        <c:dLbl>
          <c:idx val="0"/>
          <c:delete val="1"/>
          <c:extLst>
            <c:ext xmlns:c15="http://schemas.microsoft.com/office/drawing/2012/chart" uri="{CE6537A1-D6FC-4f65-9D91-7224C49458BB}"/>
          </c:extLst>
        </c:dLbl>
      </c:pivotFmt>
      <c:pivotFmt>
        <c:idx val="137"/>
        <c:dLbl>
          <c:idx val="0"/>
          <c:delete val="1"/>
          <c:extLst>
            <c:ext xmlns:c15="http://schemas.microsoft.com/office/drawing/2012/chart" uri="{CE6537A1-D6FC-4f65-9D91-7224C49458BB}"/>
          </c:extLst>
        </c:dLbl>
      </c:pivotFmt>
      <c:pivotFmt>
        <c:idx val="138"/>
        <c:dLbl>
          <c:idx val="0"/>
          <c:delete val="1"/>
          <c:extLst>
            <c:ext xmlns:c15="http://schemas.microsoft.com/office/drawing/2012/chart" uri="{CE6537A1-D6FC-4f65-9D91-7224C49458BB}"/>
          </c:extLst>
        </c:dLbl>
      </c:pivotFmt>
      <c:pivotFmt>
        <c:idx val="139"/>
        <c:dLbl>
          <c:idx val="0"/>
          <c:delete val="1"/>
          <c:extLst>
            <c:ext xmlns:c15="http://schemas.microsoft.com/office/drawing/2012/chart" uri="{CE6537A1-D6FC-4f65-9D91-7224C49458BB}"/>
          </c:extLst>
        </c:dLbl>
      </c:pivotFmt>
      <c:pivotFmt>
        <c:idx val="140"/>
        <c:dLbl>
          <c:idx val="0"/>
          <c:delete val="1"/>
          <c:extLst>
            <c:ext xmlns:c15="http://schemas.microsoft.com/office/drawing/2012/chart" uri="{CE6537A1-D6FC-4f65-9D91-7224C49458BB}"/>
          </c:extLst>
        </c:dLbl>
      </c:pivotFmt>
      <c:pivotFmt>
        <c:idx val="141"/>
        <c:dLbl>
          <c:idx val="0"/>
          <c:delete val="1"/>
          <c:extLst>
            <c:ext xmlns:c15="http://schemas.microsoft.com/office/drawing/2012/chart" uri="{CE6537A1-D6FC-4f65-9D91-7224C49458BB}"/>
          </c:extLst>
        </c:dLbl>
      </c:pivotFmt>
      <c:pivotFmt>
        <c:idx val="142"/>
        <c:dLbl>
          <c:idx val="0"/>
          <c:delete val="1"/>
          <c:extLst>
            <c:ext xmlns:c15="http://schemas.microsoft.com/office/drawing/2012/chart" uri="{CE6537A1-D6FC-4f65-9D91-7224C49458BB}"/>
          </c:extLst>
        </c:dLbl>
      </c:pivotFmt>
      <c:pivotFmt>
        <c:idx val="143"/>
        <c:dLbl>
          <c:idx val="0"/>
          <c:delete val="1"/>
          <c:extLst>
            <c:ext xmlns:c15="http://schemas.microsoft.com/office/drawing/2012/chart" uri="{CE6537A1-D6FC-4f65-9D91-7224C49458BB}"/>
          </c:extLst>
        </c:dLbl>
      </c:pivotFmt>
      <c:pivotFmt>
        <c:idx val="144"/>
        <c:dLbl>
          <c:idx val="0"/>
          <c:delete val="1"/>
          <c:extLst>
            <c:ext xmlns:c15="http://schemas.microsoft.com/office/drawing/2012/chart" uri="{CE6537A1-D6FC-4f65-9D91-7224C49458BB}"/>
          </c:extLst>
        </c:dLbl>
      </c:pivotFmt>
      <c:pivotFmt>
        <c:idx val="145"/>
        <c:dLbl>
          <c:idx val="0"/>
          <c:delete val="1"/>
          <c:extLst>
            <c:ext xmlns:c15="http://schemas.microsoft.com/office/drawing/2012/chart" uri="{CE6537A1-D6FC-4f65-9D91-7224C49458BB}"/>
          </c:extLst>
        </c:dLbl>
      </c:pivotFmt>
      <c:pivotFmt>
        <c:idx val="146"/>
        <c:dLbl>
          <c:idx val="0"/>
          <c:delete val="1"/>
          <c:extLst>
            <c:ext xmlns:c15="http://schemas.microsoft.com/office/drawing/2012/chart" uri="{CE6537A1-D6FC-4f65-9D91-7224C49458BB}"/>
          </c:extLst>
        </c:dLbl>
      </c:pivotFmt>
      <c:pivotFmt>
        <c:idx val="147"/>
        <c:dLbl>
          <c:idx val="0"/>
          <c:delete val="1"/>
          <c:extLst>
            <c:ext xmlns:c15="http://schemas.microsoft.com/office/drawing/2012/chart" uri="{CE6537A1-D6FC-4f65-9D91-7224C49458BB}"/>
          </c:extLst>
        </c:dLbl>
      </c:pivotFmt>
      <c:pivotFmt>
        <c:idx val="148"/>
        <c:dLbl>
          <c:idx val="0"/>
          <c:delete val="1"/>
          <c:extLst>
            <c:ext xmlns:c15="http://schemas.microsoft.com/office/drawing/2012/chart" uri="{CE6537A1-D6FC-4f65-9D91-7224C49458BB}"/>
          </c:extLst>
        </c:dLbl>
      </c:pivotFmt>
      <c:pivotFmt>
        <c:idx val="149"/>
        <c:dLbl>
          <c:idx val="0"/>
          <c:delete val="1"/>
          <c:extLst>
            <c:ext xmlns:c15="http://schemas.microsoft.com/office/drawing/2012/chart" uri="{CE6537A1-D6FC-4f65-9D91-7224C49458BB}"/>
          </c:extLst>
        </c:dLbl>
      </c:pivotFmt>
      <c:pivotFmt>
        <c:idx val="150"/>
        <c:dLbl>
          <c:idx val="0"/>
          <c:delete val="1"/>
          <c:extLst>
            <c:ext xmlns:c15="http://schemas.microsoft.com/office/drawing/2012/chart" uri="{CE6537A1-D6FC-4f65-9D91-7224C49458BB}"/>
          </c:extLst>
        </c:dLbl>
      </c:pivotFmt>
      <c:pivotFmt>
        <c:idx val="151"/>
        <c:dLbl>
          <c:idx val="0"/>
          <c:delete val="1"/>
          <c:extLst>
            <c:ext xmlns:c15="http://schemas.microsoft.com/office/drawing/2012/chart" uri="{CE6537A1-D6FC-4f65-9D91-7224C49458BB}"/>
          </c:extLst>
        </c:dLbl>
      </c:pivotFmt>
      <c:pivotFmt>
        <c:idx val="152"/>
        <c:dLbl>
          <c:idx val="0"/>
          <c:delete val="1"/>
          <c:extLst>
            <c:ext xmlns:c15="http://schemas.microsoft.com/office/drawing/2012/chart" uri="{CE6537A1-D6FC-4f65-9D91-7224C49458BB}"/>
          </c:extLst>
        </c:dLbl>
      </c:pivotFmt>
      <c:pivotFmt>
        <c:idx val="153"/>
        <c:dLbl>
          <c:idx val="0"/>
          <c:delete val="1"/>
          <c:extLst>
            <c:ext xmlns:c15="http://schemas.microsoft.com/office/drawing/2012/chart" uri="{CE6537A1-D6FC-4f65-9D91-7224C49458BB}"/>
          </c:extLst>
        </c:dLbl>
      </c:pivotFmt>
      <c:pivotFmt>
        <c:idx val="154"/>
        <c:dLbl>
          <c:idx val="0"/>
          <c:delete val="1"/>
          <c:extLst>
            <c:ext xmlns:c15="http://schemas.microsoft.com/office/drawing/2012/chart" uri="{CE6537A1-D6FC-4f65-9D91-7224C49458BB}"/>
          </c:extLst>
        </c:dLbl>
      </c:pivotFmt>
      <c:pivotFmt>
        <c:idx val="155"/>
        <c:dLbl>
          <c:idx val="0"/>
          <c:delete val="1"/>
          <c:extLst>
            <c:ext xmlns:c15="http://schemas.microsoft.com/office/drawing/2012/chart" uri="{CE6537A1-D6FC-4f65-9D91-7224C49458BB}"/>
          </c:extLst>
        </c:dLbl>
      </c:pivotFmt>
      <c:pivotFmt>
        <c:idx val="156"/>
        <c:dLbl>
          <c:idx val="0"/>
          <c:delete val="1"/>
          <c:extLst>
            <c:ext xmlns:c15="http://schemas.microsoft.com/office/drawing/2012/chart" uri="{CE6537A1-D6FC-4f65-9D91-7224C49458BB}"/>
          </c:extLst>
        </c:dLbl>
      </c:pivotFmt>
      <c:pivotFmt>
        <c:idx val="157"/>
        <c:dLbl>
          <c:idx val="0"/>
          <c:delete val="1"/>
          <c:extLst>
            <c:ext xmlns:c15="http://schemas.microsoft.com/office/drawing/2012/chart" uri="{CE6537A1-D6FC-4f65-9D91-7224C49458BB}"/>
          </c:extLst>
        </c:dLbl>
      </c:pivotFmt>
      <c:pivotFmt>
        <c:idx val="158"/>
        <c:dLbl>
          <c:idx val="0"/>
          <c:delete val="1"/>
          <c:extLst>
            <c:ext xmlns:c15="http://schemas.microsoft.com/office/drawing/2012/chart" uri="{CE6537A1-D6FC-4f65-9D91-7224C49458BB}"/>
          </c:extLst>
        </c:dLbl>
      </c:pivotFmt>
      <c:pivotFmt>
        <c:idx val="159"/>
        <c:dLbl>
          <c:idx val="0"/>
          <c:delete val="1"/>
          <c:extLst>
            <c:ext xmlns:c15="http://schemas.microsoft.com/office/drawing/2012/chart" uri="{CE6537A1-D6FC-4f65-9D91-7224C49458BB}"/>
          </c:extLst>
        </c:dLbl>
      </c:pivotFmt>
      <c:pivotFmt>
        <c:idx val="160"/>
        <c:dLbl>
          <c:idx val="0"/>
          <c:delete val="1"/>
          <c:extLst>
            <c:ext xmlns:c15="http://schemas.microsoft.com/office/drawing/2012/chart" uri="{CE6537A1-D6FC-4f65-9D91-7224C49458BB}"/>
          </c:extLst>
        </c:dLbl>
      </c:pivotFmt>
      <c:pivotFmt>
        <c:idx val="161"/>
        <c:dLbl>
          <c:idx val="0"/>
          <c:delete val="1"/>
          <c:extLst>
            <c:ext xmlns:c15="http://schemas.microsoft.com/office/drawing/2012/chart" uri="{CE6537A1-D6FC-4f65-9D91-7224C49458BB}"/>
          </c:extLst>
        </c:dLbl>
      </c:pivotFmt>
      <c:pivotFmt>
        <c:idx val="162"/>
        <c:dLbl>
          <c:idx val="0"/>
          <c:delete val="1"/>
          <c:extLst>
            <c:ext xmlns:c15="http://schemas.microsoft.com/office/drawing/2012/chart" uri="{CE6537A1-D6FC-4f65-9D91-7224C49458BB}"/>
          </c:extLst>
        </c:dLbl>
      </c:pivotFmt>
      <c:pivotFmt>
        <c:idx val="163"/>
        <c:dLbl>
          <c:idx val="0"/>
          <c:delete val="1"/>
          <c:extLst>
            <c:ext xmlns:c15="http://schemas.microsoft.com/office/drawing/2012/chart" uri="{CE6537A1-D6FC-4f65-9D91-7224C49458BB}"/>
          </c:extLst>
        </c:dLbl>
      </c:pivotFmt>
      <c:pivotFmt>
        <c:idx val="164"/>
        <c:dLbl>
          <c:idx val="0"/>
          <c:delete val="1"/>
          <c:extLst>
            <c:ext xmlns:c15="http://schemas.microsoft.com/office/drawing/2012/chart" uri="{CE6537A1-D6FC-4f65-9D91-7224C49458BB}"/>
          </c:extLst>
        </c:dLbl>
      </c:pivotFmt>
      <c:pivotFmt>
        <c:idx val="165"/>
        <c:dLbl>
          <c:idx val="0"/>
          <c:delete val="1"/>
          <c:extLst>
            <c:ext xmlns:c15="http://schemas.microsoft.com/office/drawing/2012/chart" uri="{CE6537A1-D6FC-4f65-9D91-7224C49458BB}"/>
          </c:extLst>
        </c:dLbl>
      </c:pivotFmt>
      <c:pivotFmt>
        <c:idx val="166"/>
        <c:dLbl>
          <c:idx val="0"/>
          <c:delete val="1"/>
          <c:extLst>
            <c:ext xmlns:c15="http://schemas.microsoft.com/office/drawing/2012/chart" uri="{CE6537A1-D6FC-4f65-9D91-7224C49458BB}"/>
          </c:extLst>
        </c:dLbl>
      </c:pivotFmt>
      <c:pivotFmt>
        <c:idx val="167"/>
        <c:dLbl>
          <c:idx val="0"/>
          <c:delete val="1"/>
          <c:extLst>
            <c:ext xmlns:c15="http://schemas.microsoft.com/office/drawing/2012/chart" uri="{CE6537A1-D6FC-4f65-9D91-7224C49458BB}"/>
          </c:extLst>
        </c:dLbl>
      </c:pivotFmt>
      <c:pivotFmt>
        <c:idx val="168"/>
        <c:dLbl>
          <c:idx val="0"/>
          <c:delete val="1"/>
          <c:extLst>
            <c:ext xmlns:c15="http://schemas.microsoft.com/office/drawing/2012/chart" uri="{CE6537A1-D6FC-4f65-9D91-7224C49458BB}"/>
          </c:extLst>
        </c:dLbl>
      </c:pivotFmt>
      <c:pivotFmt>
        <c:idx val="169"/>
        <c:dLbl>
          <c:idx val="0"/>
          <c:delete val="1"/>
          <c:extLst>
            <c:ext xmlns:c15="http://schemas.microsoft.com/office/drawing/2012/chart" uri="{CE6537A1-D6FC-4f65-9D91-7224C49458BB}"/>
          </c:extLst>
        </c:dLbl>
      </c:pivotFmt>
      <c:pivotFmt>
        <c:idx val="170"/>
        <c:dLbl>
          <c:idx val="0"/>
          <c:delete val="1"/>
          <c:extLst>
            <c:ext xmlns:c15="http://schemas.microsoft.com/office/drawing/2012/chart" uri="{CE6537A1-D6FC-4f65-9D91-7224C49458BB}"/>
          </c:extLst>
        </c:dLbl>
      </c:pivotFmt>
      <c:pivotFmt>
        <c:idx val="171"/>
        <c:dLbl>
          <c:idx val="0"/>
          <c:delete val="1"/>
          <c:extLst>
            <c:ext xmlns:c15="http://schemas.microsoft.com/office/drawing/2012/chart" uri="{CE6537A1-D6FC-4f65-9D91-7224C49458BB}"/>
          </c:extLst>
        </c:dLbl>
      </c:pivotFmt>
      <c:pivotFmt>
        <c:idx val="172"/>
        <c:dLbl>
          <c:idx val="0"/>
          <c:delete val="1"/>
          <c:extLst>
            <c:ext xmlns:c15="http://schemas.microsoft.com/office/drawing/2012/chart" uri="{CE6537A1-D6FC-4f65-9D91-7224C49458BB}"/>
          </c:extLst>
        </c:dLbl>
      </c:pivotFmt>
      <c:pivotFmt>
        <c:idx val="173"/>
        <c:dLbl>
          <c:idx val="0"/>
          <c:delete val="1"/>
          <c:extLst>
            <c:ext xmlns:c15="http://schemas.microsoft.com/office/drawing/2012/chart" uri="{CE6537A1-D6FC-4f65-9D91-7224C49458BB}"/>
          </c:extLst>
        </c:dLbl>
      </c:pivotFmt>
      <c:pivotFmt>
        <c:idx val="174"/>
        <c:dLbl>
          <c:idx val="0"/>
          <c:delete val="1"/>
          <c:extLst>
            <c:ext xmlns:c15="http://schemas.microsoft.com/office/drawing/2012/chart" uri="{CE6537A1-D6FC-4f65-9D91-7224C49458BB}"/>
          </c:extLst>
        </c:dLbl>
      </c:pivotFmt>
      <c:pivotFmt>
        <c:idx val="175"/>
        <c:dLbl>
          <c:idx val="0"/>
          <c:delete val="1"/>
          <c:extLst>
            <c:ext xmlns:c15="http://schemas.microsoft.com/office/drawing/2012/chart" uri="{CE6537A1-D6FC-4f65-9D91-7224C49458BB}"/>
          </c:extLst>
        </c:dLbl>
      </c:pivotFmt>
      <c:pivotFmt>
        <c:idx val="176"/>
        <c:dLbl>
          <c:idx val="0"/>
          <c:delete val="1"/>
          <c:extLst>
            <c:ext xmlns:c15="http://schemas.microsoft.com/office/drawing/2012/chart" uri="{CE6537A1-D6FC-4f65-9D91-7224C49458BB}"/>
          </c:extLst>
        </c:dLbl>
      </c:pivotFmt>
      <c:pivotFmt>
        <c:idx val="177"/>
        <c:dLbl>
          <c:idx val="0"/>
          <c:delete val="1"/>
          <c:extLst>
            <c:ext xmlns:c15="http://schemas.microsoft.com/office/drawing/2012/chart" uri="{CE6537A1-D6FC-4f65-9D91-7224C49458BB}"/>
          </c:extLst>
        </c:dLbl>
      </c:pivotFmt>
      <c:pivotFmt>
        <c:idx val="178"/>
        <c:dLbl>
          <c:idx val="0"/>
          <c:delete val="1"/>
          <c:extLst>
            <c:ext xmlns:c15="http://schemas.microsoft.com/office/drawing/2012/chart" uri="{CE6537A1-D6FC-4f65-9D91-7224C49458BB}"/>
          </c:extLst>
        </c:dLbl>
      </c:pivotFmt>
      <c:pivotFmt>
        <c:idx val="179"/>
        <c:dLbl>
          <c:idx val="0"/>
          <c:delete val="1"/>
          <c:extLst>
            <c:ext xmlns:c15="http://schemas.microsoft.com/office/drawing/2012/chart" uri="{CE6537A1-D6FC-4f65-9D91-7224C49458BB}"/>
          </c:extLst>
        </c:dLbl>
      </c:pivotFmt>
      <c:pivotFmt>
        <c:idx val="180"/>
        <c:dLbl>
          <c:idx val="0"/>
          <c:delete val="1"/>
          <c:extLst>
            <c:ext xmlns:c15="http://schemas.microsoft.com/office/drawing/2012/chart" uri="{CE6537A1-D6FC-4f65-9D91-7224C49458BB}"/>
          </c:extLst>
        </c:dLbl>
      </c:pivotFmt>
      <c:pivotFmt>
        <c:idx val="181"/>
        <c:dLbl>
          <c:idx val="0"/>
          <c:delete val="1"/>
          <c:extLst>
            <c:ext xmlns:c15="http://schemas.microsoft.com/office/drawing/2012/chart" uri="{CE6537A1-D6FC-4f65-9D91-7224C49458BB}"/>
          </c:extLst>
        </c:dLbl>
      </c:pivotFmt>
      <c:pivotFmt>
        <c:idx val="182"/>
        <c:dLbl>
          <c:idx val="0"/>
          <c:delete val="1"/>
          <c:extLst>
            <c:ext xmlns:c15="http://schemas.microsoft.com/office/drawing/2012/chart" uri="{CE6537A1-D6FC-4f65-9D91-7224C49458BB}"/>
          </c:extLst>
        </c:dLbl>
      </c:pivotFmt>
      <c:pivotFmt>
        <c:idx val="183"/>
        <c:dLbl>
          <c:idx val="0"/>
          <c:delete val="1"/>
          <c:extLst>
            <c:ext xmlns:c15="http://schemas.microsoft.com/office/drawing/2012/chart" uri="{CE6537A1-D6FC-4f65-9D91-7224C49458BB}"/>
          </c:extLst>
        </c:dLbl>
      </c:pivotFmt>
      <c:pivotFmt>
        <c:idx val="184"/>
        <c:dLbl>
          <c:idx val="0"/>
          <c:delete val="1"/>
          <c:extLst>
            <c:ext xmlns:c15="http://schemas.microsoft.com/office/drawing/2012/chart" uri="{CE6537A1-D6FC-4f65-9D91-7224C49458BB}"/>
          </c:extLst>
        </c:dLbl>
      </c:pivotFmt>
      <c:pivotFmt>
        <c:idx val="185"/>
        <c:dLbl>
          <c:idx val="0"/>
          <c:delete val="1"/>
          <c:extLst>
            <c:ext xmlns:c15="http://schemas.microsoft.com/office/drawing/2012/chart" uri="{CE6537A1-D6FC-4f65-9D91-7224C49458BB}"/>
          </c:extLst>
        </c:dLbl>
      </c:pivotFmt>
      <c:pivotFmt>
        <c:idx val="186"/>
        <c:dLbl>
          <c:idx val="0"/>
          <c:delete val="1"/>
          <c:extLst>
            <c:ext xmlns:c15="http://schemas.microsoft.com/office/drawing/2012/chart" uri="{CE6537A1-D6FC-4f65-9D91-7224C49458BB}"/>
          </c:extLst>
        </c:dLbl>
      </c:pivotFmt>
      <c:pivotFmt>
        <c:idx val="187"/>
        <c:dLbl>
          <c:idx val="0"/>
          <c:delete val="1"/>
          <c:extLst>
            <c:ext xmlns:c15="http://schemas.microsoft.com/office/drawing/2012/chart" uri="{CE6537A1-D6FC-4f65-9D91-7224C49458BB}"/>
          </c:extLst>
        </c:dLbl>
      </c:pivotFmt>
      <c:pivotFmt>
        <c:idx val="188"/>
        <c:dLbl>
          <c:idx val="0"/>
          <c:delete val="1"/>
          <c:extLst>
            <c:ext xmlns:c15="http://schemas.microsoft.com/office/drawing/2012/chart" uri="{CE6537A1-D6FC-4f65-9D91-7224C49458BB}"/>
          </c:extLst>
        </c:dLbl>
      </c:pivotFmt>
      <c:pivotFmt>
        <c:idx val="189"/>
        <c:dLbl>
          <c:idx val="0"/>
          <c:delete val="1"/>
          <c:extLst>
            <c:ext xmlns:c15="http://schemas.microsoft.com/office/drawing/2012/chart" uri="{CE6537A1-D6FC-4f65-9D91-7224C49458BB}"/>
          </c:extLst>
        </c:dLbl>
      </c:pivotFmt>
      <c:pivotFmt>
        <c:idx val="190"/>
        <c:dLbl>
          <c:idx val="0"/>
          <c:delete val="1"/>
          <c:extLst>
            <c:ext xmlns:c15="http://schemas.microsoft.com/office/drawing/2012/chart" uri="{CE6537A1-D6FC-4f65-9D91-7224C49458BB}"/>
          </c:extLst>
        </c:dLbl>
      </c:pivotFmt>
      <c:pivotFmt>
        <c:idx val="191"/>
        <c:dLbl>
          <c:idx val="0"/>
          <c:delete val="1"/>
          <c:extLst>
            <c:ext xmlns:c15="http://schemas.microsoft.com/office/drawing/2012/chart" uri="{CE6537A1-D6FC-4f65-9D91-7224C49458BB}"/>
          </c:extLst>
        </c:dLbl>
      </c:pivotFmt>
      <c:pivotFmt>
        <c:idx val="192"/>
        <c:dLbl>
          <c:idx val="0"/>
          <c:delete val="1"/>
          <c:extLst>
            <c:ext xmlns:c15="http://schemas.microsoft.com/office/drawing/2012/chart" uri="{CE6537A1-D6FC-4f65-9D91-7224C49458BB}"/>
          </c:extLst>
        </c:dLbl>
      </c:pivotFmt>
      <c:pivotFmt>
        <c:idx val="193"/>
        <c:dLbl>
          <c:idx val="0"/>
          <c:delete val="1"/>
          <c:extLst>
            <c:ext xmlns:c15="http://schemas.microsoft.com/office/drawing/2012/chart" uri="{CE6537A1-D6FC-4f65-9D91-7224C49458BB}"/>
          </c:extLst>
        </c:dLbl>
      </c:pivotFmt>
      <c:pivotFmt>
        <c:idx val="194"/>
        <c:dLbl>
          <c:idx val="0"/>
          <c:delete val="1"/>
          <c:extLst>
            <c:ext xmlns:c15="http://schemas.microsoft.com/office/drawing/2012/chart" uri="{CE6537A1-D6FC-4f65-9D91-7224C49458BB}"/>
          </c:extLst>
        </c:dLbl>
      </c:pivotFmt>
      <c:pivotFmt>
        <c:idx val="195"/>
        <c:dLbl>
          <c:idx val="0"/>
          <c:delete val="1"/>
          <c:extLst>
            <c:ext xmlns:c15="http://schemas.microsoft.com/office/drawing/2012/chart" uri="{CE6537A1-D6FC-4f65-9D91-7224C49458BB}"/>
          </c:extLst>
        </c:dLbl>
      </c:pivotFmt>
      <c:pivotFmt>
        <c:idx val="196"/>
        <c:dLbl>
          <c:idx val="0"/>
          <c:delete val="1"/>
          <c:extLst>
            <c:ext xmlns:c15="http://schemas.microsoft.com/office/drawing/2012/chart" uri="{CE6537A1-D6FC-4f65-9D91-7224C49458BB}"/>
          </c:extLst>
        </c:dLbl>
      </c:pivotFmt>
      <c:pivotFmt>
        <c:idx val="197"/>
        <c:dLbl>
          <c:idx val="0"/>
          <c:delete val="1"/>
          <c:extLst>
            <c:ext xmlns:c15="http://schemas.microsoft.com/office/drawing/2012/chart" uri="{CE6537A1-D6FC-4f65-9D91-7224C49458BB}"/>
          </c:extLst>
        </c:dLbl>
      </c:pivotFmt>
      <c:pivotFmt>
        <c:idx val="198"/>
        <c:dLbl>
          <c:idx val="0"/>
          <c:delete val="1"/>
          <c:extLst>
            <c:ext xmlns:c15="http://schemas.microsoft.com/office/drawing/2012/chart" uri="{CE6537A1-D6FC-4f65-9D91-7224C49458BB}"/>
          </c:extLst>
        </c:dLbl>
      </c:pivotFmt>
      <c:pivotFmt>
        <c:idx val="199"/>
        <c:dLbl>
          <c:idx val="0"/>
          <c:delete val="1"/>
          <c:extLst>
            <c:ext xmlns:c15="http://schemas.microsoft.com/office/drawing/2012/chart" uri="{CE6537A1-D6FC-4f65-9D91-7224C49458BB}"/>
          </c:extLst>
        </c:dLbl>
      </c:pivotFmt>
      <c:pivotFmt>
        <c:idx val="200"/>
        <c:dLbl>
          <c:idx val="0"/>
          <c:delete val="1"/>
          <c:extLst>
            <c:ext xmlns:c15="http://schemas.microsoft.com/office/drawing/2012/chart" uri="{CE6537A1-D6FC-4f65-9D91-7224C49458BB}"/>
          </c:extLst>
        </c:dLbl>
      </c:pivotFmt>
      <c:pivotFmt>
        <c:idx val="201"/>
        <c:dLbl>
          <c:idx val="0"/>
          <c:delete val="1"/>
          <c:extLst>
            <c:ext xmlns:c15="http://schemas.microsoft.com/office/drawing/2012/chart" uri="{CE6537A1-D6FC-4f65-9D91-7224C49458BB}"/>
          </c:extLst>
        </c:dLbl>
      </c:pivotFmt>
      <c:pivotFmt>
        <c:idx val="202"/>
        <c:dLbl>
          <c:idx val="0"/>
          <c:delete val="1"/>
          <c:extLst>
            <c:ext xmlns:c15="http://schemas.microsoft.com/office/drawing/2012/chart" uri="{CE6537A1-D6FC-4f65-9D91-7224C49458BB}"/>
          </c:extLst>
        </c:dLbl>
      </c:pivotFmt>
      <c:pivotFmt>
        <c:idx val="203"/>
        <c:dLbl>
          <c:idx val="0"/>
          <c:delete val="1"/>
          <c:extLst>
            <c:ext xmlns:c15="http://schemas.microsoft.com/office/drawing/2012/chart" uri="{CE6537A1-D6FC-4f65-9D91-7224C49458BB}"/>
          </c:extLst>
        </c:dLbl>
      </c:pivotFmt>
      <c:pivotFmt>
        <c:idx val="204"/>
        <c:dLbl>
          <c:idx val="0"/>
          <c:delete val="1"/>
          <c:extLst>
            <c:ext xmlns:c15="http://schemas.microsoft.com/office/drawing/2012/chart" uri="{CE6537A1-D6FC-4f65-9D91-7224C49458BB}"/>
          </c:extLst>
        </c:dLbl>
      </c:pivotFmt>
      <c:pivotFmt>
        <c:idx val="205"/>
        <c:dLbl>
          <c:idx val="0"/>
          <c:delete val="1"/>
          <c:extLst>
            <c:ext xmlns:c15="http://schemas.microsoft.com/office/drawing/2012/chart" uri="{CE6537A1-D6FC-4f65-9D91-7224C49458BB}"/>
          </c:extLst>
        </c:dLbl>
      </c:pivotFmt>
      <c:pivotFmt>
        <c:idx val="206"/>
        <c:dLbl>
          <c:idx val="0"/>
          <c:delete val="1"/>
          <c:extLst>
            <c:ext xmlns:c15="http://schemas.microsoft.com/office/drawing/2012/chart" uri="{CE6537A1-D6FC-4f65-9D91-7224C49458BB}"/>
          </c:extLst>
        </c:dLbl>
      </c:pivotFmt>
      <c:pivotFmt>
        <c:idx val="207"/>
        <c:dLbl>
          <c:idx val="0"/>
          <c:delete val="1"/>
          <c:extLst>
            <c:ext xmlns:c15="http://schemas.microsoft.com/office/drawing/2012/chart" uri="{CE6537A1-D6FC-4f65-9D91-7224C49458BB}"/>
          </c:extLst>
        </c:dLbl>
      </c:pivotFmt>
      <c:pivotFmt>
        <c:idx val="208"/>
        <c:dLbl>
          <c:idx val="0"/>
          <c:delete val="1"/>
          <c:extLst>
            <c:ext xmlns:c15="http://schemas.microsoft.com/office/drawing/2012/chart" uri="{CE6537A1-D6FC-4f65-9D91-7224C49458BB}"/>
          </c:extLst>
        </c:dLbl>
      </c:pivotFmt>
      <c:pivotFmt>
        <c:idx val="209"/>
        <c:dLbl>
          <c:idx val="0"/>
          <c:delete val="1"/>
          <c:extLst>
            <c:ext xmlns:c15="http://schemas.microsoft.com/office/drawing/2012/chart" uri="{CE6537A1-D6FC-4f65-9D91-7224C49458BB}"/>
          </c:extLst>
        </c:dLbl>
      </c:pivotFmt>
      <c:pivotFmt>
        <c:idx val="210"/>
        <c:dLbl>
          <c:idx val="0"/>
          <c:delete val="1"/>
          <c:extLst>
            <c:ext xmlns:c15="http://schemas.microsoft.com/office/drawing/2012/chart" uri="{CE6537A1-D6FC-4f65-9D91-7224C49458BB}"/>
          </c:extLst>
        </c:dLbl>
      </c:pivotFmt>
      <c:pivotFmt>
        <c:idx val="211"/>
        <c:dLbl>
          <c:idx val="0"/>
          <c:delete val="1"/>
          <c:extLst>
            <c:ext xmlns:c15="http://schemas.microsoft.com/office/drawing/2012/chart" uri="{CE6537A1-D6FC-4f65-9D91-7224C49458BB}"/>
          </c:extLst>
        </c:dLbl>
      </c:pivotFmt>
      <c:pivotFmt>
        <c:idx val="212"/>
        <c:dLbl>
          <c:idx val="0"/>
          <c:delete val="1"/>
          <c:extLst>
            <c:ext xmlns:c15="http://schemas.microsoft.com/office/drawing/2012/chart" uri="{CE6537A1-D6FC-4f65-9D91-7224C49458BB}"/>
          </c:extLst>
        </c:dLbl>
      </c:pivotFmt>
      <c:pivotFmt>
        <c:idx val="213"/>
        <c:dLbl>
          <c:idx val="0"/>
          <c:delete val="1"/>
          <c:extLst>
            <c:ext xmlns:c15="http://schemas.microsoft.com/office/drawing/2012/chart" uri="{CE6537A1-D6FC-4f65-9D91-7224C49458BB}"/>
          </c:extLst>
        </c:dLbl>
      </c:pivotFmt>
      <c:pivotFmt>
        <c:idx val="214"/>
        <c:dLbl>
          <c:idx val="0"/>
          <c:delete val="1"/>
          <c:extLst>
            <c:ext xmlns:c15="http://schemas.microsoft.com/office/drawing/2012/chart" uri="{CE6537A1-D6FC-4f65-9D91-7224C49458BB}"/>
          </c:extLst>
        </c:dLbl>
      </c:pivotFmt>
      <c:pivotFmt>
        <c:idx val="215"/>
        <c:dLbl>
          <c:idx val="0"/>
          <c:delete val="1"/>
          <c:extLst>
            <c:ext xmlns:c15="http://schemas.microsoft.com/office/drawing/2012/chart" uri="{CE6537A1-D6FC-4f65-9D91-7224C49458BB}"/>
          </c:extLst>
        </c:dLbl>
      </c:pivotFmt>
      <c:pivotFmt>
        <c:idx val="216"/>
        <c:dLbl>
          <c:idx val="0"/>
          <c:delete val="1"/>
          <c:extLst>
            <c:ext xmlns:c15="http://schemas.microsoft.com/office/drawing/2012/chart" uri="{CE6537A1-D6FC-4f65-9D91-7224C49458BB}"/>
          </c:extLst>
        </c:dLbl>
      </c:pivotFmt>
      <c:pivotFmt>
        <c:idx val="217"/>
        <c:dLbl>
          <c:idx val="0"/>
          <c:delete val="1"/>
          <c:extLst>
            <c:ext xmlns:c15="http://schemas.microsoft.com/office/drawing/2012/chart" uri="{CE6537A1-D6FC-4f65-9D91-7224C49458BB}"/>
          </c:extLst>
        </c:dLbl>
      </c:pivotFmt>
      <c:pivotFmt>
        <c:idx val="218"/>
        <c:dLbl>
          <c:idx val="0"/>
          <c:delete val="1"/>
          <c:extLst>
            <c:ext xmlns:c15="http://schemas.microsoft.com/office/drawing/2012/chart" uri="{CE6537A1-D6FC-4f65-9D91-7224C49458BB}"/>
          </c:extLst>
        </c:dLbl>
      </c:pivotFmt>
      <c:pivotFmt>
        <c:idx val="219"/>
        <c:dLbl>
          <c:idx val="0"/>
          <c:delete val="1"/>
          <c:extLst>
            <c:ext xmlns:c15="http://schemas.microsoft.com/office/drawing/2012/chart" uri="{CE6537A1-D6FC-4f65-9D91-7224C49458BB}"/>
          </c:extLst>
        </c:dLbl>
      </c:pivotFmt>
      <c:pivotFmt>
        <c:idx val="220"/>
        <c:dLbl>
          <c:idx val="0"/>
          <c:delete val="1"/>
          <c:extLst>
            <c:ext xmlns:c15="http://schemas.microsoft.com/office/drawing/2012/chart" uri="{CE6537A1-D6FC-4f65-9D91-7224C49458BB}"/>
          </c:extLst>
        </c:dLbl>
      </c:pivotFmt>
      <c:pivotFmt>
        <c:idx val="221"/>
        <c:dLbl>
          <c:idx val="0"/>
          <c:delete val="1"/>
          <c:extLst>
            <c:ext xmlns:c15="http://schemas.microsoft.com/office/drawing/2012/chart" uri="{CE6537A1-D6FC-4f65-9D91-7224C49458BB}"/>
          </c:extLst>
        </c:dLbl>
      </c:pivotFmt>
      <c:pivotFmt>
        <c:idx val="222"/>
        <c:dLbl>
          <c:idx val="0"/>
          <c:delete val="1"/>
          <c:extLst>
            <c:ext xmlns:c15="http://schemas.microsoft.com/office/drawing/2012/chart" uri="{CE6537A1-D6FC-4f65-9D91-7224C49458BB}"/>
          </c:extLst>
        </c:dLbl>
      </c:pivotFmt>
      <c:pivotFmt>
        <c:idx val="223"/>
        <c:dLbl>
          <c:idx val="0"/>
          <c:delete val="1"/>
          <c:extLst>
            <c:ext xmlns:c15="http://schemas.microsoft.com/office/drawing/2012/chart" uri="{CE6537A1-D6FC-4f65-9D91-7224C49458BB}"/>
          </c:extLst>
        </c:dLbl>
      </c:pivotFmt>
      <c:pivotFmt>
        <c:idx val="224"/>
        <c:dLbl>
          <c:idx val="0"/>
          <c:delete val="1"/>
          <c:extLst>
            <c:ext xmlns:c15="http://schemas.microsoft.com/office/drawing/2012/chart" uri="{CE6537A1-D6FC-4f65-9D91-7224C49458BB}"/>
          </c:extLst>
        </c:dLbl>
      </c:pivotFmt>
      <c:pivotFmt>
        <c:idx val="225"/>
        <c:dLbl>
          <c:idx val="0"/>
          <c:delete val="1"/>
          <c:extLst>
            <c:ext xmlns:c15="http://schemas.microsoft.com/office/drawing/2012/chart" uri="{CE6537A1-D6FC-4f65-9D91-7224C49458BB}"/>
          </c:extLst>
        </c:dLbl>
      </c:pivotFmt>
      <c:pivotFmt>
        <c:idx val="226"/>
        <c:dLbl>
          <c:idx val="0"/>
          <c:delete val="1"/>
          <c:extLst>
            <c:ext xmlns:c15="http://schemas.microsoft.com/office/drawing/2012/chart" uri="{CE6537A1-D6FC-4f65-9D91-7224C49458BB}"/>
          </c:extLst>
        </c:dLbl>
      </c:pivotFmt>
      <c:pivotFmt>
        <c:idx val="227"/>
        <c:dLbl>
          <c:idx val="0"/>
          <c:delete val="1"/>
          <c:extLst>
            <c:ext xmlns:c15="http://schemas.microsoft.com/office/drawing/2012/chart" uri="{CE6537A1-D6FC-4f65-9D91-7224C49458BB}"/>
          </c:extLst>
        </c:dLbl>
      </c:pivotFmt>
      <c:pivotFmt>
        <c:idx val="228"/>
        <c:dLbl>
          <c:idx val="0"/>
          <c:delete val="1"/>
          <c:extLst>
            <c:ext xmlns:c15="http://schemas.microsoft.com/office/drawing/2012/chart" uri="{CE6537A1-D6FC-4f65-9D91-7224C49458BB}"/>
          </c:extLst>
        </c:dLbl>
      </c:pivotFmt>
      <c:pivotFmt>
        <c:idx val="229"/>
        <c:dLbl>
          <c:idx val="0"/>
          <c:delete val="1"/>
          <c:extLst>
            <c:ext xmlns:c15="http://schemas.microsoft.com/office/drawing/2012/chart" uri="{CE6537A1-D6FC-4f65-9D91-7224C49458BB}"/>
          </c:extLst>
        </c:dLbl>
      </c:pivotFmt>
      <c:pivotFmt>
        <c:idx val="230"/>
        <c:dLbl>
          <c:idx val="0"/>
          <c:delete val="1"/>
          <c:extLst>
            <c:ext xmlns:c15="http://schemas.microsoft.com/office/drawing/2012/chart" uri="{CE6537A1-D6FC-4f65-9D91-7224C49458BB}"/>
          </c:extLst>
        </c:dLbl>
      </c:pivotFmt>
      <c:pivotFmt>
        <c:idx val="231"/>
        <c:dLbl>
          <c:idx val="0"/>
          <c:delete val="1"/>
          <c:extLst>
            <c:ext xmlns:c15="http://schemas.microsoft.com/office/drawing/2012/chart" uri="{CE6537A1-D6FC-4f65-9D91-7224C49458BB}"/>
          </c:extLst>
        </c:dLbl>
      </c:pivotFmt>
      <c:pivotFmt>
        <c:idx val="232"/>
        <c:dLbl>
          <c:idx val="0"/>
          <c:delete val="1"/>
          <c:extLst>
            <c:ext xmlns:c15="http://schemas.microsoft.com/office/drawing/2012/chart" uri="{CE6537A1-D6FC-4f65-9D91-7224C49458BB}"/>
          </c:extLst>
        </c:dLbl>
      </c:pivotFmt>
      <c:pivotFmt>
        <c:idx val="233"/>
        <c:dLbl>
          <c:idx val="0"/>
          <c:delete val="1"/>
          <c:extLst>
            <c:ext xmlns:c15="http://schemas.microsoft.com/office/drawing/2012/chart" uri="{CE6537A1-D6FC-4f65-9D91-7224C49458BB}"/>
          </c:extLst>
        </c:dLbl>
      </c:pivotFmt>
      <c:pivotFmt>
        <c:idx val="234"/>
        <c:dLbl>
          <c:idx val="0"/>
          <c:delete val="1"/>
          <c:extLst>
            <c:ext xmlns:c15="http://schemas.microsoft.com/office/drawing/2012/chart" uri="{CE6537A1-D6FC-4f65-9D91-7224C49458BB}"/>
          </c:extLst>
        </c:dLbl>
      </c:pivotFmt>
      <c:pivotFmt>
        <c:idx val="235"/>
        <c:dLbl>
          <c:idx val="0"/>
          <c:delete val="1"/>
          <c:extLst>
            <c:ext xmlns:c15="http://schemas.microsoft.com/office/drawing/2012/chart" uri="{CE6537A1-D6FC-4f65-9D91-7224C49458BB}"/>
          </c:extLst>
        </c:dLbl>
      </c:pivotFmt>
      <c:pivotFmt>
        <c:idx val="236"/>
        <c:dLbl>
          <c:idx val="0"/>
          <c:delete val="1"/>
          <c:extLst>
            <c:ext xmlns:c15="http://schemas.microsoft.com/office/drawing/2012/chart" uri="{CE6537A1-D6FC-4f65-9D91-7224C49458BB}"/>
          </c:extLst>
        </c:dLbl>
      </c:pivotFmt>
      <c:pivotFmt>
        <c:idx val="237"/>
        <c:dLbl>
          <c:idx val="0"/>
          <c:delete val="1"/>
          <c:extLst>
            <c:ext xmlns:c15="http://schemas.microsoft.com/office/drawing/2012/chart" uri="{CE6537A1-D6FC-4f65-9D91-7224C49458BB}"/>
          </c:extLst>
        </c:dLbl>
      </c:pivotFmt>
      <c:pivotFmt>
        <c:idx val="238"/>
        <c:dLbl>
          <c:idx val="0"/>
          <c:delete val="1"/>
          <c:extLst>
            <c:ext xmlns:c15="http://schemas.microsoft.com/office/drawing/2012/chart" uri="{CE6537A1-D6FC-4f65-9D91-7224C49458BB}"/>
          </c:extLst>
        </c:dLbl>
      </c:pivotFmt>
      <c:pivotFmt>
        <c:idx val="239"/>
        <c:dLbl>
          <c:idx val="0"/>
          <c:delete val="1"/>
          <c:extLst>
            <c:ext xmlns:c15="http://schemas.microsoft.com/office/drawing/2012/chart" uri="{CE6537A1-D6FC-4f65-9D91-7224C49458BB}"/>
          </c:extLst>
        </c:dLbl>
      </c:pivotFmt>
      <c:pivotFmt>
        <c:idx val="240"/>
        <c:dLbl>
          <c:idx val="0"/>
          <c:delete val="1"/>
          <c:extLst>
            <c:ext xmlns:c15="http://schemas.microsoft.com/office/drawing/2012/chart" uri="{CE6537A1-D6FC-4f65-9D91-7224C49458BB}"/>
          </c:extLst>
        </c:dLbl>
      </c:pivotFmt>
      <c:pivotFmt>
        <c:idx val="241"/>
        <c:dLbl>
          <c:idx val="0"/>
          <c:delete val="1"/>
          <c:extLst>
            <c:ext xmlns:c15="http://schemas.microsoft.com/office/drawing/2012/chart" uri="{CE6537A1-D6FC-4f65-9D91-7224C49458BB}"/>
          </c:extLst>
        </c:dLbl>
      </c:pivotFmt>
      <c:pivotFmt>
        <c:idx val="242"/>
        <c:dLbl>
          <c:idx val="0"/>
          <c:delete val="1"/>
          <c:extLst>
            <c:ext xmlns:c15="http://schemas.microsoft.com/office/drawing/2012/chart" uri="{CE6537A1-D6FC-4f65-9D91-7224C49458BB}"/>
          </c:extLst>
        </c:dLbl>
      </c:pivotFmt>
      <c:pivotFmt>
        <c:idx val="243"/>
        <c:dLbl>
          <c:idx val="0"/>
          <c:delete val="1"/>
          <c:extLst>
            <c:ext xmlns:c15="http://schemas.microsoft.com/office/drawing/2012/chart" uri="{CE6537A1-D6FC-4f65-9D91-7224C49458BB}"/>
          </c:extLst>
        </c:dLbl>
      </c:pivotFmt>
      <c:pivotFmt>
        <c:idx val="244"/>
        <c:dLbl>
          <c:idx val="0"/>
          <c:delete val="1"/>
          <c:extLst>
            <c:ext xmlns:c15="http://schemas.microsoft.com/office/drawing/2012/chart" uri="{CE6537A1-D6FC-4f65-9D91-7224C49458BB}"/>
          </c:extLst>
        </c:dLbl>
      </c:pivotFmt>
      <c:pivotFmt>
        <c:idx val="245"/>
        <c:dLbl>
          <c:idx val="0"/>
          <c:delete val="1"/>
          <c:extLst>
            <c:ext xmlns:c15="http://schemas.microsoft.com/office/drawing/2012/chart" uri="{CE6537A1-D6FC-4f65-9D91-7224C49458BB}"/>
          </c:extLst>
        </c:dLbl>
      </c:pivotFmt>
    </c:pivotFmts>
    <c:plotArea>
      <c:layout>
        <c:manualLayout>
          <c:layoutTarget val="inner"/>
          <c:xMode val="edge"/>
          <c:yMode val="edge"/>
          <c:x val="8.7533565515848982E-2"/>
          <c:y val="6.0703713265350012E-2"/>
          <c:w val="0.61423606904906114"/>
          <c:h val="0.83788436694445156"/>
        </c:manualLayout>
      </c:layout>
      <c:lineChart>
        <c:grouping val="standard"/>
        <c:varyColors val="0"/>
        <c:ser>
          <c:idx val="0"/>
          <c:order val="0"/>
          <c:tx>
            <c:strRef>
              <c:f>'Reg 4'!$R$4:$R$5</c:f>
              <c:strCache>
                <c:ptCount val="1"/>
                <c:pt idx="0">
                  <c:v>Georgia</c:v>
                </c:pt>
              </c:strCache>
            </c:strRef>
          </c:tx>
          <c:cat>
            <c:strRef>
              <c:f>'Reg 4'!$Q$6:$Q$10</c:f>
              <c:strCache>
                <c:ptCount val="5"/>
                <c:pt idx="0">
                  <c:v>2014 </c:v>
                </c:pt>
                <c:pt idx="1">
                  <c:v>2015 </c:v>
                </c:pt>
                <c:pt idx="2">
                  <c:v>2016 </c:v>
                </c:pt>
                <c:pt idx="3">
                  <c:v>2017 </c:v>
                </c:pt>
                <c:pt idx="4">
                  <c:v>2018 </c:v>
                </c:pt>
              </c:strCache>
            </c:strRef>
          </c:cat>
          <c:val>
            <c:numRef>
              <c:f>'Reg 4'!$R$6:$R$10</c:f>
              <c:numCache>
                <c:formatCode>0%</c:formatCode>
                <c:ptCount val="5"/>
                <c:pt idx="0">
                  <c:v>0.158</c:v>
                </c:pt>
                <c:pt idx="1">
                  <c:v>0.153</c:v>
                </c:pt>
                <c:pt idx="2">
                  <c:v>0.14499999999999999</c:v>
                </c:pt>
                <c:pt idx="3">
                  <c:v>0.13300000000000001</c:v>
                </c:pt>
                <c:pt idx="4">
                  <c:v>0.127</c:v>
                </c:pt>
              </c:numCache>
            </c:numRef>
          </c:val>
          <c:smooth val="0"/>
          <c:extLst>
            <c:ext xmlns:c16="http://schemas.microsoft.com/office/drawing/2014/chart" uri="{C3380CC4-5D6E-409C-BE32-E72D297353CC}">
              <c16:uniqueId val="{00000000-9DEA-4B1D-8F89-3916FC948AF2}"/>
            </c:ext>
          </c:extLst>
        </c:ser>
        <c:ser>
          <c:idx val="1"/>
          <c:order val="1"/>
          <c:tx>
            <c:strRef>
              <c:f>'Reg 4'!$S$4:$S$5</c:f>
              <c:strCache>
                <c:ptCount val="1"/>
                <c:pt idx="0">
                  <c:v>Butts</c:v>
                </c:pt>
              </c:strCache>
            </c:strRef>
          </c:tx>
          <c:cat>
            <c:strRef>
              <c:f>'Reg 4'!$Q$6:$Q$10</c:f>
              <c:strCache>
                <c:ptCount val="5"/>
                <c:pt idx="0">
                  <c:v>2014 </c:v>
                </c:pt>
                <c:pt idx="1">
                  <c:v>2015 </c:v>
                </c:pt>
                <c:pt idx="2">
                  <c:v>2016 </c:v>
                </c:pt>
                <c:pt idx="3">
                  <c:v>2017 </c:v>
                </c:pt>
                <c:pt idx="4">
                  <c:v>2018 </c:v>
                </c:pt>
              </c:strCache>
            </c:strRef>
          </c:cat>
          <c:val>
            <c:numRef>
              <c:f>'Reg 4'!$S$6:$S$10</c:f>
              <c:numCache>
                <c:formatCode>0%</c:formatCode>
                <c:ptCount val="5"/>
                <c:pt idx="0">
                  <c:v>0.16900000000000001</c:v>
                </c:pt>
                <c:pt idx="1">
                  <c:v>0.189</c:v>
                </c:pt>
                <c:pt idx="2">
                  <c:v>0.13500000000000001</c:v>
                </c:pt>
                <c:pt idx="3">
                  <c:v>0.154</c:v>
                </c:pt>
                <c:pt idx="4">
                  <c:v>9.7000000000000003E-2</c:v>
                </c:pt>
              </c:numCache>
            </c:numRef>
          </c:val>
          <c:smooth val="0"/>
          <c:extLst>
            <c:ext xmlns:c16="http://schemas.microsoft.com/office/drawing/2014/chart" uri="{C3380CC4-5D6E-409C-BE32-E72D297353CC}">
              <c16:uniqueId val="{00000001-9DEA-4B1D-8F89-3916FC948AF2}"/>
            </c:ext>
          </c:extLst>
        </c:ser>
        <c:ser>
          <c:idx val="2"/>
          <c:order val="2"/>
          <c:tx>
            <c:strRef>
              <c:f>'Reg 4'!$T$4:$T$5</c:f>
              <c:strCache>
                <c:ptCount val="1"/>
                <c:pt idx="0">
                  <c:v>Carroll</c:v>
                </c:pt>
              </c:strCache>
            </c:strRef>
          </c:tx>
          <c:cat>
            <c:strRef>
              <c:f>'Reg 4'!$Q$6:$Q$10</c:f>
              <c:strCache>
                <c:ptCount val="5"/>
                <c:pt idx="0">
                  <c:v>2014 </c:v>
                </c:pt>
                <c:pt idx="1">
                  <c:v>2015 </c:v>
                </c:pt>
                <c:pt idx="2">
                  <c:v>2016 </c:v>
                </c:pt>
                <c:pt idx="3">
                  <c:v>2017 </c:v>
                </c:pt>
                <c:pt idx="4">
                  <c:v>2018 </c:v>
                </c:pt>
              </c:strCache>
            </c:strRef>
          </c:cat>
          <c:val>
            <c:numRef>
              <c:f>'Reg 4'!$T$6:$T$10</c:f>
              <c:numCache>
                <c:formatCode>0%</c:formatCode>
                <c:ptCount val="5"/>
                <c:pt idx="0">
                  <c:v>0.16800000000000001</c:v>
                </c:pt>
                <c:pt idx="1">
                  <c:v>0.17899999999999999</c:v>
                </c:pt>
                <c:pt idx="2">
                  <c:v>0.153</c:v>
                </c:pt>
                <c:pt idx="3">
                  <c:v>0.13900000000000001</c:v>
                </c:pt>
                <c:pt idx="4">
                  <c:v>0.129</c:v>
                </c:pt>
              </c:numCache>
            </c:numRef>
          </c:val>
          <c:smooth val="0"/>
          <c:extLst>
            <c:ext xmlns:c16="http://schemas.microsoft.com/office/drawing/2014/chart" uri="{C3380CC4-5D6E-409C-BE32-E72D297353CC}">
              <c16:uniqueId val="{00000002-9DEA-4B1D-8F89-3916FC948AF2}"/>
            </c:ext>
          </c:extLst>
        </c:ser>
        <c:ser>
          <c:idx val="3"/>
          <c:order val="3"/>
          <c:tx>
            <c:strRef>
              <c:f>'Reg 4'!$U$4:$U$5</c:f>
              <c:strCache>
                <c:ptCount val="1"/>
                <c:pt idx="0">
                  <c:v>Coweta</c:v>
                </c:pt>
              </c:strCache>
            </c:strRef>
          </c:tx>
          <c:cat>
            <c:strRef>
              <c:f>'Reg 4'!$Q$6:$Q$10</c:f>
              <c:strCache>
                <c:ptCount val="5"/>
                <c:pt idx="0">
                  <c:v>2014 </c:v>
                </c:pt>
                <c:pt idx="1">
                  <c:v>2015 </c:v>
                </c:pt>
                <c:pt idx="2">
                  <c:v>2016 </c:v>
                </c:pt>
                <c:pt idx="3">
                  <c:v>2017 </c:v>
                </c:pt>
                <c:pt idx="4">
                  <c:v>2018 </c:v>
                </c:pt>
              </c:strCache>
            </c:strRef>
          </c:cat>
          <c:val>
            <c:numRef>
              <c:f>'Reg 4'!$U$6:$U$10</c:f>
              <c:numCache>
                <c:formatCode>0%</c:formatCode>
                <c:ptCount val="5"/>
                <c:pt idx="0">
                  <c:v>0.108</c:v>
                </c:pt>
                <c:pt idx="1">
                  <c:v>0.112</c:v>
                </c:pt>
                <c:pt idx="2">
                  <c:v>0.108</c:v>
                </c:pt>
                <c:pt idx="3">
                  <c:v>9.1999999999999998E-2</c:v>
                </c:pt>
                <c:pt idx="4">
                  <c:v>9.4E-2</c:v>
                </c:pt>
              </c:numCache>
            </c:numRef>
          </c:val>
          <c:smooth val="0"/>
          <c:extLst>
            <c:ext xmlns:c16="http://schemas.microsoft.com/office/drawing/2014/chart" uri="{C3380CC4-5D6E-409C-BE32-E72D297353CC}">
              <c16:uniqueId val="{00000003-9DEA-4B1D-8F89-3916FC948AF2}"/>
            </c:ext>
          </c:extLst>
        </c:ser>
        <c:ser>
          <c:idx val="4"/>
          <c:order val="4"/>
          <c:tx>
            <c:strRef>
              <c:f>'Reg 4'!$V$4:$V$5</c:f>
              <c:strCache>
                <c:ptCount val="1"/>
                <c:pt idx="0">
                  <c:v>Heard</c:v>
                </c:pt>
              </c:strCache>
            </c:strRef>
          </c:tx>
          <c:cat>
            <c:strRef>
              <c:f>'Reg 4'!$Q$6:$Q$10</c:f>
              <c:strCache>
                <c:ptCount val="5"/>
                <c:pt idx="0">
                  <c:v>2014 </c:v>
                </c:pt>
                <c:pt idx="1">
                  <c:v>2015 </c:v>
                </c:pt>
                <c:pt idx="2">
                  <c:v>2016 </c:v>
                </c:pt>
                <c:pt idx="3">
                  <c:v>2017 </c:v>
                </c:pt>
                <c:pt idx="4">
                  <c:v>2018 </c:v>
                </c:pt>
              </c:strCache>
            </c:strRef>
          </c:cat>
          <c:val>
            <c:numRef>
              <c:f>'Reg 4'!$V$6:$V$10</c:f>
              <c:numCache>
                <c:formatCode>0%</c:formatCode>
                <c:ptCount val="5"/>
                <c:pt idx="0">
                  <c:v>0.11799999999999999</c:v>
                </c:pt>
                <c:pt idx="1">
                  <c:v>0.16800000000000001</c:v>
                </c:pt>
                <c:pt idx="2">
                  <c:v>0.19</c:v>
                </c:pt>
                <c:pt idx="3">
                  <c:v>0.127</c:v>
                </c:pt>
                <c:pt idx="4">
                  <c:v>0.2</c:v>
                </c:pt>
              </c:numCache>
            </c:numRef>
          </c:val>
          <c:smooth val="0"/>
          <c:extLst>
            <c:ext xmlns:c16="http://schemas.microsoft.com/office/drawing/2014/chart" uri="{C3380CC4-5D6E-409C-BE32-E72D297353CC}">
              <c16:uniqueId val="{00000004-9DEA-4B1D-8F89-3916FC948AF2}"/>
            </c:ext>
          </c:extLst>
        </c:ser>
        <c:ser>
          <c:idx val="5"/>
          <c:order val="5"/>
          <c:tx>
            <c:strRef>
              <c:f>'Reg 4'!$W$4:$W$5</c:f>
              <c:strCache>
                <c:ptCount val="1"/>
                <c:pt idx="0">
                  <c:v>Lamar</c:v>
                </c:pt>
              </c:strCache>
            </c:strRef>
          </c:tx>
          <c:cat>
            <c:strRef>
              <c:f>'Reg 4'!$Q$6:$Q$10</c:f>
              <c:strCache>
                <c:ptCount val="5"/>
                <c:pt idx="0">
                  <c:v>2014 </c:v>
                </c:pt>
                <c:pt idx="1">
                  <c:v>2015 </c:v>
                </c:pt>
                <c:pt idx="2">
                  <c:v>2016 </c:v>
                </c:pt>
                <c:pt idx="3">
                  <c:v>2017 </c:v>
                </c:pt>
                <c:pt idx="4">
                  <c:v>2018 </c:v>
                </c:pt>
              </c:strCache>
            </c:strRef>
          </c:cat>
          <c:val>
            <c:numRef>
              <c:f>'Reg 4'!$W$6:$W$10</c:f>
              <c:numCache>
                <c:formatCode>0%</c:formatCode>
                <c:ptCount val="5"/>
                <c:pt idx="0">
                  <c:v>0.125</c:v>
                </c:pt>
                <c:pt idx="1">
                  <c:v>0.182</c:v>
                </c:pt>
                <c:pt idx="2">
                  <c:v>0.152</c:v>
                </c:pt>
                <c:pt idx="3">
                  <c:v>0.113</c:v>
                </c:pt>
                <c:pt idx="4">
                  <c:v>0.122</c:v>
                </c:pt>
              </c:numCache>
            </c:numRef>
          </c:val>
          <c:smooth val="0"/>
          <c:extLst>
            <c:ext xmlns:c16="http://schemas.microsoft.com/office/drawing/2014/chart" uri="{C3380CC4-5D6E-409C-BE32-E72D297353CC}">
              <c16:uniqueId val="{00000005-9DEA-4B1D-8F89-3916FC948AF2}"/>
            </c:ext>
          </c:extLst>
        </c:ser>
        <c:ser>
          <c:idx val="6"/>
          <c:order val="6"/>
          <c:tx>
            <c:strRef>
              <c:f>'Reg 4'!$X$4:$X$5</c:f>
              <c:strCache>
                <c:ptCount val="1"/>
                <c:pt idx="0">
                  <c:v>Meriwether</c:v>
                </c:pt>
              </c:strCache>
            </c:strRef>
          </c:tx>
          <c:cat>
            <c:strRef>
              <c:f>'Reg 4'!$Q$6:$Q$10</c:f>
              <c:strCache>
                <c:ptCount val="5"/>
                <c:pt idx="0">
                  <c:v>2014 </c:v>
                </c:pt>
                <c:pt idx="1">
                  <c:v>2015 </c:v>
                </c:pt>
                <c:pt idx="2">
                  <c:v>2016 </c:v>
                </c:pt>
                <c:pt idx="3">
                  <c:v>2017 </c:v>
                </c:pt>
                <c:pt idx="4">
                  <c:v>2018 </c:v>
                </c:pt>
              </c:strCache>
            </c:strRef>
          </c:cat>
          <c:val>
            <c:numRef>
              <c:f>'Reg 4'!$X$6:$X$10</c:f>
              <c:numCache>
                <c:formatCode>0%</c:formatCode>
                <c:ptCount val="5"/>
                <c:pt idx="0">
                  <c:v>0.122</c:v>
                </c:pt>
                <c:pt idx="1">
                  <c:v>0.13600000000000001</c:v>
                </c:pt>
                <c:pt idx="2">
                  <c:v>9.2999999999999999E-2</c:v>
                </c:pt>
                <c:pt idx="3">
                  <c:v>8.6999999999999994E-2</c:v>
                </c:pt>
                <c:pt idx="4">
                  <c:v>8.7999999999999995E-2</c:v>
                </c:pt>
              </c:numCache>
            </c:numRef>
          </c:val>
          <c:smooth val="0"/>
          <c:extLst>
            <c:ext xmlns:c16="http://schemas.microsoft.com/office/drawing/2014/chart" uri="{C3380CC4-5D6E-409C-BE32-E72D297353CC}">
              <c16:uniqueId val="{00000006-9DEA-4B1D-8F89-3916FC948AF2}"/>
            </c:ext>
          </c:extLst>
        </c:ser>
        <c:ser>
          <c:idx val="7"/>
          <c:order val="7"/>
          <c:tx>
            <c:strRef>
              <c:f>'Reg 4'!$Y$4:$Y$5</c:f>
              <c:strCache>
                <c:ptCount val="1"/>
                <c:pt idx="0">
                  <c:v>Pike</c:v>
                </c:pt>
              </c:strCache>
            </c:strRef>
          </c:tx>
          <c:cat>
            <c:strRef>
              <c:f>'Reg 4'!$Q$6:$Q$10</c:f>
              <c:strCache>
                <c:ptCount val="5"/>
                <c:pt idx="0">
                  <c:v>2014 </c:v>
                </c:pt>
                <c:pt idx="1">
                  <c:v>2015 </c:v>
                </c:pt>
                <c:pt idx="2">
                  <c:v>2016 </c:v>
                </c:pt>
                <c:pt idx="3">
                  <c:v>2017 </c:v>
                </c:pt>
                <c:pt idx="4">
                  <c:v>2018 </c:v>
                </c:pt>
              </c:strCache>
            </c:strRef>
          </c:cat>
          <c:val>
            <c:numRef>
              <c:f>'Reg 4'!$Y$6:$Y$10</c:f>
              <c:numCache>
                <c:formatCode>0%</c:formatCode>
                <c:ptCount val="5"/>
                <c:pt idx="0">
                  <c:v>9.6000000000000002E-2</c:v>
                </c:pt>
                <c:pt idx="1">
                  <c:v>8.3000000000000004E-2</c:v>
                </c:pt>
                <c:pt idx="2">
                  <c:v>8.7999999999999995E-2</c:v>
                </c:pt>
                <c:pt idx="3">
                  <c:v>0.10100000000000001</c:v>
                </c:pt>
                <c:pt idx="4">
                  <c:v>8.8999999999999996E-2</c:v>
                </c:pt>
              </c:numCache>
            </c:numRef>
          </c:val>
          <c:smooth val="0"/>
          <c:extLst>
            <c:ext xmlns:c16="http://schemas.microsoft.com/office/drawing/2014/chart" uri="{C3380CC4-5D6E-409C-BE32-E72D297353CC}">
              <c16:uniqueId val="{00000007-9DEA-4B1D-8F89-3916FC948AF2}"/>
            </c:ext>
          </c:extLst>
        </c:ser>
        <c:ser>
          <c:idx val="8"/>
          <c:order val="8"/>
          <c:tx>
            <c:strRef>
              <c:f>'Reg 4'!$Z$4:$Z$5</c:f>
              <c:strCache>
                <c:ptCount val="1"/>
                <c:pt idx="0">
                  <c:v>Spalding</c:v>
                </c:pt>
              </c:strCache>
            </c:strRef>
          </c:tx>
          <c:cat>
            <c:strRef>
              <c:f>'Reg 4'!$Q$6:$Q$10</c:f>
              <c:strCache>
                <c:ptCount val="5"/>
                <c:pt idx="0">
                  <c:v>2014 </c:v>
                </c:pt>
                <c:pt idx="1">
                  <c:v>2015 </c:v>
                </c:pt>
                <c:pt idx="2">
                  <c:v>2016 </c:v>
                </c:pt>
                <c:pt idx="3">
                  <c:v>2017 </c:v>
                </c:pt>
                <c:pt idx="4">
                  <c:v>2018 </c:v>
                </c:pt>
              </c:strCache>
            </c:strRef>
          </c:cat>
          <c:val>
            <c:numRef>
              <c:f>'Reg 4'!$Z$6:$Z$10</c:f>
              <c:numCache>
                <c:formatCode>0%</c:formatCode>
                <c:ptCount val="5"/>
                <c:pt idx="0">
                  <c:v>0.24299999999999999</c:v>
                </c:pt>
                <c:pt idx="1">
                  <c:v>0.219</c:v>
                </c:pt>
                <c:pt idx="2">
                  <c:v>0.22700000000000001</c:v>
                </c:pt>
                <c:pt idx="3">
                  <c:v>0.20200000000000001</c:v>
                </c:pt>
                <c:pt idx="4">
                  <c:v>0.192</c:v>
                </c:pt>
              </c:numCache>
            </c:numRef>
          </c:val>
          <c:smooth val="0"/>
          <c:extLst>
            <c:ext xmlns:c16="http://schemas.microsoft.com/office/drawing/2014/chart" uri="{C3380CC4-5D6E-409C-BE32-E72D297353CC}">
              <c16:uniqueId val="{00000008-9DEA-4B1D-8F89-3916FC948AF2}"/>
            </c:ext>
          </c:extLst>
        </c:ser>
        <c:ser>
          <c:idx val="9"/>
          <c:order val="9"/>
          <c:tx>
            <c:strRef>
              <c:f>'Reg 4'!$AA$4:$AA$5</c:f>
              <c:strCache>
                <c:ptCount val="1"/>
                <c:pt idx="0">
                  <c:v>Troup</c:v>
                </c:pt>
              </c:strCache>
            </c:strRef>
          </c:tx>
          <c:cat>
            <c:strRef>
              <c:f>'Reg 4'!$Q$6:$Q$10</c:f>
              <c:strCache>
                <c:ptCount val="5"/>
                <c:pt idx="0">
                  <c:v>2014 </c:v>
                </c:pt>
                <c:pt idx="1">
                  <c:v>2015 </c:v>
                </c:pt>
                <c:pt idx="2">
                  <c:v>2016 </c:v>
                </c:pt>
                <c:pt idx="3">
                  <c:v>2017 </c:v>
                </c:pt>
                <c:pt idx="4">
                  <c:v>2018 </c:v>
                </c:pt>
              </c:strCache>
            </c:strRef>
          </c:cat>
          <c:val>
            <c:numRef>
              <c:f>'Reg 4'!$AA$6:$AA$10</c:f>
              <c:numCache>
                <c:formatCode>0%</c:formatCode>
                <c:ptCount val="5"/>
                <c:pt idx="0">
                  <c:v>0.16300000000000001</c:v>
                </c:pt>
                <c:pt idx="1">
                  <c:v>0.18</c:v>
                </c:pt>
                <c:pt idx="2">
                  <c:v>0.17</c:v>
                </c:pt>
                <c:pt idx="3">
                  <c:v>0.17</c:v>
                </c:pt>
                <c:pt idx="4">
                  <c:v>0.16200000000000001</c:v>
                </c:pt>
              </c:numCache>
            </c:numRef>
          </c:val>
          <c:smooth val="0"/>
          <c:extLst>
            <c:ext xmlns:c16="http://schemas.microsoft.com/office/drawing/2014/chart" uri="{C3380CC4-5D6E-409C-BE32-E72D297353CC}">
              <c16:uniqueId val="{00000009-9DEA-4B1D-8F89-3916FC948AF2}"/>
            </c:ext>
          </c:extLst>
        </c:ser>
        <c:ser>
          <c:idx val="10"/>
          <c:order val="10"/>
          <c:tx>
            <c:strRef>
              <c:f>'Reg 4'!$AB$4:$AB$5</c:f>
              <c:strCache>
                <c:ptCount val="1"/>
                <c:pt idx="0">
                  <c:v>Thomaston-Upson</c:v>
                </c:pt>
              </c:strCache>
            </c:strRef>
          </c:tx>
          <c:cat>
            <c:strRef>
              <c:f>'Reg 4'!$Q$6:$Q$10</c:f>
              <c:strCache>
                <c:ptCount val="5"/>
                <c:pt idx="0">
                  <c:v>2014 </c:v>
                </c:pt>
                <c:pt idx="1">
                  <c:v>2015 </c:v>
                </c:pt>
                <c:pt idx="2">
                  <c:v>2016 </c:v>
                </c:pt>
                <c:pt idx="3">
                  <c:v>2017 </c:v>
                </c:pt>
                <c:pt idx="4">
                  <c:v>2018 </c:v>
                </c:pt>
              </c:strCache>
            </c:strRef>
          </c:cat>
          <c:val>
            <c:numRef>
              <c:f>'Reg 4'!$AB$6:$AB$10</c:f>
              <c:numCache>
                <c:formatCode>0%</c:formatCode>
                <c:ptCount val="5"/>
                <c:pt idx="0">
                  <c:v>0.19500000000000001</c:v>
                </c:pt>
                <c:pt idx="1">
                  <c:v>0.16600000000000001</c:v>
                </c:pt>
                <c:pt idx="2">
                  <c:v>0.222</c:v>
                </c:pt>
                <c:pt idx="3">
                  <c:v>0.18</c:v>
                </c:pt>
                <c:pt idx="4">
                  <c:v>0.193</c:v>
                </c:pt>
              </c:numCache>
            </c:numRef>
          </c:val>
          <c:smooth val="0"/>
          <c:extLst>
            <c:ext xmlns:c16="http://schemas.microsoft.com/office/drawing/2014/chart" uri="{C3380CC4-5D6E-409C-BE32-E72D297353CC}">
              <c16:uniqueId val="{0000000A-9DEA-4B1D-8F89-3916FC948AF2}"/>
            </c:ext>
          </c:extLst>
        </c:ser>
        <c:dLbls>
          <c:showLegendKey val="0"/>
          <c:showVal val="0"/>
          <c:showCatName val="0"/>
          <c:showSerName val="0"/>
          <c:showPercent val="0"/>
          <c:showBubbleSize val="0"/>
        </c:dLbls>
        <c:marker val="1"/>
        <c:smooth val="0"/>
        <c:axId val="90670208"/>
        <c:axId val="90671744"/>
      </c:lineChart>
      <c:catAx>
        <c:axId val="90670208"/>
        <c:scaling>
          <c:orientation val="minMax"/>
        </c:scaling>
        <c:delete val="0"/>
        <c:axPos val="b"/>
        <c:numFmt formatCode="General" sourceLinked="1"/>
        <c:majorTickMark val="out"/>
        <c:minorTickMark val="none"/>
        <c:tickLblPos val="nextTo"/>
        <c:crossAx val="90671744"/>
        <c:crosses val="autoZero"/>
        <c:auto val="1"/>
        <c:lblAlgn val="ctr"/>
        <c:lblOffset val="100"/>
        <c:noMultiLvlLbl val="0"/>
      </c:catAx>
      <c:valAx>
        <c:axId val="90671744"/>
        <c:scaling>
          <c:orientation val="minMax"/>
        </c:scaling>
        <c:delete val="0"/>
        <c:axPos val="l"/>
        <c:majorGridlines/>
        <c:numFmt formatCode="0%" sourceLinked="1"/>
        <c:majorTickMark val="out"/>
        <c:minorTickMark val="none"/>
        <c:tickLblPos val="nextTo"/>
        <c:crossAx val="90670208"/>
        <c:crosses val="autoZero"/>
        <c:crossBetween val="between"/>
      </c:valAx>
    </c:plotArea>
    <c:legend>
      <c:legendPos val="r"/>
      <c:layout>
        <c:manualLayout>
          <c:xMode val="edge"/>
          <c:yMode val="edge"/>
          <c:x val="0.71184913183928933"/>
          <c:y val="1.321926263163193E-2"/>
          <c:w val="0.28815086816071067"/>
          <c:h val="0.98678068929908347"/>
        </c:manualLayout>
      </c:layout>
      <c:overlay val="0"/>
      <c:txPr>
        <a:bodyPr/>
        <a:lstStyle/>
        <a:p>
          <a:pPr>
            <a:defRPr sz="2000"/>
          </a:pPr>
          <a:endParaRPr lang="en-US"/>
        </a:p>
      </c:txPr>
    </c:legend>
    <c:plotVisOnly val="1"/>
    <c:dispBlanksAs val="gap"/>
    <c:showDLblsOverMax val="0"/>
  </c:chart>
  <c:txPr>
    <a:bodyPr/>
    <a:lstStyle/>
    <a:p>
      <a:pPr>
        <a:defRPr sz="2000"/>
      </a:pPr>
      <a:endParaRPr lang="en-US"/>
    </a:p>
  </c:txPr>
  <c:externalData r:id="rId1">
    <c:autoUpdate val="0"/>
  </c:externalData>
  <c:extLst>
    <c:ext xmlns:c14="http://schemas.microsoft.com/office/drawing/2007/8/2/chart" uri="{781A3756-C4B2-4CAC-9D66-4F8BD8637D16}">
      <c14:pivotOptions>
        <c14:dropZoneFilter val="1"/>
        <c14:dropZoneCategories val="1"/>
        <c14:dropZoneData val="1"/>
        <c14:dropZoneSeries val="1"/>
      </c14:pivotOptions>
    </c:ext>
  </c:extLst>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pivotSource>
    <c:name>[Master Workbook_10.2.19.xlsx]Reg 4!PivotTable3</c:name>
    <c:fmtId val="39"/>
  </c:pivotSource>
  <c:chart>
    <c:autoTitleDeleted val="0"/>
    <c:pivotFmts>
      <c:pivotFmt>
        <c:idx val="0"/>
      </c:pivotFmt>
      <c:pivotFmt>
        <c:idx val="1"/>
      </c:pivotFmt>
      <c:pivotFmt>
        <c:idx val="2"/>
      </c:pivotFmt>
      <c:pivotFmt>
        <c:idx val="3"/>
      </c:pivotFmt>
      <c:pivotFmt>
        <c:idx val="4"/>
      </c:pivotFmt>
      <c:pivotFmt>
        <c:idx val="5"/>
      </c:pivotFmt>
      <c:pivotFmt>
        <c:idx val="6"/>
      </c:pivotFmt>
      <c:pivotFmt>
        <c:idx val="7"/>
      </c:pivotFmt>
      <c:pivotFmt>
        <c:idx val="8"/>
      </c:pivotFmt>
      <c:pivotFmt>
        <c:idx val="9"/>
      </c:pivotFmt>
      <c:pivotFmt>
        <c:idx val="10"/>
      </c:pivotFmt>
      <c:pivotFmt>
        <c:idx val="11"/>
      </c:pivotFmt>
      <c:pivotFmt>
        <c:idx val="12"/>
      </c:pivotFmt>
      <c:pivotFmt>
        <c:idx val="13"/>
      </c:pivotFmt>
      <c:pivotFmt>
        <c:idx val="14"/>
      </c:pivotFmt>
      <c:pivotFmt>
        <c:idx val="15"/>
      </c:pivotFmt>
      <c:pivotFmt>
        <c:idx val="16"/>
      </c:pivotFmt>
      <c:pivotFmt>
        <c:idx val="17"/>
      </c:pivotFmt>
      <c:pivotFmt>
        <c:idx val="18"/>
      </c:pivotFmt>
      <c:pivotFmt>
        <c:idx val="19"/>
      </c:pivotFmt>
      <c:pivotFmt>
        <c:idx val="20"/>
      </c:pivotFmt>
      <c:pivotFmt>
        <c:idx val="21"/>
      </c:pivotFmt>
      <c:pivotFmt>
        <c:idx val="22"/>
      </c:pivotFmt>
      <c:pivotFmt>
        <c:idx val="23"/>
      </c:pivotFmt>
      <c:pivotFmt>
        <c:idx val="24"/>
      </c:pivotFmt>
      <c:pivotFmt>
        <c:idx val="25"/>
      </c:pivotFmt>
      <c:pivotFmt>
        <c:idx val="26"/>
      </c:pivotFmt>
      <c:pivotFmt>
        <c:idx val="27"/>
      </c:pivotFmt>
      <c:pivotFmt>
        <c:idx val="28"/>
      </c:pivotFmt>
      <c:pivotFmt>
        <c:idx val="29"/>
      </c:pivotFmt>
      <c:pivotFmt>
        <c:idx val="30"/>
      </c:pivotFmt>
      <c:pivotFmt>
        <c:idx val="31"/>
      </c:pivotFmt>
      <c:pivotFmt>
        <c:idx val="32"/>
      </c:pivotFmt>
      <c:pivotFmt>
        <c:idx val="33"/>
      </c:pivotFmt>
      <c:pivotFmt>
        <c:idx val="34"/>
      </c:pivotFmt>
      <c:pivotFmt>
        <c:idx val="35"/>
      </c:pivotFmt>
      <c:pivotFmt>
        <c:idx val="36"/>
      </c:pivotFmt>
      <c:pivotFmt>
        <c:idx val="37"/>
      </c:pivotFmt>
      <c:pivotFmt>
        <c:idx val="38"/>
      </c:pivotFmt>
      <c:pivotFmt>
        <c:idx val="39"/>
      </c:pivotFmt>
      <c:pivotFmt>
        <c:idx val="40"/>
      </c:pivotFmt>
      <c:pivotFmt>
        <c:idx val="41"/>
      </c:pivotFmt>
      <c:pivotFmt>
        <c:idx val="42"/>
      </c:pivotFmt>
      <c:pivotFmt>
        <c:idx val="43"/>
      </c:pivotFmt>
      <c:pivotFmt>
        <c:idx val="44"/>
      </c:pivotFmt>
      <c:pivotFmt>
        <c:idx val="45"/>
      </c:pivotFmt>
      <c:pivotFmt>
        <c:idx val="46"/>
      </c:pivotFmt>
      <c:pivotFmt>
        <c:idx val="47"/>
      </c:pivotFmt>
      <c:pivotFmt>
        <c:idx val="48"/>
      </c:pivotFmt>
      <c:pivotFmt>
        <c:idx val="49"/>
      </c:pivotFmt>
      <c:pivotFmt>
        <c:idx val="50"/>
        <c:dLbl>
          <c:idx val="0"/>
          <c:delete val="1"/>
          <c:extLst>
            <c:ext xmlns:c15="http://schemas.microsoft.com/office/drawing/2012/chart" uri="{CE6537A1-D6FC-4f65-9D91-7224C49458BB}"/>
          </c:extLst>
        </c:dLbl>
      </c:pivotFmt>
      <c:pivotFmt>
        <c:idx val="51"/>
      </c:pivotFmt>
      <c:pivotFmt>
        <c:idx val="52"/>
      </c:pivotFmt>
      <c:pivotFmt>
        <c:idx val="53"/>
      </c:pivotFmt>
      <c:pivotFmt>
        <c:idx val="54"/>
        <c:dLbl>
          <c:idx val="0"/>
          <c:delete val="1"/>
          <c:extLst>
            <c:ext xmlns:c15="http://schemas.microsoft.com/office/drawing/2012/chart" uri="{CE6537A1-D6FC-4f65-9D91-7224C49458BB}"/>
          </c:extLst>
        </c:dLbl>
      </c:pivotFmt>
      <c:pivotFmt>
        <c:idx val="55"/>
        <c:dLbl>
          <c:idx val="0"/>
          <c:delete val="1"/>
          <c:extLst>
            <c:ext xmlns:c15="http://schemas.microsoft.com/office/drawing/2012/chart" uri="{CE6537A1-D6FC-4f65-9D91-7224C49458BB}"/>
          </c:extLst>
        </c:dLbl>
      </c:pivotFmt>
      <c:pivotFmt>
        <c:idx val="56"/>
        <c:dLbl>
          <c:idx val="0"/>
          <c:delete val="1"/>
          <c:extLst>
            <c:ext xmlns:c15="http://schemas.microsoft.com/office/drawing/2012/chart" uri="{CE6537A1-D6FC-4f65-9D91-7224C49458BB}"/>
          </c:extLst>
        </c:dLbl>
      </c:pivotFmt>
      <c:pivotFmt>
        <c:idx val="57"/>
        <c:dLbl>
          <c:idx val="0"/>
          <c:delete val="1"/>
          <c:extLst>
            <c:ext xmlns:c15="http://schemas.microsoft.com/office/drawing/2012/chart" uri="{CE6537A1-D6FC-4f65-9D91-7224C49458BB}"/>
          </c:extLst>
        </c:dLbl>
      </c:pivotFmt>
      <c:pivotFmt>
        <c:idx val="58"/>
        <c:dLbl>
          <c:idx val="0"/>
          <c:delete val="1"/>
          <c:extLst>
            <c:ext xmlns:c15="http://schemas.microsoft.com/office/drawing/2012/chart" uri="{CE6537A1-D6FC-4f65-9D91-7224C49458BB}"/>
          </c:extLst>
        </c:dLbl>
      </c:pivotFmt>
      <c:pivotFmt>
        <c:idx val="59"/>
        <c:dLbl>
          <c:idx val="0"/>
          <c:delete val="1"/>
          <c:extLst>
            <c:ext xmlns:c15="http://schemas.microsoft.com/office/drawing/2012/chart" uri="{CE6537A1-D6FC-4f65-9D91-7224C49458BB}"/>
          </c:extLst>
        </c:dLbl>
      </c:pivotFmt>
      <c:pivotFmt>
        <c:idx val="60"/>
        <c:dLbl>
          <c:idx val="0"/>
          <c:delete val="1"/>
          <c:extLst>
            <c:ext xmlns:c15="http://schemas.microsoft.com/office/drawing/2012/chart" uri="{CE6537A1-D6FC-4f65-9D91-7224C49458BB}"/>
          </c:extLst>
        </c:dLbl>
      </c:pivotFmt>
      <c:pivotFmt>
        <c:idx val="61"/>
        <c:dLbl>
          <c:idx val="0"/>
          <c:delete val="1"/>
          <c:extLst>
            <c:ext xmlns:c15="http://schemas.microsoft.com/office/drawing/2012/chart" uri="{CE6537A1-D6FC-4f65-9D91-7224C49458BB}"/>
          </c:extLst>
        </c:dLbl>
      </c:pivotFmt>
      <c:pivotFmt>
        <c:idx val="62"/>
        <c:dLbl>
          <c:idx val="0"/>
          <c:delete val="1"/>
          <c:extLst>
            <c:ext xmlns:c15="http://schemas.microsoft.com/office/drawing/2012/chart" uri="{CE6537A1-D6FC-4f65-9D91-7224C49458BB}"/>
          </c:extLst>
        </c:dLbl>
      </c:pivotFmt>
      <c:pivotFmt>
        <c:idx val="63"/>
        <c:dLbl>
          <c:idx val="0"/>
          <c:delete val="1"/>
          <c:extLst>
            <c:ext xmlns:c15="http://schemas.microsoft.com/office/drawing/2012/chart" uri="{CE6537A1-D6FC-4f65-9D91-7224C49458BB}"/>
          </c:extLst>
        </c:dLbl>
      </c:pivotFmt>
      <c:pivotFmt>
        <c:idx val="64"/>
        <c:dLbl>
          <c:idx val="0"/>
          <c:delete val="1"/>
          <c:extLst>
            <c:ext xmlns:c15="http://schemas.microsoft.com/office/drawing/2012/chart" uri="{CE6537A1-D6FC-4f65-9D91-7224C49458BB}"/>
          </c:extLst>
        </c:dLbl>
      </c:pivotFmt>
      <c:pivotFmt>
        <c:idx val="65"/>
        <c:dLbl>
          <c:idx val="0"/>
          <c:delete val="1"/>
          <c:extLst>
            <c:ext xmlns:c15="http://schemas.microsoft.com/office/drawing/2012/chart" uri="{CE6537A1-D6FC-4f65-9D91-7224C49458BB}"/>
          </c:extLst>
        </c:dLbl>
      </c:pivotFmt>
      <c:pivotFmt>
        <c:idx val="66"/>
        <c:dLbl>
          <c:idx val="0"/>
          <c:delete val="1"/>
          <c:extLst>
            <c:ext xmlns:c15="http://schemas.microsoft.com/office/drawing/2012/chart" uri="{CE6537A1-D6FC-4f65-9D91-7224C49458BB}"/>
          </c:extLst>
        </c:dLbl>
      </c:pivotFmt>
      <c:pivotFmt>
        <c:idx val="67"/>
        <c:dLbl>
          <c:idx val="0"/>
          <c:delete val="1"/>
          <c:extLst>
            <c:ext xmlns:c15="http://schemas.microsoft.com/office/drawing/2012/chart" uri="{CE6537A1-D6FC-4f65-9D91-7224C49458BB}"/>
          </c:extLst>
        </c:dLbl>
      </c:pivotFmt>
      <c:pivotFmt>
        <c:idx val="68"/>
        <c:dLbl>
          <c:idx val="0"/>
          <c:delete val="1"/>
          <c:extLst>
            <c:ext xmlns:c15="http://schemas.microsoft.com/office/drawing/2012/chart" uri="{CE6537A1-D6FC-4f65-9D91-7224C49458BB}"/>
          </c:extLst>
        </c:dLbl>
      </c:pivotFmt>
      <c:pivotFmt>
        <c:idx val="69"/>
        <c:dLbl>
          <c:idx val="0"/>
          <c:delete val="1"/>
          <c:extLst>
            <c:ext xmlns:c15="http://schemas.microsoft.com/office/drawing/2012/chart" uri="{CE6537A1-D6FC-4f65-9D91-7224C49458BB}"/>
          </c:extLst>
        </c:dLbl>
      </c:pivotFmt>
      <c:pivotFmt>
        <c:idx val="70"/>
        <c:dLbl>
          <c:idx val="0"/>
          <c:delete val="1"/>
          <c:extLst>
            <c:ext xmlns:c15="http://schemas.microsoft.com/office/drawing/2012/chart" uri="{CE6537A1-D6FC-4f65-9D91-7224C49458BB}"/>
          </c:extLst>
        </c:dLbl>
      </c:pivotFmt>
      <c:pivotFmt>
        <c:idx val="71"/>
        <c:dLbl>
          <c:idx val="0"/>
          <c:delete val="1"/>
          <c:extLst>
            <c:ext xmlns:c15="http://schemas.microsoft.com/office/drawing/2012/chart" uri="{CE6537A1-D6FC-4f65-9D91-7224C49458BB}"/>
          </c:extLst>
        </c:dLbl>
      </c:pivotFmt>
      <c:pivotFmt>
        <c:idx val="72"/>
        <c:dLbl>
          <c:idx val="0"/>
          <c:delete val="1"/>
          <c:extLst>
            <c:ext xmlns:c15="http://schemas.microsoft.com/office/drawing/2012/chart" uri="{CE6537A1-D6FC-4f65-9D91-7224C49458BB}"/>
          </c:extLst>
        </c:dLbl>
      </c:pivotFmt>
      <c:pivotFmt>
        <c:idx val="73"/>
        <c:dLbl>
          <c:idx val="0"/>
          <c:delete val="1"/>
          <c:extLst>
            <c:ext xmlns:c15="http://schemas.microsoft.com/office/drawing/2012/chart" uri="{CE6537A1-D6FC-4f65-9D91-7224C49458BB}"/>
          </c:extLst>
        </c:dLbl>
      </c:pivotFmt>
      <c:pivotFmt>
        <c:idx val="74"/>
        <c:dLbl>
          <c:idx val="0"/>
          <c:delete val="1"/>
          <c:extLst>
            <c:ext xmlns:c15="http://schemas.microsoft.com/office/drawing/2012/chart" uri="{CE6537A1-D6FC-4f65-9D91-7224C49458BB}"/>
          </c:extLst>
        </c:dLbl>
      </c:pivotFmt>
      <c:pivotFmt>
        <c:idx val="75"/>
        <c:dLbl>
          <c:idx val="0"/>
          <c:delete val="1"/>
          <c:extLst>
            <c:ext xmlns:c15="http://schemas.microsoft.com/office/drawing/2012/chart" uri="{CE6537A1-D6FC-4f65-9D91-7224C49458BB}"/>
          </c:extLst>
        </c:dLbl>
      </c:pivotFmt>
      <c:pivotFmt>
        <c:idx val="76"/>
        <c:dLbl>
          <c:idx val="0"/>
          <c:delete val="1"/>
          <c:extLst>
            <c:ext xmlns:c15="http://schemas.microsoft.com/office/drawing/2012/chart" uri="{CE6537A1-D6FC-4f65-9D91-7224C49458BB}"/>
          </c:extLst>
        </c:dLbl>
      </c:pivotFmt>
      <c:pivotFmt>
        <c:idx val="77"/>
        <c:dLbl>
          <c:idx val="0"/>
          <c:delete val="1"/>
          <c:extLst>
            <c:ext xmlns:c15="http://schemas.microsoft.com/office/drawing/2012/chart" uri="{CE6537A1-D6FC-4f65-9D91-7224C49458BB}"/>
          </c:extLst>
        </c:dLbl>
      </c:pivotFmt>
      <c:pivotFmt>
        <c:idx val="78"/>
        <c:dLbl>
          <c:idx val="0"/>
          <c:delete val="1"/>
          <c:extLst>
            <c:ext xmlns:c15="http://schemas.microsoft.com/office/drawing/2012/chart" uri="{CE6537A1-D6FC-4f65-9D91-7224C49458BB}"/>
          </c:extLst>
        </c:dLbl>
      </c:pivotFmt>
      <c:pivotFmt>
        <c:idx val="79"/>
        <c:dLbl>
          <c:idx val="0"/>
          <c:delete val="1"/>
          <c:extLst>
            <c:ext xmlns:c15="http://schemas.microsoft.com/office/drawing/2012/chart" uri="{CE6537A1-D6FC-4f65-9D91-7224C49458BB}"/>
          </c:extLst>
        </c:dLbl>
      </c:pivotFmt>
      <c:pivotFmt>
        <c:idx val="80"/>
        <c:dLbl>
          <c:idx val="0"/>
          <c:delete val="1"/>
          <c:extLst>
            <c:ext xmlns:c15="http://schemas.microsoft.com/office/drawing/2012/chart" uri="{CE6537A1-D6FC-4f65-9D91-7224C49458BB}"/>
          </c:extLst>
        </c:dLbl>
      </c:pivotFmt>
      <c:pivotFmt>
        <c:idx val="81"/>
        <c:dLbl>
          <c:idx val="0"/>
          <c:delete val="1"/>
          <c:extLst>
            <c:ext xmlns:c15="http://schemas.microsoft.com/office/drawing/2012/chart" uri="{CE6537A1-D6FC-4f65-9D91-7224C49458BB}"/>
          </c:extLst>
        </c:dLbl>
      </c:pivotFmt>
      <c:pivotFmt>
        <c:idx val="82"/>
        <c:dLbl>
          <c:idx val="0"/>
          <c:delete val="1"/>
          <c:extLst>
            <c:ext xmlns:c15="http://schemas.microsoft.com/office/drawing/2012/chart" uri="{CE6537A1-D6FC-4f65-9D91-7224C49458BB}"/>
          </c:extLst>
        </c:dLbl>
      </c:pivotFmt>
      <c:pivotFmt>
        <c:idx val="83"/>
        <c:dLbl>
          <c:idx val="0"/>
          <c:delete val="1"/>
          <c:extLst>
            <c:ext xmlns:c15="http://schemas.microsoft.com/office/drawing/2012/chart" uri="{CE6537A1-D6FC-4f65-9D91-7224C49458BB}"/>
          </c:extLst>
        </c:dLbl>
      </c:pivotFmt>
      <c:pivotFmt>
        <c:idx val="84"/>
        <c:dLbl>
          <c:idx val="0"/>
          <c:delete val="1"/>
          <c:extLst>
            <c:ext xmlns:c15="http://schemas.microsoft.com/office/drawing/2012/chart" uri="{CE6537A1-D6FC-4f65-9D91-7224C49458BB}"/>
          </c:extLst>
        </c:dLbl>
      </c:pivotFmt>
      <c:pivotFmt>
        <c:idx val="85"/>
        <c:dLbl>
          <c:idx val="0"/>
          <c:delete val="1"/>
          <c:extLst>
            <c:ext xmlns:c15="http://schemas.microsoft.com/office/drawing/2012/chart" uri="{CE6537A1-D6FC-4f65-9D91-7224C49458BB}"/>
          </c:extLst>
        </c:dLbl>
      </c:pivotFmt>
      <c:pivotFmt>
        <c:idx val="86"/>
        <c:dLbl>
          <c:idx val="0"/>
          <c:delete val="1"/>
          <c:extLst>
            <c:ext xmlns:c15="http://schemas.microsoft.com/office/drawing/2012/chart" uri="{CE6537A1-D6FC-4f65-9D91-7224C49458BB}"/>
          </c:extLst>
        </c:dLbl>
      </c:pivotFmt>
      <c:pivotFmt>
        <c:idx val="87"/>
        <c:dLbl>
          <c:idx val="0"/>
          <c:delete val="1"/>
          <c:extLst>
            <c:ext xmlns:c15="http://schemas.microsoft.com/office/drawing/2012/chart" uri="{CE6537A1-D6FC-4f65-9D91-7224C49458BB}"/>
          </c:extLst>
        </c:dLbl>
      </c:pivotFmt>
      <c:pivotFmt>
        <c:idx val="88"/>
        <c:dLbl>
          <c:idx val="0"/>
          <c:delete val="1"/>
          <c:extLst>
            <c:ext xmlns:c15="http://schemas.microsoft.com/office/drawing/2012/chart" uri="{CE6537A1-D6FC-4f65-9D91-7224C49458BB}"/>
          </c:extLst>
        </c:dLbl>
      </c:pivotFmt>
      <c:pivotFmt>
        <c:idx val="89"/>
        <c:dLbl>
          <c:idx val="0"/>
          <c:delete val="1"/>
          <c:extLst>
            <c:ext xmlns:c15="http://schemas.microsoft.com/office/drawing/2012/chart" uri="{CE6537A1-D6FC-4f65-9D91-7224C49458BB}"/>
          </c:extLst>
        </c:dLbl>
      </c:pivotFmt>
      <c:pivotFmt>
        <c:idx val="90"/>
        <c:dLbl>
          <c:idx val="0"/>
          <c:delete val="1"/>
          <c:extLst>
            <c:ext xmlns:c15="http://schemas.microsoft.com/office/drawing/2012/chart" uri="{CE6537A1-D6FC-4f65-9D91-7224C49458BB}"/>
          </c:extLst>
        </c:dLbl>
      </c:pivotFmt>
      <c:pivotFmt>
        <c:idx val="91"/>
        <c:dLbl>
          <c:idx val="0"/>
          <c:delete val="1"/>
          <c:extLst>
            <c:ext xmlns:c15="http://schemas.microsoft.com/office/drawing/2012/chart" uri="{CE6537A1-D6FC-4f65-9D91-7224C49458BB}"/>
          </c:extLst>
        </c:dLbl>
      </c:pivotFmt>
      <c:pivotFmt>
        <c:idx val="92"/>
        <c:dLbl>
          <c:idx val="0"/>
          <c:delete val="1"/>
          <c:extLst>
            <c:ext xmlns:c15="http://schemas.microsoft.com/office/drawing/2012/chart" uri="{CE6537A1-D6FC-4f65-9D91-7224C49458BB}"/>
          </c:extLst>
        </c:dLbl>
      </c:pivotFmt>
      <c:pivotFmt>
        <c:idx val="93"/>
        <c:dLbl>
          <c:idx val="0"/>
          <c:delete val="1"/>
          <c:extLst>
            <c:ext xmlns:c15="http://schemas.microsoft.com/office/drawing/2012/chart" uri="{CE6537A1-D6FC-4f65-9D91-7224C49458BB}"/>
          </c:extLst>
        </c:dLbl>
      </c:pivotFmt>
      <c:pivotFmt>
        <c:idx val="94"/>
        <c:dLbl>
          <c:idx val="0"/>
          <c:delete val="1"/>
          <c:extLst>
            <c:ext xmlns:c15="http://schemas.microsoft.com/office/drawing/2012/chart" uri="{CE6537A1-D6FC-4f65-9D91-7224C49458BB}"/>
          </c:extLst>
        </c:dLbl>
      </c:pivotFmt>
      <c:pivotFmt>
        <c:idx val="95"/>
        <c:dLbl>
          <c:idx val="0"/>
          <c:delete val="1"/>
          <c:extLst>
            <c:ext xmlns:c15="http://schemas.microsoft.com/office/drawing/2012/chart" uri="{CE6537A1-D6FC-4f65-9D91-7224C49458BB}"/>
          </c:extLst>
        </c:dLbl>
      </c:pivotFmt>
      <c:pivotFmt>
        <c:idx val="96"/>
        <c:dLbl>
          <c:idx val="0"/>
          <c:delete val="1"/>
          <c:extLst>
            <c:ext xmlns:c15="http://schemas.microsoft.com/office/drawing/2012/chart" uri="{CE6537A1-D6FC-4f65-9D91-7224C49458BB}"/>
          </c:extLst>
        </c:dLbl>
      </c:pivotFmt>
      <c:pivotFmt>
        <c:idx val="97"/>
        <c:dLbl>
          <c:idx val="0"/>
          <c:delete val="1"/>
          <c:extLst>
            <c:ext xmlns:c15="http://schemas.microsoft.com/office/drawing/2012/chart" uri="{CE6537A1-D6FC-4f65-9D91-7224C49458BB}"/>
          </c:extLst>
        </c:dLbl>
      </c:pivotFmt>
      <c:pivotFmt>
        <c:idx val="98"/>
        <c:dLbl>
          <c:idx val="0"/>
          <c:delete val="1"/>
          <c:extLst>
            <c:ext xmlns:c15="http://schemas.microsoft.com/office/drawing/2012/chart" uri="{CE6537A1-D6FC-4f65-9D91-7224C49458BB}"/>
          </c:extLst>
        </c:dLbl>
      </c:pivotFmt>
      <c:pivotFmt>
        <c:idx val="99"/>
        <c:dLbl>
          <c:idx val="0"/>
          <c:delete val="1"/>
          <c:extLst>
            <c:ext xmlns:c15="http://schemas.microsoft.com/office/drawing/2012/chart" uri="{CE6537A1-D6FC-4f65-9D91-7224C49458BB}"/>
          </c:extLst>
        </c:dLbl>
      </c:pivotFmt>
      <c:pivotFmt>
        <c:idx val="100"/>
        <c:dLbl>
          <c:idx val="0"/>
          <c:delete val="1"/>
          <c:extLst>
            <c:ext xmlns:c15="http://schemas.microsoft.com/office/drawing/2012/chart" uri="{CE6537A1-D6FC-4f65-9D91-7224C49458BB}"/>
          </c:extLst>
        </c:dLbl>
      </c:pivotFmt>
      <c:pivotFmt>
        <c:idx val="101"/>
        <c:dLbl>
          <c:idx val="0"/>
          <c:delete val="1"/>
          <c:extLst>
            <c:ext xmlns:c15="http://schemas.microsoft.com/office/drawing/2012/chart" uri="{CE6537A1-D6FC-4f65-9D91-7224C49458BB}"/>
          </c:extLst>
        </c:dLbl>
      </c:pivotFmt>
      <c:pivotFmt>
        <c:idx val="102"/>
        <c:dLbl>
          <c:idx val="0"/>
          <c:delete val="1"/>
          <c:extLst>
            <c:ext xmlns:c15="http://schemas.microsoft.com/office/drawing/2012/chart" uri="{CE6537A1-D6FC-4f65-9D91-7224C49458BB}"/>
          </c:extLst>
        </c:dLbl>
      </c:pivotFmt>
      <c:pivotFmt>
        <c:idx val="103"/>
        <c:dLbl>
          <c:idx val="0"/>
          <c:delete val="1"/>
          <c:extLst>
            <c:ext xmlns:c15="http://schemas.microsoft.com/office/drawing/2012/chart" uri="{CE6537A1-D6FC-4f65-9D91-7224C49458BB}"/>
          </c:extLst>
        </c:dLbl>
      </c:pivotFmt>
      <c:pivotFmt>
        <c:idx val="104"/>
        <c:dLbl>
          <c:idx val="0"/>
          <c:delete val="1"/>
          <c:extLst>
            <c:ext xmlns:c15="http://schemas.microsoft.com/office/drawing/2012/chart" uri="{CE6537A1-D6FC-4f65-9D91-7224C49458BB}"/>
          </c:extLst>
        </c:dLbl>
      </c:pivotFmt>
      <c:pivotFmt>
        <c:idx val="105"/>
        <c:dLbl>
          <c:idx val="0"/>
          <c:delete val="1"/>
          <c:extLst>
            <c:ext xmlns:c15="http://schemas.microsoft.com/office/drawing/2012/chart" uri="{CE6537A1-D6FC-4f65-9D91-7224C49458BB}"/>
          </c:extLst>
        </c:dLbl>
      </c:pivotFmt>
      <c:pivotFmt>
        <c:idx val="106"/>
        <c:dLbl>
          <c:idx val="0"/>
          <c:delete val="1"/>
          <c:extLst>
            <c:ext xmlns:c15="http://schemas.microsoft.com/office/drawing/2012/chart" uri="{CE6537A1-D6FC-4f65-9D91-7224C49458BB}"/>
          </c:extLst>
        </c:dLbl>
      </c:pivotFmt>
      <c:pivotFmt>
        <c:idx val="107"/>
        <c:dLbl>
          <c:idx val="0"/>
          <c:delete val="1"/>
          <c:extLst>
            <c:ext xmlns:c15="http://schemas.microsoft.com/office/drawing/2012/chart" uri="{CE6537A1-D6FC-4f65-9D91-7224C49458BB}"/>
          </c:extLst>
        </c:dLbl>
      </c:pivotFmt>
      <c:pivotFmt>
        <c:idx val="108"/>
        <c:dLbl>
          <c:idx val="0"/>
          <c:delete val="1"/>
          <c:extLst>
            <c:ext xmlns:c15="http://schemas.microsoft.com/office/drawing/2012/chart" uri="{CE6537A1-D6FC-4f65-9D91-7224C49458BB}"/>
          </c:extLst>
        </c:dLbl>
      </c:pivotFmt>
      <c:pivotFmt>
        <c:idx val="109"/>
        <c:dLbl>
          <c:idx val="0"/>
          <c:delete val="1"/>
          <c:extLst>
            <c:ext xmlns:c15="http://schemas.microsoft.com/office/drawing/2012/chart" uri="{CE6537A1-D6FC-4f65-9D91-7224C49458BB}"/>
          </c:extLst>
        </c:dLbl>
      </c:pivotFmt>
      <c:pivotFmt>
        <c:idx val="110"/>
        <c:dLbl>
          <c:idx val="0"/>
          <c:delete val="1"/>
          <c:extLst>
            <c:ext xmlns:c15="http://schemas.microsoft.com/office/drawing/2012/chart" uri="{CE6537A1-D6FC-4f65-9D91-7224C49458BB}"/>
          </c:extLst>
        </c:dLbl>
      </c:pivotFmt>
      <c:pivotFmt>
        <c:idx val="111"/>
        <c:dLbl>
          <c:idx val="0"/>
          <c:delete val="1"/>
          <c:extLst>
            <c:ext xmlns:c15="http://schemas.microsoft.com/office/drawing/2012/chart" uri="{CE6537A1-D6FC-4f65-9D91-7224C49458BB}"/>
          </c:extLst>
        </c:dLbl>
      </c:pivotFmt>
      <c:pivotFmt>
        <c:idx val="112"/>
        <c:dLbl>
          <c:idx val="0"/>
          <c:delete val="1"/>
          <c:extLst>
            <c:ext xmlns:c15="http://schemas.microsoft.com/office/drawing/2012/chart" uri="{CE6537A1-D6FC-4f65-9D91-7224C49458BB}"/>
          </c:extLst>
        </c:dLbl>
      </c:pivotFmt>
      <c:pivotFmt>
        <c:idx val="113"/>
        <c:dLbl>
          <c:idx val="0"/>
          <c:delete val="1"/>
          <c:extLst>
            <c:ext xmlns:c15="http://schemas.microsoft.com/office/drawing/2012/chart" uri="{CE6537A1-D6FC-4f65-9D91-7224C49458BB}"/>
          </c:extLst>
        </c:dLbl>
      </c:pivotFmt>
      <c:pivotFmt>
        <c:idx val="114"/>
        <c:dLbl>
          <c:idx val="0"/>
          <c:delete val="1"/>
          <c:extLst>
            <c:ext xmlns:c15="http://schemas.microsoft.com/office/drawing/2012/chart" uri="{CE6537A1-D6FC-4f65-9D91-7224C49458BB}"/>
          </c:extLst>
        </c:dLbl>
      </c:pivotFmt>
      <c:pivotFmt>
        <c:idx val="115"/>
        <c:dLbl>
          <c:idx val="0"/>
          <c:delete val="1"/>
          <c:extLst>
            <c:ext xmlns:c15="http://schemas.microsoft.com/office/drawing/2012/chart" uri="{CE6537A1-D6FC-4f65-9D91-7224C49458BB}"/>
          </c:extLst>
        </c:dLbl>
      </c:pivotFmt>
      <c:pivotFmt>
        <c:idx val="116"/>
        <c:dLbl>
          <c:idx val="0"/>
          <c:delete val="1"/>
          <c:extLst>
            <c:ext xmlns:c15="http://schemas.microsoft.com/office/drawing/2012/chart" uri="{CE6537A1-D6FC-4f65-9D91-7224C49458BB}"/>
          </c:extLst>
        </c:dLbl>
      </c:pivotFmt>
      <c:pivotFmt>
        <c:idx val="117"/>
        <c:dLbl>
          <c:idx val="0"/>
          <c:delete val="1"/>
          <c:extLst>
            <c:ext xmlns:c15="http://schemas.microsoft.com/office/drawing/2012/chart" uri="{CE6537A1-D6FC-4f65-9D91-7224C49458BB}"/>
          </c:extLst>
        </c:dLbl>
      </c:pivotFmt>
      <c:pivotFmt>
        <c:idx val="118"/>
        <c:dLbl>
          <c:idx val="0"/>
          <c:delete val="1"/>
          <c:extLst>
            <c:ext xmlns:c15="http://schemas.microsoft.com/office/drawing/2012/chart" uri="{CE6537A1-D6FC-4f65-9D91-7224C49458BB}"/>
          </c:extLst>
        </c:dLbl>
      </c:pivotFmt>
      <c:pivotFmt>
        <c:idx val="119"/>
        <c:dLbl>
          <c:idx val="0"/>
          <c:delete val="1"/>
          <c:extLst>
            <c:ext xmlns:c15="http://schemas.microsoft.com/office/drawing/2012/chart" uri="{CE6537A1-D6FC-4f65-9D91-7224C49458BB}"/>
          </c:extLst>
        </c:dLbl>
      </c:pivotFmt>
      <c:pivotFmt>
        <c:idx val="120"/>
        <c:dLbl>
          <c:idx val="0"/>
          <c:delete val="1"/>
          <c:extLst>
            <c:ext xmlns:c15="http://schemas.microsoft.com/office/drawing/2012/chart" uri="{CE6537A1-D6FC-4f65-9D91-7224C49458BB}"/>
          </c:extLst>
        </c:dLbl>
      </c:pivotFmt>
      <c:pivotFmt>
        <c:idx val="121"/>
        <c:dLbl>
          <c:idx val="0"/>
          <c:delete val="1"/>
          <c:extLst>
            <c:ext xmlns:c15="http://schemas.microsoft.com/office/drawing/2012/chart" uri="{CE6537A1-D6FC-4f65-9D91-7224C49458BB}"/>
          </c:extLst>
        </c:dLbl>
      </c:pivotFmt>
      <c:pivotFmt>
        <c:idx val="122"/>
        <c:dLbl>
          <c:idx val="0"/>
          <c:delete val="1"/>
          <c:extLst>
            <c:ext xmlns:c15="http://schemas.microsoft.com/office/drawing/2012/chart" uri="{CE6537A1-D6FC-4f65-9D91-7224C49458BB}"/>
          </c:extLst>
        </c:dLbl>
      </c:pivotFmt>
      <c:pivotFmt>
        <c:idx val="123"/>
        <c:dLbl>
          <c:idx val="0"/>
          <c:delete val="1"/>
          <c:extLst>
            <c:ext xmlns:c15="http://schemas.microsoft.com/office/drawing/2012/chart" uri="{CE6537A1-D6FC-4f65-9D91-7224C49458BB}"/>
          </c:extLst>
        </c:dLbl>
      </c:pivotFmt>
      <c:pivotFmt>
        <c:idx val="124"/>
        <c:dLbl>
          <c:idx val="0"/>
          <c:delete val="1"/>
          <c:extLst>
            <c:ext xmlns:c15="http://schemas.microsoft.com/office/drawing/2012/chart" uri="{CE6537A1-D6FC-4f65-9D91-7224C49458BB}"/>
          </c:extLst>
        </c:dLbl>
      </c:pivotFmt>
      <c:pivotFmt>
        <c:idx val="125"/>
        <c:dLbl>
          <c:idx val="0"/>
          <c:delete val="1"/>
          <c:extLst>
            <c:ext xmlns:c15="http://schemas.microsoft.com/office/drawing/2012/chart" uri="{CE6537A1-D6FC-4f65-9D91-7224C49458BB}"/>
          </c:extLst>
        </c:dLbl>
      </c:pivotFmt>
      <c:pivotFmt>
        <c:idx val="126"/>
        <c:dLbl>
          <c:idx val="0"/>
          <c:delete val="1"/>
          <c:extLst>
            <c:ext xmlns:c15="http://schemas.microsoft.com/office/drawing/2012/chart" uri="{CE6537A1-D6FC-4f65-9D91-7224C49458BB}"/>
          </c:extLst>
        </c:dLbl>
      </c:pivotFmt>
      <c:pivotFmt>
        <c:idx val="127"/>
        <c:dLbl>
          <c:idx val="0"/>
          <c:delete val="1"/>
          <c:extLst>
            <c:ext xmlns:c15="http://schemas.microsoft.com/office/drawing/2012/chart" uri="{CE6537A1-D6FC-4f65-9D91-7224C49458BB}"/>
          </c:extLst>
        </c:dLbl>
      </c:pivotFmt>
      <c:pivotFmt>
        <c:idx val="128"/>
        <c:dLbl>
          <c:idx val="0"/>
          <c:delete val="1"/>
          <c:extLst>
            <c:ext xmlns:c15="http://schemas.microsoft.com/office/drawing/2012/chart" uri="{CE6537A1-D6FC-4f65-9D91-7224C49458BB}"/>
          </c:extLst>
        </c:dLbl>
      </c:pivotFmt>
      <c:pivotFmt>
        <c:idx val="129"/>
        <c:dLbl>
          <c:idx val="0"/>
          <c:delete val="1"/>
          <c:extLst>
            <c:ext xmlns:c15="http://schemas.microsoft.com/office/drawing/2012/chart" uri="{CE6537A1-D6FC-4f65-9D91-7224C49458BB}"/>
          </c:extLst>
        </c:dLbl>
      </c:pivotFmt>
      <c:pivotFmt>
        <c:idx val="130"/>
        <c:dLbl>
          <c:idx val="0"/>
          <c:delete val="1"/>
          <c:extLst>
            <c:ext xmlns:c15="http://schemas.microsoft.com/office/drawing/2012/chart" uri="{CE6537A1-D6FC-4f65-9D91-7224C49458BB}"/>
          </c:extLst>
        </c:dLbl>
      </c:pivotFmt>
      <c:pivotFmt>
        <c:idx val="131"/>
        <c:dLbl>
          <c:idx val="0"/>
          <c:delete val="1"/>
          <c:extLst>
            <c:ext xmlns:c15="http://schemas.microsoft.com/office/drawing/2012/chart" uri="{CE6537A1-D6FC-4f65-9D91-7224C49458BB}"/>
          </c:extLst>
        </c:dLbl>
      </c:pivotFmt>
      <c:pivotFmt>
        <c:idx val="132"/>
        <c:dLbl>
          <c:idx val="0"/>
          <c:delete val="1"/>
          <c:extLst>
            <c:ext xmlns:c15="http://schemas.microsoft.com/office/drawing/2012/chart" uri="{CE6537A1-D6FC-4f65-9D91-7224C49458BB}"/>
          </c:extLst>
        </c:dLbl>
      </c:pivotFmt>
      <c:pivotFmt>
        <c:idx val="133"/>
        <c:dLbl>
          <c:idx val="0"/>
          <c:delete val="1"/>
          <c:extLst>
            <c:ext xmlns:c15="http://schemas.microsoft.com/office/drawing/2012/chart" uri="{CE6537A1-D6FC-4f65-9D91-7224C49458BB}"/>
          </c:extLst>
        </c:dLbl>
      </c:pivotFmt>
      <c:pivotFmt>
        <c:idx val="134"/>
        <c:dLbl>
          <c:idx val="0"/>
          <c:delete val="1"/>
          <c:extLst>
            <c:ext xmlns:c15="http://schemas.microsoft.com/office/drawing/2012/chart" uri="{CE6537A1-D6FC-4f65-9D91-7224C49458BB}"/>
          </c:extLst>
        </c:dLbl>
      </c:pivotFmt>
      <c:pivotFmt>
        <c:idx val="135"/>
        <c:dLbl>
          <c:idx val="0"/>
          <c:delete val="1"/>
          <c:extLst>
            <c:ext xmlns:c15="http://schemas.microsoft.com/office/drawing/2012/chart" uri="{CE6537A1-D6FC-4f65-9D91-7224C49458BB}"/>
          </c:extLst>
        </c:dLbl>
      </c:pivotFmt>
      <c:pivotFmt>
        <c:idx val="136"/>
        <c:dLbl>
          <c:idx val="0"/>
          <c:delete val="1"/>
          <c:extLst>
            <c:ext xmlns:c15="http://schemas.microsoft.com/office/drawing/2012/chart" uri="{CE6537A1-D6FC-4f65-9D91-7224C49458BB}"/>
          </c:extLst>
        </c:dLbl>
      </c:pivotFmt>
      <c:pivotFmt>
        <c:idx val="137"/>
        <c:dLbl>
          <c:idx val="0"/>
          <c:delete val="1"/>
          <c:extLst>
            <c:ext xmlns:c15="http://schemas.microsoft.com/office/drawing/2012/chart" uri="{CE6537A1-D6FC-4f65-9D91-7224C49458BB}"/>
          </c:extLst>
        </c:dLbl>
      </c:pivotFmt>
      <c:pivotFmt>
        <c:idx val="138"/>
        <c:dLbl>
          <c:idx val="0"/>
          <c:delete val="1"/>
          <c:extLst>
            <c:ext xmlns:c15="http://schemas.microsoft.com/office/drawing/2012/chart" uri="{CE6537A1-D6FC-4f65-9D91-7224C49458BB}"/>
          </c:extLst>
        </c:dLbl>
      </c:pivotFmt>
      <c:pivotFmt>
        <c:idx val="139"/>
        <c:dLbl>
          <c:idx val="0"/>
          <c:delete val="1"/>
          <c:extLst>
            <c:ext xmlns:c15="http://schemas.microsoft.com/office/drawing/2012/chart" uri="{CE6537A1-D6FC-4f65-9D91-7224C49458BB}"/>
          </c:extLst>
        </c:dLbl>
      </c:pivotFmt>
      <c:pivotFmt>
        <c:idx val="140"/>
        <c:dLbl>
          <c:idx val="0"/>
          <c:delete val="1"/>
          <c:extLst>
            <c:ext xmlns:c15="http://schemas.microsoft.com/office/drawing/2012/chart" uri="{CE6537A1-D6FC-4f65-9D91-7224C49458BB}"/>
          </c:extLst>
        </c:dLbl>
      </c:pivotFmt>
      <c:pivotFmt>
        <c:idx val="141"/>
        <c:dLbl>
          <c:idx val="0"/>
          <c:delete val="1"/>
          <c:extLst>
            <c:ext xmlns:c15="http://schemas.microsoft.com/office/drawing/2012/chart" uri="{CE6537A1-D6FC-4f65-9D91-7224C49458BB}"/>
          </c:extLst>
        </c:dLbl>
      </c:pivotFmt>
      <c:pivotFmt>
        <c:idx val="142"/>
        <c:dLbl>
          <c:idx val="0"/>
          <c:delete val="1"/>
          <c:extLst>
            <c:ext xmlns:c15="http://schemas.microsoft.com/office/drawing/2012/chart" uri="{CE6537A1-D6FC-4f65-9D91-7224C49458BB}"/>
          </c:extLst>
        </c:dLbl>
      </c:pivotFmt>
      <c:pivotFmt>
        <c:idx val="143"/>
        <c:dLbl>
          <c:idx val="0"/>
          <c:delete val="1"/>
          <c:extLst>
            <c:ext xmlns:c15="http://schemas.microsoft.com/office/drawing/2012/chart" uri="{CE6537A1-D6FC-4f65-9D91-7224C49458BB}"/>
          </c:extLst>
        </c:dLbl>
      </c:pivotFmt>
      <c:pivotFmt>
        <c:idx val="144"/>
        <c:dLbl>
          <c:idx val="0"/>
          <c:delete val="1"/>
          <c:extLst>
            <c:ext xmlns:c15="http://schemas.microsoft.com/office/drawing/2012/chart" uri="{CE6537A1-D6FC-4f65-9D91-7224C49458BB}"/>
          </c:extLst>
        </c:dLbl>
      </c:pivotFmt>
      <c:pivotFmt>
        <c:idx val="145"/>
        <c:dLbl>
          <c:idx val="0"/>
          <c:delete val="1"/>
          <c:extLst>
            <c:ext xmlns:c15="http://schemas.microsoft.com/office/drawing/2012/chart" uri="{CE6537A1-D6FC-4f65-9D91-7224C49458BB}"/>
          </c:extLst>
        </c:dLbl>
      </c:pivotFmt>
      <c:pivotFmt>
        <c:idx val="146"/>
        <c:dLbl>
          <c:idx val="0"/>
          <c:delete val="1"/>
          <c:extLst>
            <c:ext xmlns:c15="http://schemas.microsoft.com/office/drawing/2012/chart" uri="{CE6537A1-D6FC-4f65-9D91-7224C49458BB}"/>
          </c:extLst>
        </c:dLbl>
      </c:pivotFmt>
      <c:pivotFmt>
        <c:idx val="147"/>
        <c:dLbl>
          <c:idx val="0"/>
          <c:delete val="1"/>
          <c:extLst>
            <c:ext xmlns:c15="http://schemas.microsoft.com/office/drawing/2012/chart" uri="{CE6537A1-D6FC-4f65-9D91-7224C49458BB}"/>
          </c:extLst>
        </c:dLbl>
      </c:pivotFmt>
      <c:pivotFmt>
        <c:idx val="148"/>
        <c:dLbl>
          <c:idx val="0"/>
          <c:delete val="1"/>
          <c:extLst>
            <c:ext xmlns:c15="http://schemas.microsoft.com/office/drawing/2012/chart" uri="{CE6537A1-D6FC-4f65-9D91-7224C49458BB}"/>
          </c:extLst>
        </c:dLbl>
      </c:pivotFmt>
      <c:pivotFmt>
        <c:idx val="149"/>
        <c:dLbl>
          <c:idx val="0"/>
          <c:delete val="1"/>
          <c:extLst>
            <c:ext xmlns:c15="http://schemas.microsoft.com/office/drawing/2012/chart" uri="{CE6537A1-D6FC-4f65-9D91-7224C49458BB}"/>
          </c:extLst>
        </c:dLbl>
      </c:pivotFmt>
      <c:pivotFmt>
        <c:idx val="150"/>
        <c:dLbl>
          <c:idx val="0"/>
          <c:delete val="1"/>
          <c:extLst>
            <c:ext xmlns:c15="http://schemas.microsoft.com/office/drawing/2012/chart" uri="{CE6537A1-D6FC-4f65-9D91-7224C49458BB}"/>
          </c:extLst>
        </c:dLbl>
      </c:pivotFmt>
      <c:pivotFmt>
        <c:idx val="151"/>
        <c:dLbl>
          <c:idx val="0"/>
          <c:delete val="1"/>
          <c:extLst>
            <c:ext xmlns:c15="http://schemas.microsoft.com/office/drawing/2012/chart" uri="{CE6537A1-D6FC-4f65-9D91-7224C49458BB}"/>
          </c:extLst>
        </c:dLbl>
      </c:pivotFmt>
      <c:pivotFmt>
        <c:idx val="152"/>
        <c:dLbl>
          <c:idx val="0"/>
          <c:delete val="1"/>
          <c:extLst>
            <c:ext xmlns:c15="http://schemas.microsoft.com/office/drawing/2012/chart" uri="{CE6537A1-D6FC-4f65-9D91-7224C49458BB}"/>
          </c:extLst>
        </c:dLbl>
      </c:pivotFmt>
      <c:pivotFmt>
        <c:idx val="153"/>
        <c:dLbl>
          <c:idx val="0"/>
          <c:delete val="1"/>
          <c:extLst>
            <c:ext xmlns:c15="http://schemas.microsoft.com/office/drawing/2012/chart" uri="{CE6537A1-D6FC-4f65-9D91-7224C49458BB}"/>
          </c:extLst>
        </c:dLbl>
      </c:pivotFmt>
      <c:pivotFmt>
        <c:idx val="154"/>
        <c:dLbl>
          <c:idx val="0"/>
          <c:delete val="1"/>
          <c:extLst>
            <c:ext xmlns:c15="http://schemas.microsoft.com/office/drawing/2012/chart" uri="{CE6537A1-D6FC-4f65-9D91-7224C49458BB}"/>
          </c:extLst>
        </c:dLbl>
      </c:pivotFmt>
      <c:pivotFmt>
        <c:idx val="155"/>
        <c:dLbl>
          <c:idx val="0"/>
          <c:delete val="1"/>
          <c:extLst>
            <c:ext xmlns:c15="http://schemas.microsoft.com/office/drawing/2012/chart" uri="{CE6537A1-D6FC-4f65-9D91-7224C49458BB}"/>
          </c:extLst>
        </c:dLbl>
      </c:pivotFmt>
      <c:pivotFmt>
        <c:idx val="156"/>
        <c:dLbl>
          <c:idx val="0"/>
          <c:delete val="1"/>
          <c:extLst>
            <c:ext xmlns:c15="http://schemas.microsoft.com/office/drawing/2012/chart" uri="{CE6537A1-D6FC-4f65-9D91-7224C49458BB}"/>
          </c:extLst>
        </c:dLbl>
      </c:pivotFmt>
      <c:pivotFmt>
        <c:idx val="157"/>
        <c:dLbl>
          <c:idx val="0"/>
          <c:delete val="1"/>
          <c:extLst>
            <c:ext xmlns:c15="http://schemas.microsoft.com/office/drawing/2012/chart" uri="{CE6537A1-D6FC-4f65-9D91-7224C49458BB}"/>
          </c:extLst>
        </c:dLbl>
      </c:pivotFmt>
      <c:pivotFmt>
        <c:idx val="158"/>
        <c:dLbl>
          <c:idx val="0"/>
          <c:delete val="1"/>
          <c:extLst>
            <c:ext xmlns:c15="http://schemas.microsoft.com/office/drawing/2012/chart" uri="{CE6537A1-D6FC-4f65-9D91-7224C49458BB}"/>
          </c:extLst>
        </c:dLbl>
      </c:pivotFmt>
      <c:pivotFmt>
        <c:idx val="159"/>
        <c:dLbl>
          <c:idx val="0"/>
          <c:delete val="1"/>
          <c:extLst>
            <c:ext xmlns:c15="http://schemas.microsoft.com/office/drawing/2012/chart" uri="{CE6537A1-D6FC-4f65-9D91-7224C49458BB}"/>
          </c:extLst>
        </c:dLbl>
      </c:pivotFmt>
      <c:pivotFmt>
        <c:idx val="160"/>
        <c:dLbl>
          <c:idx val="0"/>
          <c:delete val="1"/>
          <c:extLst>
            <c:ext xmlns:c15="http://schemas.microsoft.com/office/drawing/2012/chart" uri="{CE6537A1-D6FC-4f65-9D91-7224C49458BB}"/>
          </c:extLst>
        </c:dLbl>
      </c:pivotFmt>
      <c:pivotFmt>
        <c:idx val="161"/>
        <c:dLbl>
          <c:idx val="0"/>
          <c:delete val="1"/>
          <c:extLst>
            <c:ext xmlns:c15="http://schemas.microsoft.com/office/drawing/2012/chart" uri="{CE6537A1-D6FC-4f65-9D91-7224C49458BB}"/>
          </c:extLst>
        </c:dLbl>
      </c:pivotFmt>
      <c:pivotFmt>
        <c:idx val="162"/>
        <c:dLbl>
          <c:idx val="0"/>
          <c:delete val="1"/>
          <c:extLst>
            <c:ext xmlns:c15="http://schemas.microsoft.com/office/drawing/2012/chart" uri="{CE6537A1-D6FC-4f65-9D91-7224C49458BB}"/>
          </c:extLst>
        </c:dLbl>
      </c:pivotFmt>
      <c:pivotFmt>
        <c:idx val="163"/>
        <c:dLbl>
          <c:idx val="0"/>
          <c:delete val="1"/>
          <c:extLst>
            <c:ext xmlns:c15="http://schemas.microsoft.com/office/drawing/2012/chart" uri="{CE6537A1-D6FC-4f65-9D91-7224C49458BB}"/>
          </c:extLst>
        </c:dLbl>
      </c:pivotFmt>
      <c:pivotFmt>
        <c:idx val="164"/>
        <c:dLbl>
          <c:idx val="0"/>
          <c:delete val="1"/>
          <c:extLst>
            <c:ext xmlns:c15="http://schemas.microsoft.com/office/drawing/2012/chart" uri="{CE6537A1-D6FC-4f65-9D91-7224C49458BB}"/>
          </c:extLst>
        </c:dLbl>
      </c:pivotFmt>
      <c:pivotFmt>
        <c:idx val="165"/>
        <c:dLbl>
          <c:idx val="0"/>
          <c:delete val="1"/>
          <c:extLst>
            <c:ext xmlns:c15="http://schemas.microsoft.com/office/drawing/2012/chart" uri="{CE6537A1-D6FC-4f65-9D91-7224C49458BB}"/>
          </c:extLst>
        </c:dLbl>
      </c:pivotFmt>
      <c:pivotFmt>
        <c:idx val="166"/>
        <c:dLbl>
          <c:idx val="0"/>
          <c:delete val="1"/>
          <c:extLst>
            <c:ext xmlns:c15="http://schemas.microsoft.com/office/drawing/2012/chart" uri="{CE6537A1-D6FC-4f65-9D91-7224C49458BB}"/>
          </c:extLst>
        </c:dLbl>
      </c:pivotFmt>
      <c:pivotFmt>
        <c:idx val="167"/>
        <c:dLbl>
          <c:idx val="0"/>
          <c:delete val="1"/>
          <c:extLst>
            <c:ext xmlns:c15="http://schemas.microsoft.com/office/drawing/2012/chart" uri="{CE6537A1-D6FC-4f65-9D91-7224C49458BB}"/>
          </c:extLst>
        </c:dLbl>
      </c:pivotFmt>
      <c:pivotFmt>
        <c:idx val="168"/>
        <c:dLbl>
          <c:idx val="0"/>
          <c:delete val="1"/>
          <c:extLst>
            <c:ext xmlns:c15="http://schemas.microsoft.com/office/drawing/2012/chart" uri="{CE6537A1-D6FC-4f65-9D91-7224C49458BB}"/>
          </c:extLst>
        </c:dLbl>
      </c:pivotFmt>
      <c:pivotFmt>
        <c:idx val="169"/>
        <c:dLbl>
          <c:idx val="0"/>
          <c:delete val="1"/>
          <c:extLst>
            <c:ext xmlns:c15="http://schemas.microsoft.com/office/drawing/2012/chart" uri="{CE6537A1-D6FC-4f65-9D91-7224C49458BB}"/>
          </c:extLst>
        </c:dLbl>
      </c:pivotFmt>
      <c:pivotFmt>
        <c:idx val="170"/>
        <c:dLbl>
          <c:idx val="0"/>
          <c:delete val="1"/>
          <c:extLst>
            <c:ext xmlns:c15="http://schemas.microsoft.com/office/drawing/2012/chart" uri="{CE6537A1-D6FC-4f65-9D91-7224C49458BB}"/>
          </c:extLst>
        </c:dLbl>
      </c:pivotFmt>
      <c:pivotFmt>
        <c:idx val="171"/>
        <c:dLbl>
          <c:idx val="0"/>
          <c:delete val="1"/>
          <c:extLst>
            <c:ext xmlns:c15="http://schemas.microsoft.com/office/drawing/2012/chart" uri="{CE6537A1-D6FC-4f65-9D91-7224C49458BB}"/>
          </c:extLst>
        </c:dLbl>
      </c:pivotFmt>
      <c:pivotFmt>
        <c:idx val="172"/>
        <c:dLbl>
          <c:idx val="0"/>
          <c:delete val="1"/>
          <c:extLst>
            <c:ext xmlns:c15="http://schemas.microsoft.com/office/drawing/2012/chart" uri="{CE6537A1-D6FC-4f65-9D91-7224C49458BB}"/>
          </c:extLst>
        </c:dLbl>
      </c:pivotFmt>
      <c:pivotFmt>
        <c:idx val="173"/>
        <c:dLbl>
          <c:idx val="0"/>
          <c:delete val="1"/>
          <c:extLst>
            <c:ext xmlns:c15="http://schemas.microsoft.com/office/drawing/2012/chart" uri="{CE6537A1-D6FC-4f65-9D91-7224C49458BB}"/>
          </c:extLst>
        </c:dLbl>
      </c:pivotFmt>
      <c:pivotFmt>
        <c:idx val="174"/>
        <c:dLbl>
          <c:idx val="0"/>
          <c:delete val="1"/>
          <c:extLst>
            <c:ext xmlns:c15="http://schemas.microsoft.com/office/drawing/2012/chart" uri="{CE6537A1-D6FC-4f65-9D91-7224C49458BB}"/>
          </c:extLst>
        </c:dLbl>
      </c:pivotFmt>
      <c:pivotFmt>
        <c:idx val="175"/>
        <c:dLbl>
          <c:idx val="0"/>
          <c:delete val="1"/>
          <c:extLst>
            <c:ext xmlns:c15="http://schemas.microsoft.com/office/drawing/2012/chart" uri="{CE6537A1-D6FC-4f65-9D91-7224C49458BB}"/>
          </c:extLst>
        </c:dLbl>
      </c:pivotFmt>
      <c:pivotFmt>
        <c:idx val="176"/>
        <c:dLbl>
          <c:idx val="0"/>
          <c:delete val="1"/>
          <c:extLst>
            <c:ext xmlns:c15="http://schemas.microsoft.com/office/drawing/2012/chart" uri="{CE6537A1-D6FC-4f65-9D91-7224C49458BB}"/>
          </c:extLst>
        </c:dLbl>
      </c:pivotFmt>
      <c:pivotFmt>
        <c:idx val="177"/>
        <c:dLbl>
          <c:idx val="0"/>
          <c:delete val="1"/>
          <c:extLst>
            <c:ext xmlns:c15="http://schemas.microsoft.com/office/drawing/2012/chart" uri="{CE6537A1-D6FC-4f65-9D91-7224C49458BB}"/>
          </c:extLst>
        </c:dLbl>
      </c:pivotFmt>
      <c:pivotFmt>
        <c:idx val="178"/>
        <c:dLbl>
          <c:idx val="0"/>
          <c:delete val="1"/>
          <c:extLst>
            <c:ext xmlns:c15="http://schemas.microsoft.com/office/drawing/2012/chart" uri="{CE6537A1-D6FC-4f65-9D91-7224C49458BB}"/>
          </c:extLst>
        </c:dLbl>
      </c:pivotFmt>
      <c:pivotFmt>
        <c:idx val="179"/>
        <c:dLbl>
          <c:idx val="0"/>
          <c:delete val="1"/>
          <c:extLst>
            <c:ext xmlns:c15="http://schemas.microsoft.com/office/drawing/2012/chart" uri="{CE6537A1-D6FC-4f65-9D91-7224C49458BB}"/>
          </c:extLst>
        </c:dLbl>
      </c:pivotFmt>
      <c:pivotFmt>
        <c:idx val="180"/>
        <c:dLbl>
          <c:idx val="0"/>
          <c:delete val="1"/>
          <c:extLst>
            <c:ext xmlns:c15="http://schemas.microsoft.com/office/drawing/2012/chart" uri="{CE6537A1-D6FC-4f65-9D91-7224C49458BB}"/>
          </c:extLst>
        </c:dLbl>
      </c:pivotFmt>
      <c:pivotFmt>
        <c:idx val="181"/>
        <c:dLbl>
          <c:idx val="0"/>
          <c:delete val="1"/>
          <c:extLst>
            <c:ext xmlns:c15="http://schemas.microsoft.com/office/drawing/2012/chart" uri="{CE6537A1-D6FC-4f65-9D91-7224C49458BB}"/>
          </c:extLst>
        </c:dLbl>
      </c:pivotFmt>
      <c:pivotFmt>
        <c:idx val="182"/>
        <c:dLbl>
          <c:idx val="0"/>
          <c:delete val="1"/>
          <c:extLst>
            <c:ext xmlns:c15="http://schemas.microsoft.com/office/drawing/2012/chart" uri="{CE6537A1-D6FC-4f65-9D91-7224C49458BB}"/>
          </c:extLst>
        </c:dLbl>
      </c:pivotFmt>
      <c:pivotFmt>
        <c:idx val="183"/>
        <c:dLbl>
          <c:idx val="0"/>
          <c:delete val="1"/>
          <c:extLst>
            <c:ext xmlns:c15="http://schemas.microsoft.com/office/drawing/2012/chart" uri="{CE6537A1-D6FC-4f65-9D91-7224C49458BB}"/>
          </c:extLst>
        </c:dLbl>
      </c:pivotFmt>
      <c:pivotFmt>
        <c:idx val="184"/>
        <c:dLbl>
          <c:idx val="0"/>
          <c:delete val="1"/>
          <c:extLst>
            <c:ext xmlns:c15="http://schemas.microsoft.com/office/drawing/2012/chart" uri="{CE6537A1-D6FC-4f65-9D91-7224C49458BB}"/>
          </c:extLst>
        </c:dLbl>
      </c:pivotFmt>
      <c:pivotFmt>
        <c:idx val="185"/>
        <c:dLbl>
          <c:idx val="0"/>
          <c:delete val="1"/>
          <c:extLst>
            <c:ext xmlns:c15="http://schemas.microsoft.com/office/drawing/2012/chart" uri="{CE6537A1-D6FC-4f65-9D91-7224C49458BB}"/>
          </c:extLst>
        </c:dLbl>
      </c:pivotFmt>
      <c:pivotFmt>
        <c:idx val="186"/>
        <c:dLbl>
          <c:idx val="0"/>
          <c:delete val="1"/>
          <c:extLst>
            <c:ext xmlns:c15="http://schemas.microsoft.com/office/drawing/2012/chart" uri="{CE6537A1-D6FC-4f65-9D91-7224C49458BB}"/>
          </c:extLst>
        </c:dLbl>
      </c:pivotFmt>
      <c:pivotFmt>
        <c:idx val="187"/>
        <c:dLbl>
          <c:idx val="0"/>
          <c:delete val="1"/>
          <c:extLst>
            <c:ext xmlns:c15="http://schemas.microsoft.com/office/drawing/2012/chart" uri="{CE6537A1-D6FC-4f65-9D91-7224C49458BB}"/>
          </c:extLst>
        </c:dLbl>
      </c:pivotFmt>
      <c:pivotFmt>
        <c:idx val="188"/>
        <c:dLbl>
          <c:idx val="0"/>
          <c:delete val="1"/>
          <c:extLst>
            <c:ext xmlns:c15="http://schemas.microsoft.com/office/drawing/2012/chart" uri="{CE6537A1-D6FC-4f65-9D91-7224C49458BB}"/>
          </c:extLst>
        </c:dLbl>
      </c:pivotFmt>
      <c:pivotFmt>
        <c:idx val="189"/>
        <c:dLbl>
          <c:idx val="0"/>
          <c:delete val="1"/>
          <c:extLst>
            <c:ext xmlns:c15="http://schemas.microsoft.com/office/drawing/2012/chart" uri="{CE6537A1-D6FC-4f65-9D91-7224C49458BB}"/>
          </c:extLst>
        </c:dLbl>
      </c:pivotFmt>
      <c:pivotFmt>
        <c:idx val="190"/>
        <c:dLbl>
          <c:idx val="0"/>
          <c:delete val="1"/>
          <c:extLst>
            <c:ext xmlns:c15="http://schemas.microsoft.com/office/drawing/2012/chart" uri="{CE6537A1-D6FC-4f65-9D91-7224C49458BB}"/>
          </c:extLst>
        </c:dLbl>
      </c:pivotFmt>
      <c:pivotFmt>
        <c:idx val="191"/>
        <c:dLbl>
          <c:idx val="0"/>
          <c:delete val="1"/>
          <c:extLst>
            <c:ext xmlns:c15="http://schemas.microsoft.com/office/drawing/2012/chart" uri="{CE6537A1-D6FC-4f65-9D91-7224C49458BB}"/>
          </c:extLst>
        </c:dLbl>
      </c:pivotFmt>
      <c:pivotFmt>
        <c:idx val="192"/>
        <c:dLbl>
          <c:idx val="0"/>
          <c:delete val="1"/>
          <c:extLst>
            <c:ext xmlns:c15="http://schemas.microsoft.com/office/drawing/2012/chart" uri="{CE6537A1-D6FC-4f65-9D91-7224C49458BB}"/>
          </c:extLst>
        </c:dLbl>
      </c:pivotFmt>
      <c:pivotFmt>
        <c:idx val="193"/>
        <c:dLbl>
          <c:idx val="0"/>
          <c:delete val="1"/>
          <c:extLst>
            <c:ext xmlns:c15="http://schemas.microsoft.com/office/drawing/2012/chart" uri="{CE6537A1-D6FC-4f65-9D91-7224C49458BB}"/>
          </c:extLst>
        </c:dLbl>
      </c:pivotFmt>
      <c:pivotFmt>
        <c:idx val="194"/>
        <c:dLbl>
          <c:idx val="0"/>
          <c:delete val="1"/>
          <c:extLst>
            <c:ext xmlns:c15="http://schemas.microsoft.com/office/drawing/2012/chart" uri="{CE6537A1-D6FC-4f65-9D91-7224C49458BB}"/>
          </c:extLst>
        </c:dLbl>
      </c:pivotFmt>
      <c:pivotFmt>
        <c:idx val="195"/>
        <c:dLbl>
          <c:idx val="0"/>
          <c:delete val="1"/>
          <c:extLst>
            <c:ext xmlns:c15="http://schemas.microsoft.com/office/drawing/2012/chart" uri="{CE6537A1-D6FC-4f65-9D91-7224C49458BB}"/>
          </c:extLst>
        </c:dLbl>
      </c:pivotFmt>
      <c:pivotFmt>
        <c:idx val="196"/>
        <c:dLbl>
          <c:idx val="0"/>
          <c:delete val="1"/>
          <c:extLst>
            <c:ext xmlns:c15="http://schemas.microsoft.com/office/drawing/2012/chart" uri="{CE6537A1-D6FC-4f65-9D91-7224C49458BB}"/>
          </c:extLst>
        </c:dLbl>
      </c:pivotFmt>
      <c:pivotFmt>
        <c:idx val="197"/>
        <c:dLbl>
          <c:idx val="0"/>
          <c:delete val="1"/>
          <c:extLst>
            <c:ext xmlns:c15="http://schemas.microsoft.com/office/drawing/2012/chart" uri="{CE6537A1-D6FC-4f65-9D91-7224C49458BB}"/>
          </c:extLst>
        </c:dLbl>
      </c:pivotFmt>
      <c:pivotFmt>
        <c:idx val="198"/>
        <c:dLbl>
          <c:idx val="0"/>
          <c:delete val="1"/>
          <c:extLst>
            <c:ext xmlns:c15="http://schemas.microsoft.com/office/drawing/2012/chart" uri="{CE6537A1-D6FC-4f65-9D91-7224C49458BB}"/>
          </c:extLst>
        </c:dLbl>
      </c:pivotFmt>
      <c:pivotFmt>
        <c:idx val="199"/>
        <c:dLbl>
          <c:idx val="0"/>
          <c:delete val="1"/>
          <c:extLst>
            <c:ext xmlns:c15="http://schemas.microsoft.com/office/drawing/2012/chart" uri="{CE6537A1-D6FC-4f65-9D91-7224C49458BB}"/>
          </c:extLst>
        </c:dLbl>
      </c:pivotFmt>
      <c:pivotFmt>
        <c:idx val="200"/>
        <c:dLbl>
          <c:idx val="0"/>
          <c:delete val="1"/>
          <c:extLst>
            <c:ext xmlns:c15="http://schemas.microsoft.com/office/drawing/2012/chart" uri="{CE6537A1-D6FC-4f65-9D91-7224C49458BB}"/>
          </c:extLst>
        </c:dLbl>
      </c:pivotFmt>
      <c:pivotFmt>
        <c:idx val="201"/>
        <c:dLbl>
          <c:idx val="0"/>
          <c:delete val="1"/>
          <c:extLst>
            <c:ext xmlns:c15="http://schemas.microsoft.com/office/drawing/2012/chart" uri="{CE6537A1-D6FC-4f65-9D91-7224C49458BB}"/>
          </c:extLst>
        </c:dLbl>
      </c:pivotFmt>
      <c:pivotFmt>
        <c:idx val="202"/>
        <c:dLbl>
          <c:idx val="0"/>
          <c:delete val="1"/>
          <c:extLst>
            <c:ext xmlns:c15="http://schemas.microsoft.com/office/drawing/2012/chart" uri="{CE6537A1-D6FC-4f65-9D91-7224C49458BB}"/>
          </c:extLst>
        </c:dLbl>
      </c:pivotFmt>
      <c:pivotFmt>
        <c:idx val="203"/>
        <c:dLbl>
          <c:idx val="0"/>
          <c:delete val="1"/>
          <c:extLst>
            <c:ext xmlns:c15="http://schemas.microsoft.com/office/drawing/2012/chart" uri="{CE6537A1-D6FC-4f65-9D91-7224C49458BB}"/>
          </c:extLst>
        </c:dLbl>
      </c:pivotFmt>
      <c:pivotFmt>
        <c:idx val="204"/>
        <c:dLbl>
          <c:idx val="0"/>
          <c:delete val="1"/>
          <c:extLst>
            <c:ext xmlns:c15="http://schemas.microsoft.com/office/drawing/2012/chart" uri="{CE6537A1-D6FC-4f65-9D91-7224C49458BB}"/>
          </c:extLst>
        </c:dLbl>
      </c:pivotFmt>
      <c:pivotFmt>
        <c:idx val="205"/>
        <c:dLbl>
          <c:idx val="0"/>
          <c:delete val="1"/>
          <c:extLst>
            <c:ext xmlns:c15="http://schemas.microsoft.com/office/drawing/2012/chart" uri="{CE6537A1-D6FC-4f65-9D91-7224C49458BB}"/>
          </c:extLst>
        </c:dLbl>
      </c:pivotFmt>
      <c:pivotFmt>
        <c:idx val="206"/>
        <c:dLbl>
          <c:idx val="0"/>
          <c:delete val="1"/>
          <c:extLst>
            <c:ext xmlns:c15="http://schemas.microsoft.com/office/drawing/2012/chart" uri="{CE6537A1-D6FC-4f65-9D91-7224C49458BB}"/>
          </c:extLst>
        </c:dLbl>
      </c:pivotFmt>
      <c:pivotFmt>
        <c:idx val="207"/>
        <c:dLbl>
          <c:idx val="0"/>
          <c:delete val="1"/>
          <c:extLst>
            <c:ext xmlns:c15="http://schemas.microsoft.com/office/drawing/2012/chart" uri="{CE6537A1-D6FC-4f65-9D91-7224C49458BB}"/>
          </c:extLst>
        </c:dLbl>
      </c:pivotFmt>
      <c:pivotFmt>
        <c:idx val="208"/>
        <c:dLbl>
          <c:idx val="0"/>
          <c:delete val="1"/>
          <c:extLst>
            <c:ext xmlns:c15="http://schemas.microsoft.com/office/drawing/2012/chart" uri="{CE6537A1-D6FC-4f65-9D91-7224C49458BB}"/>
          </c:extLst>
        </c:dLbl>
      </c:pivotFmt>
      <c:pivotFmt>
        <c:idx val="209"/>
        <c:dLbl>
          <c:idx val="0"/>
          <c:delete val="1"/>
          <c:extLst>
            <c:ext xmlns:c15="http://schemas.microsoft.com/office/drawing/2012/chart" uri="{CE6537A1-D6FC-4f65-9D91-7224C49458BB}"/>
          </c:extLst>
        </c:dLbl>
      </c:pivotFmt>
      <c:pivotFmt>
        <c:idx val="210"/>
        <c:dLbl>
          <c:idx val="0"/>
          <c:delete val="1"/>
          <c:extLst>
            <c:ext xmlns:c15="http://schemas.microsoft.com/office/drawing/2012/chart" uri="{CE6537A1-D6FC-4f65-9D91-7224C49458BB}"/>
          </c:extLst>
        </c:dLbl>
      </c:pivotFmt>
    </c:pivotFmts>
    <c:plotArea>
      <c:layout/>
      <c:lineChart>
        <c:grouping val="standard"/>
        <c:varyColors val="0"/>
        <c:ser>
          <c:idx val="0"/>
          <c:order val="0"/>
          <c:tx>
            <c:strRef>
              <c:f>'Reg 4'!$AH$4:$AH$5</c:f>
              <c:strCache>
                <c:ptCount val="1"/>
                <c:pt idx="0">
                  <c:v>Georgia</c:v>
                </c:pt>
              </c:strCache>
            </c:strRef>
          </c:tx>
          <c:cat>
            <c:strRef>
              <c:f>'Reg 4'!$AG$6:$AG$10</c:f>
              <c:strCache>
                <c:ptCount val="5"/>
                <c:pt idx="0">
                  <c:v>2009 - 2013 </c:v>
                </c:pt>
                <c:pt idx="1">
                  <c:v>2010 - 2014 </c:v>
                </c:pt>
                <c:pt idx="2">
                  <c:v>2011 - 2015 </c:v>
                </c:pt>
                <c:pt idx="3">
                  <c:v>2012 - 2016 </c:v>
                </c:pt>
                <c:pt idx="4">
                  <c:v>2013 - 2017 </c:v>
                </c:pt>
              </c:strCache>
            </c:strRef>
          </c:cat>
          <c:val>
            <c:numRef>
              <c:f>'Reg 4'!$AH$6:$AH$10</c:f>
              <c:numCache>
                <c:formatCode>0%</c:formatCode>
                <c:ptCount val="5"/>
                <c:pt idx="0">
                  <c:v>0.109</c:v>
                </c:pt>
                <c:pt idx="1">
                  <c:v>0.104</c:v>
                </c:pt>
                <c:pt idx="2">
                  <c:v>9.8000000000000004E-2</c:v>
                </c:pt>
                <c:pt idx="3">
                  <c:v>9.0999999999999998E-2</c:v>
                </c:pt>
                <c:pt idx="4">
                  <c:v>8.5999999999999993E-2</c:v>
                </c:pt>
              </c:numCache>
            </c:numRef>
          </c:val>
          <c:smooth val="0"/>
          <c:extLst>
            <c:ext xmlns:c16="http://schemas.microsoft.com/office/drawing/2014/chart" uri="{C3380CC4-5D6E-409C-BE32-E72D297353CC}">
              <c16:uniqueId val="{00000000-AC91-4D97-90F5-155E2D3F3787}"/>
            </c:ext>
          </c:extLst>
        </c:ser>
        <c:ser>
          <c:idx val="1"/>
          <c:order val="1"/>
          <c:tx>
            <c:strRef>
              <c:f>'Reg 4'!$AI$4:$AI$5</c:f>
              <c:strCache>
                <c:ptCount val="1"/>
                <c:pt idx="0">
                  <c:v>Butts</c:v>
                </c:pt>
              </c:strCache>
            </c:strRef>
          </c:tx>
          <c:cat>
            <c:strRef>
              <c:f>'Reg 4'!$AG$6:$AG$10</c:f>
              <c:strCache>
                <c:ptCount val="5"/>
                <c:pt idx="0">
                  <c:v>2009 - 2013 </c:v>
                </c:pt>
                <c:pt idx="1">
                  <c:v>2010 - 2014 </c:v>
                </c:pt>
                <c:pt idx="2">
                  <c:v>2011 - 2015 </c:v>
                </c:pt>
                <c:pt idx="3">
                  <c:v>2012 - 2016 </c:v>
                </c:pt>
                <c:pt idx="4">
                  <c:v>2013 - 2017 </c:v>
                </c:pt>
              </c:strCache>
            </c:strRef>
          </c:cat>
          <c:val>
            <c:numRef>
              <c:f>'Reg 4'!$AI$6:$AI$10</c:f>
              <c:numCache>
                <c:formatCode>0%</c:formatCode>
                <c:ptCount val="5"/>
                <c:pt idx="0">
                  <c:v>0.13200000000000001</c:v>
                </c:pt>
                <c:pt idx="1">
                  <c:v>0.16500000000000001</c:v>
                </c:pt>
                <c:pt idx="2">
                  <c:v>0.11799999999999999</c:v>
                </c:pt>
                <c:pt idx="3">
                  <c:v>0.123</c:v>
                </c:pt>
                <c:pt idx="4">
                  <c:v>0.126</c:v>
                </c:pt>
              </c:numCache>
            </c:numRef>
          </c:val>
          <c:smooth val="0"/>
          <c:extLst>
            <c:ext xmlns:c16="http://schemas.microsoft.com/office/drawing/2014/chart" uri="{C3380CC4-5D6E-409C-BE32-E72D297353CC}">
              <c16:uniqueId val="{00000001-AC91-4D97-90F5-155E2D3F3787}"/>
            </c:ext>
          </c:extLst>
        </c:ser>
        <c:ser>
          <c:idx val="2"/>
          <c:order val="2"/>
          <c:tx>
            <c:strRef>
              <c:f>'Reg 4'!$AJ$4:$AJ$5</c:f>
              <c:strCache>
                <c:ptCount val="1"/>
                <c:pt idx="0">
                  <c:v>Carroll</c:v>
                </c:pt>
              </c:strCache>
            </c:strRef>
          </c:tx>
          <c:cat>
            <c:strRef>
              <c:f>'Reg 4'!$AG$6:$AG$10</c:f>
              <c:strCache>
                <c:ptCount val="5"/>
                <c:pt idx="0">
                  <c:v>2009 - 2013 </c:v>
                </c:pt>
                <c:pt idx="1">
                  <c:v>2010 - 2014 </c:v>
                </c:pt>
                <c:pt idx="2">
                  <c:v>2011 - 2015 </c:v>
                </c:pt>
                <c:pt idx="3">
                  <c:v>2012 - 2016 </c:v>
                </c:pt>
                <c:pt idx="4">
                  <c:v>2013 - 2017 </c:v>
                </c:pt>
              </c:strCache>
            </c:strRef>
          </c:cat>
          <c:val>
            <c:numRef>
              <c:f>'Reg 4'!$AJ$6:$AJ$10</c:f>
              <c:numCache>
                <c:formatCode>0%</c:formatCode>
                <c:ptCount val="5"/>
                <c:pt idx="0">
                  <c:v>8.5999999999999993E-2</c:v>
                </c:pt>
                <c:pt idx="1">
                  <c:v>8.5999999999999993E-2</c:v>
                </c:pt>
                <c:pt idx="2">
                  <c:v>5.8999999999999997E-2</c:v>
                </c:pt>
                <c:pt idx="3">
                  <c:v>6.2E-2</c:v>
                </c:pt>
                <c:pt idx="4">
                  <c:v>5.7000000000000002E-2</c:v>
                </c:pt>
              </c:numCache>
            </c:numRef>
          </c:val>
          <c:smooth val="0"/>
          <c:extLst>
            <c:ext xmlns:c16="http://schemas.microsoft.com/office/drawing/2014/chart" uri="{C3380CC4-5D6E-409C-BE32-E72D297353CC}">
              <c16:uniqueId val="{00000002-AC91-4D97-90F5-155E2D3F3787}"/>
            </c:ext>
          </c:extLst>
        </c:ser>
        <c:ser>
          <c:idx val="3"/>
          <c:order val="3"/>
          <c:tx>
            <c:strRef>
              <c:f>'Reg 4'!$AK$4:$AK$5</c:f>
              <c:strCache>
                <c:ptCount val="1"/>
                <c:pt idx="0">
                  <c:v>Coweta</c:v>
                </c:pt>
              </c:strCache>
            </c:strRef>
          </c:tx>
          <c:cat>
            <c:strRef>
              <c:f>'Reg 4'!$AG$6:$AG$10</c:f>
              <c:strCache>
                <c:ptCount val="5"/>
                <c:pt idx="0">
                  <c:v>2009 - 2013 </c:v>
                </c:pt>
                <c:pt idx="1">
                  <c:v>2010 - 2014 </c:v>
                </c:pt>
                <c:pt idx="2">
                  <c:v>2011 - 2015 </c:v>
                </c:pt>
                <c:pt idx="3">
                  <c:v>2012 - 2016 </c:v>
                </c:pt>
                <c:pt idx="4">
                  <c:v>2013 - 2017 </c:v>
                </c:pt>
              </c:strCache>
            </c:strRef>
          </c:cat>
          <c:val>
            <c:numRef>
              <c:f>'Reg 4'!$AK$6:$AK$10</c:f>
              <c:numCache>
                <c:formatCode>0%</c:formatCode>
                <c:ptCount val="5"/>
                <c:pt idx="0">
                  <c:v>7.3999999999999996E-2</c:v>
                </c:pt>
                <c:pt idx="1">
                  <c:v>7.9000000000000001E-2</c:v>
                </c:pt>
                <c:pt idx="2">
                  <c:v>8.4000000000000005E-2</c:v>
                </c:pt>
                <c:pt idx="3">
                  <c:v>9.7000000000000003E-2</c:v>
                </c:pt>
                <c:pt idx="4">
                  <c:v>0.115</c:v>
                </c:pt>
              </c:numCache>
            </c:numRef>
          </c:val>
          <c:smooth val="0"/>
          <c:extLst>
            <c:ext xmlns:c16="http://schemas.microsoft.com/office/drawing/2014/chart" uri="{C3380CC4-5D6E-409C-BE32-E72D297353CC}">
              <c16:uniqueId val="{00000003-AC91-4D97-90F5-155E2D3F3787}"/>
            </c:ext>
          </c:extLst>
        </c:ser>
        <c:ser>
          <c:idx val="4"/>
          <c:order val="4"/>
          <c:tx>
            <c:strRef>
              <c:f>'Reg 4'!$AL$4:$AL$5</c:f>
              <c:strCache>
                <c:ptCount val="1"/>
                <c:pt idx="0">
                  <c:v>Heard</c:v>
                </c:pt>
              </c:strCache>
            </c:strRef>
          </c:tx>
          <c:cat>
            <c:strRef>
              <c:f>'Reg 4'!$AG$6:$AG$10</c:f>
              <c:strCache>
                <c:ptCount val="5"/>
                <c:pt idx="0">
                  <c:v>2009 - 2013 </c:v>
                </c:pt>
                <c:pt idx="1">
                  <c:v>2010 - 2014 </c:v>
                </c:pt>
                <c:pt idx="2">
                  <c:v>2011 - 2015 </c:v>
                </c:pt>
                <c:pt idx="3">
                  <c:v>2012 - 2016 </c:v>
                </c:pt>
                <c:pt idx="4">
                  <c:v>2013 - 2017 </c:v>
                </c:pt>
              </c:strCache>
            </c:strRef>
          </c:cat>
          <c:val>
            <c:numRef>
              <c:f>'Reg 4'!$AL$6:$AL$10</c:f>
              <c:numCache>
                <c:formatCode>0%</c:formatCode>
                <c:ptCount val="5"/>
                <c:pt idx="0">
                  <c:v>0.127</c:v>
                </c:pt>
                <c:pt idx="1">
                  <c:v>0.156</c:v>
                </c:pt>
                <c:pt idx="2">
                  <c:v>0.13300000000000001</c:v>
                </c:pt>
                <c:pt idx="3">
                  <c:v>8.2000000000000003E-2</c:v>
                </c:pt>
                <c:pt idx="4">
                  <c:v>7.9000000000000001E-2</c:v>
                </c:pt>
              </c:numCache>
            </c:numRef>
          </c:val>
          <c:smooth val="0"/>
          <c:extLst>
            <c:ext xmlns:c16="http://schemas.microsoft.com/office/drawing/2014/chart" uri="{C3380CC4-5D6E-409C-BE32-E72D297353CC}">
              <c16:uniqueId val="{00000004-AC91-4D97-90F5-155E2D3F3787}"/>
            </c:ext>
          </c:extLst>
        </c:ser>
        <c:ser>
          <c:idx val="5"/>
          <c:order val="5"/>
          <c:tx>
            <c:strRef>
              <c:f>'Reg 4'!$AM$4:$AM$5</c:f>
              <c:strCache>
                <c:ptCount val="1"/>
                <c:pt idx="0">
                  <c:v>Lamar</c:v>
                </c:pt>
              </c:strCache>
            </c:strRef>
          </c:tx>
          <c:cat>
            <c:strRef>
              <c:f>'Reg 4'!$AG$6:$AG$10</c:f>
              <c:strCache>
                <c:ptCount val="5"/>
                <c:pt idx="0">
                  <c:v>2009 - 2013 </c:v>
                </c:pt>
                <c:pt idx="1">
                  <c:v>2010 - 2014 </c:v>
                </c:pt>
                <c:pt idx="2">
                  <c:v>2011 - 2015 </c:v>
                </c:pt>
                <c:pt idx="3">
                  <c:v>2012 - 2016 </c:v>
                </c:pt>
                <c:pt idx="4">
                  <c:v>2013 - 2017 </c:v>
                </c:pt>
              </c:strCache>
            </c:strRef>
          </c:cat>
          <c:val>
            <c:numRef>
              <c:f>'Reg 4'!$AM$6:$AM$10</c:f>
              <c:numCache>
                <c:formatCode>0%</c:formatCode>
                <c:ptCount val="5"/>
                <c:pt idx="0">
                  <c:v>8.4000000000000005E-2</c:v>
                </c:pt>
                <c:pt idx="1">
                  <c:v>9.5000000000000001E-2</c:v>
                </c:pt>
                <c:pt idx="2">
                  <c:v>6.9000000000000006E-2</c:v>
                </c:pt>
                <c:pt idx="3">
                  <c:v>5.6000000000000001E-2</c:v>
                </c:pt>
                <c:pt idx="4">
                  <c:v>8.4000000000000005E-2</c:v>
                </c:pt>
              </c:numCache>
            </c:numRef>
          </c:val>
          <c:smooth val="0"/>
          <c:extLst>
            <c:ext xmlns:c16="http://schemas.microsoft.com/office/drawing/2014/chart" uri="{C3380CC4-5D6E-409C-BE32-E72D297353CC}">
              <c16:uniqueId val="{00000005-AC91-4D97-90F5-155E2D3F3787}"/>
            </c:ext>
          </c:extLst>
        </c:ser>
        <c:ser>
          <c:idx val="6"/>
          <c:order val="6"/>
          <c:tx>
            <c:strRef>
              <c:f>'Reg 4'!$AN$4:$AN$5</c:f>
              <c:strCache>
                <c:ptCount val="1"/>
                <c:pt idx="0">
                  <c:v>Meriwether</c:v>
                </c:pt>
              </c:strCache>
            </c:strRef>
          </c:tx>
          <c:cat>
            <c:strRef>
              <c:f>'Reg 4'!$AG$6:$AG$10</c:f>
              <c:strCache>
                <c:ptCount val="5"/>
                <c:pt idx="0">
                  <c:v>2009 - 2013 </c:v>
                </c:pt>
                <c:pt idx="1">
                  <c:v>2010 - 2014 </c:v>
                </c:pt>
                <c:pt idx="2">
                  <c:v>2011 - 2015 </c:v>
                </c:pt>
                <c:pt idx="3">
                  <c:v>2012 - 2016 </c:v>
                </c:pt>
                <c:pt idx="4">
                  <c:v>2013 - 2017 </c:v>
                </c:pt>
              </c:strCache>
            </c:strRef>
          </c:cat>
          <c:val>
            <c:numRef>
              <c:f>'Reg 4'!$AN$6:$AN$10</c:f>
              <c:numCache>
                <c:formatCode>0%</c:formatCode>
                <c:ptCount val="5"/>
                <c:pt idx="0">
                  <c:v>0.20499999999999999</c:v>
                </c:pt>
                <c:pt idx="1">
                  <c:v>0.182</c:v>
                </c:pt>
                <c:pt idx="2">
                  <c:v>0.18099999999999999</c:v>
                </c:pt>
                <c:pt idx="3">
                  <c:v>0.17299999999999999</c:v>
                </c:pt>
                <c:pt idx="4">
                  <c:v>0.21199999999999999</c:v>
                </c:pt>
              </c:numCache>
            </c:numRef>
          </c:val>
          <c:smooth val="0"/>
          <c:extLst>
            <c:ext xmlns:c16="http://schemas.microsoft.com/office/drawing/2014/chart" uri="{C3380CC4-5D6E-409C-BE32-E72D297353CC}">
              <c16:uniqueId val="{00000006-AC91-4D97-90F5-155E2D3F3787}"/>
            </c:ext>
          </c:extLst>
        </c:ser>
        <c:ser>
          <c:idx val="7"/>
          <c:order val="7"/>
          <c:tx>
            <c:strRef>
              <c:f>'Reg 4'!$AO$4:$AO$5</c:f>
              <c:strCache>
                <c:ptCount val="1"/>
                <c:pt idx="0">
                  <c:v>Pike</c:v>
                </c:pt>
              </c:strCache>
            </c:strRef>
          </c:tx>
          <c:cat>
            <c:strRef>
              <c:f>'Reg 4'!$AG$6:$AG$10</c:f>
              <c:strCache>
                <c:ptCount val="5"/>
                <c:pt idx="0">
                  <c:v>2009 - 2013 </c:v>
                </c:pt>
                <c:pt idx="1">
                  <c:v>2010 - 2014 </c:v>
                </c:pt>
                <c:pt idx="2">
                  <c:v>2011 - 2015 </c:v>
                </c:pt>
                <c:pt idx="3">
                  <c:v>2012 - 2016 </c:v>
                </c:pt>
                <c:pt idx="4">
                  <c:v>2013 - 2017 </c:v>
                </c:pt>
              </c:strCache>
            </c:strRef>
          </c:cat>
          <c:val>
            <c:numRef>
              <c:f>'Reg 4'!$AO$6:$AO$10</c:f>
              <c:numCache>
                <c:formatCode>0%</c:formatCode>
                <c:ptCount val="5"/>
                <c:pt idx="0">
                  <c:v>0.105</c:v>
                </c:pt>
                <c:pt idx="1">
                  <c:v>8.8999999999999996E-2</c:v>
                </c:pt>
                <c:pt idx="2">
                  <c:v>0.13700000000000001</c:v>
                </c:pt>
                <c:pt idx="3">
                  <c:v>0.14399999999999999</c:v>
                </c:pt>
                <c:pt idx="4">
                  <c:v>0.11</c:v>
                </c:pt>
              </c:numCache>
            </c:numRef>
          </c:val>
          <c:smooth val="0"/>
          <c:extLst>
            <c:ext xmlns:c16="http://schemas.microsoft.com/office/drawing/2014/chart" uri="{C3380CC4-5D6E-409C-BE32-E72D297353CC}">
              <c16:uniqueId val="{00000007-AC91-4D97-90F5-155E2D3F3787}"/>
            </c:ext>
          </c:extLst>
        </c:ser>
        <c:ser>
          <c:idx val="8"/>
          <c:order val="8"/>
          <c:tx>
            <c:strRef>
              <c:f>'Reg 4'!$AP$4:$AP$5</c:f>
              <c:strCache>
                <c:ptCount val="1"/>
                <c:pt idx="0">
                  <c:v>Spalding</c:v>
                </c:pt>
              </c:strCache>
            </c:strRef>
          </c:tx>
          <c:cat>
            <c:strRef>
              <c:f>'Reg 4'!$AG$6:$AG$10</c:f>
              <c:strCache>
                <c:ptCount val="5"/>
                <c:pt idx="0">
                  <c:v>2009 - 2013 </c:v>
                </c:pt>
                <c:pt idx="1">
                  <c:v>2010 - 2014 </c:v>
                </c:pt>
                <c:pt idx="2">
                  <c:v>2011 - 2015 </c:v>
                </c:pt>
                <c:pt idx="3">
                  <c:v>2012 - 2016 </c:v>
                </c:pt>
                <c:pt idx="4">
                  <c:v>2013 - 2017 </c:v>
                </c:pt>
              </c:strCache>
            </c:strRef>
          </c:cat>
          <c:val>
            <c:numRef>
              <c:f>'Reg 4'!$AP$6:$AP$10</c:f>
              <c:numCache>
                <c:formatCode>0%</c:formatCode>
                <c:ptCount val="5"/>
                <c:pt idx="0">
                  <c:v>0.17299999999999999</c:v>
                </c:pt>
                <c:pt idx="1">
                  <c:v>0.20899999999999999</c:v>
                </c:pt>
                <c:pt idx="2">
                  <c:v>0.20200000000000001</c:v>
                </c:pt>
                <c:pt idx="3">
                  <c:v>0.24199999999999999</c:v>
                </c:pt>
                <c:pt idx="4">
                  <c:v>0.252</c:v>
                </c:pt>
              </c:numCache>
            </c:numRef>
          </c:val>
          <c:smooth val="0"/>
          <c:extLst>
            <c:ext xmlns:c16="http://schemas.microsoft.com/office/drawing/2014/chart" uri="{C3380CC4-5D6E-409C-BE32-E72D297353CC}">
              <c16:uniqueId val="{00000008-AC91-4D97-90F5-155E2D3F3787}"/>
            </c:ext>
          </c:extLst>
        </c:ser>
        <c:ser>
          <c:idx val="9"/>
          <c:order val="9"/>
          <c:tx>
            <c:strRef>
              <c:f>'Reg 4'!$AQ$4:$AQ$5</c:f>
              <c:strCache>
                <c:ptCount val="1"/>
                <c:pt idx="0">
                  <c:v>Troup</c:v>
                </c:pt>
              </c:strCache>
            </c:strRef>
          </c:tx>
          <c:cat>
            <c:strRef>
              <c:f>'Reg 4'!$AG$6:$AG$10</c:f>
              <c:strCache>
                <c:ptCount val="5"/>
                <c:pt idx="0">
                  <c:v>2009 - 2013 </c:v>
                </c:pt>
                <c:pt idx="1">
                  <c:v>2010 - 2014 </c:v>
                </c:pt>
                <c:pt idx="2">
                  <c:v>2011 - 2015 </c:v>
                </c:pt>
                <c:pt idx="3">
                  <c:v>2012 - 2016 </c:v>
                </c:pt>
                <c:pt idx="4">
                  <c:v>2013 - 2017 </c:v>
                </c:pt>
              </c:strCache>
            </c:strRef>
          </c:cat>
          <c:val>
            <c:numRef>
              <c:f>'Reg 4'!$AQ$6:$AQ$10</c:f>
              <c:numCache>
                <c:formatCode>0%</c:formatCode>
                <c:ptCount val="5"/>
                <c:pt idx="0">
                  <c:v>0.14299999999999999</c:v>
                </c:pt>
                <c:pt idx="1">
                  <c:v>0.18099999999999999</c:v>
                </c:pt>
                <c:pt idx="2">
                  <c:v>0.156</c:v>
                </c:pt>
                <c:pt idx="3">
                  <c:v>0.13600000000000001</c:v>
                </c:pt>
                <c:pt idx="4">
                  <c:v>0.16500000000000001</c:v>
                </c:pt>
              </c:numCache>
            </c:numRef>
          </c:val>
          <c:smooth val="0"/>
          <c:extLst>
            <c:ext xmlns:c16="http://schemas.microsoft.com/office/drawing/2014/chart" uri="{C3380CC4-5D6E-409C-BE32-E72D297353CC}">
              <c16:uniqueId val="{00000009-AC91-4D97-90F5-155E2D3F3787}"/>
            </c:ext>
          </c:extLst>
        </c:ser>
        <c:ser>
          <c:idx val="10"/>
          <c:order val="10"/>
          <c:tx>
            <c:strRef>
              <c:f>'Reg 4'!$AR$4:$AR$5</c:f>
              <c:strCache>
                <c:ptCount val="1"/>
                <c:pt idx="0">
                  <c:v>Thomaston-Upson</c:v>
                </c:pt>
              </c:strCache>
            </c:strRef>
          </c:tx>
          <c:cat>
            <c:strRef>
              <c:f>'Reg 4'!$AG$6:$AG$10</c:f>
              <c:strCache>
                <c:ptCount val="5"/>
                <c:pt idx="0">
                  <c:v>2009 - 2013 </c:v>
                </c:pt>
                <c:pt idx="1">
                  <c:v>2010 - 2014 </c:v>
                </c:pt>
                <c:pt idx="2">
                  <c:v>2011 - 2015 </c:v>
                </c:pt>
                <c:pt idx="3">
                  <c:v>2012 - 2016 </c:v>
                </c:pt>
                <c:pt idx="4">
                  <c:v>2013 - 2017 </c:v>
                </c:pt>
              </c:strCache>
            </c:strRef>
          </c:cat>
          <c:val>
            <c:numRef>
              <c:f>'Reg 4'!$AR$6:$AR$10</c:f>
              <c:numCache>
                <c:formatCode>0%</c:formatCode>
                <c:ptCount val="5"/>
                <c:pt idx="0">
                  <c:v>0.187</c:v>
                </c:pt>
                <c:pt idx="1">
                  <c:v>0.158</c:v>
                </c:pt>
                <c:pt idx="2">
                  <c:v>0.16400000000000001</c:v>
                </c:pt>
                <c:pt idx="3">
                  <c:v>0.14199999999999999</c:v>
                </c:pt>
                <c:pt idx="4">
                  <c:v>0.126</c:v>
                </c:pt>
              </c:numCache>
            </c:numRef>
          </c:val>
          <c:smooth val="0"/>
          <c:extLst>
            <c:ext xmlns:c16="http://schemas.microsoft.com/office/drawing/2014/chart" uri="{C3380CC4-5D6E-409C-BE32-E72D297353CC}">
              <c16:uniqueId val="{0000000A-AC91-4D97-90F5-155E2D3F3787}"/>
            </c:ext>
          </c:extLst>
        </c:ser>
        <c:dLbls>
          <c:showLegendKey val="0"/>
          <c:showVal val="0"/>
          <c:showCatName val="0"/>
          <c:showSerName val="0"/>
          <c:showPercent val="0"/>
          <c:showBubbleSize val="0"/>
        </c:dLbls>
        <c:marker val="1"/>
        <c:smooth val="0"/>
        <c:axId val="92238208"/>
        <c:axId val="92239744"/>
      </c:lineChart>
      <c:catAx>
        <c:axId val="92238208"/>
        <c:scaling>
          <c:orientation val="minMax"/>
        </c:scaling>
        <c:delete val="0"/>
        <c:axPos val="b"/>
        <c:numFmt formatCode="General" sourceLinked="0"/>
        <c:majorTickMark val="out"/>
        <c:minorTickMark val="none"/>
        <c:tickLblPos val="nextTo"/>
        <c:crossAx val="92239744"/>
        <c:crosses val="autoZero"/>
        <c:auto val="1"/>
        <c:lblAlgn val="ctr"/>
        <c:lblOffset val="100"/>
        <c:noMultiLvlLbl val="0"/>
      </c:catAx>
      <c:valAx>
        <c:axId val="92239744"/>
        <c:scaling>
          <c:orientation val="minMax"/>
        </c:scaling>
        <c:delete val="0"/>
        <c:axPos val="l"/>
        <c:majorGridlines/>
        <c:numFmt formatCode="0%" sourceLinked="1"/>
        <c:majorTickMark val="out"/>
        <c:minorTickMark val="none"/>
        <c:tickLblPos val="nextTo"/>
        <c:crossAx val="92238208"/>
        <c:crosses val="autoZero"/>
        <c:crossBetween val="between"/>
      </c:valAx>
    </c:plotArea>
    <c:legend>
      <c:legendPos val="r"/>
      <c:layout>
        <c:manualLayout>
          <c:xMode val="edge"/>
          <c:yMode val="edge"/>
          <c:x val="0.70120533010296793"/>
          <c:y val="1.8634491809213508E-2"/>
          <c:w val="0.28220283161720172"/>
          <c:h val="0.96318580867046788"/>
        </c:manualLayout>
      </c:layout>
      <c:overlay val="0"/>
    </c:legend>
    <c:plotVisOnly val="1"/>
    <c:dispBlanksAs val="gap"/>
    <c:showDLblsOverMax val="0"/>
  </c:chart>
  <c:txPr>
    <a:bodyPr/>
    <a:lstStyle/>
    <a:p>
      <a:pPr>
        <a:defRPr sz="2000"/>
      </a:pPr>
      <a:endParaRPr lang="en-US"/>
    </a:p>
  </c:txPr>
  <c:externalData r:id="rId1">
    <c:autoUpdate val="0"/>
  </c:externalData>
  <c:extLst>
    <c:ext xmlns:c14="http://schemas.microsoft.com/office/drawing/2007/8/2/chart" uri="{781A3756-C4B2-4CAC-9D66-4F8BD8637D16}">
      <c14:pivotOptions>
        <c14:dropZoneFilter val="1"/>
        <c14:dropZoneCategories val="1"/>
        <c14:dropZoneData val="1"/>
        <c14:dropZoneSeries val="1"/>
      </c14:pivotOptions>
    </c:ext>
  </c:extLst>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588716458986311E-2"/>
          <c:y val="0"/>
          <c:w val="0.90261193079020463"/>
          <c:h val="0.56638799742187818"/>
        </c:manualLayout>
      </c:layout>
      <c:barChart>
        <c:barDir val="col"/>
        <c:grouping val="clustered"/>
        <c:varyColors val="0"/>
        <c:ser>
          <c:idx val="0"/>
          <c:order val="0"/>
          <c:tx>
            <c:strRef>
              <c:f>'Reg 4'!$AX$4</c:f>
              <c:strCache>
                <c:ptCount val="1"/>
                <c:pt idx="0">
                  <c:v>% Low-Income (GA 62%)</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'Reg 4'!$AW$5:$AW$14</c:f>
              <c:strCache>
                <c:ptCount val="10"/>
                <c:pt idx="0">
                  <c:v>Meriwether</c:v>
                </c:pt>
                <c:pt idx="1">
                  <c:v>Butts</c:v>
                </c:pt>
                <c:pt idx="2">
                  <c:v>Thomaston-Upson</c:v>
                </c:pt>
                <c:pt idx="3">
                  <c:v>Griffin-Spalding</c:v>
                </c:pt>
                <c:pt idx="4">
                  <c:v>Lamar</c:v>
                </c:pt>
                <c:pt idx="5">
                  <c:v>Troup</c:v>
                </c:pt>
                <c:pt idx="6">
                  <c:v>Heard</c:v>
                </c:pt>
                <c:pt idx="7">
                  <c:v>Carroll</c:v>
                </c:pt>
                <c:pt idx="8">
                  <c:v>Coweta</c:v>
                </c:pt>
                <c:pt idx="9">
                  <c:v>Pike</c:v>
                </c:pt>
              </c:strCache>
            </c:strRef>
          </c:cat>
          <c:val>
            <c:numRef>
              <c:f>'Reg 4'!$AX$5:$AX$14</c:f>
              <c:numCache>
                <c:formatCode>0</c:formatCode>
                <c:ptCount val="10"/>
                <c:pt idx="0">
                  <c:v>100</c:v>
                </c:pt>
                <c:pt idx="1">
                  <c:v>87</c:v>
                </c:pt>
                <c:pt idx="2">
                  <c:v>79</c:v>
                </c:pt>
                <c:pt idx="3">
                  <c:v>77</c:v>
                </c:pt>
                <c:pt idx="4">
                  <c:v>72</c:v>
                </c:pt>
                <c:pt idx="5">
                  <c:v>68</c:v>
                </c:pt>
                <c:pt idx="6">
                  <c:v>65</c:v>
                </c:pt>
                <c:pt idx="7">
                  <c:v>60</c:v>
                </c:pt>
                <c:pt idx="8">
                  <c:v>41</c:v>
                </c:pt>
                <c:pt idx="9">
                  <c:v>40</c:v>
                </c:pt>
              </c:numCache>
            </c:numRef>
          </c:val>
          <c:extLst>
            <c:ext xmlns:c16="http://schemas.microsoft.com/office/drawing/2014/chart" uri="{C3380CC4-5D6E-409C-BE32-E72D297353CC}">
              <c16:uniqueId val="{00000000-1F6A-4C68-B92C-E34AE31984C1}"/>
            </c:ext>
          </c:extLst>
        </c:ser>
        <c:dLbls>
          <c:showLegendKey val="0"/>
          <c:showVal val="1"/>
          <c:showCatName val="0"/>
          <c:showSerName val="0"/>
          <c:showPercent val="0"/>
          <c:showBubbleSize val="0"/>
        </c:dLbls>
        <c:gapWidth val="75"/>
        <c:axId val="92256896"/>
        <c:axId val="93340032"/>
      </c:barChart>
      <c:catAx>
        <c:axId val="92256896"/>
        <c:scaling>
          <c:orientation val="minMax"/>
        </c:scaling>
        <c:delete val="0"/>
        <c:axPos val="b"/>
        <c:numFmt formatCode="General" sourceLinked="0"/>
        <c:majorTickMark val="none"/>
        <c:minorTickMark val="none"/>
        <c:tickLblPos val="nextTo"/>
        <c:crossAx val="93340032"/>
        <c:crosses val="autoZero"/>
        <c:auto val="1"/>
        <c:lblAlgn val="ctr"/>
        <c:lblOffset val="100"/>
        <c:noMultiLvlLbl val="0"/>
      </c:catAx>
      <c:valAx>
        <c:axId val="93340032"/>
        <c:scaling>
          <c:orientation val="minMax"/>
        </c:scaling>
        <c:delete val="1"/>
        <c:axPos val="l"/>
        <c:numFmt formatCode="0" sourceLinked="1"/>
        <c:majorTickMark val="none"/>
        <c:minorTickMark val="none"/>
        <c:tickLblPos val="nextTo"/>
        <c:crossAx val="92256896"/>
        <c:crosses val="autoZero"/>
        <c:crossBetween val="between"/>
      </c:valAx>
    </c:plotArea>
    <c:legend>
      <c:legendPos val="b"/>
      <c:overlay val="0"/>
    </c:legend>
    <c:plotVisOnly val="1"/>
    <c:dispBlanksAs val="gap"/>
    <c:showDLblsOverMax val="0"/>
  </c:chart>
  <c:txPr>
    <a:bodyPr/>
    <a:lstStyle/>
    <a:p>
      <a:pPr>
        <a:defRPr sz="2000"/>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9588716458986311E-2"/>
          <c:y val="0"/>
          <c:w val="0.90261193079020463"/>
          <c:h val="0.48595246493970834"/>
        </c:manualLayout>
      </c:layout>
      <c:barChart>
        <c:barDir val="col"/>
        <c:grouping val="clustered"/>
        <c:varyColors val="0"/>
        <c:ser>
          <c:idx val="0"/>
          <c:order val="0"/>
          <c:tx>
            <c:strRef>
              <c:f>'Reg 4'!$AX$4</c:f>
              <c:strCache>
                <c:ptCount val="1"/>
                <c:pt idx="0">
                  <c:v>% Low-Income (GA 62%)</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'Reg 4'!$AW$5:$AW$14</c:f>
              <c:strCache>
                <c:ptCount val="10"/>
                <c:pt idx="0">
                  <c:v>Meriwether</c:v>
                </c:pt>
                <c:pt idx="1">
                  <c:v>Butts</c:v>
                </c:pt>
                <c:pt idx="2">
                  <c:v>Thomaston-Upson</c:v>
                </c:pt>
                <c:pt idx="3">
                  <c:v>Griffin-Spalding</c:v>
                </c:pt>
                <c:pt idx="4">
                  <c:v>Lamar</c:v>
                </c:pt>
                <c:pt idx="5">
                  <c:v>Troup</c:v>
                </c:pt>
                <c:pt idx="6">
                  <c:v>Heard</c:v>
                </c:pt>
                <c:pt idx="7">
                  <c:v>Carroll</c:v>
                </c:pt>
                <c:pt idx="8">
                  <c:v>Coweta</c:v>
                </c:pt>
                <c:pt idx="9">
                  <c:v>Pike</c:v>
                </c:pt>
              </c:strCache>
            </c:strRef>
          </c:cat>
          <c:val>
            <c:numRef>
              <c:f>'Reg 4'!$AX$5:$AX$14</c:f>
              <c:numCache>
                <c:formatCode>0</c:formatCode>
                <c:ptCount val="10"/>
                <c:pt idx="0">
                  <c:v>100</c:v>
                </c:pt>
                <c:pt idx="1">
                  <c:v>87</c:v>
                </c:pt>
                <c:pt idx="2">
                  <c:v>79</c:v>
                </c:pt>
                <c:pt idx="3">
                  <c:v>77</c:v>
                </c:pt>
                <c:pt idx="4">
                  <c:v>72</c:v>
                </c:pt>
                <c:pt idx="5">
                  <c:v>68</c:v>
                </c:pt>
                <c:pt idx="6">
                  <c:v>65</c:v>
                </c:pt>
                <c:pt idx="7">
                  <c:v>60</c:v>
                </c:pt>
                <c:pt idx="8">
                  <c:v>41</c:v>
                </c:pt>
                <c:pt idx="9">
                  <c:v>40</c:v>
                </c:pt>
              </c:numCache>
            </c:numRef>
          </c:val>
          <c:extLst>
            <c:ext xmlns:c16="http://schemas.microsoft.com/office/drawing/2014/chart" uri="{C3380CC4-5D6E-409C-BE32-E72D297353CC}">
              <c16:uniqueId val="{00000000-0C32-4178-9AAC-CD76FC7581BC}"/>
            </c:ext>
          </c:extLst>
        </c:ser>
        <c:ser>
          <c:idx val="1"/>
          <c:order val="1"/>
          <c:tx>
            <c:strRef>
              <c:f>'Reg 4'!$AY$4</c:f>
              <c:strCache>
                <c:ptCount val="1"/>
                <c:pt idx="0">
                  <c:v>% Proficient+ (GA 42%)</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'Reg 4'!$AW$5:$AW$14</c:f>
              <c:strCache>
                <c:ptCount val="10"/>
                <c:pt idx="0">
                  <c:v>Meriwether</c:v>
                </c:pt>
                <c:pt idx="1">
                  <c:v>Butts</c:v>
                </c:pt>
                <c:pt idx="2">
                  <c:v>Thomaston-Upson</c:v>
                </c:pt>
                <c:pt idx="3">
                  <c:v>Griffin-Spalding</c:v>
                </c:pt>
                <c:pt idx="4">
                  <c:v>Lamar</c:v>
                </c:pt>
                <c:pt idx="5">
                  <c:v>Troup</c:v>
                </c:pt>
                <c:pt idx="6">
                  <c:v>Heard</c:v>
                </c:pt>
                <c:pt idx="7">
                  <c:v>Carroll</c:v>
                </c:pt>
                <c:pt idx="8">
                  <c:v>Coweta</c:v>
                </c:pt>
                <c:pt idx="9">
                  <c:v>Pike</c:v>
                </c:pt>
              </c:strCache>
            </c:strRef>
          </c:cat>
          <c:val>
            <c:numRef>
              <c:f>'Reg 4'!$AY$5:$AY$14</c:f>
              <c:numCache>
                <c:formatCode>0</c:formatCode>
                <c:ptCount val="10"/>
                <c:pt idx="0">
                  <c:v>26.5625</c:v>
                </c:pt>
                <c:pt idx="1">
                  <c:v>30.534351145038169</c:v>
                </c:pt>
                <c:pt idx="2">
                  <c:v>22.525597269624573</c:v>
                </c:pt>
                <c:pt idx="3">
                  <c:v>25.264550264550266</c:v>
                </c:pt>
                <c:pt idx="4">
                  <c:v>31.25</c:v>
                </c:pt>
                <c:pt idx="5">
                  <c:v>34.684684684684683</c:v>
                </c:pt>
                <c:pt idx="6">
                  <c:v>50.657894736842103</c:v>
                </c:pt>
                <c:pt idx="7">
                  <c:v>46.441605839416056</c:v>
                </c:pt>
                <c:pt idx="8">
                  <c:v>49.578742709008424</c:v>
                </c:pt>
                <c:pt idx="9">
                  <c:v>46.428571428571431</c:v>
                </c:pt>
              </c:numCache>
            </c:numRef>
          </c:val>
          <c:extLst>
            <c:ext xmlns:c16="http://schemas.microsoft.com/office/drawing/2014/chart" uri="{C3380CC4-5D6E-409C-BE32-E72D297353CC}">
              <c16:uniqueId val="{00000001-0C32-4178-9AAC-CD76FC7581BC}"/>
            </c:ext>
          </c:extLst>
        </c:ser>
        <c:dLbls>
          <c:showLegendKey val="0"/>
          <c:showVal val="1"/>
          <c:showCatName val="0"/>
          <c:showSerName val="0"/>
          <c:showPercent val="0"/>
          <c:showBubbleSize val="0"/>
        </c:dLbls>
        <c:gapWidth val="75"/>
        <c:axId val="93357568"/>
        <c:axId val="93359104"/>
      </c:barChart>
      <c:catAx>
        <c:axId val="93357568"/>
        <c:scaling>
          <c:orientation val="minMax"/>
        </c:scaling>
        <c:delete val="0"/>
        <c:axPos val="b"/>
        <c:numFmt formatCode="General" sourceLinked="0"/>
        <c:majorTickMark val="none"/>
        <c:minorTickMark val="none"/>
        <c:tickLblPos val="nextTo"/>
        <c:crossAx val="93359104"/>
        <c:crosses val="autoZero"/>
        <c:auto val="1"/>
        <c:lblAlgn val="ctr"/>
        <c:lblOffset val="100"/>
        <c:noMultiLvlLbl val="0"/>
      </c:catAx>
      <c:valAx>
        <c:axId val="93359104"/>
        <c:scaling>
          <c:orientation val="minMax"/>
        </c:scaling>
        <c:delete val="1"/>
        <c:axPos val="l"/>
        <c:numFmt formatCode="0" sourceLinked="1"/>
        <c:majorTickMark val="none"/>
        <c:minorTickMark val="none"/>
        <c:tickLblPos val="nextTo"/>
        <c:crossAx val="93357568"/>
        <c:crosses val="autoZero"/>
        <c:crossBetween val="between"/>
      </c:valAx>
    </c:plotArea>
    <c:legend>
      <c:legendPos val="b"/>
      <c:overlay val="0"/>
    </c:legend>
    <c:plotVisOnly val="1"/>
    <c:dispBlanksAs val="gap"/>
    <c:showDLblsOverMax val="0"/>
  </c:chart>
  <c:txPr>
    <a:bodyPr/>
    <a:lstStyle/>
    <a:p>
      <a:pPr>
        <a:defRPr sz="2000"/>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2154829656193959E-2"/>
          <c:y val="0"/>
          <c:w val="0.89969335516228788"/>
          <c:h val="0.49466502068597357"/>
        </c:manualLayout>
      </c:layout>
      <c:barChart>
        <c:barDir val="col"/>
        <c:grouping val="clustered"/>
        <c:varyColors val="0"/>
        <c:ser>
          <c:idx val="0"/>
          <c:order val="0"/>
          <c:tx>
            <c:strRef>
              <c:f>'Reg 4'!$AX$4</c:f>
              <c:strCache>
                <c:ptCount val="1"/>
                <c:pt idx="0">
                  <c:v>% Low-Income (GA 62%)</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'Reg 4'!$AW$5:$AW$14</c:f>
              <c:strCache>
                <c:ptCount val="10"/>
                <c:pt idx="0">
                  <c:v>Meriwether</c:v>
                </c:pt>
                <c:pt idx="1">
                  <c:v>Butts</c:v>
                </c:pt>
                <c:pt idx="2">
                  <c:v>Thomaston-Upson</c:v>
                </c:pt>
                <c:pt idx="3">
                  <c:v>Griffin-Spalding</c:v>
                </c:pt>
                <c:pt idx="4">
                  <c:v>Lamar</c:v>
                </c:pt>
                <c:pt idx="5">
                  <c:v>Troup</c:v>
                </c:pt>
                <c:pt idx="6">
                  <c:v>Heard</c:v>
                </c:pt>
                <c:pt idx="7">
                  <c:v>Carroll</c:v>
                </c:pt>
                <c:pt idx="8">
                  <c:v>Coweta</c:v>
                </c:pt>
                <c:pt idx="9">
                  <c:v>Pike</c:v>
                </c:pt>
              </c:strCache>
            </c:strRef>
          </c:cat>
          <c:val>
            <c:numRef>
              <c:f>'Reg 4'!$AX$5:$AX$14</c:f>
              <c:numCache>
                <c:formatCode>0</c:formatCode>
                <c:ptCount val="10"/>
                <c:pt idx="0">
                  <c:v>100</c:v>
                </c:pt>
                <c:pt idx="1">
                  <c:v>87</c:v>
                </c:pt>
                <c:pt idx="2">
                  <c:v>79</c:v>
                </c:pt>
                <c:pt idx="3">
                  <c:v>77</c:v>
                </c:pt>
                <c:pt idx="4">
                  <c:v>72</c:v>
                </c:pt>
                <c:pt idx="5">
                  <c:v>68</c:v>
                </c:pt>
                <c:pt idx="6">
                  <c:v>65</c:v>
                </c:pt>
                <c:pt idx="7">
                  <c:v>60</c:v>
                </c:pt>
                <c:pt idx="8">
                  <c:v>41</c:v>
                </c:pt>
                <c:pt idx="9">
                  <c:v>40</c:v>
                </c:pt>
              </c:numCache>
            </c:numRef>
          </c:val>
          <c:extLst>
            <c:ext xmlns:c16="http://schemas.microsoft.com/office/drawing/2014/chart" uri="{C3380CC4-5D6E-409C-BE32-E72D297353CC}">
              <c16:uniqueId val="{00000000-934B-4E28-A72B-AF08304637A5}"/>
            </c:ext>
          </c:extLst>
        </c:ser>
        <c:ser>
          <c:idx val="1"/>
          <c:order val="1"/>
          <c:tx>
            <c:strRef>
              <c:f>'Reg 4'!$AZ$4</c:f>
              <c:strCache>
                <c:ptCount val="1"/>
                <c:pt idx="0">
                  <c:v>% Proficient+ (GA 35%)</c:v>
                </c:pt>
              </c:strCache>
            </c:strRef>
          </c:tx>
          <c:spPr>
            <a:solidFill>
              <a:schemeClr val="accent6"/>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'Reg 4'!$AW$5:$AW$14</c:f>
              <c:strCache>
                <c:ptCount val="10"/>
                <c:pt idx="0">
                  <c:v>Meriwether</c:v>
                </c:pt>
                <c:pt idx="1">
                  <c:v>Butts</c:v>
                </c:pt>
                <c:pt idx="2">
                  <c:v>Thomaston-Upson</c:v>
                </c:pt>
                <c:pt idx="3">
                  <c:v>Griffin-Spalding</c:v>
                </c:pt>
                <c:pt idx="4">
                  <c:v>Lamar</c:v>
                </c:pt>
                <c:pt idx="5">
                  <c:v>Troup</c:v>
                </c:pt>
                <c:pt idx="6">
                  <c:v>Heard</c:v>
                </c:pt>
                <c:pt idx="7">
                  <c:v>Carroll</c:v>
                </c:pt>
                <c:pt idx="8">
                  <c:v>Coweta</c:v>
                </c:pt>
                <c:pt idx="9">
                  <c:v>Pike</c:v>
                </c:pt>
              </c:strCache>
            </c:strRef>
          </c:cat>
          <c:val>
            <c:numRef>
              <c:f>'Reg 4'!$AZ$5:$AZ$14</c:f>
              <c:numCache>
                <c:formatCode>0</c:formatCode>
                <c:ptCount val="10"/>
                <c:pt idx="0">
                  <c:v>31.543624161073826</c:v>
                </c:pt>
                <c:pt idx="1">
                  <c:v>9.5890410958904102</c:v>
                </c:pt>
                <c:pt idx="2">
                  <c:v>35.443037974683541</c:v>
                </c:pt>
                <c:pt idx="3">
                  <c:v>26.172465960665658</c:v>
                </c:pt>
                <c:pt idx="4">
                  <c:v>15.736040609137056</c:v>
                </c:pt>
                <c:pt idx="5">
                  <c:v>26.625</c:v>
                </c:pt>
                <c:pt idx="6">
                  <c:v>79.389312977099237</c:v>
                </c:pt>
                <c:pt idx="7">
                  <c:v>40.814081408140815</c:v>
                </c:pt>
                <c:pt idx="8">
                  <c:v>54.633867276887869</c:v>
                </c:pt>
                <c:pt idx="9">
                  <c:v>27.441860465116278</c:v>
                </c:pt>
              </c:numCache>
            </c:numRef>
          </c:val>
          <c:extLst>
            <c:ext xmlns:c16="http://schemas.microsoft.com/office/drawing/2014/chart" uri="{C3380CC4-5D6E-409C-BE32-E72D297353CC}">
              <c16:uniqueId val="{00000001-934B-4E28-A72B-AF08304637A5}"/>
            </c:ext>
          </c:extLst>
        </c:ser>
        <c:dLbls>
          <c:showLegendKey val="0"/>
          <c:showVal val="1"/>
          <c:showCatName val="0"/>
          <c:showSerName val="0"/>
          <c:showPercent val="0"/>
          <c:showBubbleSize val="0"/>
        </c:dLbls>
        <c:gapWidth val="75"/>
        <c:axId val="102770944"/>
        <c:axId val="102776832"/>
      </c:barChart>
      <c:catAx>
        <c:axId val="102770944"/>
        <c:scaling>
          <c:orientation val="minMax"/>
        </c:scaling>
        <c:delete val="0"/>
        <c:axPos val="b"/>
        <c:numFmt formatCode="General" sourceLinked="0"/>
        <c:majorTickMark val="none"/>
        <c:minorTickMark val="none"/>
        <c:tickLblPos val="nextTo"/>
        <c:crossAx val="102776832"/>
        <c:crosses val="autoZero"/>
        <c:auto val="1"/>
        <c:lblAlgn val="ctr"/>
        <c:lblOffset val="100"/>
        <c:noMultiLvlLbl val="0"/>
      </c:catAx>
      <c:valAx>
        <c:axId val="102776832"/>
        <c:scaling>
          <c:orientation val="minMax"/>
        </c:scaling>
        <c:delete val="1"/>
        <c:axPos val="l"/>
        <c:numFmt formatCode="0" sourceLinked="1"/>
        <c:majorTickMark val="none"/>
        <c:minorTickMark val="none"/>
        <c:tickLblPos val="nextTo"/>
        <c:crossAx val="102770944"/>
        <c:crosses val="autoZero"/>
        <c:crossBetween val="between"/>
      </c:valAx>
    </c:plotArea>
    <c:legend>
      <c:legendPos val="b"/>
      <c:overlay val="0"/>
    </c:legend>
    <c:plotVisOnly val="1"/>
    <c:dispBlanksAs val="gap"/>
    <c:showDLblsOverMax val="0"/>
  </c:chart>
  <c:txPr>
    <a:bodyPr/>
    <a:lstStyle/>
    <a:p>
      <a:pPr>
        <a:defRPr sz="2000"/>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8390201224846889E-2"/>
          <c:y val="1.3869020049673541E-2"/>
          <c:w val="0.93032748474843352"/>
          <c:h val="0.52653320070812659"/>
        </c:manualLayout>
      </c:layout>
      <c:barChart>
        <c:barDir val="col"/>
        <c:grouping val="clustered"/>
        <c:varyColors val="0"/>
        <c:ser>
          <c:idx val="0"/>
          <c:order val="0"/>
          <c:tx>
            <c:strRef>
              <c:f>'Reg 4'!$AX$4</c:f>
              <c:strCache>
                <c:ptCount val="1"/>
                <c:pt idx="0">
                  <c:v>% Low-Income (GA 62%)</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'Reg 4'!$AW$5:$AW$14</c:f>
              <c:strCache>
                <c:ptCount val="10"/>
                <c:pt idx="0">
                  <c:v>Meriwether</c:v>
                </c:pt>
                <c:pt idx="1">
                  <c:v>Butts</c:v>
                </c:pt>
                <c:pt idx="2">
                  <c:v>Thomaston-Upson</c:v>
                </c:pt>
                <c:pt idx="3">
                  <c:v>Griffin-Spalding</c:v>
                </c:pt>
                <c:pt idx="4">
                  <c:v>Lamar</c:v>
                </c:pt>
                <c:pt idx="5">
                  <c:v>Troup</c:v>
                </c:pt>
                <c:pt idx="6">
                  <c:v>Heard</c:v>
                </c:pt>
                <c:pt idx="7">
                  <c:v>Carroll</c:v>
                </c:pt>
                <c:pt idx="8">
                  <c:v>Coweta</c:v>
                </c:pt>
                <c:pt idx="9">
                  <c:v>Pike</c:v>
                </c:pt>
              </c:strCache>
            </c:strRef>
          </c:cat>
          <c:val>
            <c:numRef>
              <c:f>'Reg 4'!$AX$5:$AX$14</c:f>
              <c:numCache>
                <c:formatCode>0</c:formatCode>
                <c:ptCount val="10"/>
                <c:pt idx="0">
                  <c:v>100</c:v>
                </c:pt>
                <c:pt idx="1">
                  <c:v>87</c:v>
                </c:pt>
                <c:pt idx="2">
                  <c:v>79</c:v>
                </c:pt>
                <c:pt idx="3">
                  <c:v>77</c:v>
                </c:pt>
                <c:pt idx="4">
                  <c:v>72</c:v>
                </c:pt>
                <c:pt idx="5">
                  <c:v>68</c:v>
                </c:pt>
                <c:pt idx="6">
                  <c:v>65</c:v>
                </c:pt>
                <c:pt idx="7">
                  <c:v>60</c:v>
                </c:pt>
                <c:pt idx="8">
                  <c:v>41</c:v>
                </c:pt>
                <c:pt idx="9">
                  <c:v>40</c:v>
                </c:pt>
              </c:numCache>
            </c:numRef>
          </c:val>
          <c:extLst>
            <c:ext xmlns:c16="http://schemas.microsoft.com/office/drawing/2014/chart" uri="{C3380CC4-5D6E-409C-BE32-E72D297353CC}">
              <c16:uniqueId val="{00000000-BDBD-42D0-BFEA-7062F369BCA0}"/>
            </c:ext>
          </c:extLst>
        </c:ser>
        <c:ser>
          <c:idx val="3"/>
          <c:order val="1"/>
          <c:tx>
            <c:strRef>
              <c:f>'Reg 4'!$BA$4</c:f>
              <c:strCache>
                <c:ptCount val="1"/>
                <c:pt idx="0">
                  <c:v>Graduation Rate (GA 82%)</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'Reg 4'!$AW$5:$AW$14</c:f>
              <c:strCache>
                <c:ptCount val="10"/>
                <c:pt idx="0">
                  <c:v>Meriwether</c:v>
                </c:pt>
                <c:pt idx="1">
                  <c:v>Butts</c:v>
                </c:pt>
                <c:pt idx="2">
                  <c:v>Thomaston-Upson</c:v>
                </c:pt>
                <c:pt idx="3">
                  <c:v>Griffin-Spalding</c:v>
                </c:pt>
                <c:pt idx="4">
                  <c:v>Lamar</c:v>
                </c:pt>
                <c:pt idx="5">
                  <c:v>Troup</c:v>
                </c:pt>
                <c:pt idx="6">
                  <c:v>Heard</c:v>
                </c:pt>
                <c:pt idx="7">
                  <c:v>Carroll</c:v>
                </c:pt>
                <c:pt idx="8">
                  <c:v>Coweta</c:v>
                </c:pt>
                <c:pt idx="9">
                  <c:v>Pike</c:v>
                </c:pt>
              </c:strCache>
            </c:strRef>
          </c:cat>
          <c:val>
            <c:numRef>
              <c:f>'Reg 4'!$BA$5:$BA$14</c:f>
              <c:numCache>
                <c:formatCode>0</c:formatCode>
                <c:ptCount val="10"/>
                <c:pt idx="0">
                  <c:v>82.28</c:v>
                </c:pt>
                <c:pt idx="1">
                  <c:v>83.53</c:v>
                </c:pt>
                <c:pt idx="2">
                  <c:v>90.85</c:v>
                </c:pt>
                <c:pt idx="3">
                  <c:v>88.58</c:v>
                </c:pt>
                <c:pt idx="4">
                  <c:v>83.25</c:v>
                </c:pt>
                <c:pt idx="5">
                  <c:v>86.57</c:v>
                </c:pt>
                <c:pt idx="6">
                  <c:v>83.33</c:v>
                </c:pt>
                <c:pt idx="7">
                  <c:v>93.25</c:v>
                </c:pt>
                <c:pt idx="8">
                  <c:v>86.89</c:v>
                </c:pt>
                <c:pt idx="9">
                  <c:v>93.92</c:v>
                </c:pt>
              </c:numCache>
            </c:numRef>
          </c:val>
          <c:extLst>
            <c:ext xmlns:c16="http://schemas.microsoft.com/office/drawing/2014/chart" uri="{C3380CC4-5D6E-409C-BE32-E72D297353CC}">
              <c16:uniqueId val="{00000001-BDBD-42D0-BFEA-7062F369BCA0}"/>
            </c:ext>
          </c:extLst>
        </c:ser>
        <c:dLbls>
          <c:showLegendKey val="0"/>
          <c:showVal val="1"/>
          <c:showCatName val="0"/>
          <c:showSerName val="0"/>
          <c:showPercent val="0"/>
          <c:showBubbleSize val="0"/>
        </c:dLbls>
        <c:gapWidth val="75"/>
        <c:axId val="93357568"/>
        <c:axId val="93359104"/>
      </c:barChart>
      <c:catAx>
        <c:axId val="93357568"/>
        <c:scaling>
          <c:orientation val="minMax"/>
        </c:scaling>
        <c:delete val="0"/>
        <c:axPos val="b"/>
        <c:numFmt formatCode="General" sourceLinked="0"/>
        <c:majorTickMark val="none"/>
        <c:minorTickMark val="none"/>
        <c:tickLblPos val="nextTo"/>
        <c:crossAx val="93359104"/>
        <c:crosses val="autoZero"/>
        <c:auto val="1"/>
        <c:lblAlgn val="ctr"/>
        <c:lblOffset val="100"/>
        <c:noMultiLvlLbl val="0"/>
      </c:catAx>
      <c:valAx>
        <c:axId val="93359104"/>
        <c:scaling>
          <c:orientation val="minMax"/>
        </c:scaling>
        <c:delete val="1"/>
        <c:axPos val="l"/>
        <c:numFmt formatCode="0" sourceLinked="1"/>
        <c:majorTickMark val="none"/>
        <c:minorTickMark val="none"/>
        <c:tickLblPos val="nextTo"/>
        <c:crossAx val="93357568"/>
        <c:crosses val="autoZero"/>
        <c:crossBetween val="between"/>
      </c:valAx>
    </c:plotArea>
    <c:legend>
      <c:legendPos val="b"/>
      <c:layout>
        <c:manualLayout>
          <c:xMode val="edge"/>
          <c:yMode val="edge"/>
          <c:x val="0.11838841556610226"/>
          <c:y val="0.90975804761136247"/>
          <c:w val="0.74880250239197965"/>
          <c:h val="9.0241952388637525E-2"/>
        </c:manualLayout>
      </c:layout>
      <c:overlay val="0"/>
    </c:legend>
    <c:plotVisOnly val="1"/>
    <c:dispBlanksAs val="gap"/>
    <c:showDLblsOverMax val="0"/>
  </c:chart>
  <c:txPr>
    <a:bodyPr/>
    <a:lstStyle/>
    <a:p>
      <a:pPr>
        <a:defRPr sz="20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9.8357924853987894E-2"/>
          <c:y val="3.2820512820512897E-2"/>
          <c:w val="0.73814244810308505"/>
          <c:h val="0.85830769230769899"/>
        </c:manualLayout>
      </c:layout>
      <c:lineChart>
        <c:grouping val="standard"/>
        <c:varyColors val="0"/>
        <c:ser>
          <c:idx val="0"/>
          <c:order val="0"/>
          <c:tx>
            <c:strRef>
              <c:f>Sheet1!$B$1</c:f>
              <c:strCache>
                <c:ptCount val="1"/>
                <c:pt idx="0">
                  <c:v>20th State</c:v>
                </c:pt>
              </c:strCache>
            </c:strRef>
          </c:tx>
          <c:spPr>
            <a:ln>
              <a:solidFill>
                <a:srgbClr val="E11148"/>
              </a:solidFill>
            </a:ln>
          </c:spPr>
          <c:marker>
            <c:spPr>
              <a:solidFill>
                <a:srgbClr val="E11148"/>
              </a:solidFill>
              <a:ln>
                <a:solidFill>
                  <a:srgbClr val="E11148"/>
                </a:solidFill>
              </a:ln>
            </c:spPr>
          </c:marker>
          <c:dLbls>
            <c:dLbl>
              <c:idx val="0"/>
              <c:layout>
                <c:manualLayout>
                  <c:x val="-1.9519519519519701E-2"/>
                  <c:y val="-6.153846153846179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2B2-45F1-8719-DF9D0E797799}"/>
                </c:ext>
              </c:extLst>
            </c:dLbl>
            <c:dLbl>
              <c:idx val="1"/>
              <c:layout>
                <c:manualLayout>
                  <c:x val="-1.96969696969699E-2"/>
                  <c:y val="-3.921568627450980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2B2-45F1-8719-DF9D0E797799}"/>
                </c:ext>
              </c:extLst>
            </c:dLbl>
            <c:dLbl>
              <c:idx val="2"/>
              <c:layout>
                <c:manualLayout>
                  <c:x val="-1.6693987115247E-2"/>
                  <c:y val="-4.076173382738990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2B2-45F1-8719-DF9D0E797799}"/>
                </c:ext>
              </c:extLst>
            </c:dLbl>
            <c:dLbl>
              <c:idx val="4"/>
              <c:layout>
                <c:manualLayout>
                  <c:x val="-7.575757575757576E-3"/>
                  <c:y val="-3.921568627450982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76B-45A5-B83D-72FA0EDDD6DE}"/>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Sheet1!$A$2:$A$7</c:f>
              <c:numCache>
                <c:formatCode>General</c:formatCode>
                <c:ptCount val="6"/>
                <c:pt idx="0">
                  <c:v>2007</c:v>
                </c:pt>
                <c:pt idx="1">
                  <c:v>2009</c:v>
                </c:pt>
                <c:pt idx="2">
                  <c:v>2011</c:v>
                </c:pt>
                <c:pt idx="3">
                  <c:v>2013</c:v>
                </c:pt>
                <c:pt idx="4">
                  <c:v>2015</c:v>
                </c:pt>
                <c:pt idx="5">
                  <c:v>2017</c:v>
                </c:pt>
              </c:numCache>
            </c:numRef>
          </c:cat>
          <c:val>
            <c:numRef>
              <c:f>Sheet1!$B$2:$B$7</c:f>
              <c:numCache>
                <c:formatCode>0%</c:formatCode>
                <c:ptCount val="6"/>
                <c:pt idx="0">
                  <c:v>0.35</c:v>
                </c:pt>
                <c:pt idx="1">
                  <c:v>0.36</c:v>
                </c:pt>
                <c:pt idx="2">
                  <c:v>0.37</c:v>
                </c:pt>
                <c:pt idx="3">
                  <c:v>0.37</c:v>
                </c:pt>
                <c:pt idx="4">
                  <c:v>0.35</c:v>
                </c:pt>
                <c:pt idx="5">
                  <c:v>0.36</c:v>
                </c:pt>
              </c:numCache>
            </c:numRef>
          </c:val>
          <c:smooth val="0"/>
          <c:extLst>
            <c:ext xmlns:c16="http://schemas.microsoft.com/office/drawing/2014/chart" uri="{C3380CC4-5D6E-409C-BE32-E72D297353CC}">
              <c16:uniqueId val="{00000003-12B2-45F1-8719-DF9D0E797799}"/>
            </c:ext>
          </c:extLst>
        </c:ser>
        <c:ser>
          <c:idx val="1"/>
          <c:order val="1"/>
          <c:tx>
            <c:strRef>
              <c:f>Sheet1!$C$1</c:f>
              <c:strCache>
                <c:ptCount val="1"/>
                <c:pt idx="0">
                  <c:v>U.S.</c:v>
                </c:pt>
              </c:strCache>
            </c:strRef>
          </c:tx>
          <c:spPr>
            <a:ln>
              <a:solidFill>
                <a:srgbClr val="0070C0"/>
              </a:solidFill>
            </a:ln>
          </c:spPr>
          <c:marker>
            <c:spPr>
              <a:solidFill>
                <a:srgbClr val="0070C0"/>
              </a:solidFill>
              <a:ln>
                <a:solidFill>
                  <a:srgbClr val="0070C0"/>
                </a:solidFill>
              </a:ln>
            </c:spPr>
          </c:marker>
          <c:dLbls>
            <c:dLbl>
              <c:idx val="0"/>
              <c:layout>
                <c:manualLayout>
                  <c:x val="9.0909090909091494E-3"/>
                  <c:y val="4.656843446039830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12B2-45F1-8719-DF9D0E797799}"/>
                </c:ext>
              </c:extLst>
            </c:dLbl>
            <c:dLbl>
              <c:idx val="1"/>
              <c:layout>
                <c:manualLayout>
                  <c:x val="1.36362443330947E-2"/>
                  <c:y val="4.411764705882480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12B2-45F1-8719-DF9D0E797799}"/>
                </c:ext>
              </c:extLst>
            </c:dLbl>
            <c:dLbl>
              <c:idx val="2"/>
              <c:layout>
                <c:manualLayout>
                  <c:x val="7.5757575757575898E-3"/>
                  <c:y val="4.166666666666660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12B2-45F1-8719-DF9D0E797799}"/>
                </c:ext>
              </c:extLst>
            </c:dLbl>
            <c:dLbl>
              <c:idx val="3"/>
              <c:layout>
                <c:manualLayout>
                  <c:x val="-2.1212121212121324E-2"/>
                  <c:y val="6.372549019607842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76B-45A5-B83D-72FA0EDDD6DE}"/>
                </c:ext>
              </c:extLst>
            </c:dLbl>
            <c:dLbl>
              <c:idx val="4"/>
              <c:layout>
                <c:manualLayout>
                  <c:x val="-1.6666666666666777E-2"/>
                  <c:y val="6.372549019607838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76B-45A5-B83D-72FA0EDDD6DE}"/>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Sheet1!$A$2:$A$7</c:f>
              <c:numCache>
                <c:formatCode>General</c:formatCode>
                <c:ptCount val="6"/>
                <c:pt idx="0">
                  <c:v>2007</c:v>
                </c:pt>
                <c:pt idx="1">
                  <c:v>2009</c:v>
                </c:pt>
                <c:pt idx="2">
                  <c:v>2011</c:v>
                </c:pt>
                <c:pt idx="3">
                  <c:v>2013</c:v>
                </c:pt>
                <c:pt idx="4">
                  <c:v>2015</c:v>
                </c:pt>
                <c:pt idx="5">
                  <c:v>2017</c:v>
                </c:pt>
              </c:numCache>
            </c:numRef>
          </c:cat>
          <c:val>
            <c:numRef>
              <c:f>Sheet1!$C$2:$C$7</c:f>
              <c:numCache>
                <c:formatCode>0%</c:formatCode>
                <c:ptCount val="6"/>
                <c:pt idx="0">
                  <c:v>0.31</c:v>
                </c:pt>
                <c:pt idx="1">
                  <c:v>0.33</c:v>
                </c:pt>
                <c:pt idx="2">
                  <c:v>0.34</c:v>
                </c:pt>
                <c:pt idx="3">
                  <c:v>0.34</c:v>
                </c:pt>
                <c:pt idx="4">
                  <c:v>0.33</c:v>
                </c:pt>
                <c:pt idx="5">
                  <c:v>0.33</c:v>
                </c:pt>
              </c:numCache>
            </c:numRef>
          </c:val>
          <c:smooth val="0"/>
          <c:extLst>
            <c:ext xmlns:c16="http://schemas.microsoft.com/office/drawing/2014/chart" uri="{C3380CC4-5D6E-409C-BE32-E72D297353CC}">
              <c16:uniqueId val="{00000007-12B2-45F1-8719-DF9D0E797799}"/>
            </c:ext>
          </c:extLst>
        </c:ser>
        <c:ser>
          <c:idx val="2"/>
          <c:order val="2"/>
          <c:tx>
            <c:strRef>
              <c:f>Sheet1!$D$1</c:f>
              <c:strCache>
                <c:ptCount val="1"/>
                <c:pt idx="0">
                  <c:v>Georgia</c:v>
                </c:pt>
              </c:strCache>
            </c:strRef>
          </c:tx>
          <c:spPr>
            <a:ln>
              <a:solidFill>
                <a:srgbClr val="92D050"/>
              </a:solidFill>
            </a:ln>
          </c:spPr>
          <c:marker>
            <c:spPr>
              <a:solidFill>
                <a:srgbClr val="92D050"/>
              </a:solidFill>
              <a:ln>
                <a:solidFill>
                  <a:srgbClr val="92D050"/>
                </a:solidFill>
              </a:ln>
            </c:spPr>
          </c:marker>
          <c:dLbls>
            <c:dLbl>
              <c:idx val="0"/>
              <c:layout>
                <c:manualLayout>
                  <c:x val="0"/>
                  <c:y val="4.008298595028669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12B2-45F1-8719-DF9D0E797799}"/>
                </c:ext>
              </c:extLst>
            </c:dLbl>
            <c:dLbl>
              <c:idx val="1"/>
              <c:layout>
                <c:manualLayout>
                  <c:x val="-5.9242424242424898E-3"/>
                  <c:y val="3.7405820595955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12B2-45F1-8719-DF9D0E797799}"/>
                </c:ext>
              </c:extLst>
            </c:dLbl>
            <c:dLbl>
              <c:idx val="2"/>
              <c:layout>
                <c:manualLayout>
                  <c:x val="-1.40598902409926E-3"/>
                  <c:y val="3.797128300138959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12B2-45F1-8719-DF9D0E797799}"/>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Sheet1!$A$2:$A$7</c:f>
              <c:numCache>
                <c:formatCode>General</c:formatCode>
                <c:ptCount val="6"/>
                <c:pt idx="0">
                  <c:v>2007</c:v>
                </c:pt>
                <c:pt idx="1">
                  <c:v>2009</c:v>
                </c:pt>
                <c:pt idx="2">
                  <c:v>2011</c:v>
                </c:pt>
                <c:pt idx="3">
                  <c:v>2013</c:v>
                </c:pt>
                <c:pt idx="4">
                  <c:v>2015</c:v>
                </c:pt>
                <c:pt idx="5">
                  <c:v>2017</c:v>
                </c:pt>
              </c:numCache>
            </c:numRef>
          </c:cat>
          <c:val>
            <c:numRef>
              <c:f>Sheet1!$D$2:$D$7</c:f>
              <c:numCache>
                <c:formatCode>0%</c:formatCode>
                <c:ptCount val="6"/>
                <c:pt idx="0">
                  <c:v>0.25</c:v>
                </c:pt>
                <c:pt idx="1">
                  <c:v>0.27</c:v>
                </c:pt>
                <c:pt idx="2">
                  <c:v>0.28000000000000003</c:v>
                </c:pt>
                <c:pt idx="3">
                  <c:v>0.28999999999999998</c:v>
                </c:pt>
                <c:pt idx="4">
                  <c:v>0.28000000000000003</c:v>
                </c:pt>
                <c:pt idx="5">
                  <c:v>0.31</c:v>
                </c:pt>
              </c:numCache>
            </c:numRef>
          </c:val>
          <c:smooth val="0"/>
          <c:extLst>
            <c:ext xmlns:c16="http://schemas.microsoft.com/office/drawing/2014/chart" uri="{C3380CC4-5D6E-409C-BE32-E72D297353CC}">
              <c16:uniqueId val="{0000000B-12B2-45F1-8719-DF9D0E797799}"/>
            </c:ext>
          </c:extLst>
        </c:ser>
        <c:dLbls>
          <c:showLegendKey val="0"/>
          <c:showVal val="0"/>
          <c:showCatName val="0"/>
          <c:showSerName val="0"/>
          <c:showPercent val="0"/>
          <c:showBubbleSize val="0"/>
        </c:dLbls>
        <c:marker val="1"/>
        <c:smooth val="0"/>
        <c:axId val="227422640"/>
        <c:axId val="227410576"/>
      </c:lineChart>
      <c:catAx>
        <c:axId val="227422640"/>
        <c:scaling>
          <c:orientation val="minMax"/>
        </c:scaling>
        <c:delete val="0"/>
        <c:axPos val="b"/>
        <c:numFmt formatCode="General" sourceLinked="1"/>
        <c:majorTickMark val="out"/>
        <c:minorTickMark val="none"/>
        <c:tickLblPos val="nextTo"/>
        <c:crossAx val="227410576"/>
        <c:crosses val="autoZero"/>
        <c:auto val="1"/>
        <c:lblAlgn val="ctr"/>
        <c:lblOffset val="100"/>
        <c:noMultiLvlLbl val="0"/>
      </c:catAx>
      <c:valAx>
        <c:axId val="227410576"/>
        <c:scaling>
          <c:orientation val="minMax"/>
          <c:max val="0.4"/>
          <c:min val="0.2"/>
        </c:scaling>
        <c:delete val="0"/>
        <c:axPos val="l"/>
        <c:majorGridlines/>
        <c:numFmt formatCode="0%" sourceLinked="1"/>
        <c:majorTickMark val="out"/>
        <c:minorTickMark val="none"/>
        <c:tickLblPos val="nextTo"/>
        <c:crossAx val="227422640"/>
        <c:crosses val="autoZero"/>
        <c:crossBetween val="between"/>
        <c:majorUnit val="0.02"/>
      </c:valAx>
    </c:plotArea>
    <c:legend>
      <c:legendPos val="r"/>
      <c:layout>
        <c:manualLayout>
          <c:xMode val="edge"/>
          <c:yMode val="edge"/>
          <c:x val="0.83616666666666595"/>
          <c:y val="0.383252856260617"/>
          <c:w val="0.15928787878788001"/>
          <c:h val="0.204082329782308"/>
        </c:manualLayout>
      </c:layout>
      <c:overlay val="0"/>
    </c:legend>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Sheet1!$B$10</c:f>
              <c:strCache>
                <c:ptCount val="1"/>
                <c:pt idx="0">
                  <c:v>Georgia</c:v>
                </c:pt>
              </c:strCache>
            </c:strRef>
          </c:tx>
          <c:spPr>
            <a:ln w="38100"/>
          </c:spPr>
          <c:marker>
            <c:spPr>
              <a:solidFill>
                <a:srgbClr val="0070C0"/>
              </a:solidFill>
            </c:spPr>
          </c:marker>
          <c:dLbls>
            <c:dLbl>
              <c:idx val="0"/>
              <c:layout>
                <c:manualLayout>
                  <c:x val="-3.08641975308642E-3"/>
                  <c:y val="4.885057471264379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894-45F0-BABD-9CA033DAD1A0}"/>
                </c:ext>
              </c:extLst>
            </c:dLbl>
            <c:dLbl>
              <c:idx val="1"/>
              <c:layout>
                <c:manualLayout>
                  <c:x val="-4.6296296296296398E-3"/>
                  <c:y val="5.459770114942540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894-45F0-BABD-9CA033DAD1A0}"/>
                </c:ext>
              </c:extLst>
            </c:dLbl>
            <c:dLbl>
              <c:idx val="2"/>
              <c:layout>
                <c:manualLayout>
                  <c:x val="-1.2345679012345678E-2"/>
                  <c:y val="-4.022988505747129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894-45F0-BABD-9CA033DAD1A0}"/>
                </c:ext>
              </c:extLst>
            </c:dLbl>
            <c:dLbl>
              <c:idx val="3"/>
              <c:layout>
                <c:manualLayout>
                  <c:x val="-1.85185185185185E-2"/>
                  <c:y val="-6.896551724137929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894-45F0-BABD-9CA033DAD1A0}"/>
                </c:ext>
              </c:extLst>
            </c:dLbl>
            <c:dLbl>
              <c:idx val="4"/>
              <c:layout>
                <c:manualLayout>
                  <c:x val="1.54320987654321E-3"/>
                  <c:y val="-3.160919540229890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1894-45F0-BABD-9CA033DAD1A0}"/>
                </c:ext>
              </c:extLst>
            </c:dLbl>
            <c:spPr>
              <a:noFill/>
              <a:ln>
                <a:noFill/>
              </a:ln>
              <a:effectLst/>
            </c:spPr>
            <c:txPr>
              <a:bodyPr/>
              <a:lstStyle/>
              <a:p>
                <a:pPr>
                  <a:defRPr sz="24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Sheet1!$A$12:$A$16</c:f>
              <c:numCache>
                <c:formatCode>General</c:formatCode>
                <c:ptCount val="5"/>
                <c:pt idx="0">
                  <c:v>2014</c:v>
                </c:pt>
                <c:pt idx="1">
                  <c:v>2015</c:v>
                </c:pt>
                <c:pt idx="2">
                  <c:v>2016</c:v>
                </c:pt>
                <c:pt idx="3">
                  <c:v>2017</c:v>
                </c:pt>
                <c:pt idx="4">
                  <c:v>2018</c:v>
                </c:pt>
              </c:numCache>
            </c:numRef>
          </c:cat>
          <c:val>
            <c:numRef>
              <c:f>Sheet1!$B$12:$B$16</c:f>
              <c:numCache>
                <c:formatCode>General</c:formatCode>
                <c:ptCount val="5"/>
                <c:pt idx="0">
                  <c:v>44</c:v>
                </c:pt>
                <c:pt idx="1">
                  <c:v>46</c:v>
                </c:pt>
                <c:pt idx="2">
                  <c:v>47</c:v>
                </c:pt>
                <c:pt idx="3">
                  <c:v>51</c:v>
                </c:pt>
                <c:pt idx="4">
                  <c:v>49</c:v>
                </c:pt>
              </c:numCache>
            </c:numRef>
          </c:val>
          <c:smooth val="0"/>
          <c:extLst>
            <c:ext xmlns:c16="http://schemas.microsoft.com/office/drawing/2014/chart" uri="{C3380CC4-5D6E-409C-BE32-E72D297353CC}">
              <c16:uniqueId val="{00000005-1894-45F0-BABD-9CA033DAD1A0}"/>
            </c:ext>
          </c:extLst>
        </c:ser>
        <c:ser>
          <c:idx val="1"/>
          <c:order val="1"/>
          <c:tx>
            <c:strRef>
              <c:f>Sheet1!$C$10</c:f>
              <c:strCache>
                <c:ptCount val="1"/>
                <c:pt idx="0">
                  <c:v>Nation</c:v>
                </c:pt>
              </c:strCache>
            </c:strRef>
          </c:tx>
          <c:spPr>
            <a:ln w="38100">
              <a:solidFill>
                <a:srgbClr val="E11148"/>
              </a:solidFill>
            </a:ln>
          </c:spPr>
          <c:marker>
            <c:spPr>
              <a:solidFill>
                <a:srgbClr val="E11148"/>
              </a:solidFill>
              <a:ln>
                <a:solidFill>
                  <a:srgbClr val="E11148"/>
                </a:solidFill>
              </a:ln>
            </c:spPr>
          </c:marker>
          <c:dLbls>
            <c:dLbl>
              <c:idx val="0"/>
              <c:layout>
                <c:manualLayout>
                  <c:x val="-3.08641975308642E-3"/>
                  <c:y val="-4.597701149425290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1894-45F0-BABD-9CA033DAD1A0}"/>
                </c:ext>
              </c:extLst>
            </c:dLbl>
            <c:dLbl>
              <c:idx val="1"/>
              <c:layout>
                <c:manualLayout>
                  <c:x val="3.08641975308642E-3"/>
                  <c:y val="-2.873563218390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1894-45F0-BABD-9CA033DAD1A0}"/>
                </c:ext>
              </c:extLst>
            </c:dLbl>
            <c:dLbl>
              <c:idx val="2"/>
              <c:layout>
                <c:manualLayout>
                  <c:x val="-6.1728395061728964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1894-45F0-BABD-9CA033DAD1A0}"/>
                </c:ext>
              </c:extLst>
            </c:dLbl>
            <c:dLbl>
              <c:idx val="3"/>
              <c:layout>
                <c:manualLayout>
                  <c:x val="-2.9320987654321E-2"/>
                  <c:y val="-6.034482758620689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1894-45F0-BABD-9CA033DAD1A0}"/>
                </c:ext>
              </c:extLst>
            </c:dLbl>
            <c:dLbl>
              <c:idx val="4"/>
              <c:layout>
                <c:manualLayout>
                  <c:x val="-7.7160493827160498E-3"/>
                  <c:y val="-8.620689655172469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1894-45F0-BABD-9CA033DAD1A0}"/>
                </c:ext>
              </c:extLst>
            </c:dLbl>
            <c:spPr>
              <a:noFill/>
              <a:ln>
                <a:noFill/>
              </a:ln>
              <a:effectLst/>
            </c:spPr>
            <c:txPr>
              <a:bodyPr/>
              <a:lstStyle/>
              <a:p>
                <a:pPr>
                  <a:defRPr sz="24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Sheet1!$A$12:$A$16</c:f>
              <c:numCache>
                <c:formatCode>General</c:formatCode>
                <c:ptCount val="5"/>
                <c:pt idx="0">
                  <c:v>2014</c:v>
                </c:pt>
                <c:pt idx="1">
                  <c:v>2015</c:v>
                </c:pt>
                <c:pt idx="2">
                  <c:v>2016</c:v>
                </c:pt>
                <c:pt idx="3">
                  <c:v>2017</c:v>
                </c:pt>
                <c:pt idx="4">
                  <c:v>2018</c:v>
                </c:pt>
              </c:numCache>
            </c:numRef>
          </c:cat>
          <c:val>
            <c:numRef>
              <c:f>Sheet1!$C$12:$C$16</c:f>
              <c:numCache>
                <c:formatCode>General</c:formatCode>
                <c:ptCount val="5"/>
                <c:pt idx="0">
                  <c:v>44</c:v>
                </c:pt>
                <c:pt idx="1">
                  <c:v>46</c:v>
                </c:pt>
                <c:pt idx="2">
                  <c:v>44</c:v>
                </c:pt>
                <c:pt idx="3">
                  <c:v>47</c:v>
                </c:pt>
                <c:pt idx="4">
                  <c:v>46</c:v>
                </c:pt>
              </c:numCache>
            </c:numRef>
          </c:val>
          <c:smooth val="0"/>
          <c:extLst>
            <c:ext xmlns:c16="http://schemas.microsoft.com/office/drawing/2014/chart" uri="{C3380CC4-5D6E-409C-BE32-E72D297353CC}">
              <c16:uniqueId val="{0000000B-1894-45F0-BABD-9CA033DAD1A0}"/>
            </c:ext>
          </c:extLst>
        </c:ser>
        <c:dLbls>
          <c:showLegendKey val="0"/>
          <c:showVal val="0"/>
          <c:showCatName val="0"/>
          <c:showSerName val="0"/>
          <c:showPercent val="0"/>
          <c:showBubbleSize val="0"/>
        </c:dLbls>
        <c:marker val="1"/>
        <c:smooth val="0"/>
        <c:axId val="299285456"/>
        <c:axId val="299287776"/>
      </c:lineChart>
      <c:catAx>
        <c:axId val="299285456"/>
        <c:scaling>
          <c:orientation val="minMax"/>
        </c:scaling>
        <c:delete val="0"/>
        <c:axPos val="b"/>
        <c:numFmt formatCode="General" sourceLinked="1"/>
        <c:majorTickMark val="out"/>
        <c:minorTickMark val="none"/>
        <c:tickLblPos val="nextTo"/>
        <c:txPr>
          <a:bodyPr/>
          <a:lstStyle/>
          <a:p>
            <a:pPr>
              <a:defRPr sz="2400"/>
            </a:pPr>
            <a:endParaRPr lang="en-US"/>
          </a:p>
        </c:txPr>
        <c:crossAx val="299287776"/>
        <c:crosses val="autoZero"/>
        <c:auto val="1"/>
        <c:lblAlgn val="ctr"/>
        <c:lblOffset val="100"/>
        <c:noMultiLvlLbl val="0"/>
      </c:catAx>
      <c:valAx>
        <c:axId val="299287776"/>
        <c:scaling>
          <c:orientation val="minMax"/>
          <c:min val="30"/>
        </c:scaling>
        <c:delete val="0"/>
        <c:axPos val="l"/>
        <c:majorGridlines/>
        <c:numFmt formatCode="General" sourceLinked="1"/>
        <c:majorTickMark val="out"/>
        <c:minorTickMark val="none"/>
        <c:tickLblPos val="nextTo"/>
        <c:txPr>
          <a:bodyPr/>
          <a:lstStyle/>
          <a:p>
            <a:pPr>
              <a:defRPr sz="2400"/>
            </a:pPr>
            <a:endParaRPr lang="en-US"/>
          </a:p>
        </c:txPr>
        <c:crossAx val="299285456"/>
        <c:crosses val="autoZero"/>
        <c:crossBetween val="between"/>
      </c:valAx>
    </c:plotArea>
    <c:legend>
      <c:legendPos val="r"/>
      <c:overlay val="0"/>
      <c:txPr>
        <a:bodyPr/>
        <a:lstStyle/>
        <a:p>
          <a:pPr>
            <a:defRPr sz="2400" baseline="0"/>
          </a:pPr>
          <a:endParaRPr lang="en-US"/>
        </a:p>
      </c:txPr>
    </c:legend>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Sheet1!$B$18</c:f>
              <c:strCache>
                <c:ptCount val="1"/>
                <c:pt idx="0">
                  <c:v>Georgia</c:v>
                </c:pt>
              </c:strCache>
            </c:strRef>
          </c:tx>
          <c:spPr>
            <a:ln w="38100">
              <a:solidFill>
                <a:srgbClr val="0070C0"/>
              </a:solidFill>
            </a:ln>
          </c:spPr>
          <c:marker>
            <c:spPr>
              <a:solidFill>
                <a:srgbClr val="0070C0"/>
              </a:solidFill>
              <a:ln>
                <a:solidFill>
                  <a:srgbClr val="0070C0"/>
                </a:solidFill>
              </a:ln>
            </c:spPr>
          </c:marker>
          <c:dLbls>
            <c:dLbl>
              <c:idx val="0"/>
              <c:layout>
                <c:manualLayout>
                  <c:x val="-3.08641975308642E-3"/>
                  <c:y val="3.735632183908049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079-4483-8994-EB3A3365256E}"/>
                </c:ext>
              </c:extLst>
            </c:dLbl>
            <c:dLbl>
              <c:idx val="1"/>
              <c:layout>
                <c:manualLayout>
                  <c:x val="3.08641975308642E-3"/>
                  <c:y val="6.896551724137929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079-4483-8994-EB3A3365256E}"/>
                </c:ext>
              </c:extLst>
            </c:dLbl>
            <c:dLbl>
              <c:idx val="2"/>
              <c:layout>
                <c:manualLayout>
                  <c:x val="1.54320987654321E-3"/>
                  <c:y val="5.459770114942540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079-4483-8994-EB3A3365256E}"/>
                </c:ext>
              </c:extLst>
            </c:dLbl>
            <c:dLbl>
              <c:idx val="3"/>
              <c:layout>
                <c:manualLayout>
                  <c:x val="1.54320987654321E-3"/>
                  <c:y val="5.459770114942540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079-4483-8994-EB3A3365256E}"/>
                </c:ext>
              </c:extLst>
            </c:dLbl>
            <c:dLbl>
              <c:idx val="4"/>
              <c:layout>
                <c:manualLayout>
                  <c:x val="0"/>
                  <c:y val="3.735632183908049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C079-4483-8994-EB3A3365256E}"/>
                </c:ext>
              </c:extLst>
            </c:dLbl>
            <c:dLbl>
              <c:idx val="5"/>
              <c:layout>
                <c:manualLayout>
                  <c:x val="0"/>
                  <c:y val="5.459770114942540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C079-4483-8994-EB3A3365256E}"/>
                </c:ext>
              </c:extLst>
            </c:dLbl>
            <c:spPr>
              <a:noFill/>
              <a:ln>
                <a:noFill/>
              </a:ln>
              <a:effectLst/>
            </c:spPr>
            <c:txPr>
              <a:bodyPr/>
              <a:lstStyle/>
              <a:p>
                <a:pPr>
                  <a:defRPr sz="24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Sheet1!$A$20:$A$24</c:f>
              <c:numCache>
                <c:formatCode>General</c:formatCode>
                <c:ptCount val="5"/>
                <c:pt idx="0">
                  <c:v>2014</c:v>
                </c:pt>
                <c:pt idx="1">
                  <c:v>2015</c:v>
                </c:pt>
                <c:pt idx="2">
                  <c:v>2016</c:v>
                </c:pt>
                <c:pt idx="3">
                  <c:v>2017</c:v>
                </c:pt>
                <c:pt idx="4">
                  <c:v>2018</c:v>
                </c:pt>
              </c:numCache>
            </c:numRef>
          </c:cat>
          <c:val>
            <c:numRef>
              <c:f>Sheet1!$B$20:$B$24</c:f>
              <c:numCache>
                <c:formatCode>General</c:formatCode>
                <c:ptCount val="5"/>
                <c:pt idx="0">
                  <c:v>38</c:v>
                </c:pt>
                <c:pt idx="1">
                  <c:v>38</c:v>
                </c:pt>
                <c:pt idx="2">
                  <c:v>40</c:v>
                </c:pt>
                <c:pt idx="3">
                  <c:v>41</c:v>
                </c:pt>
                <c:pt idx="4">
                  <c:v>40</c:v>
                </c:pt>
              </c:numCache>
            </c:numRef>
          </c:val>
          <c:smooth val="0"/>
          <c:extLst>
            <c:ext xmlns:c16="http://schemas.microsoft.com/office/drawing/2014/chart" uri="{C3380CC4-5D6E-409C-BE32-E72D297353CC}">
              <c16:uniqueId val="{00000006-C079-4483-8994-EB3A3365256E}"/>
            </c:ext>
          </c:extLst>
        </c:ser>
        <c:ser>
          <c:idx val="1"/>
          <c:order val="1"/>
          <c:tx>
            <c:strRef>
              <c:f>Sheet1!$C$18</c:f>
              <c:strCache>
                <c:ptCount val="1"/>
                <c:pt idx="0">
                  <c:v>Nation</c:v>
                </c:pt>
              </c:strCache>
            </c:strRef>
          </c:tx>
          <c:spPr>
            <a:ln w="38100">
              <a:solidFill>
                <a:srgbClr val="E11148"/>
              </a:solidFill>
            </a:ln>
          </c:spPr>
          <c:marker>
            <c:spPr>
              <a:solidFill>
                <a:srgbClr val="E11148"/>
              </a:solidFill>
              <a:ln>
                <a:solidFill>
                  <a:srgbClr val="E11148"/>
                </a:solidFill>
              </a:ln>
            </c:spPr>
          </c:marker>
          <c:dLbls>
            <c:dLbl>
              <c:idx val="0"/>
              <c:layout>
                <c:manualLayout>
                  <c:x val="-1.2345679012345699E-2"/>
                  <c:y val="-3.448275862068970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C079-4483-8994-EB3A3365256E}"/>
                </c:ext>
              </c:extLst>
            </c:dLbl>
            <c:dLbl>
              <c:idx val="1"/>
              <c:layout>
                <c:manualLayout>
                  <c:x val="3.08641975308642E-3"/>
                  <c:y val="-3.735632183908049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C079-4483-8994-EB3A3365256E}"/>
                </c:ext>
              </c:extLst>
            </c:dLbl>
            <c:dLbl>
              <c:idx val="2"/>
              <c:layout>
                <c:manualLayout>
                  <c:x val="1.54320987654321E-3"/>
                  <c:y val="-3.735632183908049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C079-4483-8994-EB3A3365256E}"/>
                </c:ext>
              </c:extLst>
            </c:dLbl>
            <c:dLbl>
              <c:idx val="3"/>
              <c:layout>
                <c:manualLayout>
                  <c:x val="1.54320987654321E-3"/>
                  <c:y val="-3.448275862068959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C079-4483-8994-EB3A3365256E}"/>
                </c:ext>
              </c:extLst>
            </c:dLbl>
            <c:dLbl>
              <c:idx val="4"/>
              <c:layout>
                <c:manualLayout>
                  <c:x val="9.2592592592592796E-3"/>
                  <c:y val="-3.448275862068970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C079-4483-8994-EB3A3365256E}"/>
                </c:ext>
              </c:extLst>
            </c:dLbl>
            <c:spPr>
              <a:noFill/>
              <a:ln>
                <a:noFill/>
              </a:ln>
              <a:effectLst/>
            </c:spPr>
            <c:txPr>
              <a:bodyPr/>
              <a:lstStyle/>
              <a:p>
                <a:pPr>
                  <a:defRPr sz="24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Sheet1!$A$20:$A$24</c:f>
              <c:numCache>
                <c:formatCode>General</c:formatCode>
                <c:ptCount val="5"/>
                <c:pt idx="0">
                  <c:v>2014</c:v>
                </c:pt>
                <c:pt idx="1">
                  <c:v>2015</c:v>
                </c:pt>
                <c:pt idx="2">
                  <c:v>2016</c:v>
                </c:pt>
                <c:pt idx="3">
                  <c:v>2017</c:v>
                </c:pt>
                <c:pt idx="4">
                  <c:v>2018</c:v>
                </c:pt>
              </c:numCache>
            </c:numRef>
          </c:cat>
          <c:val>
            <c:numRef>
              <c:f>Sheet1!$C$20:$C$24</c:f>
              <c:numCache>
                <c:formatCode>General</c:formatCode>
                <c:ptCount val="5"/>
                <c:pt idx="0">
                  <c:v>43</c:v>
                </c:pt>
                <c:pt idx="1">
                  <c:v>42</c:v>
                </c:pt>
                <c:pt idx="2">
                  <c:v>41</c:v>
                </c:pt>
                <c:pt idx="3">
                  <c:v>41</c:v>
                </c:pt>
                <c:pt idx="4">
                  <c:v>40</c:v>
                </c:pt>
              </c:numCache>
            </c:numRef>
          </c:val>
          <c:smooth val="0"/>
          <c:extLst>
            <c:ext xmlns:c16="http://schemas.microsoft.com/office/drawing/2014/chart" uri="{C3380CC4-5D6E-409C-BE32-E72D297353CC}">
              <c16:uniqueId val="{0000000C-C079-4483-8994-EB3A3365256E}"/>
            </c:ext>
          </c:extLst>
        </c:ser>
        <c:dLbls>
          <c:showLegendKey val="0"/>
          <c:showVal val="0"/>
          <c:showCatName val="0"/>
          <c:showSerName val="0"/>
          <c:showPercent val="0"/>
          <c:showBubbleSize val="0"/>
        </c:dLbls>
        <c:marker val="1"/>
        <c:smooth val="0"/>
        <c:axId val="300125392"/>
        <c:axId val="300128432"/>
      </c:lineChart>
      <c:catAx>
        <c:axId val="300125392"/>
        <c:scaling>
          <c:orientation val="minMax"/>
        </c:scaling>
        <c:delete val="0"/>
        <c:axPos val="b"/>
        <c:numFmt formatCode="General" sourceLinked="1"/>
        <c:majorTickMark val="out"/>
        <c:minorTickMark val="none"/>
        <c:tickLblPos val="nextTo"/>
        <c:txPr>
          <a:bodyPr/>
          <a:lstStyle/>
          <a:p>
            <a:pPr>
              <a:defRPr sz="2400"/>
            </a:pPr>
            <a:endParaRPr lang="en-US"/>
          </a:p>
        </c:txPr>
        <c:crossAx val="300128432"/>
        <c:crosses val="autoZero"/>
        <c:auto val="1"/>
        <c:lblAlgn val="ctr"/>
        <c:lblOffset val="100"/>
        <c:noMultiLvlLbl val="0"/>
      </c:catAx>
      <c:valAx>
        <c:axId val="300128432"/>
        <c:scaling>
          <c:orientation val="minMax"/>
          <c:max val="60"/>
        </c:scaling>
        <c:delete val="0"/>
        <c:axPos val="l"/>
        <c:majorGridlines/>
        <c:numFmt formatCode="General" sourceLinked="1"/>
        <c:majorTickMark val="out"/>
        <c:minorTickMark val="none"/>
        <c:tickLblPos val="nextTo"/>
        <c:txPr>
          <a:bodyPr/>
          <a:lstStyle/>
          <a:p>
            <a:pPr>
              <a:defRPr sz="2400"/>
            </a:pPr>
            <a:endParaRPr lang="en-US"/>
          </a:p>
        </c:txPr>
        <c:crossAx val="300125392"/>
        <c:crosses val="autoZero"/>
        <c:crossBetween val="between"/>
      </c:valAx>
    </c:plotArea>
    <c:legend>
      <c:legendPos val="r"/>
      <c:overlay val="0"/>
      <c:txPr>
        <a:bodyPr/>
        <a:lstStyle/>
        <a:p>
          <a:pPr>
            <a:defRPr sz="2400"/>
          </a:pPr>
          <a:endParaRPr lang="en-US"/>
        </a:p>
      </c:txPr>
    </c:legend>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1800" b="1" i="0" baseline="0" dirty="0">
                <a:effectLst/>
              </a:rPr>
              <a:t>2006-2017:  Percent Population Increase</a:t>
            </a:r>
            <a:endParaRPr lang="en-US" dirty="0">
              <a:effectLst/>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Sheet1!$B$1</c:f>
              <c:strCache>
                <c:ptCount val="1"/>
                <c:pt idx="0">
                  <c:v>Series 1</c:v>
                </c:pt>
              </c:strCache>
            </c:strRef>
          </c:tx>
          <c:spPr>
            <a:solidFill>
              <a:srgbClr val="00206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White</c:v>
                </c:pt>
                <c:pt idx="1">
                  <c:v>Total</c:v>
                </c:pt>
                <c:pt idx="2">
                  <c:v>Black</c:v>
                </c:pt>
                <c:pt idx="3">
                  <c:v>Living in Poverty</c:v>
                </c:pt>
                <c:pt idx="4">
                  <c:v>Hispanic</c:v>
                </c:pt>
                <c:pt idx="5">
                  <c:v>Asian</c:v>
                </c:pt>
              </c:strCache>
            </c:strRef>
          </c:cat>
          <c:val>
            <c:numRef>
              <c:f>Sheet1!$B$2:$B$7</c:f>
              <c:numCache>
                <c:formatCode>0%</c:formatCode>
                <c:ptCount val="6"/>
                <c:pt idx="0">
                  <c:v>1.6E-2</c:v>
                </c:pt>
                <c:pt idx="1">
                  <c:v>7.6999999999999999E-2</c:v>
                </c:pt>
                <c:pt idx="2">
                  <c:v>0.108</c:v>
                </c:pt>
                <c:pt idx="3">
                  <c:v>0.16</c:v>
                </c:pt>
                <c:pt idx="4">
                  <c:v>0.21</c:v>
                </c:pt>
                <c:pt idx="5">
                  <c:v>0.31</c:v>
                </c:pt>
              </c:numCache>
            </c:numRef>
          </c:val>
          <c:extLst>
            <c:ext xmlns:c16="http://schemas.microsoft.com/office/drawing/2014/chart" uri="{C3380CC4-5D6E-409C-BE32-E72D297353CC}">
              <c16:uniqueId val="{00000000-7521-4260-AECB-D34C4EF9CFA6}"/>
            </c:ext>
          </c:extLst>
        </c:ser>
        <c:dLbls>
          <c:showLegendKey val="0"/>
          <c:showVal val="0"/>
          <c:showCatName val="0"/>
          <c:showSerName val="0"/>
          <c:showPercent val="0"/>
          <c:showBubbleSize val="0"/>
        </c:dLbls>
        <c:gapWidth val="182"/>
        <c:axId val="715743888"/>
        <c:axId val="715740280"/>
      </c:barChart>
      <c:catAx>
        <c:axId val="71574388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715740280"/>
        <c:crosses val="autoZero"/>
        <c:auto val="1"/>
        <c:lblAlgn val="ctr"/>
        <c:lblOffset val="100"/>
        <c:noMultiLvlLbl val="0"/>
      </c:catAx>
      <c:valAx>
        <c:axId val="71574028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71574388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2400" dirty="0"/>
              <a:t>4th Grade Reading*</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4th Grade Reading*</c:v>
                </c:pt>
              </c:strCache>
            </c:strRef>
          </c:tx>
          <c:spPr>
            <a:solidFill>
              <a:srgbClr val="002060"/>
            </a:solidFill>
            <a:ln>
              <a:noFill/>
            </a:ln>
            <a:effectLst/>
          </c:spPr>
          <c:invertIfNegative val="0"/>
          <c:dPt>
            <c:idx val="0"/>
            <c:invertIfNegative val="0"/>
            <c:bubble3D val="0"/>
            <c:spPr>
              <a:solidFill>
                <a:srgbClr val="002060"/>
              </a:solidFill>
              <a:ln>
                <a:noFill/>
              </a:ln>
              <a:effectLst/>
            </c:spPr>
            <c:extLst>
              <c:ext xmlns:c16="http://schemas.microsoft.com/office/drawing/2014/chart" uri="{C3380CC4-5D6E-409C-BE32-E72D297353CC}">
                <c16:uniqueId val="{00000003-0409-41E4-9B12-3C1585B8347D}"/>
              </c:ext>
            </c:extLst>
          </c:dPt>
          <c:dPt>
            <c:idx val="1"/>
            <c:invertIfNegative val="0"/>
            <c:bubble3D val="0"/>
            <c:spPr>
              <a:solidFill>
                <a:srgbClr val="E11148"/>
              </a:solidFill>
              <a:ln>
                <a:noFill/>
              </a:ln>
              <a:effectLst/>
            </c:spPr>
            <c:extLst>
              <c:ext xmlns:c16="http://schemas.microsoft.com/office/drawing/2014/chart" uri="{C3380CC4-5D6E-409C-BE32-E72D297353CC}">
                <c16:uniqueId val="{00000004-0409-41E4-9B12-3C1585B8347D}"/>
              </c:ext>
            </c:extLst>
          </c:dPt>
          <c:dPt>
            <c:idx val="2"/>
            <c:invertIfNegative val="0"/>
            <c:bubble3D val="0"/>
            <c:spPr>
              <a:solidFill>
                <a:srgbClr val="92D050"/>
              </a:solidFill>
              <a:ln>
                <a:noFill/>
              </a:ln>
              <a:effectLst/>
            </c:spPr>
            <c:extLst>
              <c:ext xmlns:c16="http://schemas.microsoft.com/office/drawing/2014/chart" uri="{C3380CC4-5D6E-409C-BE32-E72D297353CC}">
                <c16:uniqueId val="{00000004-8863-4A5D-ACF1-F632A7370294}"/>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All Students</c:v>
                </c:pt>
                <c:pt idx="1">
                  <c:v>Low-Income</c:v>
                </c:pt>
                <c:pt idx="2">
                  <c:v>English Language Learners</c:v>
                </c:pt>
              </c:strCache>
            </c:strRef>
          </c:cat>
          <c:val>
            <c:numRef>
              <c:f>Sheet1!$B$2:$B$4</c:f>
              <c:numCache>
                <c:formatCode>0%</c:formatCode>
                <c:ptCount val="3"/>
                <c:pt idx="0">
                  <c:v>0.35</c:v>
                </c:pt>
                <c:pt idx="1">
                  <c:v>0.25</c:v>
                </c:pt>
                <c:pt idx="2">
                  <c:v>0.1</c:v>
                </c:pt>
              </c:numCache>
            </c:numRef>
          </c:val>
          <c:extLst>
            <c:ext xmlns:c16="http://schemas.microsoft.com/office/drawing/2014/chart" uri="{C3380CC4-5D6E-409C-BE32-E72D297353CC}">
              <c16:uniqueId val="{00000000-0409-41E4-9B12-3C1585B8347D}"/>
            </c:ext>
          </c:extLst>
        </c:ser>
        <c:dLbls>
          <c:showLegendKey val="0"/>
          <c:showVal val="1"/>
          <c:showCatName val="0"/>
          <c:showSerName val="0"/>
          <c:showPercent val="0"/>
          <c:showBubbleSize val="0"/>
        </c:dLbls>
        <c:gapWidth val="150"/>
        <c:overlap val="-25"/>
        <c:axId val="679459400"/>
        <c:axId val="679467928"/>
      </c:barChart>
      <c:catAx>
        <c:axId val="6794594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679467928"/>
        <c:crosses val="autoZero"/>
        <c:auto val="1"/>
        <c:lblAlgn val="ctr"/>
        <c:lblOffset val="100"/>
        <c:noMultiLvlLbl val="0"/>
      </c:catAx>
      <c:valAx>
        <c:axId val="679467928"/>
        <c:scaling>
          <c:orientation val="minMax"/>
        </c:scaling>
        <c:delete val="1"/>
        <c:axPos val="l"/>
        <c:numFmt formatCode="0%" sourceLinked="1"/>
        <c:majorTickMark val="none"/>
        <c:minorTickMark val="none"/>
        <c:tickLblPos val="nextTo"/>
        <c:crossAx val="679459400"/>
        <c:crosses val="autoZero"/>
        <c:crossBetween val="between"/>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2400" dirty="0"/>
              <a:t>8th Grade Math*</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8th Grade Math*</c:v>
                </c:pt>
              </c:strCache>
            </c:strRef>
          </c:tx>
          <c:spPr>
            <a:solidFill>
              <a:srgbClr val="002060"/>
            </a:solidFill>
            <a:ln>
              <a:noFill/>
            </a:ln>
            <a:effectLst/>
          </c:spPr>
          <c:invertIfNegative val="0"/>
          <c:dPt>
            <c:idx val="1"/>
            <c:invertIfNegative val="0"/>
            <c:bubble3D val="0"/>
            <c:spPr>
              <a:solidFill>
                <a:srgbClr val="E11148"/>
              </a:solidFill>
              <a:ln>
                <a:noFill/>
              </a:ln>
              <a:effectLst/>
            </c:spPr>
            <c:extLst>
              <c:ext xmlns:c16="http://schemas.microsoft.com/office/drawing/2014/chart" uri="{C3380CC4-5D6E-409C-BE32-E72D297353CC}">
                <c16:uniqueId val="{00000001-4462-41CF-A83D-FC9EBA3BE5EB}"/>
              </c:ext>
            </c:extLst>
          </c:dPt>
          <c:dPt>
            <c:idx val="2"/>
            <c:invertIfNegative val="0"/>
            <c:bubble3D val="0"/>
            <c:spPr>
              <a:solidFill>
                <a:srgbClr val="92D050"/>
              </a:solidFill>
              <a:ln>
                <a:noFill/>
              </a:ln>
              <a:effectLst/>
            </c:spPr>
            <c:extLst>
              <c:ext xmlns:c16="http://schemas.microsoft.com/office/drawing/2014/chart" uri="{C3380CC4-5D6E-409C-BE32-E72D297353CC}">
                <c16:uniqueId val="{00000002-4462-41CF-A83D-FC9EBA3BE5EB}"/>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All Students</c:v>
                </c:pt>
                <c:pt idx="1">
                  <c:v>Low-Income</c:v>
                </c:pt>
                <c:pt idx="2">
                  <c:v>English Language Learners</c:v>
                </c:pt>
              </c:strCache>
            </c:strRef>
          </c:cat>
          <c:val>
            <c:numRef>
              <c:f>Sheet1!$B$2:$B$4</c:f>
              <c:numCache>
                <c:formatCode>0%</c:formatCode>
                <c:ptCount val="3"/>
                <c:pt idx="0">
                  <c:v>0.31</c:v>
                </c:pt>
                <c:pt idx="1">
                  <c:v>0.2</c:v>
                </c:pt>
                <c:pt idx="2">
                  <c:v>0.04</c:v>
                </c:pt>
              </c:numCache>
            </c:numRef>
          </c:val>
          <c:extLst>
            <c:ext xmlns:c16="http://schemas.microsoft.com/office/drawing/2014/chart" uri="{C3380CC4-5D6E-409C-BE32-E72D297353CC}">
              <c16:uniqueId val="{00000000-4462-41CF-A83D-FC9EBA3BE5EB}"/>
            </c:ext>
          </c:extLst>
        </c:ser>
        <c:dLbls>
          <c:showLegendKey val="0"/>
          <c:showVal val="1"/>
          <c:showCatName val="0"/>
          <c:showSerName val="0"/>
          <c:showPercent val="0"/>
          <c:showBubbleSize val="0"/>
        </c:dLbls>
        <c:gapWidth val="150"/>
        <c:overlap val="-25"/>
        <c:axId val="679459400"/>
        <c:axId val="679467928"/>
      </c:barChart>
      <c:catAx>
        <c:axId val="6794594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679467928"/>
        <c:crosses val="autoZero"/>
        <c:auto val="1"/>
        <c:lblAlgn val="ctr"/>
        <c:lblOffset val="100"/>
        <c:noMultiLvlLbl val="0"/>
      </c:catAx>
      <c:valAx>
        <c:axId val="679467928"/>
        <c:scaling>
          <c:orientation val="minMax"/>
        </c:scaling>
        <c:delete val="1"/>
        <c:axPos val="l"/>
        <c:numFmt formatCode="0%" sourceLinked="1"/>
        <c:majorTickMark val="none"/>
        <c:minorTickMark val="none"/>
        <c:tickLblPos val="nextTo"/>
        <c:crossAx val="67945940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2400" dirty="0"/>
              <a:t>HS Graduation**</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HS Graduation**</c:v>
                </c:pt>
              </c:strCache>
            </c:strRef>
          </c:tx>
          <c:spPr>
            <a:solidFill>
              <a:schemeClr val="accent1"/>
            </a:solidFill>
            <a:ln>
              <a:noFill/>
            </a:ln>
            <a:effectLst/>
          </c:spPr>
          <c:invertIfNegative val="0"/>
          <c:dPt>
            <c:idx val="0"/>
            <c:invertIfNegative val="0"/>
            <c:bubble3D val="0"/>
            <c:spPr>
              <a:solidFill>
                <a:srgbClr val="002060"/>
              </a:solidFill>
              <a:ln>
                <a:noFill/>
              </a:ln>
              <a:effectLst/>
            </c:spPr>
            <c:extLst>
              <c:ext xmlns:c16="http://schemas.microsoft.com/office/drawing/2014/chart" uri="{C3380CC4-5D6E-409C-BE32-E72D297353CC}">
                <c16:uniqueId val="{00000001-97C8-4FED-9B4C-D5A0BE4A45CA}"/>
              </c:ext>
            </c:extLst>
          </c:dPt>
          <c:dPt>
            <c:idx val="1"/>
            <c:invertIfNegative val="0"/>
            <c:bubble3D val="0"/>
            <c:spPr>
              <a:solidFill>
                <a:srgbClr val="E11148"/>
              </a:solidFill>
              <a:ln>
                <a:noFill/>
              </a:ln>
              <a:effectLst/>
            </c:spPr>
            <c:extLst>
              <c:ext xmlns:c16="http://schemas.microsoft.com/office/drawing/2014/chart" uri="{C3380CC4-5D6E-409C-BE32-E72D297353CC}">
                <c16:uniqueId val="{00000002-97C8-4FED-9B4C-D5A0BE4A45CA}"/>
              </c:ext>
            </c:extLst>
          </c:dPt>
          <c:dPt>
            <c:idx val="2"/>
            <c:invertIfNegative val="0"/>
            <c:bubble3D val="0"/>
            <c:spPr>
              <a:solidFill>
                <a:srgbClr val="92D050"/>
              </a:solidFill>
              <a:ln>
                <a:noFill/>
              </a:ln>
              <a:effectLst/>
            </c:spPr>
            <c:extLst>
              <c:ext xmlns:c16="http://schemas.microsoft.com/office/drawing/2014/chart" uri="{C3380CC4-5D6E-409C-BE32-E72D297353CC}">
                <c16:uniqueId val="{00000004-28C7-4AA3-B96B-9A0B260E8988}"/>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All Students</c:v>
                </c:pt>
                <c:pt idx="1">
                  <c:v>Low-Income</c:v>
                </c:pt>
                <c:pt idx="2">
                  <c:v>English Language Learners</c:v>
                </c:pt>
              </c:strCache>
            </c:strRef>
          </c:cat>
          <c:val>
            <c:numRef>
              <c:f>Sheet1!$B$2:$B$4</c:f>
              <c:numCache>
                <c:formatCode>0%</c:formatCode>
                <c:ptCount val="3"/>
                <c:pt idx="0">
                  <c:v>0.82020000000000004</c:v>
                </c:pt>
                <c:pt idx="1">
                  <c:v>0.77200000000000002</c:v>
                </c:pt>
                <c:pt idx="2">
                  <c:v>0.59299999999999997</c:v>
                </c:pt>
              </c:numCache>
            </c:numRef>
          </c:val>
          <c:extLst>
            <c:ext xmlns:c16="http://schemas.microsoft.com/office/drawing/2014/chart" uri="{C3380CC4-5D6E-409C-BE32-E72D297353CC}">
              <c16:uniqueId val="{00000000-97C8-4FED-9B4C-D5A0BE4A45CA}"/>
            </c:ext>
          </c:extLst>
        </c:ser>
        <c:dLbls>
          <c:showLegendKey val="0"/>
          <c:showVal val="1"/>
          <c:showCatName val="0"/>
          <c:showSerName val="0"/>
          <c:showPercent val="0"/>
          <c:showBubbleSize val="0"/>
        </c:dLbls>
        <c:gapWidth val="150"/>
        <c:overlap val="-25"/>
        <c:axId val="679459400"/>
        <c:axId val="679467928"/>
      </c:barChart>
      <c:catAx>
        <c:axId val="6794594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679467928"/>
        <c:crosses val="autoZero"/>
        <c:auto val="1"/>
        <c:lblAlgn val="ctr"/>
        <c:lblOffset val="100"/>
        <c:noMultiLvlLbl val="0"/>
      </c:catAx>
      <c:valAx>
        <c:axId val="679467928"/>
        <c:scaling>
          <c:orientation val="minMax"/>
        </c:scaling>
        <c:delete val="1"/>
        <c:axPos val="l"/>
        <c:numFmt formatCode="0%" sourceLinked="1"/>
        <c:majorTickMark val="none"/>
        <c:minorTickMark val="none"/>
        <c:tickLblPos val="nextTo"/>
        <c:crossAx val="67945940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2000" dirty="0"/>
              <a:t>2016</a:t>
            </a:r>
            <a:r>
              <a:rPr lang="en-US" sz="2000" baseline="0" dirty="0"/>
              <a:t> HS Graduation Rate by 3</a:t>
            </a:r>
            <a:r>
              <a:rPr lang="en-US" sz="2000" baseline="30000" dirty="0"/>
              <a:t>rd</a:t>
            </a:r>
            <a:r>
              <a:rPr lang="en-US" sz="2000" baseline="0" dirty="0"/>
              <a:t> Grade Reading Proficiency</a:t>
            </a:r>
            <a:endParaRPr lang="en-US" sz="2000"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002060"/>
            </a:solid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Does Not Meet</c:v>
                </c:pt>
                <c:pt idx="1">
                  <c:v>Meets</c:v>
                </c:pt>
                <c:pt idx="2">
                  <c:v>Exceeds</c:v>
                </c:pt>
              </c:strCache>
            </c:strRef>
          </c:cat>
          <c:val>
            <c:numRef>
              <c:f>Sheet1!$B$2:$B$4</c:f>
              <c:numCache>
                <c:formatCode>0%</c:formatCode>
                <c:ptCount val="3"/>
                <c:pt idx="0">
                  <c:v>0.61</c:v>
                </c:pt>
                <c:pt idx="1">
                  <c:v>0.78400000000000003</c:v>
                </c:pt>
                <c:pt idx="2">
                  <c:v>0.89</c:v>
                </c:pt>
              </c:numCache>
            </c:numRef>
          </c:val>
          <c:extLst>
            <c:ext xmlns:c16="http://schemas.microsoft.com/office/drawing/2014/chart" uri="{C3380CC4-5D6E-409C-BE32-E72D297353CC}">
              <c16:uniqueId val="{00000000-7840-4A0A-875C-68F88A47A2B9}"/>
            </c:ext>
          </c:extLst>
        </c:ser>
        <c:dLbls>
          <c:showLegendKey val="0"/>
          <c:showVal val="0"/>
          <c:showCatName val="0"/>
          <c:showSerName val="0"/>
          <c:showPercent val="0"/>
          <c:showBubbleSize val="0"/>
        </c:dLbls>
        <c:gapWidth val="219"/>
        <c:overlap val="-27"/>
        <c:axId val="431931096"/>
        <c:axId val="431930112"/>
      </c:barChart>
      <c:catAx>
        <c:axId val="4319310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431930112"/>
        <c:crosses val="autoZero"/>
        <c:auto val="1"/>
        <c:lblAlgn val="ctr"/>
        <c:lblOffset val="100"/>
        <c:noMultiLvlLbl val="0"/>
      </c:catAx>
      <c:valAx>
        <c:axId val="431930112"/>
        <c:scaling>
          <c:orientation val="minMax"/>
        </c:scaling>
        <c:delete val="1"/>
        <c:axPos val="l"/>
        <c:numFmt formatCode="0%" sourceLinked="1"/>
        <c:majorTickMark val="none"/>
        <c:minorTickMark val="none"/>
        <c:tickLblPos val="nextTo"/>
        <c:crossAx val="43193109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98">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1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6965A8C-0CBD-4FFE-8FDF-9C69B86AB267}"/>
              </a:ext>
            </a:extLst>
          </p:cNvPr>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A9123999-CB1D-4053-8E89-172660BC9CA6}"/>
              </a:ext>
            </a:extLst>
          </p:cNvPr>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2DD283D8-588E-4D1E-9D07-3418ABAF3A90}" type="datetimeFigureOut">
              <a:rPr lang="en-US" smtClean="0"/>
              <a:t>10/10/2019</a:t>
            </a:fld>
            <a:endParaRPr lang="en-US"/>
          </a:p>
        </p:txBody>
      </p:sp>
      <p:sp>
        <p:nvSpPr>
          <p:cNvPr id="4" name="Footer Placeholder 3">
            <a:extLst>
              <a:ext uri="{FF2B5EF4-FFF2-40B4-BE49-F238E27FC236}">
                <a16:creationId xmlns:a16="http://schemas.microsoft.com/office/drawing/2014/main" id="{24DFE8D9-EB8A-4731-939C-6194ECDEA216}"/>
              </a:ext>
            </a:extLst>
          </p:cNvPr>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AA0FF51B-F24C-4CB0-99EB-1469D8C3555E}"/>
              </a:ext>
            </a:extLst>
          </p:cNvPr>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EAE6DEA5-8B35-4F3D-BFCB-6E56BB23A417}" type="slidenum">
              <a:rPr lang="en-US" smtClean="0"/>
              <a:t>‹#›</a:t>
            </a:fld>
            <a:endParaRPr lang="en-US"/>
          </a:p>
        </p:txBody>
      </p:sp>
    </p:spTree>
    <p:extLst>
      <p:ext uri="{BB962C8B-B14F-4D97-AF65-F5344CB8AC3E}">
        <p14:creationId xmlns:p14="http://schemas.microsoft.com/office/powerpoint/2010/main" val="4060118363"/>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6-22T00:11:13.705"/>
    </inkml:context>
    <inkml:brush xml:id="br0">
      <inkml:brushProperty name="width" value="0.05" units="cm"/>
      <inkml:brushProperty name="height" value="0.05" units="cm"/>
      <inkml:brushProperty name="color" value="#5B2D90"/>
    </inkml:brush>
  </inkml:definitions>
  <inkml:trace contextRef="#ctx0" brushRef="#br0">0 0 128,'0'5'0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6-22T00:11:14.214"/>
    </inkml:context>
    <inkml:brush xml:id="br0">
      <inkml:brushProperty name="width" value="0.05" units="cm"/>
      <inkml:brushProperty name="height" value="0.05" units="cm"/>
      <inkml:brushProperty name="color" value="#5B2D90"/>
    </inkml:brush>
  </inkml:definitions>
  <inkml:trace contextRef="#ctx0" brushRef="#br0">67 28 3072,'-7'-5'347,"-16"-12"452,11 11-348,1 6 59,9 1-329,0 0-59,0-1-59,0 0-56,0 1-75,0-1-82,1 1-77,1 0-74,0 0-70,1 1-66,0 0-63,2 1-59,2 4-1036</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6-22T00:11:15.049"/>
    </inkml:context>
    <inkml:brush xml:id="br0">
      <inkml:brushProperty name="width" value="0.05" units="cm"/>
      <inkml:brushProperty name="height" value="0.05" units="cm"/>
      <inkml:brushProperty name="color" value="#5B2D90"/>
    </inkml:brush>
  </inkml:definitions>
  <inkml:trace contextRef="#ctx0" brushRef="#br0">52 7 1920,'-15'-5'440,"8"4"-208,1 2-35,2 2-94,-1 9-15,5-11-60,-2 4 6,1 0-55,-1 0-47,1 0-41,-1 4-178,-3 18-745,4-16 670,0 13-289</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6-22T00:14:21.743"/>
    </inkml:context>
    <inkml:brush xml:id="br0">
      <inkml:brushProperty name="width" value="0.05" units="cm"/>
      <inkml:brushProperty name="height" value="0.05" units="cm"/>
      <inkml:brushProperty name="color" value="#5B2D90"/>
    </inkml:brush>
  </inkml:definitions>
  <inkml:trace contextRef="#ctx0" brushRef="#br0">9 39 3072,'-4'0'450,"2"-1"-63,0 0-62,1 0-60,1-1-56,1 0-55,0 0-52,1-1-50,0 1-48,0-1-44,1 1-43,0-1-40,0 1-38,-1 0-36,3-2-294,-2 2 33,0-1-180,2-1-399</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9" y="0"/>
            <a:ext cx="3037840" cy="464820"/>
          </a:xfrm>
          <a:prstGeom prst="rect">
            <a:avLst/>
          </a:prstGeom>
        </p:spPr>
        <p:txBody>
          <a:bodyPr vert="horz" lIns="93177" tIns="46589" rIns="93177" bIns="46589" rtlCol="0"/>
          <a:lstStyle>
            <a:lvl1pPr algn="r">
              <a:defRPr sz="1200"/>
            </a:lvl1pPr>
          </a:lstStyle>
          <a:p>
            <a:fld id="{F5606186-D2D3-4C1A-8ACE-FB3E238FAD37}" type="datetimeFigureOut">
              <a:rPr lang="en-US" smtClean="0"/>
              <a:pPr/>
              <a:t>10/10/2019</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3177" tIns="46589" rIns="93177" bIns="4658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8"/>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9" y="8829968"/>
            <a:ext cx="3037840" cy="464820"/>
          </a:xfrm>
          <a:prstGeom prst="rect">
            <a:avLst/>
          </a:prstGeom>
        </p:spPr>
        <p:txBody>
          <a:bodyPr vert="horz" lIns="93177" tIns="46589" rIns="93177" bIns="46589" rtlCol="0" anchor="b"/>
          <a:lstStyle>
            <a:lvl1pPr algn="r">
              <a:defRPr sz="1200"/>
            </a:lvl1pPr>
          </a:lstStyle>
          <a:p>
            <a:fld id="{372BED22-9416-48E6-A85C-8E37E8F2BA8E}"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Look at the importance of a strong education pipeline as an economic development strategy</a:t>
            </a:r>
          </a:p>
        </p:txBody>
      </p:sp>
      <p:sp>
        <p:nvSpPr>
          <p:cNvPr id="4" name="Slide Number Placeholder 3"/>
          <p:cNvSpPr>
            <a:spLocks noGrp="1"/>
          </p:cNvSpPr>
          <p:nvPr>
            <p:ph type="sldNum" sz="quarter" idx="10"/>
          </p:nvPr>
        </p:nvSpPr>
        <p:spPr/>
        <p:txBody>
          <a:bodyPr/>
          <a:lstStyle/>
          <a:p>
            <a:fld id="{372BED22-9416-48E6-A85C-8E37E8F2BA8E}" type="slidenum">
              <a:rPr lang="en-US" smtClean="0"/>
              <a:pPr/>
              <a:t>2</a:t>
            </a:fld>
            <a:endParaRPr lang="en-US"/>
          </a:p>
        </p:txBody>
      </p:sp>
    </p:spTree>
    <p:extLst>
      <p:ext uri="{BB962C8B-B14F-4D97-AF65-F5344CB8AC3E}">
        <p14:creationId xmlns:p14="http://schemas.microsoft.com/office/powerpoint/2010/main" val="20331141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5971FE8-0850-43DF-824D-2706B897EDFB}" type="slidenum">
              <a:rPr lang="en-US" smtClean="0"/>
              <a:pPr/>
              <a:t>12</a:t>
            </a:fld>
            <a:endParaRPr lang="en-US"/>
          </a:p>
        </p:txBody>
      </p:sp>
    </p:spTree>
    <p:extLst>
      <p:ext uri="{BB962C8B-B14F-4D97-AF65-F5344CB8AC3E}">
        <p14:creationId xmlns:p14="http://schemas.microsoft.com/office/powerpoint/2010/main" val="27381937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9C207BB-6095-4BB1-8E26-00192F6FF886}" type="slidenum">
              <a:rPr lang="en-US"/>
              <a:pPr/>
              <a:t>14</a:t>
            </a:fld>
            <a:endParaRPr lang="en-US"/>
          </a:p>
        </p:txBody>
      </p:sp>
      <p:sp>
        <p:nvSpPr>
          <p:cNvPr id="216066" name="Rectangle 2"/>
          <p:cNvSpPr>
            <a:spLocks noGrp="1" noRot="1" noChangeAspect="1" noChangeArrowheads="1" noTextEdit="1"/>
          </p:cNvSpPr>
          <p:nvPr>
            <p:ph type="sldImg"/>
          </p:nvPr>
        </p:nvSpPr>
        <p:spPr>
          <a:xfrm>
            <a:off x="1262063" y="720725"/>
            <a:ext cx="4802187" cy="3602038"/>
          </a:xfrm>
          <a:ln/>
        </p:spPr>
      </p:sp>
      <p:sp>
        <p:nvSpPr>
          <p:cNvPr id="216067" name="Rectangle 3"/>
          <p:cNvSpPr>
            <a:spLocks noGrp="1" noChangeArrowheads="1"/>
          </p:cNvSpPr>
          <p:nvPr>
            <p:ph type="body" idx="1"/>
          </p:nvPr>
        </p:nvSpPr>
        <p:spPr>
          <a:xfrm>
            <a:off x="977063" y="4564872"/>
            <a:ext cx="5371323" cy="4322019"/>
          </a:xfrm>
        </p:spPr>
        <p:txBody>
          <a:bodyPr lIns="94986" tIns="47494" rIns="94986" bIns="47494"/>
          <a:lstStyle/>
          <a:p>
            <a:pPr>
              <a:buFontTx/>
              <a:buChar char="•"/>
            </a:pPr>
            <a:r>
              <a:rPr lang="en-US" sz="1300" dirty="0"/>
              <a:t> This comparison of the impact of education on income and unemployment rates, shows less education means higher unemployment rates and lower average earnings.</a:t>
            </a:r>
          </a:p>
          <a:p>
            <a:pPr>
              <a:buFontTx/>
              <a:buChar char="•"/>
            </a:pPr>
            <a:r>
              <a:rPr lang="en-US" sz="1300" dirty="0"/>
              <a:t> When you look at the income for a person with less than a high school diploma compared with income for a person who completes high school and even some college, it adds up to  over ½ million dollars over a life time.</a:t>
            </a:r>
          </a:p>
          <a:p>
            <a:pPr>
              <a:buFontTx/>
              <a:buChar char="•"/>
            </a:pPr>
            <a:r>
              <a:rPr lang="en-US" sz="1300" dirty="0"/>
              <a:t> What does this mean for a person in terms of ability to own a car or a home?</a:t>
            </a:r>
          </a:p>
          <a:p>
            <a:pPr>
              <a:buFontTx/>
              <a:buChar char="•"/>
            </a:pPr>
            <a:r>
              <a:rPr lang="en-US" sz="1300" dirty="0"/>
              <a:t> For your community, what does it mean in terms of a person incurring debt; then if out of work and can’t pay their debt?  They often start a downward, spiraling experience that hurts them, their family and sometimes even their community. </a:t>
            </a:r>
          </a:p>
          <a:p>
            <a:pPr>
              <a:buFontTx/>
              <a:buChar char="•"/>
            </a:pPr>
            <a:r>
              <a:rPr lang="en-US" sz="1300" dirty="0"/>
              <a:t> Also, for those without a high school diploma, employment is not only at a lower rate and lower salary, but also tends to be more cyclical.</a:t>
            </a:r>
          </a:p>
          <a:p>
            <a:endParaRPr lang="en-US" sz="1300" dirty="0"/>
          </a:p>
        </p:txBody>
      </p:sp>
    </p:spTree>
    <p:extLst>
      <p:ext uri="{BB962C8B-B14F-4D97-AF65-F5344CB8AC3E}">
        <p14:creationId xmlns:p14="http://schemas.microsoft.com/office/powerpoint/2010/main" val="6175650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5523B8C7-7FFF-47E7-8153-202DE789B04B}" type="slidenum">
              <a:rPr lang="en-US"/>
              <a:pPr/>
              <a:t>15</a:t>
            </a:fld>
            <a:endParaRPr lang="en-US"/>
          </a:p>
        </p:txBody>
      </p:sp>
      <p:sp>
        <p:nvSpPr>
          <p:cNvPr id="51203" name="Rectangle 2"/>
          <p:cNvSpPr>
            <a:spLocks noGrp="1" noRot="1" noChangeAspect="1" noChangeArrowheads="1" noTextEdit="1"/>
          </p:cNvSpPr>
          <p:nvPr>
            <p:ph type="sldImg"/>
          </p:nvPr>
        </p:nvSpPr>
        <p:spPr>
          <a:xfrm>
            <a:off x="1182688" y="698500"/>
            <a:ext cx="4646612" cy="3484563"/>
          </a:xfrm>
          <a:ln/>
        </p:spPr>
      </p:sp>
      <p:sp>
        <p:nvSpPr>
          <p:cNvPr id="51204" name="Rectangle 3"/>
          <p:cNvSpPr>
            <a:spLocks noGrp="1" noChangeArrowheads="1"/>
          </p:cNvSpPr>
          <p:nvPr>
            <p:ph type="body" idx="1"/>
          </p:nvPr>
        </p:nvSpPr>
        <p:spPr>
          <a:xfrm>
            <a:off x="935040" y="4414838"/>
            <a:ext cx="5140325" cy="4183063"/>
          </a:xfrm>
          <a:noFill/>
          <a:ln/>
        </p:spPr>
        <p:txBody>
          <a:bodyPr>
            <a:normAutofit fontScale="92500" lnSpcReduction="10000"/>
          </a:bodyPr>
          <a:lstStyle/>
          <a:p>
            <a:pPr eaLnBrk="1" hangingPunct="1">
              <a:lnSpc>
                <a:spcPct val="90000"/>
              </a:lnSpc>
              <a:buFontTx/>
              <a:buChar char="•"/>
            </a:pPr>
            <a:r>
              <a:rPr lang="en-US" sz="1300" dirty="0"/>
              <a:t>Roll those dollars up and what happens to the individual and to the community. </a:t>
            </a:r>
          </a:p>
          <a:p>
            <a:pPr eaLnBrk="1" hangingPunct="1">
              <a:lnSpc>
                <a:spcPct val="90000"/>
              </a:lnSpc>
              <a:buFontTx/>
              <a:buChar char="•"/>
            </a:pPr>
            <a:r>
              <a:rPr lang="en-US" sz="1300" dirty="0"/>
              <a:t>Lower Lifetime Earnings – can mean a difference of ½ million dollars or more for the individual</a:t>
            </a:r>
          </a:p>
          <a:p>
            <a:pPr eaLnBrk="1" hangingPunct="1">
              <a:lnSpc>
                <a:spcPct val="90000"/>
              </a:lnSpc>
              <a:buFontTx/>
              <a:buChar char="•"/>
            </a:pPr>
            <a:r>
              <a:rPr lang="en-US" sz="1300" dirty="0"/>
              <a:t>Reduced Buying Power – businesses are concerned about this. Think of what it could also man in reduced tax revenues. School systems use the SPLOST to renovate and build schools</a:t>
            </a:r>
          </a:p>
          <a:p>
            <a:pPr eaLnBrk="1" hangingPunct="1">
              <a:lnSpc>
                <a:spcPct val="90000"/>
              </a:lnSpc>
              <a:buFontTx/>
              <a:buChar char="•"/>
            </a:pPr>
            <a:r>
              <a:rPr lang="en-US" sz="1300" dirty="0"/>
              <a:t>Decreased Health Status…-- Raises many health issues</a:t>
            </a:r>
          </a:p>
          <a:p>
            <a:pPr eaLnBrk="1" hangingPunct="1">
              <a:lnSpc>
                <a:spcPct val="90000"/>
              </a:lnSpc>
              <a:buFontTx/>
              <a:buChar char="•"/>
            </a:pPr>
            <a:r>
              <a:rPr lang="en-US" sz="1300" dirty="0"/>
              <a:t>Higher Health Care…-80% of folks in prison don’t have a HS diploma; contributes to increased cost</a:t>
            </a:r>
          </a:p>
          <a:p>
            <a:pPr eaLnBrk="1" hangingPunct="1">
              <a:lnSpc>
                <a:spcPct val="90000"/>
              </a:lnSpc>
              <a:buFontTx/>
              <a:buChar char="•"/>
            </a:pPr>
            <a:r>
              <a:rPr lang="en-US" sz="1300" dirty="0"/>
              <a:t>Higher Teen Pregnancy Rates…- How many 15 – 19 year olds in your community have their 1</a:t>
            </a:r>
            <a:r>
              <a:rPr lang="en-US" sz="1300" baseline="30000" dirty="0"/>
              <a:t>st</a:t>
            </a:r>
            <a:r>
              <a:rPr lang="en-US" sz="1300" dirty="0"/>
              <a:t> baby or even their 2</a:t>
            </a:r>
            <a:r>
              <a:rPr lang="en-US" sz="1300" baseline="30000" dirty="0"/>
              <a:t>nd</a:t>
            </a:r>
            <a:r>
              <a:rPr lang="en-US" sz="1300" dirty="0"/>
              <a:t> baby? Realizing that a mother is a child’s first teacher, they are not always the best teacher, especially when a young teenage mother. Again, you will see some of those numbers in the </a:t>
            </a:r>
            <a:r>
              <a:rPr lang="en-US" sz="1300" dirty="0" err="1"/>
              <a:t>KidsCount</a:t>
            </a:r>
            <a:r>
              <a:rPr lang="en-US" sz="1300" dirty="0"/>
              <a:t> data we will share</a:t>
            </a:r>
          </a:p>
          <a:p>
            <a:pPr eaLnBrk="1" hangingPunct="1">
              <a:lnSpc>
                <a:spcPct val="90000"/>
              </a:lnSpc>
              <a:buFontTx/>
              <a:buChar char="•"/>
            </a:pPr>
            <a:r>
              <a:rPr lang="en-US" sz="1300" dirty="0"/>
              <a:t>Higher Public Service Costs –</a:t>
            </a:r>
          </a:p>
          <a:p>
            <a:pPr eaLnBrk="1" hangingPunct="1">
              <a:lnSpc>
                <a:spcPct val="90000"/>
              </a:lnSpc>
              <a:buFontTx/>
              <a:buChar char="•"/>
            </a:pPr>
            <a:r>
              <a:rPr lang="en-US" sz="1300" dirty="0"/>
              <a:t>Less Voting and Volunteering –</a:t>
            </a:r>
          </a:p>
          <a:p>
            <a:pPr eaLnBrk="1" hangingPunct="1">
              <a:lnSpc>
                <a:spcPct val="90000"/>
              </a:lnSpc>
              <a:buFontTx/>
              <a:buChar char="•"/>
            </a:pPr>
            <a:r>
              <a:rPr lang="en-US" sz="1300" dirty="0"/>
              <a:t>Less Community Involvement – This impacts the infrastructure of a community</a:t>
            </a:r>
          </a:p>
          <a:p>
            <a:pPr eaLnBrk="1" hangingPunct="1">
              <a:lnSpc>
                <a:spcPct val="90000"/>
              </a:lnSpc>
              <a:buFontTx/>
              <a:buChar char="•"/>
            </a:pPr>
            <a:endParaRPr lang="en-US" sz="1300" dirty="0"/>
          </a:p>
          <a:p>
            <a:pPr eaLnBrk="1" hangingPunct="1">
              <a:lnSpc>
                <a:spcPct val="90000"/>
              </a:lnSpc>
              <a:buFontTx/>
              <a:buChar char="•"/>
            </a:pPr>
            <a:r>
              <a:rPr lang="en-US" sz="1300" b="1" dirty="0"/>
              <a:t>Community involvement- for economic development – need community engagement and civic involvement.</a:t>
            </a:r>
          </a:p>
          <a:p>
            <a:pPr eaLnBrk="1" hangingPunct="1">
              <a:lnSpc>
                <a:spcPct val="90000"/>
              </a:lnSpc>
            </a:pPr>
            <a:endParaRPr lang="en-US" sz="1300" dirty="0"/>
          </a:p>
          <a:p>
            <a:pPr eaLnBrk="1" hangingPunct="1">
              <a:lnSpc>
                <a:spcPct val="90000"/>
              </a:lnSpc>
            </a:pPr>
            <a:r>
              <a:rPr lang="en-US" sz="1300" b="1" dirty="0"/>
              <a:t>Transition to next slide – so we see what this looks like for an individual and how that translates to impacts on a community.  Next, I want to look at the economic impact (dollar amount) on the state. </a:t>
            </a:r>
          </a:p>
        </p:txBody>
      </p:sp>
    </p:spTree>
    <p:extLst>
      <p:ext uri="{BB962C8B-B14F-4D97-AF65-F5344CB8AC3E}">
        <p14:creationId xmlns:p14="http://schemas.microsoft.com/office/powerpoint/2010/main" val="42426884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2BED22-9416-48E6-A85C-8E37E8F2BA8E}" type="slidenum">
              <a:rPr lang="en-US" smtClean="0"/>
              <a:pPr/>
              <a:t>16</a:t>
            </a:fld>
            <a:endParaRPr lang="en-US"/>
          </a:p>
        </p:txBody>
      </p:sp>
    </p:spTree>
    <p:extLst>
      <p:ext uri="{BB962C8B-B14F-4D97-AF65-F5344CB8AC3E}">
        <p14:creationId xmlns:p14="http://schemas.microsoft.com/office/powerpoint/2010/main" val="30352053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Challenge for communities – how to do you re-</a:t>
            </a:r>
            <a:r>
              <a:rPr lang="en-US" b="1" dirty="0" err="1"/>
              <a:t>enegage</a:t>
            </a:r>
            <a:r>
              <a:rPr lang="en-US" b="1" dirty="0"/>
              <a:t> the adult population in the workforce.  Why are they out of it?  Job training?  Literacy?  Education levels?</a:t>
            </a:r>
          </a:p>
        </p:txBody>
      </p:sp>
      <p:sp>
        <p:nvSpPr>
          <p:cNvPr id="4" name="Slide Number Placeholder 3"/>
          <p:cNvSpPr>
            <a:spLocks noGrp="1"/>
          </p:cNvSpPr>
          <p:nvPr>
            <p:ph type="sldNum" sz="quarter" idx="10"/>
          </p:nvPr>
        </p:nvSpPr>
        <p:spPr/>
        <p:txBody>
          <a:bodyPr/>
          <a:lstStyle/>
          <a:p>
            <a:fld id="{372BED22-9416-48E6-A85C-8E37E8F2BA8E}" type="slidenum">
              <a:rPr lang="en-US" smtClean="0"/>
              <a:pPr/>
              <a:t>17</a:t>
            </a:fld>
            <a:endParaRPr lang="en-US"/>
          </a:p>
        </p:txBody>
      </p:sp>
    </p:spTree>
    <p:extLst>
      <p:ext uri="{BB962C8B-B14F-4D97-AF65-F5344CB8AC3E}">
        <p14:creationId xmlns:p14="http://schemas.microsoft.com/office/powerpoint/2010/main" val="26111963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Calculations done by the Georgia Chamber of Commerce</a:t>
            </a:r>
          </a:p>
          <a:p>
            <a:r>
              <a:rPr lang="en-US" dirty="0"/>
              <a:t>Adult population</a:t>
            </a:r>
          </a:p>
          <a:p>
            <a:endParaRPr lang="en-US" dirty="0"/>
          </a:p>
          <a:p>
            <a:r>
              <a:rPr lang="en-US" sz="1200" b="0" i="0" u="none" strike="noStrike" kern="1200" baseline="0" dirty="0">
                <a:solidFill>
                  <a:schemeClr val="tx1"/>
                </a:solidFill>
                <a:latin typeface="+mn-lt"/>
                <a:ea typeface="+mn-ea"/>
                <a:cs typeface="+mn-cs"/>
              </a:rPr>
              <a:t>59 of Georgia’s 159 counties have greater than 25% poverty</a:t>
            </a:r>
          </a:p>
          <a:p>
            <a:r>
              <a:rPr lang="en-US" sz="1200" b="1" i="0" u="none" strike="noStrike" kern="1200" baseline="0" dirty="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Lowest Poverty Rate – Forsyth and Oconee (7%)</a:t>
            </a:r>
          </a:p>
          <a:p>
            <a:r>
              <a:rPr lang="en-US" sz="1200" b="1" i="0" u="none" strike="noStrike" kern="1200" baseline="0" dirty="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Highest Poverty Rate – Calhoun and Clay – 42% of the residents are below the official poverty threshold</a:t>
            </a:r>
            <a:endParaRPr lang="en-US" dirty="0"/>
          </a:p>
        </p:txBody>
      </p:sp>
      <p:sp>
        <p:nvSpPr>
          <p:cNvPr id="4" name="Slide Number Placeholder 3"/>
          <p:cNvSpPr>
            <a:spLocks noGrp="1"/>
          </p:cNvSpPr>
          <p:nvPr>
            <p:ph type="sldNum" sz="quarter" idx="10"/>
          </p:nvPr>
        </p:nvSpPr>
        <p:spPr/>
        <p:txBody>
          <a:bodyPr/>
          <a:lstStyle/>
          <a:p>
            <a:fld id="{372BED22-9416-48E6-A85C-8E37E8F2BA8E}" type="slidenum">
              <a:rPr lang="en-US" smtClean="0"/>
              <a:pPr/>
              <a:t>18</a:t>
            </a:fld>
            <a:endParaRPr lang="en-US"/>
          </a:p>
        </p:txBody>
      </p:sp>
    </p:spTree>
    <p:extLst>
      <p:ext uri="{BB962C8B-B14F-4D97-AF65-F5344CB8AC3E}">
        <p14:creationId xmlns:p14="http://schemas.microsoft.com/office/powerpoint/2010/main" val="31919774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BF0C7E53-5A05-44CB-B779-862239460E91}" type="slidenum">
              <a:rPr lang="en-US"/>
              <a:pPr/>
              <a:t>19</a:t>
            </a:fld>
            <a:endParaRPr lang="en-US"/>
          </a:p>
        </p:txBody>
      </p:sp>
      <p:sp>
        <p:nvSpPr>
          <p:cNvPr id="45059" name="Rectangle 2"/>
          <p:cNvSpPr>
            <a:spLocks noGrp="1" noRot="1" noChangeAspect="1" noChangeArrowheads="1" noTextEdit="1"/>
          </p:cNvSpPr>
          <p:nvPr>
            <p:ph type="sldImg"/>
          </p:nvPr>
        </p:nvSpPr>
        <p:spPr>
          <a:xfrm>
            <a:off x="1182688" y="698500"/>
            <a:ext cx="4646612" cy="3484563"/>
          </a:xfrm>
          <a:ln/>
        </p:spPr>
      </p:sp>
      <p:sp>
        <p:nvSpPr>
          <p:cNvPr id="45060" name="Rectangle 3"/>
          <p:cNvSpPr>
            <a:spLocks noGrp="1" noChangeArrowheads="1"/>
          </p:cNvSpPr>
          <p:nvPr>
            <p:ph type="body" idx="1"/>
          </p:nvPr>
        </p:nvSpPr>
        <p:spPr>
          <a:xfrm>
            <a:off x="935040" y="4414838"/>
            <a:ext cx="5140325" cy="4183063"/>
          </a:xfrm>
          <a:noFill/>
          <a:ln/>
        </p:spPr>
        <p:txBody>
          <a:bodyPr/>
          <a:lstStyle/>
          <a:p>
            <a:pPr lvl="0"/>
            <a:r>
              <a:rPr lang="en-US" sz="1300" dirty="0"/>
              <a:t>Doug </a:t>
            </a:r>
            <a:r>
              <a:rPr lang="en-US" sz="1300" dirty="0" err="1"/>
              <a:t>Betchel</a:t>
            </a:r>
            <a:r>
              <a:rPr lang="en-US" sz="1300" dirty="0"/>
              <a:t> – UGA professor – started with the 2 Georgia’s.  Before he passed away, he updated that to the 5 Georgia’s:  </a:t>
            </a:r>
            <a:r>
              <a:rPr lang="en-US" sz="1200" kern="1200" dirty="0">
                <a:solidFill>
                  <a:schemeClr val="tx1"/>
                </a:solidFill>
                <a:effectLst/>
                <a:latin typeface="+mn-lt"/>
                <a:ea typeface="+mn-ea"/>
                <a:cs typeface="+mn-cs"/>
              </a:rPr>
              <a:t>Urban, Urbanizing, Suburban, Rural Growth, Rural Decline </a:t>
            </a:r>
          </a:p>
          <a:p>
            <a:pPr lvl="0"/>
            <a:endParaRPr lang="en-US" sz="1200" kern="1200" dirty="0">
              <a:solidFill>
                <a:schemeClr val="tx1"/>
              </a:solidFill>
              <a:effectLst/>
              <a:latin typeface="+mn-lt"/>
              <a:ea typeface="+mn-ea"/>
              <a:cs typeface="+mn-cs"/>
            </a:endParaRPr>
          </a:p>
          <a:p>
            <a:pPr lvl="0"/>
            <a:r>
              <a:rPr lang="en-US" sz="1300" dirty="0"/>
              <a:t>Rest of the state is important.  Statewide agencies, statewide presence.  Also, Atlanta can’t continue to support the rest of the state.</a:t>
            </a:r>
          </a:p>
        </p:txBody>
      </p:sp>
    </p:spTree>
    <p:extLst>
      <p:ext uri="{BB962C8B-B14F-4D97-AF65-F5344CB8AC3E}">
        <p14:creationId xmlns:p14="http://schemas.microsoft.com/office/powerpoint/2010/main" val="9279205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Slide transition statement – Now we have looked at the impact of </a:t>
            </a:r>
            <a:r>
              <a:rPr lang="en-US" b="1" dirty="0" err="1"/>
              <a:t>hs</a:t>
            </a:r>
            <a:r>
              <a:rPr lang="en-US" b="1" dirty="0"/>
              <a:t> graduation/ non graduation, it’s potential and some of the barriers we are facing.  So, how do we overcome the barriers and reach the potential?</a:t>
            </a:r>
          </a:p>
        </p:txBody>
      </p:sp>
      <p:sp>
        <p:nvSpPr>
          <p:cNvPr id="4" name="Slide Number Placeholder 3"/>
          <p:cNvSpPr>
            <a:spLocks noGrp="1"/>
          </p:cNvSpPr>
          <p:nvPr>
            <p:ph type="sldNum" sz="quarter" idx="10"/>
          </p:nvPr>
        </p:nvSpPr>
        <p:spPr/>
        <p:txBody>
          <a:bodyPr/>
          <a:lstStyle/>
          <a:p>
            <a:fld id="{372BED22-9416-48E6-A85C-8E37E8F2BA8E}" type="slidenum">
              <a:rPr lang="en-US" smtClean="0"/>
              <a:pPr/>
              <a:t>20</a:t>
            </a:fld>
            <a:endParaRPr lang="en-US"/>
          </a:p>
        </p:txBody>
      </p:sp>
    </p:spTree>
    <p:extLst>
      <p:ext uri="{BB962C8B-B14F-4D97-AF65-F5344CB8AC3E}">
        <p14:creationId xmlns:p14="http://schemas.microsoft.com/office/powerpoint/2010/main" val="36376539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Issue #2 for</a:t>
            </a:r>
            <a:r>
              <a:rPr lang="en-US" baseline="0" dirty="0"/>
              <a:t> </a:t>
            </a:r>
            <a:r>
              <a:rPr lang="en-US" baseline="0" dirty="0" err="1"/>
              <a:t>trifecta</a:t>
            </a:r>
            <a:r>
              <a:rPr lang="en-US" baseline="0" dirty="0"/>
              <a:t>/perfect storm slide.  Where our population is growing…</a:t>
            </a:r>
          </a:p>
          <a:p>
            <a:r>
              <a:rPr lang="en-US" baseline="0" dirty="0"/>
              <a:t>“living in poverty” are those living below the poverty line.</a:t>
            </a:r>
          </a:p>
          <a:p>
            <a:endParaRPr lang="en-US" baseline="0" dirty="0"/>
          </a:p>
          <a:p>
            <a:endParaRPr lang="en-US" baseline="0" dirty="0"/>
          </a:p>
          <a:p>
            <a:r>
              <a:rPr lang="en-US" baseline="0" dirty="0"/>
              <a:t>Concerning – jump in % of poor students.  </a:t>
            </a:r>
          </a:p>
          <a:p>
            <a:r>
              <a:rPr lang="en-US" baseline="0" dirty="0"/>
              <a:t>2006 – 24%</a:t>
            </a:r>
          </a:p>
          <a:p>
            <a:pPr marL="228600" indent="-228600">
              <a:buAutoNum type="arabicPlain" startAt="2017"/>
            </a:pPr>
            <a:r>
              <a:rPr lang="en-US" baseline="0" dirty="0"/>
              <a:t>- 62%</a:t>
            </a:r>
          </a:p>
          <a:p>
            <a:pPr marL="228600" indent="-228600">
              <a:buAutoNum type="arabicPlain" startAt="2017"/>
            </a:pPr>
            <a:endParaRPr lang="en-US" baseline="0" dirty="0"/>
          </a:p>
          <a:p>
            <a:pPr marL="0" indent="0">
              <a:buNone/>
            </a:pPr>
            <a:r>
              <a:rPr lang="en-US" baseline="0" dirty="0"/>
              <a:t>Hispanic/ Asian populations – not a problem, but challenge for our school systems in increasing % of ELLs.</a:t>
            </a:r>
          </a:p>
          <a:p>
            <a:pPr marL="0" indent="0">
              <a:buNone/>
            </a:pPr>
            <a:endParaRPr lang="en-US" baseline="0" dirty="0"/>
          </a:p>
          <a:p>
            <a:r>
              <a:rPr lang="en-US" baseline="0" dirty="0"/>
              <a:t>Next slide is graduation rates of our fastest growing populations…</a:t>
            </a:r>
            <a:endParaRPr lang="en-US" dirty="0"/>
          </a:p>
        </p:txBody>
      </p:sp>
      <p:sp>
        <p:nvSpPr>
          <p:cNvPr id="4" name="Slide Number Placeholder 3"/>
          <p:cNvSpPr>
            <a:spLocks noGrp="1"/>
          </p:cNvSpPr>
          <p:nvPr>
            <p:ph type="sldNum" sz="quarter" idx="10"/>
          </p:nvPr>
        </p:nvSpPr>
        <p:spPr/>
        <p:txBody>
          <a:bodyPr/>
          <a:lstStyle/>
          <a:p>
            <a:fld id="{55971FE8-0850-43DF-824D-2706B897EDFB}" type="slidenum">
              <a:rPr lang="en-US" smtClean="0"/>
              <a:pPr/>
              <a:t>21</a:t>
            </a:fld>
            <a:endParaRPr lang="en-US"/>
          </a:p>
        </p:txBody>
      </p:sp>
    </p:spTree>
    <p:extLst>
      <p:ext uri="{BB962C8B-B14F-4D97-AF65-F5344CB8AC3E}">
        <p14:creationId xmlns:p14="http://schemas.microsoft.com/office/powerpoint/2010/main" val="29513945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B4507561-B3E8-4E04-B1B7-9E2F6637F40C}" type="slidenum">
              <a:rPr lang="en-US"/>
              <a:pPr/>
              <a:t>22</a:t>
            </a:fld>
            <a:endParaRPr lang="en-US"/>
          </a:p>
        </p:txBody>
      </p:sp>
      <p:sp>
        <p:nvSpPr>
          <p:cNvPr id="59395" name="Rectangle 2"/>
          <p:cNvSpPr>
            <a:spLocks noGrp="1" noRot="1" noChangeAspect="1" noChangeArrowheads="1" noTextEdit="1"/>
          </p:cNvSpPr>
          <p:nvPr>
            <p:ph type="sldImg"/>
          </p:nvPr>
        </p:nvSpPr>
        <p:spPr>
          <a:xfrm>
            <a:off x="3119438" y="696913"/>
            <a:ext cx="696912" cy="522287"/>
          </a:xfrm>
          <a:ln/>
        </p:spPr>
      </p:sp>
      <p:sp>
        <p:nvSpPr>
          <p:cNvPr id="59396" name="Rectangle 3"/>
          <p:cNvSpPr>
            <a:spLocks noGrp="1" noChangeArrowheads="1"/>
          </p:cNvSpPr>
          <p:nvPr>
            <p:ph type="body" idx="1"/>
          </p:nvPr>
        </p:nvSpPr>
        <p:spPr>
          <a:xfrm>
            <a:off x="466725" y="1295400"/>
            <a:ext cx="6076950" cy="7848600"/>
          </a:xfrm>
          <a:noFill/>
          <a:ln/>
        </p:spPr>
        <p:txBody>
          <a:bodyPr/>
          <a:lstStyle/>
          <a:p>
            <a:pPr marL="171422" indent="-171422"/>
            <a:r>
              <a:rPr lang="en-US" b="1" i="0" dirty="0"/>
              <a:t>Called the Early Catastrophe Slide – language development is one of the foundations of successful learning and we see the gaps early.  By 3 year old, very pronounced.</a:t>
            </a:r>
          </a:p>
        </p:txBody>
      </p:sp>
    </p:spTree>
    <p:extLst>
      <p:ext uri="{BB962C8B-B14F-4D97-AF65-F5344CB8AC3E}">
        <p14:creationId xmlns:p14="http://schemas.microsoft.com/office/powerpoint/2010/main" val="6126157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BF0C7E53-5A05-44CB-B779-862239460E91}" type="slidenum">
              <a:rPr lang="en-US"/>
              <a:pPr/>
              <a:t>3</a:t>
            </a:fld>
            <a:endParaRPr lang="en-US"/>
          </a:p>
        </p:txBody>
      </p:sp>
      <p:sp>
        <p:nvSpPr>
          <p:cNvPr id="45059" name="Rectangle 2"/>
          <p:cNvSpPr>
            <a:spLocks noGrp="1" noRot="1" noChangeAspect="1" noChangeArrowheads="1" noTextEdit="1"/>
          </p:cNvSpPr>
          <p:nvPr>
            <p:ph type="sldImg"/>
          </p:nvPr>
        </p:nvSpPr>
        <p:spPr>
          <a:xfrm>
            <a:off x="1182688" y="698500"/>
            <a:ext cx="4646612" cy="3484563"/>
          </a:xfrm>
          <a:ln/>
        </p:spPr>
      </p:sp>
      <p:sp>
        <p:nvSpPr>
          <p:cNvPr id="45060" name="Rectangle 3"/>
          <p:cNvSpPr>
            <a:spLocks noGrp="1" noChangeArrowheads="1"/>
          </p:cNvSpPr>
          <p:nvPr>
            <p:ph type="body" idx="1"/>
          </p:nvPr>
        </p:nvSpPr>
        <p:spPr>
          <a:xfrm>
            <a:off x="935040" y="4414838"/>
            <a:ext cx="5140325" cy="4183063"/>
          </a:xfrm>
          <a:noFill/>
          <a:ln/>
        </p:spPr>
        <p:txBody>
          <a:bodyPr/>
          <a:lstStyle/>
          <a:p>
            <a:pPr eaLnBrk="1" hangingPunct="1">
              <a:buFontTx/>
              <a:buChar char="-"/>
            </a:pPr>
            <a:r>
              <a:rPr lang="en-US" sz="1300" b="1" dirty="0"/>
              <a:t>Be clear about the 90% graduation rate</a:t>
            </a:r>
          </a:p>
          <a:p>
            <a:pPr eaLnBrk="1" hangingPunct="1">
              <a:buFontTx/>
              <a:buChar char="-"/>
            </a:pPr>
            <a:r>
              <a:rPr lang="en-US" sz="1300" b="1" dirty="0"/>
              <a:t>Just a few examples, more in the Econ of Ed publication page 13</a:t>
            </a:r>
          </a:p>
        </p:txBody>
      </p:sp>
    </p:spTree>
    <p:extLst>
      <p:ext uri="{BB962C8B-B14F-4D97-AF65-F5344CB8AC3E}">
        <p14:creationId xmlns:p14="http://schemas.microsoft.com/office/powerpoint/2010/main" val="24212948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baseline="0" dirty="0"/>
              <a:t>Disconnect – need the foundation to make sure ALL kids are reading on grade level.</a:t>
            </a:r>
          </a:p>
          <a:p>
            <a:r>
              <a:rPr lang="en-US" b="1" dirty="0">
                <a:latin typeface="+mn-lt"/>
                <a:ea typeface="+mn-ea"/>
                <a:cs typeface="+mn-cs"/>
              </a:rPr>
              <a:t>Can’t do business as usual – we will fail.  </a:t>
            </a:r>
          </a:p>
          <a:p>
            <a:endParaRPr lang="en-US" b="1" dirty="0">
              <a:latin typeface="+mn-lt"/>
              <a:ea typeface="+mn-ea"/>
              <a:cs typeface="+mn-cs"/>
            </a:endParaRPr>
          </a:p>
        </p:txBody>
      </p:sp>
      <p:sp>
        <p:nvSpPr>
          <p:cNvPr id="4" name="Slide Number Placeholder 3"/>
          <p:cNvSpPr>
            <a:spLocks noGrp="1"/>
          </p:cNvSpPr>
          <p:nvPr>
            <p:ph type="sldNum" sz="quarter" idx="10"/>
          </p:nvPr>
        </p:nvSpPr>
        <p:spPr/>
        <p:txBody>
          <a:bodyPr/>
          <a:lstStyle/>
          <a:p>
            <a:fld id="{319DF742-6FA4-4D2E-BEDC-FC8CFC508758}" type="slidenum">
              <a:rPr lang="en-US" smtClean="0"/>
              <a:pPr/>
              <a:t>23</a:t>
            </a:fld>
            <a:endParaRPr lang="en-US"/>
          </a:p>
        </p:txBody>
      </p:sp>
    </p:spTree>
    <p:extLst>
      <p:ext uri="{BB962C8B-B14F-4D97-AF65-F5344CB8AC3E}">
        <p14:creationId xmlns:p14="http://schemas.microsoft.com/office/powerpoint/2010/main" val="13670477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Source: </a:t>
            </a:r>
            <a:r>
              <a:rPr lang="en-US" dirty="0" err="1"/>
              <a:t>Ga</a:t>
            </a:r>
            <a:r>
              <a:rPr lang="en-US" dirty="0"/>
              <a:t> DOE 2012-2013</a:t>
            </a:r>
            <a:r>
              <a:rPr lang="en-US" baseline="0" dirty="0"/>
              <a:t> school year, calculations by Atlanta Regional Commission estimates</a:t>
            </a:r>
            <a:endParaRPr lang="en-US" b="0" i="0" dirty="0">
              <a:solidFill>
                <a:schemeClr val="tx2"/>
              </a:solidFill>
            </a:endParaRPr>
          </a:p>
          <a:p>
            <a:endParaRPr lang="en-US" b="0" i="0" dirty="0"/>
          </a:p>
        </p:txBody>
      </p:sp>
      <p:sp>
        <p:nvSpPr>
          <p:cNvPr id="4" name="Slide Number Placeholder 3"/>
          <p:cNvSpPr>
            <a:spLocks noGrp="1"/>
          </p:cNvSpPr>
          <p:nvPr>
            <p:ph type="sldNum" sz="quarter" idx="10"/>
          </p:nvPr>
        </p:nvSpPr>
        <p:spPr/>
        <p:txBody>
          <a:bodyPr/>
          <a:lstStyle/>
          <a:p>
            <a:fld id="{91E8C894-5DAD-40E3-8574-FDA60F5388ED}" type="slidenum">
              <a:rPr lang="en-US" smtClean="0">
                <a:solidFill>
                  <a:prstClr val="black"/>
                </a:solidFill>
              </a:rPr>
              <a:pPr/>
              <a:t>25</a:t>
            </a:fld>
            <a:endParaRPr lang="en-US">
              <a:solidFill>
                <a:prstClr val="black"/>
              </a:solidFill>
            </a:endParaRPr>
          </a:p>
        </p:txBody>
      </p:sp>
      <p:sp>
        <p:nvSpPr>
          <p:cNvPr id="5" name="Date Placeholder 4"/>
          <p:cNvSpPr>
            <a:spLocks noGrp="1"/>
          </p:cNvSpPr>
          <p:nvPr>
            <p:ph type="dt" idx="11"/>
          </p:nvPr>
        </p:nvSpPr>
        <p:spPr/>
        <p:txBody>
          <a:bodyPr/>
          <a:lstStyle/>
          <a:p>
            <a:r>
              <a:rPr lang="en-US">
                <a:solidFill>
                  <a:prstClr val="black"/>
                </a:solidFill>
              </a:rPr>
              <a:t>10/31/2011</a:t>
            </a:r>
          </a:p>
        </p:txBody>
      </p:sp>
      <p:sp>
        <p:nvSpPr>
          <p:cNvPr id="6" name="Header Placeholder 5"/>
          <p:cNvSpPr>
            <a:spLocks noGrp="1"/>
          </p:cNvSpPr>
          <p:nvPr>
            <p:ph type="hdr" sz="quarter" idx="12"/>
          </p:nvPr>
        </p:nvSpPr>
        <p:spPr/>
        <p:txBody>
          <a:bodyPr/>
          <a:lstStyle/>
          <a:p>
            <a:endParaRPr lang="en-US">
              <a:solidFill>
                <a:prstClr val="black"/>
              </a:solidFill>
            </a:endParaRPr>
          </a:p>
        </p:txBody>
      </p:sp>
    </p:spTree>
    <p:extLst>
      <p:ext uri="{BB962C8B-B14F-4D97-AF65-F5344CB8AC3E}">
        <p14:creationId xmlns:p14="http://schemas.microsoft.com/office/powerpoint/2010/main" val="186532437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1" dirty="0">
              <a:latin typeface="+mn-lt"/>
              <a:ea typeface="+mn-ea"/>
              <a:cs typeface="+mn-cs"/>
            </a:endParaRPr>
          </a:p>
        </p:txBody>
      </p:sp>
      <p:sp>
        <p:nvSpPr>
          <p:cNvPr id="4" name="Slide Number Placeholder 3"/>
          <p:cNvSpPr>
            <a:spLocks noGrp="1"/>
          </p:cNvSpPr>
          <p:nvPr>
            <p:ph type="sldNum" sz="quarter" idx="10"/>
          </p:nvPr>
        </p:nvSpPr>
        <p:spPr/>
        <p:txBody>
          <a:bodyPr/>
          <a:lstStyle/>
          <a:p>
            <a:fld id="{319DF742-6FA4-4D2E-BEDC-FC8CFC508758}" type="slidenum">
              <a:rPr lang="en-US" smtClean="0"/>
              <a:pPr/>
              <a:t>26</a:t>
            </a:fld>
            <a:endParaRPr lang="en-US"/>
          </a:p>
        </p:txBody>
      </p:sp>
    </p:spTree>
    <p:extLst>
      <p:ext uri="{BB962C8B-B14F-4D97-AF65-F5344CB8AC3E}">
        <p14:creationId xmlns:p14="http://schemas.microsoft.com/office/powerpoint/2010/main" val="28649563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5971FE8-0850-43DF-824D-2706B897EDFB}" type="slidenum">
              <a:rPr lang="en-US" smtClean="0"/>
              <a:pPr/>
              <a:t>27</a:t>
            </a:fld>
            <a:endParaRPr lang="en-US"/>
          </a:p>
        </p:txBody>
      </p:sp>
    </p:spTree>
    <p:extLst>
      <p:ext uri="{BB962C8B-B14F-4D97-AF65-F5344CB8AC3E}">
        <p14:creationId xmlns:p14="http://schemas.microsoft.com/office/powerpoint/2010/main" val="70945836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normAutofit/>
          </a:bodyPr>
          <a:lstStyle/>
          <a:p>
            <a:r>
              <a:rPr lang="en-US" b="1" dirty="0"/>
              <a:t>Pasta slides – look at some of these factors that could cause a crack in your pipeline. </a:t>
            </a:r>
          </a:p>
          <a:p>
            <a:r>
              <a:rPr lang="en-US" b="1" dirty="0"/>
              <a:t>Throw these data up – look for county and see how you are doing.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971FE8-0850-43DF-824D-2706B897EDF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6884027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normAutofit/>
          </a:bodyPr>
          <a:lstStyle/>
          <a:p>
            <a:r>
              <a:rPr lang="en-US" b="1" dirty="0"/>
              <a:t>Point out Ga</a:t>
            </a:r>
          </a:p>
          <a:p>
            <a:endParaRPr lang="en-US" b="1" dirty="0"/>
          </a:p>
          <a:p>
            <a:r>
              <a:rPr lang="en-US" b="1" dirty="0"/>
              <a:t>What’s the difference between these counties?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971FE8-0850-43DF-824D-2706B897EDF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3931927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normAutofit/>
          </a:bodyPr>
          <a:lstStyle/>
          <a:p>
            <a:r>
              <a:rPr lang="en-US" b="1" dirty="0"/>
              <a:t>Point out Ga</a:t>
            </a:r>
          </a:p>
          <a:p>
            <a:r>
              <a:rPr lang="en-US" b="1" dirty="0"/>
              <a:t>After recession</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971FE8-0850-43DF-824D-2706B897EDF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4131601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971FE8-0850-43DF-824D-2706B897EDF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4856065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971FE8-0850-43DF-824D-2706B897EDF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8340792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971FE8-0850-43DF-824D-2706B897EDF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268598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Look at the importance of a strong education pipeline as an economic development strategy..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Present some new data about the relationship between education and the workforce, some of which you already know,  and some of it may be new to you.</a:t>
            </a:r>
          </a:p>
          <a:p>
            <a:pPr marL="0" marR="0" lvl="0" indent="0" algn="l" defTabSz="914400" rtl="0" eaLnBrk="1" fontAlgn="auto" latinLnBrk="0" hangingPunct="1">
              <a:lnSpc>
                <a:spcPct val="100000"/>
              </a:lnSpc>
              <a:spcBef>
                <a:spcPts val="0"/>
              </a:spcBef>
              <a:spcAft>
                <a:spcPts val="0"/>
              </a:spcAft>
              <a:buClrTx/>
              <a:buSzTx/>
              <a:buFontTx/>
              <a:buNone/>
              <a:tabLst/>
              <a:defRPr/>
            </a:pPr>
            <a:br>
              <a:rPr lang="en-US" dirty="0"/>
            </a:br>
            <a:r>
              <a:rPr lang="en-US" dirty="0"/>
              <a:t>Challenge you all to think about this relationship at several levels –the individual, the community and the state and think about where we are and where do we want to go –across all 3.</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Finally, what is your role in moving the needle on education outcomes for students and the economic competitiveness of our local communities, businesses, and the state.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372BED22-9416-48E6-A85C-8E37E8F2BA8E}" type="slidenum">
              <a:rPr lang="en-US" smtClean="0"/>
              <a:pPr/>
              <a:t>4</a:t>
            </a:fld>
            <a:endParaRPr lang="en-US"/>
          </a:p>
        </p:txBody>
      </p:sp>
    </p:spTree>
    <p:extLst>
      <p:ext uri="{BB962C8B-B14F-4D97-AF65-F5344CB8AC3E}">
        <p14:creationId xmlns:p14="http://schemas.microsoft.com/office/powerpoint/2010/main" val="286493023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971FE8-0850-43DF-824D-2706B897EDF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8180042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txBox="1">
            <a:spLocks noGrp="1" noChangeArrowheads="1"/>
          </p:cNvSpPr>
          <p:nvPr/>
        </p:nvSpPr>
        <p:spPr bwMode="auto">
          <a:xfrm>
            <a:off x="3970343" y="8829678"/>
            <a:ext cx="3038475" cy="465136"/>
          </a:xfrm>
          <a:prstGeom prst="rect">
            <a:avLst/>
          </a:prstGeom>
          <a:noFill/>
          <a:ln w="9525">
            <a:noFill/>
            <a:miter lim="800000"/>
            <a:headEnd/>
            <a:tailEnd/>
          </a:ln>
        </p:spPr>
        <p:txBody>
          <a:bodyPr lIns="93622" tIns="46812" rIns="93622" bIns="46812" anchor="b"/>
          <a:lstStyle/>
          <a:p>
            <a:pPr algn="r" defTabSz="936308"/>
            <a:fld id="{3BA2F9DC-F179-455D-AD11-DB12275B04C5}" type="slidenum">
              <a:rPr lang="en-US" sz="1200"/>
              <a:pPr algn="r" defTabSz="936308"/>
              <a:t>37</a:t>
            </a:fld>
            <a:endParaRPr lang="en-US" sz="1200" dirty="0"/>
          </a:p>
        </p:txBody>
      </p:sp>
      <p:sp>
        <p:nvSpPr>
          <p:cNvPr id="101379" name="Rectangle 2"/>
          <p:cNvSpPr>
            <a:spLocks noGrp="1" noRot="1" noChangeAspect="1" noChangeArrowheads="1" noTextEdit="1"/>
          </p:cNvSpPr>
          <p:nvPr>
            <p:ph type="sldImg"/>
          </p:nvPr>
        </p:nvSpPr>
        <p:spPr>
          <a:xfrm>
            <a:off x="1182688" y="698500"/>
            <a:ext cx="4646612" cy="3484563"/>
          </a:xfrm>
          <a:ln/>
        </p:spPr>
      </p:sp>
      <p:sp>
        <p:nvSpPr>
          <p:cNvPr id="101380" name="Rectangle 3"/>
          <p:cNvSpPr>
            <a:spLocks noGrp="1" noChangeArrowheads="1"/>
          </p:cNvSpPr>
          <p:nvPr>
            <p:ph type="body" idx="1"/>
          </p:nvPr>
        </p:nvSpPr>
        <p:spPr>
          <a:xfrm>
            <a:off x="935043" y="4416429"/>
            <a:ext cx="5140325" cy="4181475"/>
          </a:xfrm>
          <a:noFill/>
          <a:ln/>
        </p:spPr>
        <p:txBody>
          <a:bodyPr lIns="91721" tIns="45861" rIns="91721" bIns="45861"/>
          <a:lstStyle/>
          <a:p>
            <a:pPr eaLnBrk="1" hangingPunct="1">
              <a:buFontTx/>
              <a:buChar char="•"/>
            </a:pPr>
            <a:r>
              <a:rPr lang="en-US" sz="1300" b="1" dirty="0"/>
              <a:t>Talk w/ Me Baby – remember the Early Catastrophe slide and the 30 million word gap.  This can help overcome that gap.</a:t>
            </a:r>
          </a:p>
          <a:p>
            <a:pPr eaLnBrk="1" hangingPunct="1">
              <a:buFontTx/>
              <a:buChar char="•"/>
            </a:pPr>
            <a:endParaRPr lang="en-US" sz="1300" dirty="0"/>
          </a:p>
          <a:p>
            <a:pPr eaLnBrk="1" hangingPunct="1">
              <a:buFontTx/>
              <a:buChar char="•"/>
            </a:pPr>
            <a:r>
              <a:rPr lang="en-US" sz="1300" dirty="0"/>
              <a:t>College access talking point – GPEE has a grant from Board of Regents to Coweta County to reach out to their college drop outs and get them back into college to get a 2 or 4 year degree.</a:t>
            </a:r>
          </a:p>
          <a:p>
            <a:pPr eaLnBrk="1" hangingPunct="1">
              <a:buFontTx/>
              <a:buChar char="•"/>
            </a:pPr>
            <a:endParaRPr lang="en-US" sz="1300" b="1" dirty="0"/>
          </a:p>
          <a:p>
            <a:pPr eaLnBrk="1" hangingPunct="1">
              <a:buFontTx/>
              <a:buChar char="•"/>
            </a:pPr>
            <a:r>
              <a:rPr lang="en-US" sz="1300" b="1" dirty="0"/>
              <a:t>Adult population – thinking back to that 250,000 – not enough kids in the pipeline.  How do we re-engage the adult population, </a:t>
            </a:r>
            <a:r>
              <a:rPr lang="en-US" sz="1300" b="1" dirty="0" err="1"/>
              <a:t>esp</a:t>
            </a:r>
            <a:r>
              <a:rPr lang="en-US" sz="1300" b="1" dirty="0"/>
              <a:t> those not working. Go-Back Move Ahead and adult literacy can help there.</a:t>
            </a:r>
          </a:p>
          <a:p>
            <a:pPr eaLnBrk="1" hangingPunct="1">
              <a:buFontTx/>
              <a:buChar char="•"/>
            </a:pPr>
            <a:endParaRPr lang="en-US" sz="1300" b="1" i="1" dirty="0"/>
          </a:p>
          <a:p>
            <a:pPr eaLnBrk="1" hangingPunct="1">
              <a:buFontTx/>
              <a:buChar char="•"/>
            </a:pPr>
            <a:r>
              <a:rPr lang="en-US" sz="1300" b="1" i="1" dirty="0"/>
              <a:t>Grow your own – especially in rural.  Business &amp; post-secondary partnerships can take many form….</a:t>
            </a:r>
          </a:p>
          <a:p>
            <a:pPr eaLnBrk="1" hangingPunct="1">
              <a:buFontTx/>
              <a:buChar char="•"/>
            </a:pPr>
            <a:endParaRPr lang="en-US" sz="1300" b="1" i="1" dirty="0"/>
          </a:p>
          <a:p>
            <a:pPr eaLnBrk="1" hangingPunct="1"/>
            <a:endParaRPr lang="en-US" sz="1300" dirty="0"/>
          </a:p>
        </p:txBody>
      </p:sp>
    </p:spTree>
    <p:extLst>
      <p:ext uri="{BB962C8B-B14F-4D97-AF65-F5344CB8AC3E}">
        <p14:creationId xmlns:p14="http://schemas.microsoft.com/office/powerpoint/2010/main" val="420863224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1A7D5F2B-3454-4BD5-A486-FC2EBF764977}" type="slidenum">
              <a:rPr lang="en-US"/>
              <a:pPr/>
              <a:t>38</a:t>
            </a:fld>
            <a:endParaRPr lang="en-US"/>
          </a:p>
        </p:txBody>
      </p:sp>
      <p:sp>
        <p:nvSpPr>
          <p:cNvPr id="97283" name="Rectangle 2"/>
          <p:cNvSpPr>
            <a:spLocks noGrp="1" noRot="1" noChangeAspect="1" noChangeArrowheads="1" noTextEdit="1"/>
          </p:cNvSpPr>
          <p:nvPr>
            <p:ph type="sldImg"/>
          </p:nvPr>
        </p:nvSpPr>
        <p:spPr>
          <a:xfrm>
            <a:off x="1144588" y="687388"/>
            <a:ext cx="4570412" cy="3427412"/>
          </a:xfrm>
          <a:ln/>
        </p:spPr>
      </p:sp>
      <p:sp>
        <p:nvSpPr>
          <p:cNvPr id="97284" name="Rectangle 3"/>
          <p:cNvSpPr>
            <a:spLocks noGrp="1" noChangeArrowheads="1"/>
          </p:cNvSpPr>
          <p:nvPr>
            <p:ph type="body" idx="1"/>
          </p:nvPr>
        </p:nvSpPr>
        <p:spPr>
          <a:xfrm>
            <a:off x="445710" y="4344025"/>
            <a:ext cx="6103247" cy="4412730"/>
          </a:xfrm>
          <a:noFill/>
          <a:ln/>
        </p:spPr>
        <p:txBody>
          <a:bodyPr lIns="89807" tIns="44904" rIns="89807" bIns="44904"/>
          <a:lstStyle/>
          <a:p>
            <a:pPr eaLnBrk="1" hangingPunct="1">
              <a:buFontTx/>
              <a:buChar char="•"/>
            </a:pPr>
            <a:r>
              <a:rPr lang="en-US" sz="1300" dirty="0"/>
              <a:t>If your efforts are not aligned, whether in business or schools, it’s going to be harder to stay focused and reach your goal. How many of your schools have random acts that compete against each other?</a:t>
            </a:r>
          </a:p>
          <a:p>
            <a:pPr eaLnBrk="1" hangingPunct="1">
              <a:buFontTx/>
              <a:buChar char="•"/>
            </a:pPr>
            <a:r>
              <a:rPr lang="en-US" sz="1300" dirty="0"/>
              <a:t>If we are all aimed in the same direction with focus on the same goal, it can be reached. In business, that goal is profits; in education, that goal is student achievement. </a:t>
            </a:r>
          </a:p>
          <a:p>
            <a:pPr eaLnBrk="1" hangingPunct="1">
              <a:buFontTx/>
              <a:buChar char="•"/>
            </a:pPr>
            <a:endParaRPr lang="en-US" sz="1300" dirty="0"/>
          </a:p>
          <a:p>
            <a:pPr eaLnBrk="1" hangingPunct="1">
              <a:buFontTx/>
              <a:buChar char="•"/>
            </a:pPr>
            <a:endParaRPr lang="en-US" sz="1300" dirty="0"/>
          </a:p>
          <a:p>
            <a:pPr eaLnBrk="1" hangingPunct="1">
              <a:buFontTx/>
              <a:buChar char="•"/>
            </a:pPr>
            <a:r>
              <a:rPr lang="en-US" sz="1300" b="1" dirty="0"/>
              <a:t>Slide transition statement – Now, we want to take some time for you all to reflect on how to align your acts of improvement around your goals.</a:t>
            </a:r>
          </a:p>
        </p:txBody>
      </p:sp>
    </p:spTree>
    <p:extLst>
      <p:ext uri="{BB962C8B-B14F-4D97-AF65-F5344CB8AC3E}">
        <p14:creationId xmlns:p14="http://schemas.microsoft.com/office/powerpoint/2010/main" val="23373696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2BED22-9416-48E6-A85C-8E37E8F2BA8E}" type="slidenum">
              <a:rPr lang="en-US" smtClean="0"/>
              <a:pPr/>
              <a:t>39</a:t>
            </a:fld>
            <a:endParaRPr lang="en-US"/>
          </a:p>
        </p:txBody>
      </p:sp>
    </p:spTree>
    <p:extLst>
      <p:ext uri="{BB962C8B-B14F-4D97-AF65-F5344CB8AC3E}">
        <p14:creationId xmlns:p14="http://schemas.microsoft.com/office/powerpoint/2010/main" val="36941717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544CC8B9-2BA6-483E-814D-260667CE6200}" type="slidenum">
              <a:rPr lang="en-US"/>
              <a:pPr/>
              <a:t>6</a:t>
            </a:fld>
            <a:endParaRPr lang="en-US"/>
          </a:p>
        </p:txBody>
      </p:sp>
      <p:sp>
        <p:nvSpPr>
          <p:cNvPr id="27651" name="Rectangle 2"/>
          <p:cNvSpPr>
            <a:spLocks noGrp="1" noRot="1" noChangeAspect="1" noChangeArrowheads="1" noTextEdit="1"/>
          </p:cNvSpPr>
          <p:nvPr>
            <p:ph type="sldImg"/>
          </p:nvPr>
        </p:nvSpPr>
        <p:spPr>
          <a:xfrm>
            <a:off x="1182688" y="698500"/>
            <a:ext cx="4646612" cy="3484563"/>
          </a:xfrm>
          <a:ln/>
        </p:spPr>
      </p:sp>
      <p:sp>
        <p:nvSpPr>
          <p:cNvPr id="27652" name="Rectangle 3"/>
          <p:cNvSpPr>
            <a:spLocks noGrp="1" noChangeArrowheads="1"/>
          </p:cNvSpPr>
          <p:nvPr>
            <p:ph type="body" idx="1"/>
          </p:nvPr>
        </p:nvSpPr>
        <p:spPr>
          <a:xfrm>
            <a:off x="935040" y="4416427"/>
            <a:ext cx="5140325" cy="4181475"/>
          </a:xfrm>
          <a:noFill/>
          <a:ln/>
        </p:spPr>
        <p:txBody>
          <a:bodyPr lIns="91513" tIns="45757" rIns="91513" bIns="45757"/>
          <a:lstStyle/>
          <a:p>
            <a:pPr>
              <a:lnSpc>
                <a:spcPct val="90000"/>
              </a:lnSpc>
              <a:buFontTx/>
              <a:buChar char="•"/>
            </a:pPr>
            <a:r>
              <a:rPr lang="en-US" sz="1300" dirty="0"/>
              <a:t>This slide will be used as data organizer – begin with something like “The data we are about to see is the foundation for moving a child from early learning to a successful college/ career pathway…”</a:t>
            </a:r>
          </a:p>
          <a:p>
            <a:pPr>
              <a:lnSpc>
                <a:spcPct val="90000"/>
              </a:lnSpc>
              <a:buFontTx/>
              <a:buChar char="•"/>
            </a:pPr>
            <a:endParaRPr lang="en-US" sz="1300" dirty="0"/>
          </a:p>
          <a:p>
            <a:pPr>
              <a:lnSpc>
                <a:spcPct val="90000"/>
              </a:lnSpc>
              <a:buFontTx/>
              <a:buChar char="•"/>
            </a:pPr>
            <a:r>
              <a:rPr lang="en-US" sz="1300" dirty="0"/>
              <a:t>As we move through the presentation, we will talk about major milestones that lead to academic achievement…</a:t>
            </a:r>
          </a:p>
          <a:p>
            <a:pPr lvl="1">
              <a:lnSpc>
                <a:spcPct val="90000"/>
              </a:lnSpc>
              <a:buFontTx/>
              <a:buChar char="•"/>
            </a:pPr>
            <a:r>
              <a:rPr lang="en-US" sz="1300" dirty="0"/>
              <a:t>School readiness</a:t>
            </a:r>
          </a:p>
          <a:p>
            <a:pPr lvl="1">
              <a:lnSpc>
                <a:spcPct val="90000"/>
              </a:lnSpc>
              <a:buFontTx/>
              <a:buChar char="•"/>
            </a:pPr>
            <a:r>
              <a:rPr lang="en-US" sz="1300" dirty="0"/>
              <a:t>Literacy by 3</a:t>
            </a:r>
            <a:r>
              <a:rPr lang="en-US" sz="1300" baseline="30000" dirty="0"/>
              <a:t>rd</a:t>
            </a:r>
            <a:r>
              <a:rPr lang="en-US" sz="1300" dirty="0"/>
              <a:t> grade</a:t>
            </a:r>
          </a:p>
          <a:p>
            <a:pPr lvl="1">
              <a:lnSpc>
                <a:spcPct val="90000"/>
              </a:lnSpc>
              <a:buFontTx/>
              <a:buChar char="•"/>
            </a:pPr>
            <a:r>
              <a:rPr lang="en-US" sz="1300" dirty="0"/>
              <a:t>Numeracy by 8</a:t>
            </a:r>
            <a:r>
              <a:rPr lang="en-US" sz="1300" baseline="30000" dirty="0"/>
              <a:t>th</a:t>
            </a:r>
            <a:r>
              <a:rPr lang="en-US" sz="1300" dirty="0"/>
              <a:t> grade</a:t>
            </a:r>
          </a:p>
          <a:p>
            <a:pPr lvl="1">
              <a:lnSpc>
                <a:spcPct val="90000"/>
              </a:lnSpc>
              <a:buFontTx/>
              <a:buChar char="•"/>
            </a:pPr>
            <a:r>
              <a:rPr lang="en-US" sz="1300" dirty="0"/>
              <a:t>High School Graduation</a:t>
            </a:r>
          </a:p>
          <a:p>
            <a:pPr eaLnBrk="1" hangingPunct="1">
              <a:buFontTx/>
              <a:buChar char="•"/>
            </a:pPr>
            <a:endParaRPr lang="en-US" sz="1300" dirty="0"/>
          </a:p>
          <a:p>
            <a:pPr eaLnBrk="1" hangingPunct="1">
              <a:buFontTx/>
              <a:buChar char="•"/>
            </a:pPr>
            <a:r>
              <a:rPr lang="en-US" sz="1300" b="1" dirty="0"/>
              <a:t>Learn4Life - </a:t>
            </a:r>
            <a:r>
              <a:rPr lang="en-US" sz="1200" b="1" i="0" kern="1200" dirty="0">
                <a:solidFill>
                  <a:schemeClr val="tx1"/>
                </a:solidFill>
                <a:effectLst/>
                <a:latin typeface="+mn-lt"/>
                <a:ea typeface="+mn-ea"/>
                <a:cs typeface="+mn-cs"/>
              </a:rPr>
              <a:t> Metro Atlanta Regional Education Partnership is using these milestones to track and improve education outcomes for the Atlanta region.</a:t>
            </a:r>
          </a:p>
          <a:p>
            <a:pPr eaLnBrk="1" hangingPunct="1">
              <a:buFontTx/>
              <a:buChar char="•"/>
            </a:pPr>
            <a:endParaRPr lang="en-US" sz="1300" dirty="0"/>
          </a:p>
          <a:p>
            <a:pPr eaLnBrk="1" hangingPunct="1">
              <a:buFontTx/>
              <a:buChar char="•"/>
            </a:pPr>
            <a:r>
              <a:rPr lang="en-US" sz="1300" dirty="0"/>
              <a:t>Research says we can’t wait until the end of the pipeline, we must address each of these milestones along the way.</a:t>
            </a:r>
          </a:p>
          <a:p>
            <a:pPr eaLnBrk="1" hangingPunct="1">
              <a:buFontTx/>
              <a:buChar char="•"/>
            </a:pPr>
            <a:endParaRPr lang="en-US" sz="1300" dirty="0"/>
          </a:p>
          <a:p>
            <a:pPr eaLnBrk="1" hangingPunct="1"/>
            <a:endParaRPr lang="en-US" sz="1300" dirty="0"/>
          </a:p>
        </p:txBody>
      </p:sp>
    </p:spTree>
    <p:extLst>
      <p:ext uri="{BB962C8B-B14F-4D97-AF65-F5344CB8AC3E}">
        <p14:creationId xmlns:p14="http://schemas.microsoft.com/office/powerpoint/2010/main" val="15057613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National snapshot</a:t>
            </a:r>
            <a:r>
              <a:rPr lang="en-US" baseline="0" dirty="0"/>
              <a:t> that illustrates how poverty effects school readiness</a:t>
            </a:r>
          </a:p>
          <a:p>
            <a:pPr>
              <a:buFont typeface="Arial" pitchFamily="34" charset="0"/>
              <a:buChar char="•"/>
            </a:pPr>
            <a:endParaRPr lang="en-US" baseline="0" dirty="0"/>
          </a:p>
          <a:p>
            <a:pPr>
              <a:buFont typeface="Arial" pitchFamily="34" charset="0"/>
              <a:buChar char="•"/>
            </a:pPr>
            <a:r>
              <a:rPr lang="en-US" baseline="0" dirty="0"/>
              <a:t>On average, when kids enter kindergarten . On average, lower income children start kindergarten already behind.  The achievement gap is there before school even starts.</a:t>
            </a:r>
          </a:p>
          <a:p>
            <a:pPr>
              <a:buFont typeface="Arial" pitchFamily="34" charset="0"/>
              <a:buChar char="•"/>
            </a:pPr>
            <a:endParaRPr lang="en-US" baseline="0" dirty="0"/>
          </a:p>
          <a:p>
            <a:pPr>
              <a:buFont typeface="Arial" pitchFamily="34" charset="0"/>
              <a:buChar char="•"/>
            </a:pPr>
            <a:r>
              <a:rPr lang="en-US" baseline="0" dirty="0"/>
              <a:t>Later on we will see how this gap plays out as children age and move through the pipeline, thus highlighting the importance of early learning.</a:t>
            </a:r>
          </a:p>
        </p:txBody>
      </p:sp>
      <p:sp>
        <p:nvSpPr>
          <p:cNvPr id="4" name="Slide Number Placeholder 3"/>
          <p:cNvSpPr>
            <a:spLocks noGrp="1"/>
          </p:cNvSpPr>
          <p:nvPr>
            <p:ph type="sldNum" sz="quarter" idx="10"/>
          </p:nvPr>
        </p:nvSpPr>
        <p:spPr/>
        <p:txBody>
          <a:bodyPr/>
          <a:lstStyle/>
          <a:p>
            <a:fld id="{55971FE8-0850-43DF-824D-2706B897EDFB}" type="slidenum">
              <a:rPr lang="en-US" smtClean="0"/>
              <a:pPr/>
              <a:t>7</a:t>
            </a:fld>
            <a:endParaRPr lang="en-US"/>
          </a:p>
        </p:txBody>
      </p:sp>
    </p:spTree>
    <p:extLst>
      <p:ext uri="{BB962C8B-B14F-4D97-AF65-F5344CB8AC3E}">
        <p14:creationId xmlns:p14="http://schemas.microsoft.com/office/powerpoint/2010/main" val="6285862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This is proficient</a:t>
            </a:r>
            <a:r>
              <a:rPr lang="en-US" baseline="0" dirty="0"/>
              <a:t> and advanced</a:t>
            </a:r>
            <a:endParaRPr lang="en-US" dirty="0"/>
          </a:p>
          <a:p>
            <a:r>
              <a:rPr lang="en-US" dirty="0"/>
              <a:t>NAEP</a:t>
            </a:r>
            <a:r>
              <a:rPr lang="en-US" baseline="0" dirty="0"/>
              <a:t> score cut offs are: below basic, basic, proficient, advanced</a:t>
            </a:r>
          </a:p>
          <a:p>
            <a:endParaRPr lang="en-US" baseline="0" dirty="0"/>
          </a:p>
          <a:p>
            <a:r>
              <a:rPr lang="en-US" baseline="0" dirty="0"/>
              <a:t>Proficient is the level that is aligned with other college/ career ready standards: Common Core, ACT, Sat, etc.</a:t>
            </a:r>
          </a:p>
          <a:p>
            <a:endParaRPr lang="en-US" baseline="0" dirty="0"/>
          </a:p>
          <a:p>
            <a:r>
              <a:rPr lang="en-US" baseline="0" dirty="0"/>
              <a:t>NAEP is given to a sample of students administered every other year.  It is currently the only assessment that allows state to state comparison.</a:t>
            </a:r>
          </a:p>
          <a:p>
            <a:r>
              <a:rPr lang="en-US" b="1" baseline="0" dirty="0"/>
              <a:t>2017 - 20</a:t>
            </a:r>
            <a:r>
              <a:rPr lang="en-US" b="1" baseline="30000" dirty="0"/>
              <a:t>th</a:t>
            </a:r>
            <a:r>
              <a:rPr lang="en-US" b="1" baseline="0" dirty="0"/>
              <a:t> state is Idaho. Georgia is 32nd. </a:t>
            </a:r>
          </a:p>
          <a:p>
            <a:endParaRPr lang="en-US" dirty="0"/>
          </a:p>
          <a:p>
            <a:r>
              <a:rPr lang="en-US" dirty="0"/>
              <a:t>Top state MA -50%</a:t>
            </a:r>
          </a:p>
        </p:txBody>
      </p:sp>
      <p:sp>
        <p:nvSpPr>
          <p:cNvPr id="4" name="Slide Number Placeholder 3"/>
          <p:cNvSpPr>
            <a:spLocks noGrp="1"/>
          </p:cNvSpPr>
          <p:nvPr>
            <p:ph type="sldNum" sz="quarter" idx="10"/>
          </p:nvPr>
        </p:nvSpPr>
        <p:spPr/>
        <p:txBody>
          <a:bodyPr/>
          <a:lstStyle/>
          <a:p>
            <a:fld id="{55971FE8-0850-43DF-824D-2706B897EDFB}" type="slidenum">
              <a:rPr lang="en-US" smtClean="0"/>
              <a:pPr/>
              <a:t>8</a:t>
            </a:fld>
            <a:endParaRPr lang="en-US"/>
          </a:p>
        </p:txBody>
      </p:sp>
    </p:spTree>
    <p:extLst>
      <p:ext uri="{BB962C8B-B14F-4D97-AF65-F5344CB8AC3E}">
        <p14:creationId xmlns:p14="http://schemas.microsoft.com/office/powerpoint/2010/main" val="10011465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This is proficient</a:t>
            </a:r>
            <a:r>
              <a:rPr lang="en-US" baseline="0" dirty="0"/>
              <a:t> and advanced</a:t>
            </a:r>
            <a:endParaRPr lang="en-US" dirty="0"/>
          </a:p>
          <a:p>
            <a:r>
              <a:rPr lang="en-US" dirty="0"/>
              <a:t>NAEP</a:t>
            </a:r>
            <a:r>
              <a:rPr lang="en-US" baseline="0" dirty="0"/>
              <a:t> score cut offs are: below basic, basic, proficient, advanced</a:t>
            </a:r>
          </a:p>
          <a:p>
            <a:endParaRPr lang="en-US" baseline="0" dirty="0"/>
          </a:p>
          <a:p>
            <a:r>
              <a:rPr lang="en-US" baseline="0" dirty="0"/>
              <a:t>Proficient is the level that is aligned with other college/ career ready standards: Common Core, ACT, Sat, etc.</a:t>
            </a:r>
            <a:endParaRPr lang="en-US" dirty="0"/>
          </a:p>
          <a:p>
            <a:endParaRPr lang="en-US" dirty="0"/>
          </a:p>
          <a:p>
            <a:pPr defTabSz="934096">
              <a:defRPr/>
            </a:pPr>
            <a:r>
              <a:rPr lang="en-US" baseline="0" dirty="0"/>
              <a:t>NAEP is given to a sample of students administered every other year.  It is currently the only assessment that allows state to state comparison.</a:t>
            </a:r>
          </a:p>
          <a:p>
            <a:pPr defTabSz="934096">
              <a:defRPr/>
            </a:pPr>
            <a:endParaRPr lang="en-US" baseline="0" dirty="0"/>
          </a:p>
          <a:p>
            <a:pPr defTabSz="934096">
              <a:defRPr/>
            </a:pPr>
            <a:r>
              <a:rPr lang="en-US" b="1" baseline="0" dirty="0"/>
              <a:t>2017 - 20</a:t>
            </a:r>
            <a:r>
              <a:rPr lang="en-US" b="1" baseline="30000" dirty="0"/>
              <a:t>th</a:t>
            </a:r>
            <a:r>
              <a:rPr lang="en-US" b="1" baseline="0" dirty="0"/>
              <a:t> state is Connecticut. Georgia is 31st. </a:t>
            </a:r>
          </a:p>
          <a:p>
            <a:pPr defTabSz="934096">
              <a:defRPr/>
            </a:pPr>
            <a:r>
              <a:rPr lang="en-US" b="1" baseline="0"/>
              <a:t>Top state Ma – 51%</a:t>
            </a:r>
          </a:p>
          <a:p>
            <a:pPr defTabSz="934096">
              <a:defRPr/>
            </a:pPr>
            <a:endParaRPr lang="en-US" b="1" baseline="0" dirty="0"/>
          </a:p>
          <a:p>
            <a:endParaRPr lang="en-US" dirty="0"/>
          </a:p>
        </p:txBody>
      </p:sp>
      <p:sp>
        <p:nvSpPr>
          <p:cNvPr id="4" name="Slide Number Placeholder 3"/>
          <p:cNvSpPr>
            <a:spLocks noGrp="1"/>
          </p:cNvSpPr>
          <p:nvPr>
            <p:ph type="sldNum" sz="quarter" idx="10"/>
          </p:nvPr>
        </p:nvSpPr>
        <p:spPr/>
        <p:txBody>
          <a:bodyPr/>
          <a:lstStyle/>
          <a:p>
            <a:fld id="{55971FE8-0850-43DF-824D-2706B897EDFB}" type="slidenum">
              <a:rPr lang="en-US" smtClean="0"/>
              <a:pPr/>
              <a:t>9</a:t>
            </a:fld>
            <a:endParaRPr lang="en-US"/>
          </a:p>
        </p:txBody>
      </p:sp>
    </p:spTree>
    <p:extLst>
      <p:ext uri="{BB962C8B-B14F-4D97-AF65-F5344CB8AC3E}">
        <p14:creationId xmlns:p14="http://schemas.microsoft.com/office/powerpoint/2010/main" val="3957942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5FF0C41C-93BE-4B6F-BE21-CC24C19F06F2}" type="slidenum">
              <a:rPr lang="en-US"/>
              <a:pPr/>
              <a:t>10</a:t>
            </a:fld>
            <a:endParaRPr lang="en-US"/>
          </a:p>
        </p:txBody>
      </p:sp>
      <p:sp>
        <p:nvSpPr>
          <p:cNvPr id="36867" name="Rectangle 2"/>
          <p:cNvSpPr>
            <a:spLocks noGrp="1" noRot="1" noChangeAspect="1" noChangeArrowheads="1" noTextEdit="1"/>
          </p:cNvSpPr>
          <p:nvPr>
            <p:ph type="sldImg"/>
          </p:nvPr>
        </p:nvSpPr>
        <p:spPr>
          <a:xfrm>
            <a:off x="1214438" y="696913"/>
            <a:ext cx="4638675" cy="3479800"/>
          </a:xfrm>
          <a:ln/>
        </p:spPr>
      </p:sp>
      <p:sp>
        <p:nvSpPr>
          <p:cNvPr id="36868" name="Rectangle 3"/>
          <p:cNvSpPr>
            <a:spLocks noGrp="1" noChangeArrowheads="1"/>
          </p:cNvSpPr>
          <p:nvPr>
            <p:ph type="body" idx="1"/>
          </p:nvPr>
        </p:nvSpPr>
        <p:spPr>
          <a:xfrm>
            <a:off x="536064" y="4410403"/>
            <a:ext cx="5903073" cy="4557836"/>
          </a:xfrm>
          <a:noFill/>
          <a:ln/>
        </p:spPr>
        <p:txBody>
          <a:bodyPr lIns="91039" tIns="45519" rIns="91039" bIns="45519"/>
          <a:lstStyle/>
          <a:p>
            <a:pPr eaLnBrk="1" hangingPunct="1">
              <a:buFontTx/>
              <a:buChar char="•"/>
            </a:pPr>
            <a:r>
              <a:rPr lang="en-US" sz="1300" dirty="0"/>
              <a:t> 4 year cohort graduation rate (does NOT include special </a:t>
            </a:r>
            <a:r>
              <a:rPr lang="en-US" sz="1300" dirty="0" err="1"/>
              <a:t>ed</a:t>
            </a:r>
            <a:r>
              <a:rPr lang="en-US" sz="1300" dirty="0"/>
              <a:t> diplomas) </a:t>
            </a:r>
          </a:p>
          <a:p>
            <a:pPr eaLnBrk="1" hangingPunct="1">
              <a:buFontTx/>
              <a:buChar char="•"/>
            </a:pPr>
            <a:r>
              <a:rPr lang="en-US" sz="1300" dirty="0"/>
              <a:t>This chart shows the high school graduation rate. It is the new calculation method and shows the number of kids who started the 9</a:t>
            </a:r>
            <a:r>
              <a:rPr lang="en-US" sz="1300" baseline="30000" dirty="0"/>
              <a:t>th</a:t>
            </a:r>
            <a:r>
              <a:rPr lang="en-US" sz="1300" dirty="0"/>
              <a:t> grade and finished the 12</a:t>
            </a:r>
            <a:r>
              <a:rPr lang="en-US" sz="1300" baseline="30000" dirty="0"/>
              <a:t>th</a:t>
            </a:r>
            <a:r>
              <a:rPr lang="en-US" sz="1300" dirty="0"/>
              <a:t> grad on time. </a:t>
            </a:r>
          </a:p>
          <a:p>
            <a:pPr eaLnBrk="1" hangingPunct="1">
              <a:buFontTx/>
              <a:buChar char="•"/>
            </a:pPr>
            <a:r>
              <a:rPr lang="en-US" sz="1300" dirty="0"/>
              <a:t> </a:t>
            </a:r>
            <a:r>
              <a:rPr lang="en-US" sz="1300" b="1" dirty="0"/>
              <a:t>In 2017, we had over 20,000 young adults who dropped out of HS, and probably are not prepared to be the best parent they could be.</a:t>
            </a:r>
          </a:p>
          <a:p>
            <a:pPr eaLnBrk="1" hangingPunct="1">
              <a:buFontTx/>
              <a:buChar char="•"/>
            </a:pPr>
            <a:r>
              <a:rPr lang="en-US" sz="1300" dirty="0"/>
              <a:t>What is the graduation rate for your school district?  Have they been showing improvement over the last several years?  If so, give them some positive feedback!  If not, ask what you can do to help improve that pipeline.</a:t>
            </a:r>
          </a:p>
          <a:p>
            <a:pPr eaLnBrk="1" hangingPunct="1">
              <a:buFontTx/>
              <a:buChar char="•"/>
            </a:pPr>
            <a:endParaRPr lang="en-US" sz="1300" dirty="0"/>
          </a:p>
          <a:p>
            <a:pPr eaLnBrk="1" hangingPunct="1">
              <a:buFontTx/>
              <a:buNone/>
            </a:pPr>
            <a:endParaRPr lang="en-US" sz="1300" dirty="0"/>
          </a:p>
          <a:p>
            <a:pPr eaLnBrk="1" hangingPunct="1">
              <a:buFontTx/>
              <a:buNone/>
            </a:pPr>
            <a:r>
              <a:rPr lang="en-US" sz="1300" b="1" dirty="0"/>
              <a:t>Slide Transition:   question – I get asked – Are these 82% ready for work/ college?</a:t>
            </a:r>
          </a:p>
        </p:txBody>
      </p:sp>
    </p:spTree>
    <p:extLst>
      <p:ext uri="{BB962C8B-B14F-4D97-AF65-F5344CB8AC3E}">
        <p14:creationId xmlns:p14="http://schemas.microsoft.com/office/powerpoint/2010/main" val="27254278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5971FE8-0850-43DF-824D-2706B897EDFB}" type="slidenum">
              <a:rPr lang="en-US" smtClean="0"/>
              <a:pPr/>
              <a:t>11</a:t>
            </a:fld>
            <a:endParaRPr lang="en-US"/>
          </a:p>
        </p:txBody>
      </p:sp>
    </p:spTree>
    <p:extLst>
      <p:ext uri="{BB962C8B-B14F-4D97-AF65-F5344CB8AC3E}">
        <p14:creationId xmlns:p14="http://schemas.microsoft.com/office/powerpoint/2010/main" val="20521633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F82E98C-0B8F-4D15-9293-7130DEC7DBEC}" type="datetimeFigureOut">
              <a:rPr lang="en-US" smtClean="0"/>
              <a:pPr/>
              <a:t>10/10/2019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38C7B3-E4A9-4BCB-8041-60CD6551E32D}"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F82E98C-0B8F-4D15-9293-7130DEC7DBEC}" type="datetimeFigureOut">
              <a:rPr lang="en-US" smtClean="0"/>
              <a:pPr/>
              <a:t>10/10/2019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38C7B3-E4A9-4BCB-8041-60CD6551E32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F82E98C-0B8F-4D15-9293-7130DEC7DBEC}" type="datetimeFigureOut">
              <a:rPr lang="en-US" smtClean="0"/>
              <a:pPr/>
              <a:t>10/10/2019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38C7B3-E4A9-4BCB-8041-60CD6551E32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F82E98C-0B8F-4D15-9293-7130DEC7DBEC}" type="datetimeFigureOut">
              <a:rPr lang="en-US" smtClean="0"/>
              <a:pPr/>
              <a:t>10/10/2019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38C7B3-E4A9-4BCB-8041-60CD6551E32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F82E98C-0B8F-4D15-9293-7130DEC7DBEC}" type="datetimeFigureOut">
              <a:rPr lang="en-US" smtClean="0"/>
              <a:pPr/>
              <a:t>10/10/2019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38C7B3-E4A9-4BCB-8041-60CD6551E32D}"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F82E98C-0B8F-4D15-9293-7130DEC7DBEC}" type="datetimeFigureOut">
              <a:rPr lang="en-US" smtClean="0"/>
              <a:pPr/>
              <a:t>10/10/2019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38C7B3-E4A9-4BCB-8041-60CD6551E32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F82E98C-0B8F-4D15-9293-7130DEC7DBEC}" type="datetimeFigureOut">
              <a:rPr lang="en-US" smtClean="0"/>
              <a:pPr/>
              <a:t>10/10/2019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338C7B3-E4A9-4BCB-8041-60CD6551E32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F82E98C-0B8F-4D15-9293-7130DEC7DBEC}" type="datetimeFigureOut">
              <a:rPr lang="en-US" smtClean="0"/>
              <a:pPr/>
              <a:t>10/10/2019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338C7B3-E4A9-4BCB-8041-60CD6551E32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F82E98C-0B8F-4D15-9293-7130DEC7DBEC}" type="datetimeFigureOut">
              <a:rPr lang="en-US" smtClean="0"/>
              <a:pPr/>
              <a:t>10/10/2019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338C7B3-E4A9-4BCB-8041-60CD6551E32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F82E98C-0B8F-4D15-9293-7130DEC7DBEC}" type="datetimeFigureOut">
              <a:rPr lang="en-US" smtClean="0"/>
              <a:pPr/>
              <a:t>10/10/2019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38C7B3-E4A9-4BCB-8041-60CD6551E32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F82E98C-0B8F-4D15-9293-7130DEC7DBEC}" type="datetimeFigureOut">
              <a:rPr lang="en-US" smtClean="0"/>
              <a:pPr/>
              <a:t>10/10/2019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38C7B3-E4A9-4BCB-8041-60CD6551E32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F82E98C-0B8F-4D15-9293-7130DEC7DBEC}" type="datetimeFigureOut">
              <a:rPr lang="en-US" smtClean="0"/>
              <a:pPr/>
              <a:t>10/10/2019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38C7B3-E4A9-4BCB-8041-60CD6551E32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image" Target="../media/image9.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customXml" Target="../ink/ink1.xml"/><Relationship Id="rId7" Type="http://schemas.openxmlformats.org/officeDocument/2006/relationships/customXml" Target="../ink/ink3.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12.png"/><Relationship Id="rId11" Type="http://schemas.openxmlformats.org/officeDocument/2006/relationships/chart" Target="../charts/chart5.xml"/><Relationship Id="rId5" Type="http://schemas.openxmlformats.org/officeDocument/2006/relationships/customXml" Target="../ink/ink2.xml"/><Relationship Id="rId10" Type="http://schemas.openxmlformats.org/officeDocument/2006/relationships/image" Target="../media/image14.png"/><Relationship Id="rId4" Type="http://schemas.openxmlformats.org/officeDocument/2006/relationships/image" Target="../media/image11.png"/><Relationship Id="rId9" Type="http://schemas.openxmlformats.org/officeDocument/2006/relationships/customXml" Target="../ink/ink4.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11.emf"/><Relationship Id="rId4" Type="http://schemas.openxmlformats.org/officeDocument/2006/relationships/oleObject" Target="../embeddings/oleObject1.bin"/></Relationships>
</file>

<file path=ppt/slides/_rels/slide23.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chart" Target="../charts/chart8.xml"/><Relationship Id="rId4" Type="http://schemas.openxmlformats.org/officeDocument/2006/relationships/chart" Target="../charts/chart7.xml"/></Relationships>
</file>

<file path=ppt/slides/_rels/slide24.xml.rels><?xml version="1.0" encoding="UTF-8" standalone="yes"?>
<Relationships xmlns="http://schemas.openxmlformats.org/package/2006/relationships"><Relationship Id="rId3" Type="http://schemas.openxmlformats.org/officeDocument/2006/relationships/hyperlink" Target="https://gosa.georgia.gov/sites/gosa.georgia.gov/files/related_files/press_release/3rd%20Grade%20Reading-Graduation-ACT-SAT%20Analysis%20Final%2003222017.pdf" TargetMode="External"/><Relationship Id="rId2" Type="http://schemas.openxmlformats.org/officeDocument/2006/relationships/chart" Target="../charts/chart9.xml"/><Relationship Id="rId1" Type="http://schemas.openxmlformats.org/officeDocument/2006/relationships/slideLayout" Target="../slideLayouts/slideLayout2.xml"/><Relationship Id="rId4" Type="http://schemas.openxmlformats.org/officeDocument/2006/relationships/chart" Target="../charts/chart10.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6.emf"/></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jpeg"/><Relationship Id="rId7" Type="http://schemas.openxmlformats.org/officeDocument/2006/relationships/image" Target="../media/image22.png"/><Relationship Id="rId12" Type="http://schemas.openxmlformats.org/officeDocument/2006/relationships/image" Target="../media/image27.png"/><Relationship Id="rId2" Type="http://schemas.openxmlformats.org/officeDocument/2006/relationships/image" Target="../media/image17.jpg"/><Relationship Id="rId1" Type="http://schemas.openxmlformats.org/officeDocument/2006/relationships/slideLayout" Target="../slideLayouts/slideLayout1.xml"/><Relationship Id="rId6" Type="http://schemas.openxmlformats.org/officeDocument/2006/relationships/image" Target="../media/image21.png"/><Relationship Id="rId11" Type="http://schemas.openxmlformats.org/officeDocument/2006/relationships/image" Target="../media/image26.png"/><Relationship Id="rId5" Type="http://schemas.openxmlformats.org/officeDocument/2006/relationships/image" Target="../media/image20.png"/><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4.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image" Target="../media/image2.jpg"/><Relationship Id="rId5" Type="http://schemas.openxmlformats.org/officeDocument/2006/relationships/image" Target="../media/image28.jpeg"/><Relationship Id="rId4" Type="http://schemas.openxmlformats.org/officeDocument/2006/relationships/hyperlink" Target="http://www.gpee.org/"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screenshot&#10;&#10;Description generated with high confidence">
            <a:extLst>
              <a:ext uri="{FF2B5EF4-FFF2-40B4-BE49-F238E27FC236}">
                <a16:creationId xmlns:a16="http://schemas.microsoft.com/office/drawing/2014/main" id="{63A1AF37-241A-4204-9FB5-8205CD55217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2913"/>
          <a:stretch/>
        </p:blipFill>
        <p:spPr>
          <a:xfrm>
            <a:off x="20" y="21275"/>
            <a:ext cx="9143980" cy="6857990"/>
          </a:xfrm>
          <a:prstGeom prst="rect">
            <a:avLst/>
          </a:prstGeom>
        </p:spPr>
      </p:pic>
      <p:sp>
        <p:nvSpPr>
          <p:cNvPr id="5" name="Text Box 3">
            <a:extLst>
              <a:ext uri="{FF2B5EF4-FFF2-40B4-BE49-F238E27FC236}">
                <a16:creationId xmlns:a16="http://schemas.microsoft.com/office/drawing/2014/main" id="{39971D5F-54D2-4E3F-BA5A-3F12E5ACEA53}"/>
              </a:ext>
            </a:extLst>
          </p:cNvPr>
          <p:cNvSpPr txBox="1">
            <a:spLocks noChangeArrowheads="1"/>
          </p:cNvSpPr>
          <p:nvPr/>
        </p:nvSpPr>
        <p:spPr bwMode="auto">
          <a:xfrm>
            <a:off x="533400" y="443805"/>
            <a:ext cx="8077200" cy="1138773"/>
          </a:xfrm>
          <a:prstGeom prst="rect">
            <a:avLst/>
          </a:prstGeom>
          <a:noFill/>
          <a:ln w="22225">
            <a:noFill/>
            <a:miter lim="800000"/>
            <a:headEnd/>
            <a:tailEnd/>
          </a:ln>
        </p:spPr>
        <p:txBody>
          <a:bodyPr wrap="square" anchorCtr="1">
            <a:spAutoFit/>
          </a:bodyPr>
          <a:lstStyle/>
          <a:p>
            <a:pPr algn="ctr"/>
            <a:r>
              <a:rPr lang="en-US" sz="2400" b="1" dirty="0">
                <a:solidFill>
                  <a:srgbClr val="C00000"/>
                </a:solidFill>
                <a:latin typeface="Calibri" panose="020F0502020204030204" pitchFamily="34" charset="0"/>
                <a:cs typeface="Calibri" panose="020F0502020204030204" pitchFamily="34" charset="0"/>
              </a:rPr>
              <a:t>SPONSORED BY:</a:t>
            </a:r>
          </a:p>
          <a:p>
            <a:pPr algn="ctr"/>
            <a:endParaRPr lang="en-US" sz="2400" b="1" dirty="0">
              <a:solidFill>
                <a:srgbClr val="C00000"/>
              </a:solidFill>
              <a:latin typeface="Century" pitchFamily="18" charset="0"/>
              <a:cs typeface="Times New Roman" pitchFamily="18" charset="0"/>
            </a:endParaRPr>
          </a:p>
          <a:p>
            <a:pPr algn="ctr"/>
            <a:endParaRPr lang="en-US" sz="2000" b="1" dirty="0">
              <a:solidFill>
                <a:srgbClr val="C00000"/>
              </a:solidFill>
              <a:latin typeface="Century" pitchFamily="18" charset="0"/>
              <a:cs typeface="Times New Roman" pitchFamily="18" charset="0"/>
            </a:endParaRPr>
          </a:p>
        </p:txBody>
      </p:sp>
      <p:pic>
        <p:nvPicPr>
          <p:cNvPr id="6" name="Picture 5">
            <a:extLst>
              <a:ext uri="{FF2B5EF4-FFF2-40B4-BE49-F238E27FC236}">
                <a16:creationId xmlns:a16="http://schemas.microsoft.com/office/drawing/2014/main" id="{2AED73BA-BD14-4335-AAAF-B5D9E3ACD7A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81200" y="1162050"/>
            <a:ext cx="5162550" cy="1123950"/>
          </a:xfrm>
          <a:prstGeom prst="rect">
            <a:avLst/>
          </a:prstGeom>
        </p:spPr>
      </p:pic>
    </p:spTree>
    <p:extLst>
      <p:ext uri="{BB962C8B-B14F-4D97-AF65-F5344CB8AC3E}">
        <p14:creationId xmlns:p14="http://schemas.microsoft.com/office/powerpoint/2010/main" val="30610085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ChangeArrowheads="1"/>
          </p:cNvSpPr>
          <p:nvPr/>
        </p:nvSpPr>
        <p:spPr bwMode="auto">
          <a:xfrm>
            <a:off x="228600" y="228600"/>
            <a:ext cx="8686800" cy="579438"/>
          </a:xfrm>
          <a:prstGeom prst="rect">
            <a:avLst/>
          </a:prstGeom>
          <a:noFill/>
          <a:ln w="9525">
            <a:noFill/>
            <a:miter lim="800000"/>
            <a:headEnd/>
            <a:tailEnd/>
          </a:ln>
        </p:spPr>
        <p:txBody>
          <a:bodyPr>
            <a:spAutoFit/>
          </a:bodyPr>
          <a:lstStyle/>
          <a:p>
            <a:pPr algn="ctr"/>
            <a:r>
              <a:rPr lang="en-US" sz="3200" b="1" dirty="0">
                <a:solidFill>
                  <a:srgbClr val="000066"/>
                </a:solidFill>
                <a:latin typeface="+mj-lt"/>
                <a:cs typeface="Times New Roman" charset="0"/>
              </a:rPr>
              <a:t>Georgia High School Graduation Rates</a:t>
            </a:r>
          </a:p>
        </p:txBody>
      </p:sp>
      <p:sp>
        <p:nvSpPr>
          <p:cNvPr id="35843" name="Text Box 3"/>
          <p:cNvSpPr txBox="1">
            <a:spLocks noChangeArrowheads="1"/>
          </p:cNvSpPr>
          <p:nvPr/>
        </p:nvSpPr>
        <p:spPr bwMode="auto">
          <a:xfrm>
            <a:off x="0" y="6527800"/>
            <a:ext cx="8001000" cy="226344"/>
          </a:xfrm>
          <a:prstGeom prst="rect">
            <a:avLst/>
          </a:prstGeom>
          <a:noFill/>
          <a:ln w="9525">
            <a:noFill/>
            <a:miter lim="800000"/>
            <a:headEnd/>
            <a:tailEnd/>
          </a:ln>
        </p:spPr>
        <p:txBody>
          <a:bodyPr>
            <a:spAutoFit/>
          </a:bodyPr>
          <a:lstStyle/>
          <a:p>
            <a:pPr>
              <a:lnSpc>
                <a:spcPct val="60000"/>
              </a:lnSpc>
              <a:spcBef>
                <a:spcPct val="50000"/>
              </a:spcBef>
            </a:pPr>
            <a:r>
              <a:rPr lang="en-US" sz="1300" u="sng" dirty="0">
                <a:cs typeface="Times New Roman" charset="0"/>
              </a:rPr>
              <a:t>Source:</a:t>
            </a:r>
            <a:r>
              <a:rPr lang="en-US" sz="1300" dirty="0">
                <a:cs typeface="Times New Roman" charset="0"/>
              </a:rPr>
              <a:t> Georgia Department of Education</a:t>
            </a:r>
          </a:p>
        </p:txBody>
      </p:sp>
      <p:graphicFrame>
        <p:nvGraphicFramePr>
          <p:cNvPr id="35897" name="Group 57"/>
          <p:cNvGraphicFramePr>
            <a:graphicFrameLocks noGrp="1"/>
          </p:cNvGraphicFramePr>
          <p:nvPr>
            <p:extLst>
              <p:ext uri="{D42A27DB-BD31-4B8C-83A1-F6EECF244321}">
                <p14:modId xmlns:p14="http://schemas.microsoft.com/office/powerpoint/2010/main" val="2103359120"/>
              </p:ext>
            </p:extLst>
          </p:nvPr>
        </p:nvGraphicFramePr>
        <p:xfrm>
          <a:off x="1143000" y="990600"/>
          <a:ext cx="7086600" cy="5044460"/>
        </p:xfrm>
        <a:graphic>
          <a:graphicData uri="http://schemas.openxmlformats.org/drawingml/2006/table">
            <a:tbl>
              <a:tblPr>
                <a:tableStyleId>{793D81CF-94F2-401A-BA57-92F5A7B2D0C5}</a:tableStyleId>
              </a:tblPr>
              <a:tblGrid>
                <a:gridCol w="2684318">
                  <a:extLst>
                    <a:ext uri="{9D8B030D-6E8A-4147-A177-3AD203B41FA5}">
                      <a16:colId xmlns:a16="http://schemas.microsoft.com/office/drawing/2014/main" val="20000"/>
                    </a:ext>
                  </a:extLst>
                </a:gridCol>
                <a:gridCol w="4402282">
                  <a:extLst>
                    <a:ext uri="{9D8B030D-6E8A-4147-A177-3AD203B41FA5}">
                      <a16:colId xmlns:a16="http://schemas.microsoft.com/office/drawing/2014/main" val="20001"/>
                    </a:ext>
                  </a:extLst>
                </a:gridCol>
              </a:tblGrid>
              <a:tr h="7620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u="none" strike="noStrike" cap="none" normalizeH="0" baseline="0" dirty="0">
                          <a:ln>
                            <a:noFill/>
                          </a:ln>
                          <a:solidFill>
                            <a:schemeClr val="bg1"/>
                          </a:solidFill>
                          <a:effectLst/>
                          <a:latin typeface="+mn-lt"/>
                          <a:cs typeface="Arial" pitchFamily="34" charset="0"/>
                        </a:rPr>
                        <a:t>Year</a:t>
                      </a:r>
                      <a:endParaRPr kumimoji="0" lang="en-US" sz="2000" b="1" i="0" u="none" strike="noStrike" cap="none" normalizeH="0" baseline="0" dirty="0">
                        <a:ln>
                          <a:noFill/>
                        </a:ln>
                        <a:solidFill>
                          <a:schemeClr val="bg1"/>
                        </a:solidFill>
                        <a:effectLst/>
                        <a:latin typeface="+mn-lt"/>
                        <a:ea typeface="ＭＳ Ｐゴシック" charset="-128"/>
                        <a:cs typeface="Arial" pitchFamily="34" charset="0"/>
                      </a:endParaRPr>
                    </a:p>
                  </a:txBody>
                  <a:tcPr anchor="ctr" horzOverflow="overflow">
                    <a:solidFill>
                      <a:srgbClr val="E11148"/>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u="none" strike="noStrike" cap="none" normalizeH="0" baseline="0" dirty="0">
                          <a:ln>
                            <a:noFill/>
                          </a:ln>
                          <a:solidFill>
                            <a:schemeClr val="bg1"/>
                          </a:solidFill>
                          <a:effectLst/>
                          <a:latin typeface="+mn-lt"/>
                          <a:cs typeface="Arial" pitchFamily="34" charset="0"/>
                        </a:rPr>
                        <a:t>High School Graduation Rate</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a:ln>
                            <a:noFill/>
                          </a:ln>
                          <a:solidFill>
                            <a:schemeClr val="bg1"/>
                          </a:solidFill>
                          <a:effectLst/>
                          <a:latin typeface="+mn-lt"/>
                          <a:ea typeface="ＭＳ Ｐゴシック" charset="-128"/>
                          <a:cs typeface="Arial" pitchFamily="34" charset="0"/>
                        </a:rPr>
                        <a:t>State Average</a:t>
                      </a:r>
                    </a:p>
                  </a:txBody>
                  <a:tcPr anchor="ctr" horzOverflow="overflow">
                    <a:solidFill>
                      <a:srgbClr val="E11148"/>
                    </a:solidFill>
                  </a:tcPr>
                </a:tc>
                <a:extLst>
                  <a:ext uri="{0D108BD9-81ED-4DB2-BD59-A6C34878D82A}">
                    <a16:rowId xmlns:a16="http://schemas.microsoft.com/office/drawing/2014/main" val="10000"/>
                  </a:ext>
                </a:extLst>
              </a:tr>
              <a:tr h="856492">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2800" b="0" i="0" u="none" strike="noStrike" cap="none" normalizeH="0" baseline="0" dirty="0">
                          <a:ln>
                            <a:noFill/>
                          </a:ln>
                          <a:solidFill>
                            <a:schemeClr val="tx1"/>
                          </a:solidFill>
                          <a:effectLst/>
                          <a:latin typeface="+mn-lt"/>
                          <a:ea typeface="ＭＳ Ｐゴシック" charset="-128"/>
                        </a:rPr>
                        <a:t>2015</a:t>
                      </a: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mn-lt"/>
                          <a:ea typeface="ＭＳ Ｐゴシック" charset="-128"/>
                        </a:rPr>
                        <a:t>79.0%</a:t>
                      </a:r>
                    </a:p>
                  </a:txBody>
                  <a:tcPr anchor="ctr" horzOverflow="overflow"/>
                </a:tc>
                <a:extLst>
                  <a:ext uri="{0D108BD9-81ED-4DB2-BD59-A6C34878D82A}">
                    <a16:rowId xmlns:a16="http://schemas.microsoft.com/office/drawing/2014/main" val="4293331167"/>
                  </a:ext>
                </a:extLst>
              </a:tr>
              <a:tr h="856492">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2800" b="0" i="0" u="none" strike="noStrike" cap="none" normalizeH="0" baseline="0" dirty="0">
                          <a:ln>
                            <a:noFill/>
                          </a:ln>
                          <a:solidFill>
                            <a:schemeClr val="tx1"/>
                          </a:solidFill>
                          <a:effectLst/>
                          <a:latin typeface="+mn-lt"/>
                          <a:ea typeface="ＭＳ Ｐゴシック" charset="-128"/>
                        </a:rPr>
                        <a:t>2016</a:t>
                      </a: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mn-lt"/>
                          <a:ea typeface="ＭＳ Ｐゴシック" charset="-128"/>
                        </a:rPr>
                        <a:t>79.4%</a:t>
                      </a:r>
                    </a:p>
                  </a:txBody>
                  <a:tcPr anchor="ctr" horzOverflow="overflow"/>
                </a:tc>
                <a:extLst>
                  <a:ext uri="{0D108BD9-81ED-4DB2-BD59-A6C34878D82A}">
                    <a16:rowId xmlns:a16="http://schemas.microsoft.com/office/drawing/2014/main" val="2330000572"/>
                  </a:ext>
                </a:extLst>
              </a:tr>
              <a:tr h="856492">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2800" b="0" i="0" u="none" strike="noStrike" cap="none" normalizeH="0" baseline="0" dirty="0">
                          <a:ln>
                            <a:noFill/>
                          </a:ln>
                          <a:solidFill>
                            <a:schemeClr val="tx1"/>
                          </a:solidFill>
                          <a:effectLst/>
                          <a:latin typeface="+mn-lt"/>
                          <a:ea typeface="ＭＳ Ｐゴシック" charset="-128"/>
                        </a:rPr>
                        <a:t>2017</a:t>
                      </a: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mn-lt"/>
                          <a:ea typeface="ＭＳ Ｐゴシック" charset="-128"/>
                        </a:rPr>
                        <a:t>80.6%</a:t>
                      </a:r>
                    </a:p>
                  </a:txBody>
                  <a:tcPr anchor="ctr" horzOverflow="overflow"/>
                </a:tc>
                <a:extLst>
                  <a:ext uri="{0D108BD9-81ED-4DB2-BD59-A6C34878D82A}">
                    <a16:rowId xmlns:a16="http://schemas.microsoft.com/office/drawing/2014/main" val="2515994211"/>
                  </a:ext>
                </a:extLst>
              </a:tr>
              <a:tr h="856492">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2800" b="0" i="0" u="none" strike="noStrike" cap="none" normalizeH="0" baseline="0" dirty="0">
                          <a:ln>
                            <a:noFill/>
                          </a:ln>
                          <a:solidFill>
                            <a:schemeClr val="tx1"/>
                          </a:solidFill>
                          <a:effectLst/>
                          <a:latin typeface="+mn-lt"/>
                          <a:ea typeface="ＭＳ Ｐゴシック" charset="-128"/>
                        </a:rPr>
                        <a:t>2018</a:t>
                      </a: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mn-lt"/>
                          <a:ea typeface="ＭＳ Ｐゴシック" charset="-128"/>
                        </a:rPr>
                        <a:t>81.6%</a:t>
                      </a:r>
                    </a:p>
                  </a:txBody>
                  <a:tcPr anchor="ctr" horzOverflow="overflow"/>
                </a:tc>
                <a:extLst>
                  <a:ext uri="{0D108BD9-81ED-4DB2-BD59-A6C34878D82A}">
                    <a16:rowId xmlns:a16="http://schemas.microsoft.com/office/drawing/2014/main" val="2813295433"/>
                  </a:ext>
                </a:extLst>
              </a:tr>
              <a:tr h="856492">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2800" b="0" i="0" u="none" strike="noStrike" cap="none" normalizeH="0" baseline="0" dirty="0">
                          <a:ln>
                            <a:noFill/>
                          </a:ln>
                          <a:solidFill>
                            <a:schemeClr val="tx1"/>
                          </a:solidFill>
                          <a:effectLst/>
                          <a:latin typeface="+mn-lt"/>
                          <a:ea typeface="ＭＳ Ｐゴシック" charset="-128"/>
                        </a:rPr>
                        <a:t>2019</a:t>
                      </a: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mn-lt"/>
                          <a:ea typeface="ＭＳ Ｐゴシック" charset="-128"/>
                        </a:rPr>
                        <a:t>82.0%</a:t>
                      </a:r>
                    </a:p>
                  </a:txBody>
                  <a:tcPr anchor="ctr" horzOverflow="overflow"/>
                </a:tc>
                <a:extLst>
                  <a:ext uri="{0D108BD9-81ED-4DB2-BD59-A6C34878D82A}">
                    <a16:rowId xmlns:a16="http://schemas.microsoft.com/office/drawing/2014/main" val="2813193047"/>
                  </a:ext>
                </a:extLst>
              </a:tr>
            </a:tbl>
          </a:graphicData>
        </a:graphic>
      </p:graphicFrame>
    </p:spTree>
    <p:extLst>
      <p:ext uri="{BB962C8B-B14F-4D97-AF65-F5344CB8AC3E}">
        <p14:creationId xmlns:p14="http://schemas.microsoft.com/office/powerpoint/2010/main" val="406057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afterEffect">
                                  <p:stCondLst>
                                    <p:cond delay="0"/>
                                  </p:stCondLst>
                                  <p:childTnLst>
                                    <p:set>
                                      <p:cBhvr>
                                        <p:cTn id="6" dur="1" fill="hold">
                                          <p:stCondLst>
                                            <p:cond delay="0"/>
                                          </p:stCondLst>
                                        </p:cTn>
                                        <p:tgtEl>
                                          <p:spTgt spid="35897"/>
                                        </p:tgtEl>
                                        <p:attrNameLst>
                                          <p:attrName>style.visibility</p:attrName>
                                        </p:attrNameLst>
                                      </p:cBhvr>
                                      <p:to>
                                        <p:strVal val="visible"/>
                                      </p:to>
                                    </p:set>
                                    <p:animEffect transition="in" filter="box(in)">
                                      <p:cBhvr>
                                        <p:cTn id="7" dur="1000"/>
                                        <p:tgtEl>
                                          <p:spTgt spid="358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686800" cy="1143000"/>
          </a:xfrm>
        </p:spPr>
        <p:txBody>
          <a:bodyPr>
            <a:noAutofit/>
          </a:bodyPr>
          <a:lstStyle/>
          <a:p>
            <a:r>
              <a:rPr lang="en-US" sz="3200" b="1" dirty="0">
                <a:solidFill>
                  <a:srgbClr val="002060"/>
                </a:solidFill>
              </a:rPr>
              <a:t>Percent of ACT Tested High School Graduates Meeting College Readiness Benchmarks - Reading</a:t>
            </a:r>
          </a:p>
        </p:txBody>
      </p:sp>
      <p:graphicFrame>
        <p:nvGraphicFramePr>
          <p:cNvPr id="5" name="Chart 4"/>
          <p:cNvGraphicFramePr/>
          <p:nvPr/>
        </p:nvGraphicFramePr>
        <p:xfrm>
          <a:off x="533400" y="1676400"/>
          <a:ext cx="8229600" cy="44196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228600" y="6400800"/>
            <a:ext cx="8382000" cy="276999"/>
          </a:xfrm>
          <a:prstGeom prst="rect">
            <a:avLst/>
          </a:prstGeom>
          <a:noFill/>
        </p:spPr>
        <p:txBody>
          <a:bodyPr wrap="square" rtlCol="0">
            <a:spAutoFit/>
          </a:bodyPr>
          <a:lstStyle/>
          <a:p>
            <a:r>
              <a:rPr lang="en-US" sz="1200" u="sng" dirty="0"/>
              <a:t>Source</a:t>
            </a:r>
            <a:r>
              <a:rPr lang="en-US" sz="1200" dirty="0"/>
              <a:t>: ACT, National -- The Condition of College and Career Readiness 2018</a:t>
            </a:r>
          </a:p>
        </p:txBody>
      </p:sp>
    </p:spTree>
    <p:extLst>
      <p:ext uri="{BB962C8B-B14F-4D97-AF65-F5344CB8AC3E}">
        <p14:creationId xmlns:p14="http://schemas.microsoft.com/office/powerpoint/2010/main" val="39228616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sz="3200" b="1" dirty="0">
                <a:solidFill>
                  <a:srgbClr val="002060"/>
                </a:solidFill>
              </a:rPr>
              <a:t>Percent of ACT Tested High School Graduates Meeting College Readiness Benchmarks - Math</a:t>
            </a:r>
          </a:p>
        </p:txBody>
      </p:sp>
      <p:sp>
        <p:nvSpPr>
          <p:cNvPr id="6" name="TextBox 5"/>
          <p:cNvSpPr txBox="1"/>
          <p:nvPr/>
        </p:nvSpPr>
        <p:spPr>
          <a:xfrm>
            <a:off x="228600" y="6400800"/>
            <a:ext cx="8382000" cy="461665"/>
          </a:xfrm>
          <a:prstGeom prst="rect">
            <a:avLst/>
          </a:prstGeom>
          <a:noFill/>
        </p:spPr>
        <p:txBody>
          <a:bodyPr wrap="square" rtlCol="0">
            <a:spAutoFit/>
          </a:bodyPr>
          <a:lstStyle/>
          <a:p>
            <a:r>
              <a:rPr lang="en-US" sz="1200" u="sng" dirty="0"/>
              <a:t>Source</a:t>
            </a:r>
            <a:r>
              <a:rPr lang="en-US" sz="1200" dirty="0"/>
              <a:t>: ACT, National -- The Condition of College and Career Readiness 2018</a:t>
            </a:r>
          </a:p>
          <a:p>
            <a:endParaRPr lang="en-US" sz="1200" dirty="0"/>
          </a:p>
        </p:txBody>
      </p:sp>
      <p:graphicFrame>
        <p:nvGraphicFramePr>
          <p:cNvPr id="7" name="Chart 6"/>
          <p:cNvGraphicFramePr/>
          <p:nvPr/>
        </p:nvGraphicFramePr>
        <p:xfrm>
          <a:off x="381000" y="1600200"/>
          <a:ext cx="8229600" cy="44196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413853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cture containing screenshot&#10;&#10;Description generated with high confidence">
            <a:extLst>
              <a:ext uri="{FF2B5EF4-FFF2-40B4-BE49-F238E27FC236}">
                <a16:creationId xmlns:a16="http://schemas.microsoft.com/office/drawing/2014/main" id="{D0C704F6-C8CA-45F7-9C3C-DDF97244BFB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2913"/>
          <a:stretch/>
        </p:blipFill>
        <p:spPr>
          <a:xfrm>
            <a:off x="20" y="10"/>
            <a:ext cx="9143980" cy="6857990"/>
          </a:xfrm>
          <a:prstGeom prst="rect">
            <a:avLst/>
          </a:prstGeom>
        </p:spPr>
      </p:pic>
      <p:sp>
        <p:nvSpPr>
          <p:cNvPr id="9" name="Rectangle 3">
            <a:extLst>
              <a:ext uri="{FF2B5EF4-FFF2-40B4-BE49-F238E27FC236}">
                <a16:creationId xmlns:a16="http://schemas.microsoft.com/office/drawing/2014/main" id="{62575BDB-1696-4EC9-B582-468CA16D1094}"/>
              </a:ext>
            </a:extLst>
          </p:cNvPr>
          <p:cNvSpPr txBox="1">
            <a:spLocks noChangeArrowheads="1"/>
          </p:cNvSpPr>
          <p:nvPr/>
        </p:nvSpPr>
        <p:spPr>
          <a:xfrm>
            <a:off x="0" y="2057400"/>
            <a:ext cx="9144000" cy="1676400"/>
          </a:xfrm>
          <a:prstGeom prst="rect">
            <a:avLst/>
          </a:prstGeom>
          <a:solidFill>
            <a:srgbClr val="0070C0"/>
          </a:solidFill>
          <a:ln w="57150" cmpd="thinThick">
            <a:noFill/>
          </a:ln>
          <a:effectLst/>
        </p:spPr>
        <p:txBody>
          <a:bodyPr vert="horz" lIns="91440" tIns="45720" rIns="91440" bIns="45720" rtlCol="0" anchor="ctr" anchorCtr="1">
            <a:normAutofit/>
          </a:bodyPr>
          <a:lstStyle/>
          <a:p>
            <a:r>
              <a:rPr lang="en-US" sz="3200" b="1" dirty="0">
                <a:solidFill>
                  <a:schemeClr val="bg1"/>
                </a:solidFill>
              </a:rPr>
              <a:t>Economic Impact of Georgia Non-Graduates</a:t>
            </a:r>
          </a:p>
        </p:txBody>
      </p:sp>
    </p:spTree>
    <p:extLst>
      <p:ext uri="{BB962C8B-B14F-4D97-AF65-F5344CB8AC3E}">
        <p14:creationId xmlns:p14="http://schemas.microsoft.com/office/powerpoint/2010/main" val="15343928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Rectangle 2"/>
          <p:cNvSpPr>
            <a:spLocks noChangeArrowheads="1"/>
          </p:cNvSpPr>
          <p:nvPr/>
        </p:nvSpPr>
        <p:spPr bwMode="auto">
          <a:xfrm>
            <a:off x="1219200" y="487362"/>
            <a:ext cx="6745288" cy="579438"/>
          </a:xfrm>
          <a:prstGeom prst="rect">
            <a:avLst/>
          </a:prstGeom>
          <a:noFill/>
          <a:ln w="9525">
            <a:noFill/>
            <a:miter lim="800000"/>
            <a:headEnd/>
            <a:tailEnd/>
          </a:ln>
          <a:effectLst/>
        </p:spPr>
        <p:txBody>
          <a:bodyPr>
            <a:spAutoFit/>
          </a:bodyPr>
          <a:lstStyle/>
          <a:p>
            <a:pPr algn="ctr"/>
            <a:r>
              <a:rPr lang="en-US" sz="3200" b="1" dirty="0">
                <a:solidFill>
                  <a:srgbClr val="000066"/>
                </a:solidFill>
                <a:latin typeface="+mj-lt"/>
                <a:cs typeface="Times New Roman" pitchFamily="18" charset="0"/>
              </a:rPr>
              <a:t>Education Pays</a:t>
            </a:r>
          </a:p>
        </p:txBody>
      </p:sp>
      <p:sp>
        <p:nvSpPr>
          <p:cNvPr id="215043" name="Text Box 3"/>
          <p:cNvSpPr txBox="1">
            <a:spLocks noChangeArrowheads="1"/>
          </p:cNvSpPr>
          <p:nvPr/>
        </p:nvSpPr>
        <p:spPr bwMode="auto">
          <a:xfrm>
            <a:off x="19844" y="5934670"/>
            <a:ext cx="9144000" cy="923330"/>
          </a:xfrm>
          <a:prstGeom prst="rect">
            <a:avLst/>
          </a:prstGeom>
          <a:noFill/>
          <a:ln w="9525">
            <a:noFill/>
            <a:miter lim="800000"/>
            <a:headEnd/>
            <a:tailEnd/>
          </a:ln>
          <a:effectLst/>
        </p:spPr>
        <p:txBody>
          <a:bodyPr wrap="square">
            <a:spAutoFit/>
          </a:bodyPr>
          <a:lstStyle/>
          <a:p>
            <a:pPr>
              <a:spcBef>
                <a:spcPct val="50000"/>
              </a:spcBef>
            </a:pPr>
            <a:r>
              <a:rPr lang="en-US" sz="1200" u="sng" dirty="0">
                <a:cs typeface="Times New Roman" pitchFamily="18" charset="0"/>
              </a:rPr>
              <a:t>Source:</a:t>
            </a:r>
            <a:r>
              <a:rPr lang="en-US" sz="1200" dirty="0">
                <a:cs typeface="Times New Roman" pitchFamily="18" charset="0"/>
              </a:rPr>
              <a:t> *U.S. Bureau of Labor Statistics</a:t>
            </a:r>
            <a:r>
              <a:rPr lang="en-US" sz="1200" dirty="0"/>
              <a:t> Table A-4. Employment status of the civilian population 25 years and over by educational attainment</a:t>
            </a:r>
            <a:r>
              <a:rPr lang="en-US" sz="1200" dirty="0">
                <a:cs typeface="Times New Roman" pitchFamily="18" charset="0"/>
              </a:rPr>
              <a:t>. Seasonally adjusted.</a:t>
            </a:r>
          </a:p>
          <a:p>
            <a:pPr>
              <a:spcBef>
                <a:spcPct val="50000"/>
              </a:spcBef>
            </a:pPr>
            <a:r>
              <a:rPr lang="en-US" sz="1200" dirty="0">
                <a:cs typeface="Times New Roman" pitchFamily="18" charset="0"/>
              </a:rPr>
              <a:t>**U.S. Bureau of Labor Statistics</a:t>
            </a:r>
            <a:r>
              <a:rPr lang="en-US" sz="1200" dirty="0"/>
              <a:t> Table 5. Quartiles of usual weekly earnings of full-time wage and salary workers, approximation based on median earnings.</a:t>
            </a:r>
            <a:endParaRPr lang="en-US" sz="1200" dirty="0">
              <a:cs typeface="Times New Roman" pitchFamily="18" charset="0"/>
            </a:endParaRPr>
          </a:p>
        </p:txBody>
      </p:sp>
      <p:graphicFrame>
        <p:nvGraphicFramePr>
          <p:cNvPr id="215044" name="Group 4"/>
          <p:cNvGraphicFramePr>
            <a:graphicFrameLocks noGrp="1"/>
          </p:cNvGraphicFramePr>
          <p:nvPr>
            <p:extLst>
              <p:ext uri="{D42A27DB-BD31-4B8C-83A1-F6EECF244321}">
                <p14:modId xmlns:p14="http://schemas.microsoft.com/office/powerpoint/2010/main" val="2677720052"/>
              </p:ext>
            </p:extLst>
          </p:nvPr>
        </p:nvGraphicFramePr>
        <p:xfrm>
          <a:off x="152400" y="1371600"/>
          <a:ext cx="8772140" cy="4092593"/>
        </p:xfrm>
        <a:graphic>
          <a:graphicData uri="http://schemas.openxmlformats.org/drawingml/2006/table">
            <a:tbl>
              <a:tblPr/>
              <a:tblGrid>
                <a:gridCol w="219016">
                  <a:extLst>
                    <a:ext uri="{9D8B030D-6E8A-4147-A177-3AD203B41FA5}">
                      <a16:colId xmlns:a16="http://schemas.microsoft.com/office/drawing/2014/main" val="20000"/>
                    </a:ext>
                  </a:extLst>
                </a:gridCol>
                <a:gridCol w="394803">
                  <a:extLst>
                    <a:ext uri="{9D8B030D-6E8A-4147-A177-3AD203B41FA5}">
                      <a16:colId xmlns:a16="http://schemas.microsoft.com/office/drawing/2014/main" val="20001"/>
                    </a:ext>
                  </a:extLst>
                </a:gridCol>
                <a:gridCol w="599515">
                  <a:extLst>
                    <a:ext uri="{9D8B030D-6E8A-4147-A177-3AD203B41FA5}">
                      <a16:colId xmlns:a16="http://schemas.microsoft.com/office/drawing/2014/main" val="20002"/>
                    </a:ext>
                  </a:extLst>
                </a:gridCol>
                <a:gridCol w="342812">
                  <a:extLst>
                    <a:ext uri="{9D8B030D-6E8A-4147-A177-3AD203B41FA5}">
                      <a16:colId xmlns:a16="http://schemas.microsoft.com/office/drawing/2014/main" val="20003"/>
                    </a:ext>
                  </a:extLst>
                </a:gridCol>
                <a:gridCol w="219016">
                  <a:extLst>
                    <a:ext uri="{9D8B030D-6E8A-4147-A177-3AD203B41FA5}">
                      <a16:colId xmlns:a16="http://schemas.microsoft.com/office/drawing/2014/main" val="20004"/>
                    </a:ext>
                  </a:extLst>
                </a:gridCol>
                <a:gridCol w="204713">
                  <a:extLst>
                    <a:ext uri="{9D8B030D-6E8A-4147-A177-3AD203B41FA5}">
                      <a16:colId xmlns:a16="http://schemas.microsoft.com/office/drawing/2014/main" val="20005"/>
                    </a:ext>
                  </a:extLst>
                </a:gridCol>
                <a:gridCol w="229925">
                  <a:extLst>
                    <a:ext uri="{9D8B030D-6E8A-4147-A177-3AD203B41FA5}">
                      <a16:colId xmlns:a16="http://schemas.microsoft.com/office/drawing/2014/main" val="20006"/>
                    </a:ext>
                  </a:extLst>
                </a:gridCol>
                <a:gridCol w="816381">
                  <a:extLst>
                    <a:ext uri="{9D8B030D-6E8A-4147-A177-3AD203B41FA5}">
                      <a16:colId xmlns:a16="http://schemas.microsoft.com/office/drawing/2014/main" val="20007"/>
                    </a:ext>
                  </a:extLst>
                </a:gridCol>
                <a:gridCol w="2453298">
                  <a:extLst>
                    <a:ext uri="{9D8B030D-6E8A-4147-A177-3AD203B41FA5}">
                      <a16:colId xmlns:a16="http://schemas.microsoft.com/office/drawing/2014/main" val="20008"/>
                    </a:ext>
                  </a:extLst>
                </a:gridCol>
                <a:gridCol w="372056">
                  <a:extLst>
                    <a:ext uri="{9D8B030D-6E8A-4147-A177-3AD203B41FA5}">
                      <a16:colId xmlns:a16="http://schemas.microsoft.com/office/drawing/2014/main" val="20009"/>
                    </a:ext>
                  </a:extLst>
                </a:gridCol>
                <a:gridCol w="513405">
                  <a:extLst>
                    <a:ext uri="{9D8B030D-6E8A-4147-A177-3AD203B41FA5}">
                      <a16:colId xmlns:a16="http://schemas.microsoft.com/office/drawing/2014/main" val="20010"/>
                    </a:ext>
                  </a:extLst>
                </a:gridCol>
                <a:gridCol w="479287">
                  <a:extLst>
                    <a:ext uri="{9D8B030D-6E8A-4147-A177-3AD203B41FA5}">
                      <a16:colId xmlns:a16="http://schemas.microsoft.com/office/drawing/2014/main" val="20011"/>
                    </a:ext>
                  </a:extLst>
                </a:gridCol>
                <a:gridCol w="394773">
                  <a:extLst>
                    <a:ext uri="{9D8B030D-6E8A-4147-A177-3AD203B41FA5}">
                      <a16:colId xmlns:a16="http://schemas.microsoft.com/office/drawing/2014/main" val="20012"/>
                    </a:ext>
                  </a:extLst>
                </a:gridCol>
                <a:gridCol w="425701">
                  <a:extLst>
                    <a:ext uri="{9D8B030D-6E8A-4147-A177-3AD203B41FA5}">
                      <a16:colId xmlns:a16="http://schemas.microsoft.com/office/drawing/2014/main" val="20014"/>
                    </a:ext>
                  </a:extLst>
                </a:gridCol>
                <a:gridCol w="116840">
                  <a:extLst>
                    <a:ext uri="{9D8B030D-6E8A-4147-A177-3AD203B41FA5}">
                      <a16:colId xmlns:a16="http://schemas.microsoft.com/office/drawing/2014/main" val="20015"/>
                    </a:ext>
                  </a:extLst>
                </a:gridCol>
                <a:gridCol w="685800">
                  <a:extLst>
                    <a:ext uri="{9D8B030D-6E8A-4147-A177-3AD203B41FA5}">
                      <a16:colId xmlns:a16="http://schemas.microsoft.com/office/drawing/2014/main" val="772445464"/>
                    </a:ext>
                  </a:extLst>
                </a:gridCol>
                <a:gridCol w="304799">
                  <a:extLst>
                    <a:ext uri="{9D8B030D-6E8A-4147-A177-3AD203B41FA5}">
                      <a16:colId xmlns:a16="http://schemas.microsoft.com/office/drawing/2014/main" val="20016"/>
                    </a:ext>
                  </a:extLst>
                </a:gridCol>
              </a:tblGrid>
              <a:tr h="504272">
                <a:tc gridSpan="17">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rgbClr val="800000"/>
                          </a:solidFill>
                          <a:effectLst/>
                          <a:latin typeface="Calibri" panose="020F0502020204030204" pitchFamily="34" charset="0"/>
                          <a:cs typeface="Calibri" panose="020F0502020204030204" pitchFamily="34" charset="0"/>
                        </a:rPr>
                        <a:t>EDUCATIONAL ATTAINMENT &amp; EMPLOYMENT</a:t>
                      </a:r>
                    </a:p>
                  </a:txBody>
                  <a:tcPr horzOverflow="overflow">
                    <a:lnL cap="flat">
                      <a:noFill/>
                    </a:lnL>
                    <a:lnR cap="flat">
                      <a:noFill/>
                    </a:lnR>
                    <a:lnT w="28575" cap="flat" cmpd="sng" algn="ctr">
                      <a:solidFill>
                        <a:srgbClr val="800000"/>
                      </a:solidFill>
                      <a:prstDash val="solid"/>
                      <a:round/>
                      <a:headEnd type="none" w="med" len="med"/>
                      <a:tailEnd type="none" w="med" len="med"/>
                    </a:lnT>
                    <a:lnB w="28575" cap="flat" cmpd="sng" algn="ctr">
                      <a:solidFill>
                        <a:srgbClr val="8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631223">
                <a:tc gridSpan="8">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Unemployment %  Rate*</a:t>
                      </a:r>
                    </a:p>
                  </a:txBody>
                  <a:tcPr anchor="ctr" horzOverflow="overflow">
                    <a:lnL cap="flat">
                      <a:noFill/>
                    </a:lnL>
                    <a:lnR>
                      <a:noFill/>
                    </a:lnR>
                    <a:lnT w="28575" cap="flat" cmpd="sng" algn="ctr">
                      <a:solidFill>
                        <a:srgbClr val="800000"/>
                      </a:solidFill>
                      <a:prstDash val="solid"/>
                      <a:round/>
                      <a:headEnd type="none" w="med" len="med"/>
                      <a:tailEnd type="none" w="med" len="med"/>
                    </a:lnT>
                    <a:lnB>
                      <a:noFill/>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June 2019</a:t>
                      </a:r>
                    </a:p>
                  </a:txBody>
                  <a:tcPr anchor="ctr" horzOverflow="overflow">
                    <a:lnL>
                      <a:noFill/>
                    </a:lnL>
                    <a:lnR>
                      <a:noFill/>
                    </a:lnR>
                    <a:lnT w="28575" cap="flat" cmpd="sng" algn="ctr">
                      <a:solidFill>
                        <a:srgbClr val="800000"/>
                      </a:solidFill>
                      <a:prstDash val="solid"/>
                      <a:round/>
                      <a:headEnd type="none" w="med" len="med"/>
                      <a:tailEnd type="none" w="med" len="med"/>
                    </a:lnT>
                    <a:lnB>
                      <a:noFill/>
                    </a:lnB>
                    <a:lnTlToBr>
                      <a:noFill/>
                    </a:lnTlToBr>
                    <a:lnBlToTr>
                      <a:noFill/>
                    </a:lnBlToTr>
                    <a:noFill/>
                  </a:tcPr>
                </a:tc>
                <a:tc gridSpan="8">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Approx. Annual Earnings**</a:t>
                      </a:r>
                    </a:p>
                  </a:txBody>
                  <a:tcPr anchor="ctr" horzOverflow="overflow">
                    <a:lnL>
                      <a:noFill/>
                    </a:lnL>
                    <a:lnR cap="flat">
                      <a:noFill/>
                    </a:lnR>
                    <a:lnT w="28575" cap="flat" cmpd="sng" algn="ctr">
                      <a:solidFill>
                        <a:srgbClr val="800000"/>
                      </a:solidFill>
                      <a:prstDash val="solid"/>
                      <a:round/>
                      <a:headEnd type="none" w="med" len="med"/>
                      <a:tailEnd type="none" w="med" len="med"/>
                    </a:lnT>
                    <a:lnB>
                      <a:noFill/>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355956">
                <a:tc gridSpan="2">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txBody>
                  <a:tcPr anchor="ctr" horzOverflow="overflow">
                    <a:lnL cap="flat">
                      <a:noFill/>
                    </a:lnL>
                    <a:lnR>
                      <a:noFill/>
                    </a:lnR>
                    <a:lnT>
                      <a:noFill/>
                    </a:lnT>
                    <a:lnB>
                      <a:noFill/>
                    </a:lnB>
                    <a:lnTlToBr>
                      <a:noFill/>
                    </a:lnTlToBr>
                    <a:lnBlToTr>
                      <a:noFill/>
                    </a:lnBlToTr>
                    <a:noFill/>
                  </a:tcPr>
                </a:tc>
                <a:tc hMerge="1">
                  <a:txBody>
                    <a:bodyPr/>
                    <a:lstStyle/>
                    <a:p>
                      <a:endParaRPr lang="en-US"/>
                    </a:p>
                  </a:txBody>
                  <a:tcPr/>
                </a:tc>
                <a:tc gridSpan="2">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a:ln>
                          <a:noFill/>
                        </a:ln>
                        <a:solidFill>
                          <a:schemeClr val="tx1"/>
                        </a:solidFill>
                        <a:effectLst/>
                        <a:latin typeface="Calibri" panose="020F0502020204030204" pitchFamily="34" charset="0"/>
                        <a:cs typeface="Calibri" panose="020F0502020204030204" pitchFamily="34" charset="0"/>
                      </a:endParaRPr>
                    </a:p>
                  </a:txBody>
                  <a:tcPr anchor="ctr" horzOverflow="overflow">
                    <a:lnL>
                      <a:noFill/>
                    </a:lnL>
                    <a:lnR>
                      <a:noFill/>
                    </a:lnR>
                    <a:lnT>
                      <a:noFill/>
                    </a:lnT>
                    <a:lnB>
                      <a:noFill/>
                    </a:lnB>
                    <a:lnTlToBr>
                      <a:noFill/>
                    </a:lnTlToBr>
                    <a:lnBlToTr>
                      <a:noFill/>
                    </a:lnBlToTr>
                    <a:noFill/>
                  </a:tcPr>
                </a:tc>
                <a:tc hMerge="1">
                  <a:txBody>
                    <a:bodyPr/>
                    <a:lstStyle/>
                    <a:p>
                      <a:endParaRPr lang="en-US"/>
                    </a:p>
                  </a:txBody>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a:ln>
                          <a:noFill/>
                        </a:ln>
                        <a:solidFill>
                          <a:schemeClr val="tx1"/>
                        </a:solidFill>
                        <a:effectLst/>
                        <a:latin typeface="Calibri" panose="020F0502020204030204" pitchFamily="34" charset="0"/>
                        <a:cs typeface="Calibri" panose="020F0502020204030204" pitchFamily="34" charset="0"/>
                      </a:endParaRPr>
                    </a:p>
                  </a:txBody>
                  <a:tcPr anchor="ctr" horzOverflow="overflow">
                    <a:lnL>
                      <a:noFill/>
                    </a:lnL>
                    <a:lnR>
                      <a:noFill/>
                    </a:lnR>
                    <a:lnT>
                      <a:noFill/>
                    </a:lnT>
                    <a:lnB>
                      <a:noFill/>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a:ln>
                          <a:noFill/>
                        </a:ln>
                        <a:solidFill>
                          <a:schemeClr val="tx1"/>
                        </a:solidFill>
                        <a:effectLst/>
                        <a:latin typeface="Calibri" panose="020F0502020204030204" pitchFamily="34" charset="0"/>
                        <a:cs typeface="Calibri" panose="020F0502020204030204" pitchFamily="34" charset="0"/>
                      </a:endParaRPr>
                    </a:p>
                  </a:txBody>
                  <a:tcPr anchor="ctr" horzOverflow="overflow">
                    <a:lnL>
                      <a:noFill/>
                    </a:lnL>
                    <a:lnR>
                      <a:noFill/>
                    </a:lnR>
                    <a:lnT>
                      <a:noFill/>
                    </a:lnT>
                    <a:lnB>
                      <a:noFill/>
                    </a:lnB>
                    <a:lnTlToBr>
                      <a:noFill/>
                    </a:lnTlToBr>
                    <a:lnBlToTr>
                      <a:noFill/>
                    </a:lnBlToTr>
                    <a:noFill/>
                  </a:tcPr>
                </a:tc>
                <a:tc hMerge="1">
                  <a:txBody>
                    <a:bodyPr/>
                    <a:lstStyle/>
                    <a:p>
                      <a:endParaRPr lang="en-US"/>
                    </a:p>
                  </a:txBody>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a:ln>
                          <a:noFill/>
                        </a:ln>
                        <a:solidFill>
                          <a:schemeClr val="tx1"/>
                        </a:solidFill>
                        <a:effectLst/>
                        <a:latin typeface="Calibri" panose="020F0502020204030204" pitchFamily="34" charset="0"/>
                        <a:cs typeface="Calibri" panose="020F0502020204030204" pitchFamily="34" charset="0"/>
                      </a:endParaRPr>
                    </a:p>
                  </a:txBody>
                  <a:tcPr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txBody>
                  <a:tcPr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a:ln>
                          <a:noFill/>
                        </a:ln>
                        <a:solidFill>
                          <a:schemeClr val="tx1"/>
                        </a:solidFill>
                        <a:effectLst/>
                        <a:latin typeface="Calibri" panose="020F0502020204030204" pitchFamily="34" charset="0"/>
                        <a:cs typeface="Calibri" panose="020F0502020204030204" pitchFamily="34" charset="0"/>
                      </a:endParaRPr>
                    </a:p>
                  </a:txBody>
                  <a:tcPr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a:ln>
                          <a:noFill/>
                        </a:ln>
                        <a:solidFill>
                          <a:schemeClr val="tx1"/>
                        </a:solidFill>
                        <a:effectLst/>
                        <a:latin typeface="Calibri" panose="020F0502020204030204" pitchFamily="34" charset="0"/>
                        <a:cs typeface="Calibri" panose="020F0502020204030204" pitchFamily="34" charset="0"/>
                      </a:endParaRPr>
                    </a:p>
                  </a:txBody>
                  <a:tcPr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txBody>
                  <a:tcPr anchor="ctr" horzOverflow="overflow">
                    <a:lnL>
                      <a:noFill/>
                    </a:lnL>
                    <a:lnR>
                      <a:noFill/>
                    </a:lnR>
                    <a:lnT>
                      <a:noFill/>
                    </a:lnT>
                    <a:lnB>
                      <a:noFill/>
                    </a:lnB>
                    <a:lnTlToBr>
                      <a:noFill/>
                    </a:lnTlToBr>
                    <a:lnBlToTr>
                      <a:noFill/>
                    </a:lnBlToTr>
                    <a:noFill/>
                  </a:tcPr>
                </a:tc>
                <a:tc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a:ln>
                          <a:noFill/>
                        </a:ln>
                        <a:solidFill>
                          <a:schemeClr val="tx1"/>
                        </a:solidFill>
                        <a:effectLst/>
                        <a:latin typeface="Calibri" panose="020F0502020204030204" pitchFamily="34" charset="0"/>
                        <a:cs typeface="Calibri" panose="020F0502020204030204" pitchFamily="34" charset="0"/>
                      </a:endParaRPr>
                    </a:p>
                  </a:txBody>
                  <a:tcPr anchor="ctr" horzOverflow="overflow">
                    <a:lnL>
                      <a:noFill/>
                    </a:lnL>
                    <a:lnR>
                      <a:noFill/>
                    </a:lnR>
                    <a:lnT>
                      <a:noFill/>
                    </a:lnT>
                    <a:lnB>
                      <a:noFill/>
                    </a:lnB>
                    <a:lnTlToBr>
                      <a:noFill/>
                    </a:lnTlToBr>
                    <a:lnBlToTr>
                      <a:noFill/>
                    </a:lnBlToTr>
                    <a:noFill/>
                  </a:tcPr>
                </a:tc>
                <a:tc hMerge="1">
                  <a:txBody>
                    <a:bodyPr/>
                    <a:lstStyle/>
                    <a:p>
                      <a:endParaRPr lang="en-US"/>
                    </a:p>
                  </a:txBody>
                  <a:tcPr/>
                </a:tc>
                <a:tc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a:ln>
                          <a:noFill/>
                        </a:ln>
                        <a:solidFill>
                          <a:schemeClr val="tx1"/>
                        </a:solidFill>
                        <a:effectLst/>
                        <a:latin typeface="Calibri" panose="020F0502020204030204" pitchFamily="34" charset="0"/>
                        <a:cs typeface="Calibri" panose="020F0502020204030204" pitchFamily="34" charset="0"/>
                      </a:endParaRPr>
                    </a:p>
                  </a:txBody>
                  <a:tcPr anchor="ctr" horzOverflow="overflow">
                    <a:lnL>
                      <a:noFill/>
                    </a:lnL>
                    <a:lnR>
                      <a:noFill/>
                    </a:lnR>
                    <a:lnT>
                      <a:noFill/>
                    </a:lnT>
                    <a:lnB>
                      <a:noFill/>
                    </a:lnB>
                    <a:lnTlToBr>
                      <a:noFill/>
                    </a:lnTlToBr>
                    <a:lnBlToTr>
                      <a:noFill/>
                    </a:lnBlToTr>
                    <a:noFill/>
                  </a:tcPr>
                </a:tc>
                <a:tc h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txBody>
                  <a:tcPr anchor="ct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2"/>
                  </a:ext>
                </a:extLst>
              </a:tr>
              <a:tr h="655500">
                <a:tc gridSpan="7">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dirty="0">
                        <a:ln>
                          <a:noFill/>
                        </a:ln>
                        <a:solidFill>
                          <a:schemeClr val="tx1">
                            <a:lumMod val="95000"/>
                            <a:lumOff val="5000"/>
                          </a:schemeClr>
                        </a:solidFill>
                        <a:effectLst/>
                        <a:latin typeface="Calibri" panose="020F0502020204030204" pitchFamily="34" charset="0"/>
                        <a:cs typeface="Calibri" panose="020F0502020204030204" pitchFamily="34" charset="0"/>
                      </a:endParaRPr>
                    </a:p>
                  </a:txBody>
                  <a:tcPr horzOverflow="overflow">
                    <a:lnL cap="flat">
                      <a:noFill/>
                    </a:lnL>
                    <a:lnR>
                      <a:noFill/>
                    </a:lnR>
                    <a:lnT>
                      <a:noFill/>
                    </a:lnT>
                    <a:lnB>
                      <a:noFill/>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lumMod val="95000"/>
                              <a:lumOff val="5000"/>
                            </a:schemeClr>
                          </a:solidFill>
                          <a:effectLst/>
                          <a:latin typeface="Calibri" panose="020F0502020204030204" pitchFamily="34" charset="0"/>
                          <a:cs typeface="Calibri" panose="020F0502020204030204" pitchFamily="34" charset="0"/>
                        </a:rPr>
                        <a:t>2.1%</a:t>
                      </a:r>
                    </a:p>
                  </a:txBody>
                  <a:tcPr anchor="ctr" horzOverflow="overflow">
                    <a:lnL>
                      <a:noFill/>
                    </a:lnL>
                    <a:lnR>
                      <a:noFill/>
                    </a:lnR>
                    <a:lnT>
                      <a:noFill/>
                    </a:lnT>
                    <a:lnB w="57150" cap="flat" cmpd="sng" algn="ctr">
                      <a:solidFill>
                        <a:schemeClr val="bg1"/>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700" b="1" i="0" u="none" strike="noStrike" cap="none" normalizeH="0" baseline="0" dirty="0">
                          <a:ln>
                            <a:noFill/>
                          </a:ln>
                          <a:solidFill>
                            <a:schemeClr val="tx1">
                              <a:lumMod val="95000"/>
                              <a:lumOff val="5000"/>
                            </a:schemeClr>
                          </a:solidFill>
                          <a:effectLst/>
                          <a:latin typeface="Calibri" panose="020F0502020204030204" pitchFamily="34" charset="0"/>
                          <a:cs typeface="Calibri" panose="020F0502020204030204" pitchFamily="34" charset="0"/>
                        </a:rPr>
                        <a:t>Bachelor’s Degree &amp; Higher</a:t>
                      </a:r>
                    </a:p>
                  </a:txBody>
                  <a:tcPr anchor="ctr" horzOverflow="overflow">
                    <a:lnL>
                      <a:noFill/>
                    </a:lnL>
                    <a:lnR>
                      <a:noFill/>
                    </a:lnR>
                    <a:lnT>
                      <a:noFill/>
                    </a:lnT>
                    <a:lnB w="57150" cap="flat" cmpd="sng" algn="ctr">
                      <a:solidFill>
                        <a:schemeClr val="bg1"/>
                      </a:solidFill>
                      <a:prstDash val="solid"/>
                      <a:round/>
                      <a:headEnd type="none" w="med" len="med"/>
                      <a:tailEnd type="none" w="med" len="med"/>
                    </a:lnB>
                    <a:lnTlToBr>
                      <a:noFill/>
                    </a:lnTlToBr>
                    <a:lnBlToTr>
                      <a:noFill/>
                    </a:lnBlToTr>
                    <a:solidFill>
                      <a:srgbClr val="C8B60E"/>
                    </a:solidFill>
                  </a:tcPr>
                </a:tc>
                <a:tc gridSpan="7">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lumMod val="95000"/>
                              <a:lumOff val="5000"/>
                            </a:schemeClr>
                          </a:solidFill>
                          <a:effectLst/>
                          <a:latin typeface="Calibri" panose="020F0502020204030204" pitchFamily="34" charset="0"/>
                          <a:cs typeface="Calibri" panose="020F0502020204030204" pitchFamily="34" charset="0"/>
                        </a:rPr>
                        <a:t>$70,564</a:t>
                      </a:r>
                    </a:p>
                  </a:txBody>
                  <a:tcPr anchor="ctr" horzOverflow="overflow">
                    <a:lnL>
                      <a:noFill/>
                    </a:lnL>
                    <a:lnR>
                      <a:noFill/>
                    </a:lnR>
                    <a:lnT>
                      <a:noFill/>
                    </a:lnT>
                    <a:lnB w="57150" cap="flat" cmpd="sng" algn="ctr">
                      <a:solidFill>
                        <a:schemeClr val="bg1"/>
                      </a:solidFill>
                      <a:prstDash val="solid"/>
                      <a:round/>
                      <a:headEnd type="none" w="med" len="med"/>
                      <a:tailEnd type="none" w="med" len="med"/>
                    </a:lnB>
                    <a:lnTlToBr>
                      <a:noFill/>
                    </a:lnTlToBr>
                    <a:lnBlToTr>
                      <a:noFill/>
                    </a:lnBlToTr>
                    <a:solidFill>
                      <a:srgbClr val="00B0F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txBody>
                  <a:tcP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3"/>
                  </a:ext>
                </a:extLst>
              </a:tr>
              <a:tr h="600456">
                <a:tc gridSpan="6">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txBody>
                  <a:tcPr horzOverflow="overflow">
                    <a:lnL cap="flat">
                      <a:noFill/>
                    </a:lnL>
                    <a:lnR>
                      <a:noFill/>
                    </a:lnR>
                    <a:lnT>
                      <a:noFill/>
                    </a:lnT>
                    <a:lnB>
                      <a:noFill/>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dirty="0">
                        <a:ln>
                          <a:noFill/>
                        </a:ln>
                        <a:solidFill>
                          <a:schemeClr val="bg1"/>
                        </a:solidFill>
                        <a:effectLst/>
                        <a:latin typeface="Bookman Old Style" pitchFamily="18" charset="0"/>
                      </a:endParaRPr>
                    </a:p>
                  </a:txBody>
                  <a:tcPr/>
                </a:tc>
                <a:tc gridSpan="2">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lumMod val="95000"/>
                              <a:lumOff val="5000"/>
                            </a:schemeClr>
                          </a:solidFill>
                          <a:effectLst/>
                          <a:latin typeface="Calibri" panose="020F0502020204030204" pitchFamily="34" charset="0"/>
                          <a:cs typeface="Calibri" panose="020F0502020204030204" pitchFamily="34" charset="0"/>
                        </a:rPr>
                        <a:t>3.0%</a:t>
                      </a:r>
                    </a:p>
                  </a:txBody>
                  <a:tcPr anchor="ctr" horzOverflow="overflow">
                    <a:lnL>
                      <a:noFill/>
                    </a:lnL>
                    <a:lnR>
                      <a:noFill/>
                    </a:lnR>
                    <a:lnT>
                      <a:noFill/>
                    </a:lnT>
                    <a:lnB w="57150" cap="flat" cmpd="sng" algn="ctr">
                      <a:solidFill>
                        <a:schemeClr val="bg1"/>
                      </a:solidFill>
                      <a:prstDash val="solid"/>
                      <a:round/>
                      <a:headEnd type="none" w="med" len="med"/>
                      <a:tailEnd type="none" w="med" len="med"/>
                    </a:lnB>
                    <a:lnTlToBr>
                      <a:noFill/>
                    </a:lnTlToBr>
                    <a:lnBlToTr>
                      <a:noFill/>
                    </a:lnBlToTr>
                    <a:solidFill>
                      <a:srgbClr val="92D050"/>
                    </a:solidFill>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700" b="1" i="0" u="none" strike="noStrike" cap="none" normalizeH="0" baseline="0" dirty="0">
                          <a:ln>
                            <a:noFill/>
                          </a:ln>
                          <a:solidFill>
                            <a:schemeClr val="tx1">
                              <a:lumMod val="95000"/>
                              <a:lumOff val="5000"/>
                            </a:schemeClr>
                          </a:solidFill>
                          <a:effectLst/>
                          <a:latin typeface="Calibri" panose="020F0502020204030204" pitchFamily="34" charset="0"/>
                          <a:cs typeface="Calibri" panose="020F0502020204030204" pitchFamily="34" charset="0"/>
                        </a:rPr>
                        <a:t>Some college/ Associate Degree</a:t>
                      </a:r>
                    </a:p>
                  </a:txBody>
                  <a:tcPr anchor="ctr" horzOverflow="overflow">
                    <a:lnL>
                      <a:noFill/>
                    </a:lnL>
                    <a:lnR>
                      <a:noFill/>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C8B60E"/>
                    </a:solidFill>
                  </a:tcPr>
                </a:tc>
                <a:tc gridSpan="6">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lumMod val="95000"/>
                              <a:lumOff val="5000"/>
                            </a:schemeClr>
                          </a:solidFill>
                          <a:effectLst/>
                          <a:latin typeface="Calibri" panose="020F0502020204030204" pitchFamily="34" charset="0"/>
                          <a:cs typeface="Calibri" panose="020F0502020204030204" pitchFamily="34" charset="0"/>
                        </a:rPr>
                        <a:t>$44,096</a:t>
                      </a:r>
                    </a:p>
                  </a:txBody>
                  <a:tcPr anchor="ctr" horzOverflow="overflow">
                    <a:lnL>
                      <a:noFill/>
                    </a:lnL>
                    <a:lnR>
                      <a:noFill/>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00B0F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dirty="0">
                        <a:ln>
                          <a:noFill/>
                        </a:ln>
                        <a:solidFill>
                          <a:schemeClr val="tx1"/>
                        </a:solidFill>
                        <a:effectLst/>
                        <a:latin typeface="Bookman Old Style" pitchFamily="18" charset="0"/>
                      </a:endParaRPr>
                    </a:p>
                  </a:txBody>
                  <a:tcPr horzOverflow="overflow">
                    <a:lnL>
                      <a:noFill/>
                    </a:lnL>
                    <a:lnR cap="flat">
                      <a:noFill/>
                    </a:lnR>
                    <a:lnT>
                      <a:noFill/>
                    </a:lnT>
                    <a:lnB>
                      <a:noFill/>
                    </a:lnB>
                    <a:lnTlToBr>
                      <a:noFill/>
                    </a:lnTlToBr>
                    <a:lnBlToTr>
                      <a:noFill/>
                    </a:lnBlToTr>
                    <a:noFill/>
                  </a:tcPr>
                </a:tc>
                <a:tc gridSpan="2">
                  <a:txBody>
                    <a:bodyPr/>
                    <a:lstStyle/>
                    <a:p>
                      <a:endParaRPr lang="en-US">
                        <a:latin typeface="Calibri" panose="020F0502020204030204" pitchFamily="34" charset="0"/>
                        <a:cs typeface="Calibri" panose="020F0502020204030204" pitchFamily="34" charset="0"/>
                      </a:endParaRPr>
                    </a:p>
                  </a:txBody>
                  <a:tcPr horzOverflow="overflow">
                    <a:lnL>
                      <a:noFill/>
                    </a:lnL>
                    <a:lnR cap="flat">
                      <a:noFill/>
                    </a:lnR>
                    <a:lnT>
                      <a:noFill/>
                    </a:lnT>
                    <a:lnB>
                      <a:noFill/>
                    </a:lnB>
                    <a:lnTlToBr>
                      <a:noFill/>
                    </a:lnTlToBr>
                    <a:lnBlToTr>
                      <a:noFill/>
                    </a:lnBlToTr>
                    <a:noFill/>
                  </a:tcPr>
                </a:tc>
                <a:tc hMerge="1">
                  <a:txBody>
                    <a:bodyPr/>
                    <a:lstStyle/>
                    <a:p>
                      <a:endParaRPr lang="en-US"/>
                    </a:p>
                  </a:txBody>
                  <a:tcPr/>
                </a:tc>
                <a:extLst>
                  <a:ext uri="{0D108BD9-81ED-4DB2-BD59-A6C34878D82A}">
                    <a16:rowId xmlns:a16="http://schemas.microsoft.com/office/drawing/2014/main" val="10004"/>
                  </a:ext>
                </a:extLst>
              </a:tr>
              <a:tr h="656850">
                <a:tc gridSpan="3">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a:ln>
                          <a:noFill/>
                        </a:ln>
                        <a:solidFill>
                          <a:schemeClr val="tx1"/>
                        </a:solidFill>
                        <a:effectLst/>
                        <a:latin typeface="Calibri" panose="020F0502020204030204" pitchFamily="34" charset="0"/>
                        <a:cs typeface="Calibri" panose="020F0502020204030204" pitchFamily="34" charset="0"/>
                      </a:endParaRPr>
                    </a:p>
                  </a:txBody>
                  <a:tcPr horzOverflow="overflow">
                    <a:lnL cap="flat">
                      <a:noFill/>
                    </a:lnL>
                    <a:lnR>
                      <a:noFill/>
                    </a:lnR>
                    <a:lnT>
                      <a:noFill/>
                    </a:lnT>
                    <a:lnB>
                      <a:noFill/>
                    </a:lnB>
                    <a:lnTlToBr>
                      <a:noFill/>
                    </a:lnTlToBr>
                    <a:lnBlToTr>
                      <a:noFill/>
                    </a:lnBlToTr>
                    <a:noFill/>
                  </a:tcPr>
                </a:tc>
                <a:tc hMerge="1">
                  <a:txBody>
                    <a:bodyPr/>
                    <a:lstStyle/>
                    <a:p>
                      <a:endParaRPr lang="en-US"/>
                    </a:p>
                  </a:txBody>
                  <a:tcPr/>
                </a:tc>
                <a:tc hMerge="1">
                  <a:txBody>
                    <a:bodyPr/>
                    <a:lstStyle/>
                    <a:p>
                      <a:endParaRPr lang="en-US"/>
                    </a:p>
                  </a:txBody>
                  <a:tcPr/>
                </a:tc>
                <a:tc gridSpan="5">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lumMod val="95000"/>
                              <a:lumOff val="5000"/>
                            </a:schemeClr>
                          </a:solidFill>
                          <a:effectLst/>
                          <a:latin typeface="Calibri" panose="020F0502020204030204" pitchFamily="34" charset="0"/>
                          <a:cs typeface="Calibri" panose="020F0502020204030204" pitchFamily="34" charset="0"/>
                        </a:rPr>
                        <a:t>3.9%</a:t>
                      </a:r>
                    </a:p>
                  </a:txBody>
                  <a:tcPr anchor="ctr" horzOverflow="overflow">
                    <a:lnL>
                      <a:noFill/>
                    </a:lnL>
                    <a:lnR>
                      <a:noFill/>
                    </a:lnR>
                    <a:lnT>
                      <a:noFill/>
                    </a:lnT>
                    <a:lnB w="57150" cap="flat" cmpd="sng" algn="ctr">
                      <a:solidFill>
                        <a:schemeClr val="bg1"/>
                      </a:solidFill>
                      <a:prstDash val="solid"/>
                      <a:round/>
                      <a:headEnd type="none" w="med" len="med"/>
                      <a:tailEnd type="none" w="med" len="med"/>
                    </a:lnB>
                    <a:lnTlToBr>
                      <a:noFill/>
                    </a:lnTlToBr>
                    <a:lnBlToTr>
                      <a:noFill/>
                    </a:lnBlToTr>
                    <a:solidFill>
                      <a:srgbClr val="92D05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700" b="1" i="0" u="none" strike="noStrike" cap="none" normalizeH="0" baseline="0" dirty="0">
                          <a:ln>
                            <a:noFill/>
                          </a:ln>
                          <a:solidFill>
                            <a:schemeClr val="tx1">
                              <a:lumMod val="95000"/>
                              <a:lumOff val="5000"/>
                            </a:schemeClr>
                          </a:solidFill>
                          <a:effectLst/>
                          <a:latin typeface="Calibri" panose="020F0502020204030204" pitchFamily="34" charset="0"/>
                          <a:cs typeface="Calibri" panose="020F0502020204030204" pitchFamily="34" charset="0"/>
                        </a:rPr>
                        <a:t>HS Graduates,  No College</a:t>
                      </a:r>
                    </a:p>
                  </a:txBody>
                  <a:tcPr anchor="ctr" horzOverflow="overflow">
                    <a:lnL>
                      <a:noFill/>
                    </a:lnL>
                    <a:lnR>
                      <a:noFill/>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C8B60E"/>
                    </a:solidFill>
                  </a:tcPr>
                </a:tc>
                <a:tc gridSpan="4">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lumMod val="95000"/>
                              <a:lumOff val="5000"/>
                            </a:schemeClr>
                          </a:solidFill>
                          <a:effectLst/>
                          <a:latin typeface="Calibri" panose="020F0502020204030204" pitchFamily="34" charset="0"/>
                          <a:cs typeface="Calibri" panose="020F0502020204030204" pitchFamily="34" charset="0"/>
                        </a:rPr>
                        <a:t>$39,052</a:t>
                      </a:r>
                    </a:p>
                  </a:txBody>
                  <a:tcPr anchor="ctr" horzOverflow="overflow">
                    <a:lnL>
                      <a:noFill/>
                    </a:lnL>
                    <a:lnR>
                      <a:noFill/>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00B0F0"/>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txBody>
                  <a:tcPr horzOverflow="overflow">
                    <a:lnL>
                      <a:noFill/>
                    </a:lnL>
                    <a:lnR cap="flat">
                      <a:noFill/>
                    </a:lnR>
                    <a:lnT w="57150" cap="flat" cmpd="sng" algn="ctr">
                      <a:solidFill>
                        <a:schemeClr val="bg1"/>
                      </a:solidFill>
                      <a:prstDash val="solid"/>
                      <a:round/>
                      <a:headEnd type="none" w="med" len="med"/>
                      <a:tailEnd type="none" w="med" len="med"/>
                    </a:lnT>
                    <a:lnB>
                      <a:noFill/>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5"/>
                  </a:ext>
                </a:extLst>
              </a:tr>
              <a:tr h="6555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a:ln>
                          <a:noFill/>
                        </a:ln>
                        <a:solidFill>
                          <a:schemeClr val="tx1"/>
                        </a:solidFill>
                        <a:effectLst/>
                        <a:latin typeface="Calibri" panose="020F0502020204030204" pitchFamily="34" charset="0"/>
                        <a:cs typeface="Calibri" panose="020F0502020204030204" pitchFamily="34" charset="0"/>
                      </a:endParaRPr>
                    </a:p>
                  </a:txBody>
                  <a:tcPr horzOverflow="overflow">
                    <a:lnL cap="flat">
                      <a:noFill/>
                    </a:lnL>
                    <a:lnR>
                      <a:noFill/>
                    </a:lnR>
                    <a:lnT>
                      <a:noFill/>
                    </a:lnT>
                    <a:lnB cap="flat">
                      <a:noFill/>
                    </a:lnB>
                    <a:lnTlToBr>
                      <a:noFill/>
                    </a:lnTlToBr>
                    <a:lnBlToTr>
                      <a:noFill/>
                    </a:lnBlToTr>
                    <a:noFill/>
                  </a:tcPr>
                </a:tc>
                <a:tc gridSpan="7">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lumMod val="95000"/>
                              <a:lumOff val="5000"/>
                            </a:schemeClr>
                          </a:solidFill>
                          <a:effectLst/>
                          <a:latin typeface="Calibri" panose="020F0502020204030204" pitchFamily="34" charset="0"/>
                          <a:cs typeface="Calibri" panose="020F0502020204030204" pitchFamily="34" charset="0"/>
                        </a:rPr>
                        <a:t>5.3%</a:t>
                      </a:r>
                    </a:p>
                  </a:txBody>
                  <a:tcPr anchor="ctr" horzOverflow="overflow">
                    <a:lnL>
                      <a:noFill/>
                    </a:lnL>
                    <a:lnR>
                      <a:noFill/>
                    </a:lnR>
                    <a:lnT>
                      <a:noFill/>
                    </a:lnT>
                    <a:lnB cap="flat">
                      <a:noFill/>
                    </a:lnB>
                    <a:lnTlToBr>
                      <a:noFill/>
                    </a:lnTlToBr>
                    <a:lnBlToTr>
                      <a:noFill/>
                    </a:lnBlToTr>
                    <a:solidFill>
                      <a:srgbClr val="92D05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700" b="1" i="0" u="none" strike="noStrike" cap="none" normalizeH="0" baseline="0" dirty="0">
                          <a:ln>
                            <a:noFill/>
                          </a:ln>
                          <a:solidFill>
                            <a:schemeClr val="tx1">
                              <a:lumMod val="95000"/>
                              <a:lumOff val="5000"/>
                            </a:schemeClr>
                          </a:solidFill>
                          <a:effectLst/>
                          <a:latin typeface="Calibri" panose="020F0502020204030204" pitchFamily="34" charset="0"/>
                          <a:cs typeface="Calibri" panose="020F0502020204030204" pitchFamily="34" charset="0"/>
                        </a:rPr>
                        <a:t>Less than a High School Diploma</a:t>
                      </a:r>
                    </a:p>
                  </a:txBody>
                  <a:tcPr anchor="ctr" horzOverflow="overflow">
                    <a:lnL>
                      <a:noFill/>
                    </a:lnL>
                    <a:lnR>
                      <a:noFill/>
                    </a:lnR>
                    <a:lnT w="57150" cap="flat" cmpd="sng" algn="ctr">
                      <a:solidFill>
                        <a:schemeClr val="bg1"/>
                      </a:solidFill>
                      <a:prstDash val="solid"/>
                      <a:round/>
                      <a:headEnd type="none" w="med" len="med"/>
                      <a:tailEnd type="none" w="med" len="med"/>
                    </a:lnT>
                    <a:lnB cap="flat">
                      <a:noFill/>
                    </a:lnB>
                    <a:lnTlToBr>
                      <a:noFill/>
                    </a:lnTlToBr>
                    <a:lnBlToTr>
                      <a:noFill/>
                    </a:lnBlToTr>
                    <a:solidFill>
                      <a:srgbClr val="C8B60E"/>
                    </a:solidFill>
                  </a:tcPr>
                </a:tc>
                <a:tc gridSpan="3">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lumMod val="95000"/>
                              <a:lumOff val="5000"/>
                            </a:schemeClr>
                          </a:solidFill>
                          <a:effectLst/>
                          <a:latin typeface="Calibri" panose="020F0502020204030204" pitchFamily="34" charset="0"/>
                          <a:cs typeface="Calibri" panose="020F0502020204030204" pitchFamily="34" charset="0"/>
                        </a:rPr>
                        <a:t>$30,576</a:t>
                      </a:r>
                    </a:p>
                  </a:txBody>
                  <a:tcPr anchor="ctr" horzOverflow="overflow">
                    <a:lnL>
                      <a:noFill/>
                    </a:lnL>
                    <a:lnR>
                      <a:noFill/>
                    </a:lnR>
                    <a:lnT w="57150" cap="flat" cmpd="sng" algn="ctr">
                      <a:solidFill>
                        <a:schemeClr val="bg1"/>
                      </a:solidFill>
                      <a:prstDash val="solid"/>
                      <a:round/>
                      <a:headEnd type="none" w="med" len="med"/>
                      <a:tailEnd type="none" w="med" len="med"/>
                    </a:lnT>
                    <a:lnB cap="flat">
                      <a:noFill/>
                    </a:lnB>
                    <a:lnTlToBr>
                      <a:noFill/>
                    </a:lnTlToBr>
                    <a:lnBlToTr>
                      <a:noFill/>
                    </a:lnBlToTr>
                    <a:solidFill>
                      <a:srgbClr val="00B0F0"/>
                    </a:solidFill>
                  </a:tcPr>
                </a:tc>
                <a:tc hMerge="1">
                  <a:txBody>
                    <a:bodyPr/>
                    <a:lstStyle/>
                    <a:p>
                      <a:endParaRPr lang="en-US"/>
                    </a:p>
                  </a:txBody>
                  <a:tcPr/>
                </a:tc>
                <a:tc hMerge="1">
                  <a:txBody>
                    <a:bodyPr/>
                    <a:lstStyle/>
                    <a:p>
                      <a:endParaRPr lang="en-US"/>
                    </a:p>
                  </a:txBody>
                  <a:tcPr/>
                </a:tc>
                <a:tc gridSpan="5">
                  <a:txBody>
                    <a:bodyPr/>
                    <a:lstStyle/>
                    <a:p>
                      <a:endParaRPr lang="en-US" dirty="0">
                        <a:latin typeface="Calibri" panose="020F0502020204030204" pitchFamily="34" charset="0"/>
                        <a:cs typeface="Calibri" panose="020F0502020204030204" pitchFamily="34" charset="0"/>
                      </a:endParaRPr>
                    </a:p>
                  </a:txBody>
                  <a:tcPr horzOverflow="overflow">
                    <a:lnL>
                      <a:noFill/>
                    </a:lnL>
                    <a:lnR cap="flat">
                      <a:noFill/>
                    </a:lnR>
                    <a:lnT w="57150" cap="flat" cmpd="sng" algn="ctr">
                      <a:solidFill>
                        <a:schemeClr val="bg1"/>
                      </a:solidFill>
                      <a:prstDash val="solid"/>
                      <a:round/>
                      <a:headEnd type="none" w="med" len="med"/>
                      <a:tailEnd type="none" w="med" len="med"/>
                    </a:lnT>
                    <a:lnB cap="flat">
                      <a:noFill/>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2537767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ChangeArrowheads="1"/>
          </p:cNvSpPr>
          <p:nvPr/>
        </p:nvSpPr>
        <p:spPr bwMode="auto">
          <a:xfrm>
            <a:off x="228600" y="228600"/>
            <a:ext cx="8686800" cy="1066800"/>
          </a:xfrm>
          <a:prstGeom prst="rect">
            <a:avLst/>
          </a:prstGeom>
          <a:noFill/>
          <a:ln w="9525">
            <a:noFill/>
            <a:miter lim="800000"/>
            <a:headEnd/>
            <a:tailEnd/>
          </a:ln>
        </p:spPr>
        <p:txBody>
          <a:bodyPr>
            <a:spAutoFit/>
          </a:bodyPr>
          <a:lstStyle/>
          <a:p>
            <a:pPr algn="ctr"/>
            <a:r>
              <a:rPr lang="en-US" sz="3200" b="1" dirty="0">
                <a:solidFill>
                  <a:srgbClr val="000066"/>
                </a:solidFill>
                <a:latin typeface="+mj-lt"/>
              </a:rPr>
              <a:t>Compounded Impacts of </a:t>
            </a:r>
          </a:p>
          <a:p>
            <a:pPr algn="ctr"/>
            <a:r>
              <a:rPr lang="en-US" sz="3200" b="1" dirty="0">
                <a:solidFill>
                  <a:srgbClr val="000066"/>
                </a:solidFill>
                <a:latin typeface="+mj-lt"/>
              </a:rPr>
              <a:t>High School Non-Completion</a:t>
            </a:r>
          </a:p>
        </p:txBody>
      </p:sp>
      <p:sp>
        <p:nvSpPr>
          <p:cNvPr id="50179" name="Rectangle 3"/>
          <p:cNvSpPr>
            <a:spLocks noChangeArrowheads="1"/>
          </p:cNvSpPr>
          <p:nvPr/>
        </p:nvSpPr>
        <p:spPr bwMode="auto">
          <a:xfrm>
            <a:off x="0" y="6553200"/>
            <a:ext cx="9144000" cy="290513"/>
          </a:xfrm>
          <a:prstGeom prst="rect">
            <a:avLst/>
          </a:prstGeom>
          <a:noFill/>
          <a:ln w="9525">
            <a:noFill/>
            <a:miter lim="800000"/>
            <a:headEnd/>
            <a:tailEnd/>
          </a:ln>
        </p:spPr>
        <p:txBody>
          <a:bodyPr>
            <a:spAutoFit/>
          </a:bodyPr>
          <a:lstStyle/>
          <a:p>
            <a:pPr eaLnBrk="0" hangingPunct="0">
              <a:spcBef>
                <a:spcPct val="50000"/>
              </a:spcBef>
            </a:pPr>
            <a:r>
              <a:rPr lang="en-US" sz="1300" u="sng" dirty="0"/>
              <a:t>Source:</a:t>
            </a:r>
            <a:r>
              <a:rPr lang="en-US" sz="1300" dirty="0"/>
              <a:t> Levin, H., et al., (2007). The Costs and Benefits of an Excellent Education for All of America’s Children.</a:t>
            </a:r>
          </a:p>
        </p:txBody>
      </p:sp>
      <p:graphicFrame>
        <p:nvGraphicFramePr>
          <p:cNvPr id="225284" name="Group 4"/>
          <p:cNvGraphicFramePr>
            <a:graphicFrameLocks noGrp="1"/>
          </p:cNvGraphicFramePr>
          <p:nvPr>
            <p:extLst>
              <p:ext uri="{D42A27DB-BD31-4B8C-83A1-F6EECF244321}">
                <p14:modId xmlns:p14="http://schemas.microsoft.com/office/powerpoint/2010/main" val="808666431"/>
              </p:ext>
            </p:extLst>
          </p:nvPr>
        </p:nvGraphicFramePr>
        <p:xfrm>
          <a:off x="228600" y="1676400"/>
          <a:ext cx="8686800" cy="4765995"/>
        </p:xfrm>
        <a:graphic>
          <a:graphicData uri="http://schemas.openxmlformats.org/drawingml/2006/table">
            <a:tbl>
              <a:tblPr/>
              <a:tblGrid>
                <a:gridCol w="3711575">
                  <a:extLst>
                    <a:ext uri="{9D8B030D-6E8A-4147-A177-3AD203B41FA5}">
                      <a16:colId xmlns:a16="http://schemas.microsoft.com/office/drawing/2014/main" val="20000"/>
                    </a:ext>
                  </a:extLst>
                </a:gridCol>
                <a:gridCol w="1184275">
                  <a:extLst>
                    <a:ext uri="{9D8B030D-6E8A-4147-A177-3AD203B41FA5}">
                      <a16:colId xmlns:a16="http://schemas.microsoft.com/office/drawing/2014/main" val="20001"/>
                    </a:ext>
                  </a:extLst>
                </a:gridCol>
                <a:gridCol w="3790950">
                  <a:extLst>
                    <a:ext uri="{9D8B030D-6E8A-4147-A177-3AD203B41FA5}">
                      <a16:colId xmlns:a16="http://schemas.microsoft.com/office/drawing/2014/main" val="20002"/>
                    </a:ext>
                  </a:extLst>
                </a:gridCol>
              </a:tblGrid>
              <a:tr h="5000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a:ln>
                            <a:noFill/>
                          </a:ln>
                          <a:solidFill>
                            <a:schemeClr val="bg1"/>
                          </a:solidFill>
                          <a:effectLst/>
                          <a:latin typeface="Arial" charset="0"/>
                        </a:rPr>
                        <a:t>INDIVIDUALS</a:t>
                      </a:r>
                    </a:p>
                  </a:txBody>
                  <a:tcPr anchor="ctr" anchorCtr="1" horzOverflow="overflow">
                    <a:lnL w="12700" cap="flat" cmpd="sng" algn="ctr">
                      <a:solidFill>
                        <a:schemeClr val="tx1"/>
                      </a:solidFill>
                      <a:prstDash val="solid"/>
                      <a:round/>
                      <a:headEnd type="none" w="med" len="med"/>
                      <a:tailEnd type="none" w="med" len="med"/>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11148"/>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1" i="0" u="none" strike="noStrike" cap="none" normalizeH="0" baseline="0" dirty="0">
                        <a:ln>
                          <a:noFill/>
                        </a:ln>
                        <a:solidFill>
                          <a:schemeClr val="bg1"/>
                        </a:solidFill>
                        <a:effectLst/>
                        <a:latin typeface="Arial" charset="0"/>
                      </a:endParaRPr>
                    </a:p>
                  </a:txBody>
                  <a:tcPr horzOverflow="overflow">
                    <a:lnL>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11148"/>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a:ln>
                            <a:noFill/>
                          </a:ln>
                          <a:solidFill>
                            <a:schemeClr val="bg1"/>
                          </a:solidFill>
                          <a:effectLst/>
                          <a:latin typeface="Arial" charset="0"/>
                        </a:rPr>
                        <a:t>THE COMMUNITY</a:t>
                      </a:r>
                    </a:p>
                  </a:txBody>
                  <a:tcPr anchor="ctr" anchorCtr="1" horzOverflow="overflow">
                    <a:lnL>
                      <a:noFill/>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11148"/>
                    </a:solidFill>
                  </a:tcPr>
                </a:tc>
                <a:extLst>
                  <a:ext uri="{0D108BD9-81ED-4DB2-BD59-A6C34878D82A}">
                    <a16:rowId xmlns:a16="http://schemas.microsoft.com/office/drawing/2014/main" val="10000"/>
                  </a:ext>
                </a:extLst>
              </a:tr>
              <a:tr h="941388">
                <a:tc>
                  <a:txBody>
                    <a:bodyPr/>
                    <a:lstStyle/>
                    <a:p>
                      <a:pPr marL="0" marR="0" lvl="0" indent="0" algn="l" defTabSz="914400" rtl="0" eaLnBrk="1" fontAlgn="base" latinLnBrk="0" hangingPunct="1">
                        <a:lnSpc>
                          <a:spcPct val="90000"/>
                        </a:lnSpc>
                        <a:spcBef>
                          <a:spcPct val="20000"/>
                        </a:spcBef>
                        <a:spcAft>
                          <a:spcPct val="0"/>
                        </a:spcAft>
                        <a:buClr>
                          <a:srgbClr val="004747"/>
                        </a:buClr>
                        <a:buSzTx/>
                        <a:buFontTx/>
                        <a:buNone/>
                        <a:tabLst/>
                      </a:pPr>
                      <a:r>
                        <a:rPr kumimoji="0" lang="en-US" sz="1800" b="1" i="0" u="none" strike="noStrike" cap="none" normalizeH="0" baseline="0">
                          <a:ln>
                            <a:noFill/>
                          </a:ln>
                          <a:solidFill>
                            <a:schemeClr val="tx1"/>
                          </a:solidFill>
                          <a:effectLst/>
                          <a:latin typeface="Arial" charset="0"/>
                        </a:rPr>
                        <a:t>Lower Lifetime Earnings</a:t>
                      </a:r>
                    </a:p>
                  </a:txBody>
                  <a:tcPr anchor="ctr" horzOverflow="overflow">
                    <a:lnL cap="flat">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a:ln>
                          <a:noFill/>
                        </a:ln>
                        <a:solidFill>
                          <a:schemeClr val="tx1"/>
                        </a:solidFill>
                        <a:effectLst/>
                        <a:latin typeface="Arial" charset="0"/>
                      </a:endParaRPr>
                    </a:p>
                  </a:txBody>
                  <a:tcP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rPr>
                        <a:t>Reduced buying power &amp; tax revenues; less economic growth</a:t>
                      </a:r>
                    </a:p>
                  </a:txBody>
                  <a:tcPr anchor="ctr" horzOverflow="overflow">
                    <a:lnL>
                      <a:noFill/>
                    </a:lnL>
                    <a:lnR cap="flat">
                      <a:noFill/>
                    </a:lnR>
                    <a:lnT w="12700" cap="flat" cmpd="sng" algn="ctr">
                      <a:solidFill>
                        <a:schemeClr val="tx1"/>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1"/>
                  </a:ext>
                </a:extLst>
              </a:tr>
              <a:tr h="2000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a:ln>
                          <a:noFill/>
                        </a:ln>
                        <a:solidFill>
                          <a:schemeClr val="tx1"/>
                        </a:solidFill>
                        <a:effectLst/>
                        <a:latin typeface="Arial" charset="0"/>
                      </a:endParaRPr>
                    </a:p>
                  </a:txBody>
                  <a:tcPr anchor="ct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a:ln>
                          <a:noFill/>
                        </a:ln>
                        <a:solidFill>
                          <a:schemeClr val="tx1"/>
                        </a:solidFill>
                        <a:effectLst/>
                        <a:latin typeface="Arial"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dirty="0">
                        <a:ln>
                          <a:noFill/>
                        </a:ln>
                        <a:solidFill>
                          <a:schemeClr val="tx1"/>
                        </a:solidFill>
                        <a:effectLst/>
                        <a:latin typeface="Arial" charset="0"/>
                      </a:endParaRPr>
                    </a:p>
                  </a:txBody>
                  <a:tcPr anchor="ct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2"/>
                  </a:ext>
                </a:extLst>
              </a:tr>
              <a:tr h="9413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charset="0"/>
                        </a:rPr>
                        <a:t>Decreased health status; Higher mortality rates; More criminal activity</a:t>
                      </a:r>
                    </a:p>
                  </a:txBody>
                  <a:tcPr anchor="ct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rPr>
                        <a:t>Higher health care &amp; criminal justice costs</a:t>
                      </a:r>
                    </a:p>
                  </a:txBody>
                  <a:tcPr anchor="ct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3"/>
                  </a:ext>
                </a:extLst>
              </a:tr>
              <a:tr h="1984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a:ln>
                          <a:noFill/>
                        </a:ln>
                        <a:solidFill>
                          <a:schemeClr val="tx1"/>
                        </a:solidFill>
                        <a:effectLst/>
                        <a:latin typeface="Arial" charset="0"/>
                      </a:endParaRPr>
                    </a:p>
                  </a:txBody>
                  <a:tcPr anchor="ct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a:ln>
                          <a:noFill/>
                        </a:ln>
                        <a:solidFill>
                          <a:schemeClr val="tx1"/>
                        </a:solidFill>
                        <a:effectLst/>
                        <a:latin typeface="Arial"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a:ln>
                          <a:noFill/>
                        </a:ln>
                        <a:solidFill>
                          <a:schemeClr val="tx1"/>
                        </a:solidFill>
                        <a:effectLst/>
                        <a:latin typeface="Arial" charset="0"/>
                      </a:endParaRPr>
                    </a:p>
                  </a:txBody>
                  <a:tcPr anchor="ct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4"/>
                  </a:ext>
                </a:extLst>
              </a:tr>
              <a:tr h="8715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charset="0"/>
                        </a:rPr>
                        <a:t>Higher teen pregnancy rates; Single motherhood</a:t>
                      </a:r>
                    </a:p>
                  </a:txBody>
                  <a:tcPr anchor="ct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rPr>
                        <a:t>Higher public services costs</a:t>
                      </a:r>
                    </a:p>
                  </a:txBody>
                  <a:tcPr anchor="ct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5"/>
                  </a:ext>
                </a:extLst>
              </a:tr>
              <a:tr h="2000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a:ln>
                          <a:noFill/>
                        </a:ln>
                        <a:solidFill>
                          <a:schemeClr val="tx1"/>
                        </a:solidFill>
                        <a:effectLst/>
                        <a:latin typeface="Arial" charset="0"/>
                      </a:endParaRPr>
                    </a:p>
                  </a:txBody>
                  <a:tcPr anchor="ct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a:ln>
                          <a:noFill/>
                        </a:ln>
                        <a:solidFill>
                          <a:schemeClr val="tx1"/>
                        </a:solidFill>
                        <a:effectLst/>
                        <a:latin typeface="Arial"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a:ln>
                          <a:noFill/>
                        </a:ln>
                        <a:solidFill>
                          <a:schemeClr val="tx1"/>
                        </a:solidFill>
                        <a:effectLst/>
                        <a:latin typeface="Arial" charset="0"/>
                      </a:endParaRPr>
                    </a:p>
                  </a:txBody>
                  <a:tcPr anchor="ct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6"/>
                  </a:ext>
                </a:extLst>
              </a:tr>
              <a:tr h="8715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charset="0"/>
                        </a:rPr>
                        <a:t>Less voting; Less volunteering</a:t>
                      </a:r>
                    </a:p>
                  </a:txBody>
                  <a:tcPr anchor="ctr" horzOverflow="overflow">
                    <a:lnL cap="flat">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a:txBody>
                  <a:tcPr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rPr>
                        <a:t>Low rate of community involvement</a:t>
                      </a:r>
                    </a:p>
                  </a:txBody>
                  <a:tcPr anchor="ctr"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val="10007"/>
                  </a:ext>
                </a:extLst>
              </a:tr>
            </a:tbl>
          </a:graphicData>
        </a:graphic>
      </p:graphicFrame>
      <p:sp>
        <p:nvSpPr>
          <p:cNvPr id="50209" name="AutoShape 50"/>
          <p:cNvSpPr>
            <a:spLocks noChangeArrowheads="1"/>
          </p:cNvSpPr>
          <p:nvPr/>
        </p:nvSpPr>
        <p:spPr bwMode="auto">
          <a:xfrm>
            <a:off x="4038600" y="2590800"/>
            <a:ext cx="990600" cy="228600"/>
          </a:xfrm>
          <a:prstGeom prst="rightArrow">
            <a:avLst>
              <a:gd name="adj1" fmla="val 50000"/>
              <a:gd name="adj2" fmla="val 108333"/>
            </a:avLst>
          </a:prstGeom>
          <a:solidFill>
            <a:srgbClr val="E11148"/>
          </a:solidFill>
          <a:ln w="22225">
            <a:solidFill>
              <a:schemeClr val="tx1"/>
            </a:solidFill>
            <a:miter lim="800000"/>
            <a:headEnd/>
            <a:tailEnd/>
          </a:ln>
        </p:spPr>
        <p:txBody>
          <a:bodyPr wrap="none" anchor="ctr"/>
          <a:lstStyle/>
          <a:p>
            <a:endParaRPr lang="en-US"/>
          </a:p>
        </p:txBody>
      </p:sp>
      <p:sp>
        <p:nvSpPr>
          <p:cNvPr id="50210" name="AutoShape 51"/>
          <p:cNvSpPr>
            <a:spLocks noChangeArrowheads="1"/>
          </p:cNvSpPr>
          <p:nvPr/>
        </p:nvSpPr>
        <p:spPr bwMode="auto">
          <a:xfrm>
            <a:off x="4038600" y="3810000"/>
            <a:ext cx="990600" cy="228600"/>
          </a:xfrm>
          <a:prstGeom prst="rightArrow">
            <a:avLst>
              <a:gd name="adj1" fmla="val 50000"/>
              <a:gd name="adj2" fmla="val 108333"/>
            </a:avLst>
          </a:prstGeom>
          <a:solidFill>
            <a:srgbClr val="E11148"/>
          </a:solidFill>
          <a:ln w="22225">
            <a:solidFill>
              <a:schemeClr val="tx1"/>
            </a:solidFill>
            <a:miter lim="800000"/>
            <a:headEnd/>
            <a:tailEnd/>
          </a:ln>
        </p:spPr>
        <p:txBody>
          <a:bodyPr wrap="none" anchor="ctr"/>
          <a:lstStyle/>
          <a:p>
            <a:endParaRPr lang="en-US"/>
          </a:p>
        </p:txBody>
      </p:sp>
      <p:sp>
        <p:nvSpPr>
          <p:cNvPr id="50211" name="AutoShape 52"/>
          <p:cNvSpPr>
            <a:spLocks noChangeArrowheads="1"/>
          </p:cNvSpPr>
          <p:nvPr/>
        </p:nvSpPr>
        <p:spPr bwMode="auto">
          <a:xfrm>
            <a:off x="4038600" y="4953000"/>
            <a:ext cx="990600" cy="228600"/>
          </a:xfrm>
          <a:prstGeom prst="rightArrow">
            <a:avLst>
              <a:gd name="adj1" fmla="val 50000"/>
              <a:gd name="adj2" fmla="val 108333"/>
            </a:avLst>
          </a:prstGeom>
          <a:solidFill>
            <a:srgbClr val="E11148"/>
          </a:solidFill>
          <a:ln w="22225">
            <a:solidFill>
              <a:schemeClr val="tx1"/>
            </a:solidFill>
            <a:miter lim="800000"/>
            <a:headEnd/>
            <a:tailEnd/>
          </a:ln>
        </p:spPr>
        <p:txBody>
          <a:bodyPr wrap="none" anchor="ctr"/>
          <a:lstStyle/>
          <a:p>
            <a:endParaRPr lang="en-US"/>
          </a:p>
        </p:txBody>
      </p:sp>
      <p:sp>
        <p:nvSpPr>
          <p:cNvPr id="50212" name="AutoShape 53"/>
          <p:cNvSpPr>
            <a:spLocks noChangeArrowheads="1"/>
          </p:cNvSpPr>
          <p:nvPr/>
        </p:nvSpPr>
        <p:spPr bwMode="auto">
          <a:xfrm>
            <a:off x="4038600" y="6019800"/>
            <a:ext cx="990600" cy="228600"/>
          </a:xfrm>
          <a:prstGeom prst="rightArrow">
            <a:avLst>
              <a:gd name="adj1" fmla="val 50000"/>
              <a:gd name="adj2" fmla="val 108333"/>
            </a:avLst>
          </a:prstGeom>
          <a:solidFill>
            <a:srgbClr val="E11148"/>
          </a:solidFill>
          <a:ln w="22225">
            <a:solidFill>
              <a:schemeClr val="tx1"/>
            </a:solidFill>
            <a:miter lim="800000"/>
            <a:headEnd/>
            <a:tailEnd/>
          </a:ln>
        </p:spPr>
        <p:txBody>
          <a:bodyPr wrap="none" anchor="ctr"/>
          <a:lstStyle/>
          <a:p>
            <a:endParaRPr lang="en-US"/>
          </a:p>
        </p:txBody>
      </p:sp>
    </p:spTree>
    <p:extLst>
      <p:ext uri="{BB962C8B-B14F-4D97-AF65-F5344CB8AC3E}">
        <p14:creationId xmlns:p14="http://schemas.microsoft.com/office/powerpoint/2010/main" val="38535329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0AFB96D3-AA95-4BAB-9602-DB96A7FE9778}"/>
              </a:ext>
            </a:extLst>
          </p:cNvPr>
          <p:cNvSpPr>
            <a:spLocks noChangeArrowheads="1"/>
          </p:cNvSpPr>
          <p:nvPr/>
        </p:nvSpPr>
        <p:spPr bwMode="auto">
          <a:xfrm>
            <a:off x="0" y="0"/>
            <a:ext cx="9144000" cy="1077218"/>
          </a:xfrm>
          <a:prstGeom prst="rect">
            <a:avLst/>
          </a:prstGeom>
          <a:noFill/>
          <a:ln w="9525">
            <a:noFill/>
            <a:miter lim="800000"/>
            <a:headEnd/>
            <a:tailEnd/>
          </a:ln>
        </p:spPr>
        <p:txBody>
          <a:bodyPr>
            <a:spAutoFit/>
          </a:bodyPr>
          <a:lstStyle/>
          <a:p>
            <a:pPr algn="ctr"/>
            <a:r>
              <a:rPr lang="en-US" sz="3200" b="1" dirty="0">
                <a:solidFill>
                  <a:srgbClr val="000066"/>
                </a:solidFill>
                <a:latin typeface="+mj-lt"/>
              </a:rPr>
              <a:t>Barriers to Economic Growth: </a:t>
            </a:r>
          </a:p>
          <a:p>
            <a:pPr algn="ctr"/>
            <a:r>
              <a:rPr lang="en-US" sz="3200" b="1" dirty="0">
                <a:solidFill>
                  <a:srgbClr val="000066"/>
                </a:solidFill>
                <a:latin typeface="+mj-lt"/>
              </a:rPr>
              <a:t>Adults Without A High School Diploma</a:t>
            </a:r>
          </a:p>
        </p:txBody>
      </p:sp>
      <p:sp>
        <p:nvSpPr>
          <p:cNvPr id="3" name="Rectangle 2">
            <a:extLst>
              <a:ext uri="{FF2B5EF4-FFF2-40B4-BE49-F238E27FC236}">
                <a16:creationId xmlns:a16="http://schemas.microsoft.com/office/drawing/2014/main" id="{328AC1C5-2334-4E8D-A5D3-2351BAA91608}"/>
              </a:ext>
            </a:extLst>
          </p:cNvPr>
          <p:cNvSpPr/>
          <p:nvPr/>
        </p:nvSpPr>
        <p:spPr>
          <a:xfrm>
            <a:off x="76200" y="6538839"/>
            <a:ext cx="8153400" cy="292388"/>
          </a:xfrm>
          <a:prstGeom prst="rect">
            <a:avLst/>
          </a:prstGeom>
        </p:spPr>
        <p:txBody>
          <a:bodyPr wrap="square">
            <a:spAutoFit/>
          </a:bodyPr>
          <a:lstStyle/>
          <a:p>
            <a:r>
              <a:rPr lang="en-US" sz="1300" i="1" dirty="0"/>
              <a:t>Compiled by Georgia Chamber of Commerce 2030, ACS 2015 5-Year estimates</a:t>
            </a:r>
            <a:endParaRPr lang="en-US" sz="1300" dirty="0"/>
          </a:p>
        </p:txBody>
      </p:sp>
      <p:pic>
        <p:nvPicPr>
          <p:cNvPr id="5" name="Picture 4">
            <a:extLst>
              <a:ext uri="{FF2B5EF4-FFF2-40B4-BE49-F238E27FC236}">
                <a16:creationId xmlns:a16="http://schemas.microsoft.com/office/drawing/2014/main" id="{1F92AF8E-F3AF-4950-B9CE-0293A8A9ED3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1093121"/>
            <a:ext cx="7662672" cy="5458123"/>
          </a:xfrm>
          <a:prstGeom prst="rect">
            <a:avLst/>
          </a:prstGeom>
        </p:spPr>
      </p:pic>
    </p:spTree>
    <p:extLst>
      <p:ext uri="{BB962C8B-B14F-4D97-AF65-F5344CB8AC3E}">
        <p14:creationId xmlns:p14="http://schemas.microsoft.com/office/powerpoint/2010/main" val="21002886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0AFB96D3-AA95-4BAB-9602-DB96A7FE9778}"/>
              </a:ext>
            </a:extLst>
          </p:cNvPr>
          <p:cNvSpPr>
            <a:spLocks noChangeArrowheads="1"/>
          </p:cNvSpPr>
          <p:nvPr/>
        </p:nvSpPr>
        <p:spPr bwMode="auto">
          <a:xfrm>
            <a:off x="0" y="0"/>
            <a:ext cx="9144000" cy="1077218"/>
          </a:xfrm>
          <a:prstGeom prst="rect">
            <a:avLst/>
          </a:prstGeom>
          <a:noFill/>
          <a:ln w="9525">
            <a:noFill/>
            <a:miter lim="800000"/>
            <a:headEnd/>
            <a:tailEnd/>
          </a:ln>
        </p:spPr>
        <p:txBody>
          <a:bodyPr>
            <a:spAutoFit/>
          </a:bodyPr>
          <a:lstStyle/>
          <a:p>
            <a:pPr algn="ctr"/>
            <a:r>
              <a:rPr lang="en-US" sz="3200" b="1" dirty="0">
                <a:solidFill>
                  <a:srgbClr val="000066"/>
                </a:solidFill>
                <a:latin typeface="+mj-lt"/>
              </a:rPr>
              <a:t>Barriers to Economic Growth: </a:t>
            </a:r>
          </a:p>
          <a:p>
            <a:pPr algn="ctr"/>
            <a:r>
              <a:rPr lang="en-US" sz="3200" b="1" dirty="0">
                <a:solidFill>
                  <a:srgbClr val="000066"/>
                </a:solidFill>
                <a:latin typeface="+mj-lt"/>
              </a:rPr>
              <a:t>Adults Not Working, Ages 25-64</a:t>
            </a:r>
          </a:p>
        </p:txBody>
      </p:sp>
      <p:sp>
        <p:nvSpPr>
          <p:cNvPr id="3" name="Rectangle 2">
            <a:extLst>
              <a:ext uri="{FF2B5EF4-FFF2-40B4-BE49-F238E27FC236}">
                <a16:creationId xmlns:a16="http://schemas.microsoft.com/office/drawing/2014/main" id="{328AC1C5-2334-4E8D-A5D3-2351BAA91608}"/>
              </a:ext>
            </a:extLst>
          </p:cNvPr>
          <p:cNvSpPr/>
          <p:nvPr/>
        </p:nvSpPr>
        <p:spPr>
          <a:xfrm>
            <a:off x="76200" y="6538839"/>
            <a:ext cx="8153400" cy="292388"/>
          </a:xfrm>
          <a:prstGeom prst="rect">
            <a:avLst/>
          </a:prstGeom>
        </p:spPr>
        <p:txBody>
          <a:bodyPr wrap="square">
            <a:spAutoFit/>
          </a:bodyPr>
          <a:lstStyle/>
          <a:p>
            <a:r>
              <a:rPr lang="en-US" sz="1300" i="1" dirty="0"/>
              <a:t>Compiled by Georgia Chamber of Commerce 2030, ACS 2015 5-Year estimates</a:t>
            </a:r>
            <a:endParaRPr lang="en-US" sz="1300" dirty="0"/>
          </a:p>
        </p:txBody>
      </p:sp>
      <p:pic>
        <p:nvPicPr>
          <p:cNvPr id="9" name="Picture 8">
            <a:extLst>
              <a:ext uri="{FF2B5EF4-FFF2-40B4-BE49-F238E27FC236}">
                <a16:creationId xmlns:a16="http://schemas.microsoft.com/office/drawing/2014/main" id="{D5B28E9B-E926-4204-A2B7-BB12A95736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1296" y="1371600"/>
            <a:ext cx="7195904" cy="4876800"/>
          </a:xfrm>
          <a:prstGeom prst="rect">
            <a:avLst/>
          </a:prstGeom>
        </p:spPr>
      </p:pic>
    </p:spTree>
    <p:extLst>
      <p:ext uri="{BB962C8B-B14F-4D97-AF65-F5344CB8AC3E}">
        <p14:creationId xmlns:p14="http://schemas.microsoft.com/office/powerpoint/2010/main" val="35967241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D3BBE138-91ED-4223-BC5D-529D93FAB034}"/>
              </a:ext>
            </a:extLst>
          </p:cNvPr>
          <p:cNvSpPr>
            <a:spLocks noChangeArrowheads="1"/>
          </p:cNvSpPr>
          <p:nvPr/>
        </p:nvSpPr>
        <p:spPr bwMode="auto">
          <a:xfrm>
            <a:off x="0" y="228600"/>
            <a:ext cx="9144000" cy="584775"/>
          </a:xfrm>
          <a:prstGeom prst="rect">
            <a:avLst/>
          </a:prstGeom>
          <a:noFill/>
          <a:ln w="9525">
            <a:noFill/>
            <a:miter lim="800000"/>
            <a:headEnd/>
            <a:tailEnd/>
          </a:ln>
        </p:spPr>
        <p:txBody>
          <a:bodyPr>
            <a:spAutoFit/>
          </a:bodyPr>
          <a:lstStyle/>
          <a:p>
            <a:pPr algn="ctr"/>
            <a:r>
              <a:rPr lang="en-US" sz="3200" b="1" dirty="0">
                <a:solidFill>
                  <a:srgbClr val="000066"/>
                </a:solidFill>
                <a:latin typeface="+mj-lt"/>
              </a:rPr>
              <a:t>Barriers to Economic Growth: Poverty Rates</a:t>
            </a:r>
          </a:p>
        </p:txBody>
      </p:sp>
      <p:sp>
        <p:nvSpPr>
          <p:cNvPr id="9" name="Rectangle 8">
            <a:extLst>
              <a:ext uri="{FF2B5EF4-FFF2-40B4-BE49-F238E27FC236}">
                <a16:creationId xmlns:a16="http://schemas.microsoft.com/office/drawing/2014/main" id="{3375CD69-3E74-48CF-A704-8450C3FBBA6F}"/>
              </a:ext>
            </a:extLst>
          </p:cNvPr>
          <p:cNvSpPr/>
          <p:nvPr/>
        </p:nvSpPr>
        <p:spPr>
          <a:xfrm>
            <a:off x="40220" y="6553200"/>
            <a:ext cx="7503579" cy="292388"/>
          </a:xfrm>
          <a:prstGeom prst="rect">
            <a:avLst/>
          </a:prstGeom>
        </p:spPr>
        <p:txBody>
          <a:bodyPr wrap="square">
            <a:spAutoFit/>
          </a:bodyPr>
          <a:lstStyle/>
          <a:p>
            <a:r>
              <a:rPr lang="en-US" sz="1300" i="1" dirty="0"/>
              <a:t>ACS 2015 5-year estimates/Kids Counts Data Center</a:t>
            </a:r>
            <a:endParaRPr lang="en-US" sz="1300" dirty="0"/>
          </a:p>
        </p:txBody>
      </p:sp>
      <p:pic>
        <p:nvPicPr>
          <p:cNvPr id="4" name="Picture 3">
            <a:extLst>
              <a:ext uri="{FF2B5EF4-FFF2-40B4-BE49-F238E27FC236}">
                <a16:creationId xmlns:a16="http://schemas.microsoft.com/office/drawing/2014/main" id="{34121ECF-6425-4FCA-AC60-CCA3C620B7A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9200" y="1219200"/>
            <a:ext cx="6404157" cy="4976138"/>
          </a:xfrm>
          <a:prstGeom prst="rect">
            <a:avLst/>
          </a:prstGeom>
        </p:spPr>
      </p:pic>
    </p:spTree>
    <p:extLst>
      <p:ext uri="{BB962C8B-B14F-4D97-AF65-F5344CB8AC3E}">
        <p14:creationId xmlns:p14="http://schemas.microsoft.com/office/powerpoint/2010/main" val="1857221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ChangeArrowheads="1"/>
          </p:cNvSpPr>
          <p:nvPr/>
        </p:nvSpPr>
        <p:spPr bwMode="auto">
          <a:xfrm>
            <a:off x="0" y="228600"/>
            <a:ext cx="9144000" cy="584775"/>
          </a:xfrm>
          <a:prstGeom prst="rect">
            <a:avLst/>
          </a:prstGeom>
          <a:noFill/>
          <a:ln w="9525">
            <a:noFill/>
            <a:miter lim="800000"/>
            <a:headEnd/>
            <a:tailEnd/>
          </a:ln>
        </p:spPr>
        <p:txBody>
          <a:bodyPr>
            <a:spAutoFit/>
          </a:bodyPr>
          <a:lstStyle/>
          <a:p>
            <a:pPr algn="ctr"/>
            <a:r>
              <a:rPr lang="en-US" sz="3200" b="1" dirty="0">
                <a:solidFill>
                  <a:srgbClr val="000066"/>
                </a:solidFill>
                <a:latin typeface="+mj-lt"/>
              </a:rPr>
              <a:t>Barriers to Economic Growth</a:t>
            </a:r>
          </a:p>
        </p:txBody>
      </p:sp>
      <p:grpSp>
        <p:nvGrpSpPr>
          <p:cNvPr id="21" name="Group 20">
            <a:extLst>
              <a:ext uri="{FF2B5EF4-FFF2-40B4-BE49-F238E27FC236}">
                <a16:creationId xmlns:a16="http://schemas.microsoft.com/office/drawing/2014/main" id="{BB86D1D3-7C05-4FF1-B8D0-E2BEEC490FBB}"/>
              </a:ext>
            </a:extLst>
          </p:cNvPr>
          <p:cNvGrpSpPr/>
          <p:nvPr/>
        </p:nvGrpSpPr>
        <p:grpSpPr>
          <a:xfrm>
            <a:off x="6200770" y="1478448"/>
            <a:ext cx="2943230" cy="3931752"/>
            <a:chOff x="180970" y="1482913"/>
            <a:chExt cx="2943230" cy="3931752"/>
          </a:xfrm>
        </p:grpSpPr>
        <p:sp>
          <p:nvSpPr>
            <p:cNvPr id="11" name="TextBox 10">
              <a:extLst>
                <a:ext uri="{FF2B5EF4-FFF2-40B4-BE49-F238E27FC236}">
                  <a16:creationId xmlns:a16="http://schemas.microsoft.com/office/drawing/2014/main" id="{1B7CCADE-9DB0-4F04-9529-57C134992C9B}"/>
                </a:ext>
              </a:extLst>
            </p:cNvPr>
            <p:cNvSpPr txBox="1"/>
            <p:nvPr/>
          </p:nvSpPr>
          <p:spPr>
            <a:xfrm>
              <a:off x="685800" y="4953000"/>
              <a:ext cx="2438400" cy="461665"/>
            </a:xfrm>
            <a:prstGeom prst="rect">
              <a:avLst/>
            </a:prstGeom>
            <a:noFill/>
          </p:spPr>
          <p:txBody>
            <a:bodyPr wrap="square" rtlCol="0">
              <a:spAutoFit/>
            </a:bodyPr>
            <a:lstStyle/>
            <a:p>
              <a:r>
                <a:rPr lang="en-US" sz="2400" dirty="0"/>
                <a:t>Poverty</a:t>
              </a:r>
            </a:p>
          </p:txBody>
        </p:sp>
        <p:pic>
          <p:nvPicPr>
            <p:cNvPr id="5" name="Picture 4">
              <a:extLst>
                <a:ext uri="{FF2B5EF4-FFF2-40B4-BE49-F238E27FC236}">
                  <a16:creationId xmlns:a16="http://schemas.microsoft.com/office/drawing/2014/main" id="{6FF69456-728F-4FDB-AF0D-1B18C13F1F8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0970" y="1482913"/>
              <a:ext cx="2803101" cy="3241485"/>
            </a:xfrm>
            <a:prstGeom prst="rect">
              <a:avLst/>
            </a:prstGeom>
          </p:spPr>
        </p:pic>
      </p:grpSp>
      <p:grpSp>
        <p:nvGrpSpPr>
          <p:cNvPr id="22" name="Group 21">
            <a:extLst>
              <a:ext uri="{FF2B5EF4-FFF2-40B4-BE49-F238E27FC236}">
                <a16:creationId xmlns:a16="http://schemas.microsoft.com/office/drawing/2014/main" id="{380D7AE2-C2F5-4112-A758-386181808CFC}"/>
              </a:ext>
            </a:extLst>
          </p:cNvPr>
          <p:cNvGrpSpPr/>
          <p:nvPr/>
        </p:nvGrpSpPr>
        <p:grpSpPr>
          <a:xfrm>
            <a:off x="3108097" y="1447799"/>
            <a:ext cx="3368903" cy="4038601"/>
            <a:chOff x="3108097" y="1447799"/>
            <a:chExt cx="3368903" cy="4038601"/>
          </a:xfrm>
        </p:grpSpPr>
        <p:sp>
          <p:nvSpPr>
            <p:cNvPr id="13" name="TextBox 12">
              <a:extLst>
                <a:ext uri="{FF2B5EF4-FFF2-40B4-BE49-F238E27FC236}">
                  <a16:creationId xmlns:a16="http://schemas.microsoft.com/office/drawing/2014/main" id="{D8C855A3-EFBD-4CB5-826A-737195670186}"/>
                </a:ext>
              </a:extLst>
            </p:cNvPr>
            <p:cNvSpPr txBox="1"/>
            <p:nvPr/>
          </p:nvSpPr>
          <p:spPr>
            <a:xfrm>
              <a:off x="3429000" y="5024735"/>
              <a:ext cx="3048000" cy="461665"/>
            </a:xfrm>
            <a:prstGeom prst="rect">
              <a:avLst/>
            </a:prstGeom>
            <a:noFill/>
          </p:spPr>
          <p:txBody>
            <a:bodyPr wrap="square" rtlCol="0">
              <a:spAutoFit/>
            </a:bodyPr>
            <a:lstStyle/>
            <a:p>
              <a:r>
                <a:rPr lang="en-US" sz="2400" dirty="0"/>
                <a:t>Adults Not Working</a:t>
              </a:r>
            </a:p>
          </p:txBody>
        </p:sp>
        <p:pic>
          <p:nvPicPr>
            <p:cNvPr id="18" name="Picture 17">
              <a:extLst>
                <a:ext uri="{FF2B5EF4-FFF2-40B4-BE49-F238E27FC236}">
                  <a16:creationId xmlns:a16="http://schemas.microsoft.com/office/drawing/2014/main" id="{18A6C20B-FD3A-427C-AC79-F1C4C62BF00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08097" y="1447799"/>
              <a:ext cx="2879533" cy="3276599"/>
            </a:xfrm>
            <a:prstGeom prst="rect">
              <a:avLst/>
            </a:prstGeom>
          </p:spPr>
        </p:pic>
      </p:grpSp>
      <p:grpSp>
        <p:nvGrpSpPr>
          <p:cNvPr id="23" name="Group 22">
            <a:extLst>
              <a:ext uri="{FF2B5EF4-FFF2-40B4-BE49-F238E27FC236}">
                <a16:creationId xmlns:a16="http://schemas.microsoft.com/office/drawing/2014/main" id="{323517F5-1E39-4020-87AC-252ADC8ED589}"/>
              </a:ext>
            </a:extLst>
          </p:cNvPr>
          <p:cNvGrpSpPr/>
          <p:nvPr/>
        </p:nvGrpSpPr>
        <p:grpSpPr>
          <a:xfrm>
            <a:off x="201914" y="1517031"/>
            <a:ext cx="3043972" cy="4003344"/>
            <a:chOff x="6100028" y="1483056"/>
            <a:chExt cx="3043972" cy="4003344"/>
          </a:xfrm>
        </p:grpSpPr>
        <p:sp>
          <p:nvSpPr>
            <p:cNvPr id="14" name="TextBox 13">
              <a:extLst>
                <a:ext uri="{FF2B5EF4-FFF2-40B4-BE49-F238E27FC236}">
                  <a16:creationId xmlns:a16="http://schemas.microsoft.com/office/drawing/2014/main" id="{8D1134FB-3DA0-435C-AD0D-50EDA5F346C0}"/>
                </a:ext>
              </a:extLst>
            </p:cNvPr>
            <p:cNvSpPr txBox="1"/>
            <p:nvPr/>
          </p:nvSpPr>
          <p:spPr>
            <a:xfrm>
              <a:off x="6705600" y="5024735"/>
              <a:ext cx="2438400" cy="461665"/>
            </a:xfrm>
            <a:prstGeom prst="rect">
              <a:avLst/>
            </a:prstGeom>
            <a:noFill/>
          </p:spPr>
          <p:txBody>
            <a:bodyPr wrap="square" rtlCol="0">
              <a:spAutoFit/>
            </a:bodyPr>
            <a:lstStyle/>
            <a:p>
              <a:r>
                <a:rPr lang="en-US" sz="2400" dirty="0"/>
                <a:t>No HS Diploma</a:t>
              </a:r>
            </a:p>
          </p:txBody>
        </p:sp>
        <p:pic>
          <p:nvPicPr>
            <p:cNvPr id="20" name="Picture 19">
              <a:extLst>
                <a:ext uri="{FF2B5EF4-FFF2-40B4-BE49-F238E27FC236}">
                  <a16:creationId xmlns:a16="http://schemas.microsoft.com/office/drawing/2014/main" id="{9CCEFC71-A96B-4D1A-91C4-744738FB796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00028" y="1483056"/>
              <a:ext cx="2815372" cy="3276069"/>
            </a:xfrm>
            <a:prstGeom prst="rect">
              <a:avLst/>
            </a:prstGeom>
          </p:spPr>
        </p:pic>
      </p:grpSp>
    </p:spTree>
    <p:extLst>
      <p:ext uri="{BB962C8B-B14F-4D97-AF65-F5344CB8AC3E}">
        <p14:creationId xmlns:p14="http://schemas.microsoft.com/office/powerpoint/2010/main" val="16936885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creenshot of a cell phone&#10;&#10;Description generated with very high confidence">
            <a:extLst>
              <a:ext uri="{FF2B5EF4-FFF2-40B4-BE49-F238E27FC236}">
                <a16:creationId xmlns:a16="http://schemas.microsoft.com/office/drawing/2014/main" id="{CE517E70-1DE7-4F8C-9884-305835F0716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287" b="1626"/>
          <a:stretch/>
        </p:blipFill>
        <p:spPr>
          <a:xfrm>
            <a:off x="20" y="0"/>
            <a:ext cx="9143980" cy="6857990"/>
          </a:xfrm>
          <a:prstGeom prst="rect">
            <a:avLst/>
          </a:prstGeom>
        </p:spPr>
      </p:pic>
    </p:spTree>
    <p:extLst>
      <p:ext uri="{BB962C8B-B14F-4D97-AF65-F5344CB8AC3E}">
        <p14:creationId xmlns:p14="http://schemas.microsoft.com/office/powerpoint/2010/main" val="20570576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cture containing screenshot&#10;&#10;Description generated with high confidence">
            <a:extLst>
              <a:ext uri="{FF2B5EF4-FFF2-40B4-BE49-F238E27FC236}">
                <a16:creationId xmlns:a16="http://schemas.microsoft.com/office/drawing/2014/main" id="{D0C704F6-C8CA-45F7-9C3C-DDF97244BFB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2913"/>
          <a:stretch/>
        </p:blipFill>
        <p:spPr>
          <a:xfrm>
            <a:off x="20" y="10"/>
            <a:ext cx="9143980" cy="6857990"/>
          </a:xfrm>
          <a:prstGeom prst="rect">
            <a:avLst/>
          </a:prstGeom>
        </p:spPr>
      </p:pic>
      <p:sp>
        <p:nvSpPr>
          <p:cNvPr id="9" name="Rectangle 3">
            <a:extLst>
              <a:ext uri="{FF2B5EF4-FFF2-40B4-BE49-F238E27FC236}">
                <a16:creationId xmlns:a16="http://schemas.microsoft.com/office/drawing/2014/main" id="{62575BDB-1696-4EC9-B582-468CA16D1094}"/>
              </a:ext>
            </a:extLst>
          </p:cNvPr>
          <p:cNvSpPr txBox="1">
            <a:spLocks noChangeArrowheads="1"/>
          </p:cNvSpPr>
          <p:nvPr/>
        </p:nvSpPr>
        <p:spPr>
          <a:xfrm>
            <a:off x="0" y="2057400"/>
            <a:ext cx="9144000" cy="1676400"/>
          </a:xfrm>
          <a:prstGeom prst="rect">
            <a:avLst/>
          </a:prstGeom>
          <a:solidFill>
            <a:srgbClr val="0070C0"/>
          </a:solidFill>
          <a:ln w="57150" cmpd="thinThick">
            <a:noFill/>
          </a:ln>
          <a:effectLst/>
        </p:spPr>
        <p:txBody>
          <a:bodyPr vert="horz" lIns="91440" tIns="45720" rIns="91440" bIns="45720" rtlCol="0" anchor="ctr" anchorCtr="1">
            <a:normAutofit/>
          </a:bodyPr>
          <a:lstStyle/>
          <a:p>
            <a:r>
              <a:rPr lang="en-US" sz="3200" b="1" dirty="0">
                <a:solidFill>
                  <a:schemeClr val="bg1"/>
                </a:solidFill>
              </a:rPr>
              <a:t>Challenges in the Birth to Work Pipeline</a:t>
            </a:r>
          </a:p>
        </p:txBody>
      </p:sp>
    </p:spTree>
    <p:extLst>
      <p:ext uri="{BB962C8B-B14F-4D97-AF65-F5344CB8AC3E}">
        <p14:creationId xmlns:p14="http://schemas.microsoft.com/office/powerpoint/2010/main" val="13577061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229600" cy="1143000"/>
          </a:xfrm>
        </p:spPr>
        <p:txBody>
          <a:bodyPr>
            <a:normAutofit/>
          </a:bodyPr>
          <a:lstStyle/>
          <a:p>
            <a:r>
              <a:rPr lang="en-US" sz="3200" b="1" dirty="0">
                <a:solidFill>
                  <a:srgbClr val="002060"/>
                </a:solidFill>
              </a:rPr>
              <a:t>The Changing Face of Georgia</a:t>
            </a:r>
          </a:p>
        </p:txBody>
      </p:sp>
      <p:sp>
        <p:nvSpPr>
          <p:cNvPr id="5" name="TextBox 4"/>
          <p:cNvSpPr txBox="1"/>
          <p:nvPr/>
        </p:nvSpPr>
        <p:spPr>
          <a:xfrm>
            <a:off x="76200" y="6334780"/>
            <a:ext cx="8763000" cy="523220"/>
          </a:xfrm>
          <a:prstGeom prst="rect">
            <a:avLst/>
          </a:prstGeom>
          <a:noFill/>
        </p:spPr>
        <p:txBody>
          <a:bodyPr wrap="square" rtlCol="0">
            <a:spAutoFit/>
          </a:bodyPr>
          <a:lstStyle/>
          <a:p>
            <a:r>
              <a:rPr lang="en-US" sz="1400" u="sng" dirty="0"/>
              <a:t>Source</a:t>
            </a:r>
            <a:r>
              <a:rPr lang="en-US" sz="1400" dirty="0"/>
              <a:t>: U.S. Census Bureau, American Community Survey, 2006-2010 &amp; 2013-2017 5-Year Estimates, calculations done by Atlanta Regional Commission</a:t>
            </a:r>
          </a:p>
        </p:txBody>
      </p:sp>
      <mc:AlternateContent xmlns:mc="http://schemas.openxmlformats.org/markup-compatibility/2006" xmlns:p14="http://schemas.microsoft.com/office/powerpoint/2010/main">
        <mc:Choice Requires="p14">
          <p:contentPart p14:bwMode="auto" r:id="rId3">
            <p14:nvContentPartPr>
              <p14:cNvPr id="6" name="Ink 5">
                <a:extLst>
                  <a:ext uri="{FF2B5EF4-FFF2-40B4-BE49-F238E27FC236}">
                    <a16:creationId xmlns:a16="http://schemas.microsoft.com/office/drawing/2014/main" id="{E2B8358E-A26B-4AA3-8A2E-7C2278A918CC}"/>
                  </a:ext>
                </a:extLst>
              </p14:cNvPr>
              <p14:cNvContentPartPr/>
              <p14:nvPr/>
            </p14:nvContentPartPr>
            <p14:xfrm>
              <a:off x="1863218" y="939415"/>
              <a:ext cx="360" cy="2160"/>
            </p14:xfrm>
          </p:contentPart>
        </mc:Choice>
        <mc:Fallback xmlns="">
          <p:pic>
            <p:nvPicPr>
              <p:cNvPr id="6" name="Ink 5">
                <a:extLst>
                  <a:ext uri="{FF2B5EF4-FFF2-40B4-BE49-F238E27FC236}">
                    <a16:creationId xmlns:a16="http://schemas.microsoft.com/office/drawing/2014/main" id="{E2B8358E-A26B-4AA3-8A2E-7C2278A918CC}"/>
                  </a:ext>
                </a:extLst>
              </p:cNvPr>
              <p:cNvPicPr/>
              <p:nvPr/>
            </p:nvPicPr>
            <p:blipFill>
              <a:blip r:embed="rId4"/>
              <a:stretch>
                <a:fillRect/>
              </a:stretch>
            </p:blipFill>
            <p:spPr>
              <a:xfrm>
                <a:off x="1854218" y="930415"/>
                <a:ext cx="18000" cy="198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7" name="Ink 6">
                <a:extLst>
                  <a:ext uri="{FF2B5EF4-FFF2-40B4-BE49-F238E27FC236}">
                    <a16:creationId xmlns:a16="http://schemas.microsoft.com/office/drawing/2014/main" id="{A1DD1B10-90C0-4EE4-9507-C6A05C2B09D7}"/>
                  </a:ext>
                </a:extLst>
              </p14:cNvPr>
              <p14:cNvContentPartPr/>
              <p14:nvPr/>
            </p14:nvContentPartPr>
            <p14:xfrm>
              <a:off x="1090298" y="793255"/>
              <a:ext cx="24480" cy="10440"/>
            </p14:xfrm>
          </p:contentPart>
        </mc:Choice>
        <mc:Fallback xmlns="">
          <p:pic>
            <p:nvPicPr>
              <p:cNvPr id="7" name="Ink 6">
                <a:extLst>
                  <a:ext uri="{FF2B5EF4-FFF2-40B4-BE49-F238E27FC236}">
                    <a16:creationId xmlns:a16="http://schemas.microsoft.com/office/drawing/2014/main" id="{A1DD1B10-90C0-4EE4-9507-C6A05C2B09D7}"/>
                  </a:ext>
                </a:extLst>
              </p:cNvPr>
              <p:cNvPicPr/>
              <p:nvPr/>
            </p:nvPicPr>
            <p:blipFill>
              <a:blip r:embed="rId6"/>
              <a:stretch>
                <a:fillRect/>
              </a:stretch>
            </p:blipFill>
            <p:spPr>
              <a:xfrm>
                <a:off x="1081658" y="784255"/>
                <a:ext cx="42120" cy="280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8" name="Ink 7">
                <a:extLst>
                  <a:ext uri="{FF2B5EF4-FFF2-40B4-BE49-F238E27FC236}">
                    <a16:creationId xmlns:a16="http://schemas.microsoft.com/office/drawing/2014/main" id="{F4E73A36-4900-49B7-8A5C-751030131408}"/>
                  </a:ext>
                </a:extLst>
              </p14:cNvPr>
              <p14:cNvContentPartPr/>
              <p14:nvPr/>
            </p14:nvContentPartPr>
            <p14:xfrm>
              <a:off x="1116218" y="916015"/>
              <a:ext cx="19080" cy="39240"/>
            </p14:xfrm>
          </p:contentPart>
        </mc:Choice>
        <mc:Fallback xmlns="">
          <p:pic>
            <p:nvPicPr>
              <p:cNvPr id="8" name="Ink 7">
                <a:extLst>
                  <a:ext uri="{FF2B5EF4-FFF2-40B4-BE49-F238E27FC236}">
                    <a16:creationId xmlns:a16="http://schemas.microsoft.com/office/drawing/2014/main" id="{F4E73A36-4900-49B7-8A5C-751030131408}"/>
                  </a:ext>
                </a:extLst>
              </p:cNvPr>
              <p:cNvPicPr/>
              <p:nvPr/>
            </p:nvPicPr>
            <p:blipFill>
              <a:blip r:embed="rId8"/>
              <a:stretch>
                <a:fillRect/>
              </a:stretch>
            </p:blipFill>
            <p:spPr>
              <a:xfrm>
                <a:off x="1107218" y="907375"/>
                <a:ext cx="36720" cy="5688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9" name="Ink 8">
                <a:extLst>
                  <a:ext uri="{FF2B5EF4-FFF2-40B4-BE49-F238E27FC236}">
                    <a16:creationId xmlns:a16="http://schemas.microsoft.com/office/drawing/2014/main" id="{21464756-15D6-42A7-A729-125E3135762D}"/>
                  </a:ext>
                </a:extLst>
              </p14:cNvPr>
              <p14:cNvContentPartPr/>
              <p14:nvPr/>
            </p14:nvContentPartPr>
            <p14:xfrm>
              <a:off x="7673258" y="6668455"/>
              <a:ext cx="12960" cy="14400"/>
            </p14:xfrm>
          </p:contentPart>
        </mc:Choice>
        <mc:Fallback xmlns="">
          <p:pic>
            <p:nvPicPr>
              <p:cNvPr id="9" name="Ink 8">
                <a:extLst>
                  <a:ext uri="{FF2B5EF4-FFF2-40B4-BE49-F238E27FC236}">
                    <a16:creationId xmlns:a16="http://schemas.microsoft.com/office/drawing/2014/main" id="{21464756-15D6-42A7-A729-125E3135762D}"/>
                  </a:ext>
                </a:extLst>
              </p:cNvPr>
              <p:cNvPicPr/>
              <p:nvPr/>
            </p:nvPicPr>
            <p:blipFill>
              <a:blip r:embed="rId10"/>
              <a:stretch>
                <a:fillRect/>
              </a:stretch>
            </p:blipFill>
            <p:spPr>
              <a:xfrm>
                <a:off x="7664258" y="6659455"/>
                <a:ext cx="30600" cy="32040"/>
              </a:xfrm>
              <a:prstGeom prst="rect">
                <a:avLst/>
              </a:prstGeom>
            </p:spPr>
          </p:pic>
        </mc:Fallback>
      </mc:AlternateContent>
      <p:graphicFrame>
        <p:nvGraphicFramePr>
          <p:cNvPr id="13" name="Chart 12">
            <a:extLst>
              <a:ext uri="{FF2B5EF4-FFF2-40B4-BE49-F238E27FC236}">
                <a16:creationId xmlns:a16="http://schemas.microsoft.com/office/drawing/2014/main" id="{501AC52D-4DF5-4761-B57E-6E862438B5D4}"/>
              </a:ext>
            </a:extLst>
          </p:cNvPr>
          <p:cNvGraphicFramePr/>
          <p:nvPr>
            <p:extLst>
              <p:ext uri="{D42A27DB-BD31-4B8C-83A1-F6EECF244321}">
                <p14:modId xmlns:p14="http://schemas.microsoft.com/office/powerpoint/2010/main" val="1085138492"/>
              </p:ext>
            </p:extLst>
          </p:nvPr>
        </p:nvGraphicFramePr>
        <p:xfrm>
          <a:off x="272040" y="1097095"/>
          <a:ext cx="8338560" cy="4998905"/>
        </p:xfrm>
        <a:graphic>
          <a:graphicData uri="http://schemas.openxmlformats.org/drawingml/2006/chart">
            <c:chart xmlns:c="http://schemas.openxmlformats.org/drawingml/2006/chart" xmlns:r="http://schemas.openxmlformats.org/officeDocument/2006/relationships" r:id="rId11"/>
          </a:graphicData>
        </a:graphic>
      </p:graphicFrame>
    </p:spTree>
    <p:extLst>
      <p:ext uri="{BB962C8B-B14F-4D97-AF65-F5344CB8AC3E}">
        <p14:creationId xmlns:p14="http://schemas.microsoft.com/office/powerpoint/2010/main" val="446137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58370" name="Object 2"/>
          <p:cNvGraphicFramePr>
            <a:graphicFrameLocks noChangeAspect="1"/>
          </p:cNvGraphicFramePr>
          <p:nvPr/>
        </p:nvGraphicFramePr>
        <p:xfrm>
          <a:off x="76200" y="1371600"/>
          <a:ext cx="7488238" cy="4951413"/>
        </p:xfrm>
        <a:graphic>
          <a:graphicData uri="http://schemas.openxmlformats.org/presentationml/2006/ole">
            <mc:AlternateContent xmlns:mc="http://schemas.openxmlformats.org/markup-compatibility/2006">
              <mc:Choice xmlns:v="urn:schemas-microsoft-com:vml" Requires="v">
                <p:oleObj spid="_x0000_s1053" name="Chart" r:id="rId4" imgW="7420012" imgH="4905360" progId="MSGraph.Chart.8">
                  <p:embed followColorScheme="full"/>
                </p:oleObj>
              </mc:Choice>
              <mc:Fallback>
                <p:oleObj name="Chart" r:id="rId4" imgW="7420012" imgH="4905360" progId="MSGraph.Chart.8">
                  <p:embed followColorScheme="full"/>
                  <p:pic>
                    <p:nvPicPr>
                      <p:cNvPr id="58370" name="Object 2"/>
                      <p:cNvPicPr>
                        <a:picLocks noChangeAspect="1" noChangeArrowheads="1"/>
                      </p:cNvPicPr>
                      <p:nvPr/>
                    </p:nvPicPr>
                    <p:blipFill>
                      <a:blip r:embed="rId5"/>
                      <a:srcRect/>
                      <a:stretch>
                        <a:fillRect/>
                      </a:stretch>
                    </p:blipFill>
                    <p:spPr bwMode="auto">
                      <a:xfrm>
                        <a:off x="76200" y="1371600"/>
                        <a:ext cx="7488238" cy="49514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8371" name="Rectangle 3"/>
          <p:cNvSpPr>
            <a:spLocks noChangeArrowheads="1"/>
          </p:cNvSpPr>
          <p:nvPr/>
        </p:nvSpPr>
        <p:spPr bwMode="auto">
          <a:xfrm>
            <a:off x="381000" y="381000"/>
            <a:ext cx="8458200" cy="762000"/>
          </a:xfrm>
          <a:prstGeom prst="rect">
            <a:avLst/>
          </a:prstGeom>
          <a:noFill/>
          <a:ln w="9525">
            <a:noFill/>
            <a:miter lim="800000"/>
            <a:headEnd/>
            <a:tailEnd/>
          </a:ln>
        </p:spPr>
        <p:txBody>
          <a:bodyPr anchor="ctr"/>
          <a:lstStyle/>
          <a:p>
            <a:pPr algn="ctr">
              <a:lnSpc>
                <a:spcPct val="95000"/>
              </a:lnSpc>
            </a:pPr>
            <a:r>
              <a:rPr lang="en-US" sz="3200" b="1">
                <a:solidFill>
                  <a:srgbClr val="000066"/>
                </a:solidFill>
              </a:rPr>
              <a:t>Disparities in Early Vocabulary Growth</a:t>
            </a:r>
          </a:p>
        </p:txBody>
      </p:sp>
      <p:sp>
        <p:nvSpPr>
          <p:cNvPr id="58372" name="Text Box 4"/>
          <p:cNvSpPr txBox="1">
            <a:spLocks noChangeArrowheads="1"/>
          </p:cNvSpPr>
          <p:nvPr/>
        </p:nvSpPr>
        <p:spPr bwMode="auto">
          <a:xfrm>
            <a:off x="0" y="6583363"/>
            <a:ext cx="8153400" cy="290512"/>
          </a:xfrm>
          <a:prstGeom prst="rect">
            <a:avLst/>
          </a:prstGeom>
          <a:noFill/>
          <a:ln w="9525">
            <a:noFill/>
            <a:miter lim="800000"/>
            <a:headEnd/>
            <a:tailEnd/>
          </a:ln>
        </p:spPr>
        <p:txBody>
          <a:bodyPr>
            <a:spAutoFit/>
          </a:bodyPr>
          <a:lstStyle/>
          <a:p>
            <a:pPr eaLnBrk="0" hangingPunct="0">
              <a:spcBef>
                <a:spcPct val="50000"/>
              </a:spcBef>
            </a:pPr>
            <a:r>
              <a:rPr lang="en-US" sz="1300" u="sng" dirty="0"/>
              <a:t>Source:</a:t>
            </a:r>
            <a:r>
              <a:rPr lang="en-US" sz="1300" dirty="0"/>
              <a:t> Hart, B. and </a:t>
            </a:r>
            <a:r>
              <a:rPr lang="en-US" sz="1300" dirty="0" err="1"/>
              <a:t>Risley</a:t>
            </a:r>
            <a:r>
              <a:rPr lang="en-US" sz="1300" dirty="0"/>
              <a:t>, T. R. (2003). “The Early Catastrophe: The 30 Million Word Gap by Age 3.” </a:t>
            </a:r>
            <a:r>
              <a:rPr lang="en-US" sz="1300" dirty="0">
                <a:latin typeface="Verdana" charset="0"/>
              </a:rPr>
              <a:t> </a:t>
            </a:r>
          </a:p>
        </p:txBody>
      </p:sp>
      <p:sp>
        <p:nvSpPr>
          <p:cNvPr id="58373" name="Text Box 5"/>
          <p:cNvSpPr txBox="1">
            <a:spLocks noChangeArrowheads="1"/>
          </p:cNvSpPr>
          <p:nvPr/>
        </p:nvSpPr>
        <p:spPr bwMode="auto">
          <a:xfrm>
            <a:off x="7162800" y="1447800"/>
            <a:ext cx="1828800" cy="1006475"/>
          </a:xfrm>
          <a:prstGeom prst="rect">
            <a:avLst/>
          </a:prstGeom>
          <a:solidFill>
            <a:srgbClr val="003300"/>
          </a:solidFill>
          <a:ln w="22225">
            <a:noFill/>
            <a:miter lim="800000"/>
            <a:headEnd/>
            <a:tailEnd/>
          </a:ln>
        </p:spPr>
        <p:txBody>
          <a:bodyPr anchorCtr="1">
            <a:spAutoFit/>
          </a:bodyPr>
          <a:lstStyle/>
          <a:p>
            <a:pPr algn="ctr">
              <a:spcBef>
                <a:spcPct val="50000"/>
              </a:spcBef>
            </a:pPr>
            <a:r>
              <a:rPr lang="en-US" sz="2000" b="1" dirty="0">
                <a:solidFill>
                  <a:schemeClr val="bg1"/>
                </a:solidFill>
                <a:latin typeface="Calibri" panose="020F0502020204030204" pitchFamily="34" charset="0"/>
                <a:cs typeface="Calibri" panose="020F0502020204030204" pitchFamily="34" charset="0"/>
              </a:rPr>
              <a:t>Professional Families        1,116 words</a:t>
            </a:r>
          </a:p>
        </p:txBody>
      </p:sp>
      <p:sp>
        <p:nvSpPr>
          <p:cNvPr id="58374" name="Text Box 6"/>
          <p:cNvSpPr txBox="1">
            <a:spLocks noChangeArrowheads="1"/>
          </p:cNvSpPr>
          <p:nvPr/>
        </p:nvSpPr>
        <p:spPr bwMode="auto">
          <a:xfrm>
            <a:off x="7162800" y="2590800"/>
            <a:ext cx="1828800" cy="1006475"/>
          </a:xfrm>
          <a:prstGeom prst="rect">
            <a:avLst/>
          </a:prstGeom>
          <a:solidFill>
            <a:srgbClr val="FF9900"/>
          </a:solidFill>
          <a:ln w="22225">
            <a:noFill/>
            <a:miter lim="800000"/>
            <a:headEnd/>
            <a:tailEnd/>
          </a:ln>
        </p:spPr>
        <p:txBody>
          <a:bodyPr anchorCtr="1">
            <a:spAutoFit/>
          </a:bodyPr>
          <a:lstStyle/>
          <a:p>
            <a:pPr algn="ctr">
              <a:spcBef>
                <a:spcPct val="50000"/>
              </a:spcBef>
            </a:pPr>
            <a:r>
              <a:rPr lang="en-US" sz="2000" b="1" dirty="0">
                <a:solidFill>
                  <a:schemeClr val="bg1"/>
                </a:solidFill>
                <a:latin typeface="+mj-lt"/>
                <a:cs typeface="Times New Roman" charset="0"/>
              </a:rPr>
              <a:t>Working Class Families        749 words</a:t>
            </a:r>
          </a:p>
        </p:txBody>
      </p:sp>
      <p:sp>
        <p:nvSpPr>
          <p:cNvPr id="58375" name="Text Box 7"/>
          <p:cNvSpPr txBox="1">
            <a:spLocks noChangeArrowheads="1"/>
          </p:cNvSpPr>
          <p:nvPr/>
        </p:nvSpPr>
        <p:spPr bwMode="auto">
          <a:xfrm>
            <a:off x="7162800" y="3733800"/>
            <a:ext cx="1828800" cy="1006475"/>
          </a:xfrm>
          <a:prstGeom prst="rect">
            <a:avLst/>
          </a:prstGeom>
          <a:solidFill>
            <a:srgbClr val="8E0000"/>
          </a:solidFill>
          <a:ln w="22225">
            <a:noFill/>
            <a:miter lim="800000"/>
            <a:headEnd/>
            <a:tailEnd/>
          </a:ln>
        </p:spPr>
        <p:txBody>
          <a:bodyPr anchorCtr="1">
            <a:spAutoFit/>
          </a:bodyPr>
          <a:lstStyle/>
          <a:p>
            <a:pPr algn="ctr">
              <a:spcBef>
                <a:spcPct val="50000"/>
              </a:spcBef>
            </a:pPr>
            <a:r>
              <a:rPr lang="en-US" sz="2000" b="1" dirty="0">
                <a:solidFill>
                  <a:schemeClr val="bg1"/>
                </a:solidFill>
                <a:latin typeface="+mj-lt"/>
                <a:cs typeface="Times New Roman" charset="0"/>
              </a:rPr>
              <a:t>Welfare   Families        525 words</a:t>
            </a:r>
          </a:p>
        </p:txBody>
      </p:sp>
      <p:sp>
        <p:nvSpPr>
          <p:cNvPr id="58376" name="Oval 8"/>
          <p:cNvSpPr>
            <a:spLocks noChangeArrowheads="1"/>
          </p:cNvSpPr>
          <p:nvPr/>
        </p:nvSpPr>
        <p:spPr bwMode="auto">
          <a:xfrm>
            <a:off x="2057400" y="4724400"/>
            <a:ext cx="304800" cy="685800"/>
          </a:xfrm>
          <a:prstGeom prst="ellipse">
            <a:avLst/>
          </a:prstGeom>
          <a:noFill/>
          <a:ln w="38100">
            <a:solidFill>
              <a:srgbClr val="FF0000"/>
            </a:solidFill>
            <a:round/>
            <a:headEnd/>
            <a:tailEnd/>
          </a:ln>
        </p:spPr>
        <p:txBody>
          <a:bodyPr wrap="none" anchor="ctr"/>
          <a:lstStyle/>
          <a:p>
            <a:endParaRPr lang="en-US"/>
          </a:p>
        </p:txBody>
      </p:sp>
      <p:sp>
        <p:nvSpPr>
          <p:cNvPr id="233481" name="Oval 9"/>
          <p:cNvSpPr>
            <a:spLocks noChangeArrowheads="1"/>
          </p:cNvSpPr>
          <p:nvPr/>
        </p:nvSpPr>
        <p:spPr bwMode="auto">
          <a:xfrm>
            <a:off x="4495800" y="3962400"/>
            <a:ext cx="381000" cy="990600"/>
          </a:xfrm>
          <a:prstGeom prst="ellipse">
            <a:avLst/>
          </a:prstGeom>
          <a:noFill/>
          <a:ln w="38100">
            <a:solidFill>
              <a:srgbClr val="FF0000"/>
            </a:solidFill>
            <a:round/>
            <a:headEnd/>
            <a:tailEnd/>
          </a:ln>
        </p:spPr>
        <p:txBody>
          <a:bodyPr wrap="none" anchor="ctr"/>
          <a:lstStyle/>
          <a:p>
            <a:endParaRPr lang="en-US"/>
          </a:p>
        </p:txBody>
      </p:sp>
      <p:sp>
        <p:nvSpPr>
          <p:cNvPr id="233482" name="Oval 10"/>
          <p:cNvSpPr>
            <a:spLocks noChangeArrowheads="1"/>
          </p:cNvSpPr>
          <p:nvPr/>
        </p:nvSpPr>
        <p:spPr bwMode="auto">
          <a:xfrm>
            <a:off x="6858000" y="1905000"/>
            <a:ext cx="381000" cy="2133600"/>
          </a:xfrm>
          <a:prstGeom prst="ellipse">
            <a:avLst/>
          </a:prstGeom>
          <a:noFill/>
          <a:ln w="38100">
            <a:solidFill>
              <a:srgbClr val="FF0000"/>
            </a:solidFill>
            <a:round/>
            <a:headEnd/>
            <a:tailEnd/>
          </a:ln>
        </p:spPr>
        <p:txBody>
          <a:bodyPr wrap="none" anchor="ctr"/>
          <a:lstStyle/>
          <a:p>
            <a:endParaRPr lang="en-US"/>
          </a:p>
        </p:txBody>
      </p:sp>
    </p:spTree>
    <p:extLst>
      <p:ext uri="{BB962C8B-B14F-4D97-AF65-F5344CB8AC3E}">
        <p14:creationId xmlns:p14="http://schemas.microsoft.com/office/powerpoint/2010/main" val="155665813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33481"/>
                                        </p:tgtEl>
                                        <p:attrNameLst>
                                          <p:attrName>style.visibility</p:attrName>
                                        </p:attrNameLst>
                                      </p:cBhvr>
                                      <p:to>
                                        <p:strVal val="visible"/>
                                      </p:to>
                                    </p:set>
                                    <p:anim calcmode="lin" valueType="num">
                                      <p:cBhvr additive="base">
                                        <p:cTn id="7" dur="500" fill="hold"/>
                                        <p:tgtEl>
                                          <p:spTgt spid="233481"/>
                                        </p:tgtEl>
                                        <p:attrNameLst>
                                          <p:attrName>ppt_x</p:attrName>
                                        </p:attrNameLst>
                                      </p:cBhvr>
                                      <p:tavLst>
                                        <p:tav tm="0">
                                          <p:val>
                                            <p:strVal val="0-#ppt_w/2"/>
                                          </p:val>
                                        </p:tav>
                                        <p:tav tm="100000">
                                          <p:val>
                                            <p:strVal val="#ppt_x"/>
                                          </p:val>
                                        </p:tav>
                                      </p:tavLst>
                                    </p:anim>
                                    <p:anim calcmode="lin" valueType="num">
                                      <p:cBhvr additive="base">
                                        <p:cTn id="8" dur="500" fill="hold"/>
                                        <p:tgtEl>
                                          <p:spTgt spid="23348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33482"/>
                                        </p:tgtEl>
                                        <p:attrNameLst>
                                          <p:attrName>style.visibility</p:attrName>
                                        </p:attrNameLst>
                                      </p:cBhvr>
                                      <p:to>
                                        <p:strVal val="visible"/>
                                      </p:to>
                                    </p:set>
                                    <p:anim calcmode="lin" valueType="num">
                                      <p:cBhvr additive="base">
                                        <p:cTn id="13" dur="500" fill="hold"/>
                                        <p:tgtEl>
                                          <p:spTgt spid="233482"/>
                                        </p:tgtEl>
                                        <p:attrNameLst>
                                          <p:attrName>ppt_x</p:attrName>
                                        </p:attrNameLst>
                                      </p:cBhvr>
                                      <p:tavLst>
                                        <p:tav tm="0">
                                          <p:val>
                                            <p:strVal val="0-#ppt_w/2"/>
                                          </p:val>
                                        </p:tav>
                                        <p:tav tm="100000">
                                          <p:val>
                                            <p:strVal val="#ppt_x"/>
                                          </p:val>
                                        </p:tav>
                                      </p:tavLst>
                                    </p:anim>
                                    <p:anim calcmode="lin" valueType="num">
                                      <p:cBhvr additive="base">
                                        <p:cTn id="14" dur="500" fill="hold"/>
                                        <p:tgtEl>
                                          <p:spTgt spid="23348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3481" grpId="0" animBg="1"/>
      <p:bldP spid="23348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bwMode="auto">
          <a:xfrm>
            <a:off x="0" y="381000"/>
            <a:ext cx="9144000" cy="584775"/>
          </a:xfrm>
          <a:prstGeom prst="rect">
            <a:avLst/>
          </a:prstGeom>
          <a:noFill/>
          <a:ln w="9525">
            <a:noFill/>
            <a:miter lim="800000"/>
            <a:headEnd/>
            <a:tailEnd/>
          </a:ln>
        </p:spPr>
        <p:txBody>
          <a:bodyPr wrap="square">
            <a:spAutoFit/>
          </a:bodyPr>
          <a:lstStyle/>
          <a:p>
            <a:pPr algn="ctr"/>
            <a:r>
              <a:rPr lang="en-US" sz="3200" b="1" dirty="0">
                <a:solidFill>
                  <a:srgbClr val="000066"/>
                </a:solidFill>
                <a:cs typeface="Times New Roman" charset="0"/>
              </a:rPr>
              <a:t>Achievement Gaps</a:t>
            </a:r>
          </a:p>
        </p:txBody>
      </p:sp>
      <p:sp>
        <p:nvSpPr>
          <p:cNvPr id="6" name="Text Box 3"/>
          <p:cNvSpPr txBox="1">
            <a:spLocks noChangeArrowheads="1"/>
          </p:cNvSpPr>
          <p:nvPr/>
        </p:nvSpPr>
        <p:spPr bwMode="auto">
          <a:xfrm>
            <a:off x="0" y="6527800"/>
            <a:ext cx="8001000" cy="226344"/>
          </a:xfrm>
          <a:prstGeom prst="rect">
            <a:avLst/>
          </a:prstGeom>
          <a:noFill/>
          <a:ln w="9525">
            <a:noFill/>
            <a:miter lim="800000"/>
            <a:headEnd/>
            <a:tailEnd/>
          </a:ln>
        </p:spPr>
        <p:txBody>
          <a:bodyPr>
            <a:spAutoFit/>
          </a:bodyPr>
          <a:lstStyle/>
          <a:p>
            <a:pPr>
              <a:lnSpc>
                <a:spcPct val="60000"/>
              </a:lnSpc>
              <a:spcBef>
                <a:spcPct val="50000"/>
              </a:spcBef>
            </a:pPr>
            <a:r>
              <a:rPr lang="en-US" sz="1300" u="sng" dirty="0">
                <a:cs typeface="Times New Roman" charset="0"/>
              </a:rPr>
              <a:t>**Source:</a:t>
            </a:r>
            <a:r>
              <a:rPr lang="en-US" sz="1300" dirty="0">
                <a:cs typeface="Times New Roman" charset="0"/>
              </a:rPr>
              <a:t> Georgia Department of Education, 2019 High School Graduation Rate</a:t>
            </a:r>
          </a:p>
        </p:txBody>
      </p:sp>
      <p:sp>
        <p:nvSpPr>
          <p:cNvPr id="12" name="Text Box 3">
            <a:extLst>
              <a:ext uri="{FF2B5EF4-FFF2-40B4-BE49-F238E27FC236}">
                <a16:creationId xmlns:a16="http://schemas.microsoft.com/office/drawing/2014/main" id="{A4742C97-36D6-4C86-AB59-A20EA16CC99D}"/>
              </a:ext>
            </a:extLst>
          </p:cNvPr>
          <p:cNvSpPr txBox="1">
            <a:spLocks noChangeArrowheads="1"/>
          </p:cNvSpPr>
          <p:nvPr/>
        </p:nvSpPr>
        <p:spPr bwMode="auto">
          <a:xfrm>
            <a:off x="0" y="6264634"/>
            <a:ext cx="8001000" cy="226344"/>
          </a:xfrm>
          <a:prstGeom prst="rect">
            <a:avLst/>
          </a:prstGeom>
          <a:noFill/>
          <a:ln w="9525">
            <a:noFill/>
            <a:miter lim="800000"/>
            <a:headEnd/>
            <a:tailEnd/>
          </a:ln>
        </p:spPr>
        <p:txBody>
          <a:bodyPr>
            <a:spAutoFit/>
          </a:bodyPr>
          <a:lstStyle/>
          <a:p>
            <a:pPr>
              <a:lnSpc>
                <a:spcPct val="60000"/>
              </a:lnSpc>
              <a:spcBef>
                <a:spcPct val="50000"/>
              </a:spcBef>
            </a:pPr>
            <a:r>
              <a:rPr lang="en-US" sz="1300" u="sng" dirty="0">
                <a:cs typeface="Times New Roman" charset="0"/>
              </a:rPr>
              <a:t>*Source:</a:t>
            </a:r>
            <a:r>
              <a:rPr lang="en-US" sz="1300" dirty="0">
                <a:cs typeface="Times New Roman" charset="0"/>
              </a:rPr>
              <a:t>  National Assessment of Educational Progress, 2017 Percent of students proficient and above</a:t>
            </a:r>
          </a:p>
        </p:txBody>
      </p:sp>
      <p:graphicFrame>
        <p:nvGraphicFramePr>
          <p:cNvPr id="5" name="Chart 4">
            <a:extLst>
              <a:ext uri="{FF2B5EF4-FFF2-40B4-BE49-F238E27FC236}">
                <a16:creationId xmlns:a16="http://schemas.microsoft.com/office/drawing/2014/main" id="{C25B225C-0128-4A62-A1E4-3C304321ECF1}"/>
              </a:ext>
            </a:extLst>
          </p:cNvPr>
          <p:cNvGraphicFramePr/>
          <p:nvPr>
            <p:extLst>
              <p:ext uri="{D42A27DB-BD31-4B8C-83A1-F6EECF244321}">
                <p14:modId xmlns:p14="http://schemas.microsoft.com/office/powerpoint/2010/main" val="921571838"/>
              </p:ext>
            </p:extLst>
          </p:nvPr>
        </p:nvGraphicFramePr>
        <p:xfrm>
          <a:off x="0" y="1524000"/>
          <a:ext cx="3217060" cy="401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Chart 12">
            <a:extLst>
              <a:ext uri="{FF2B5EF4-FFF2-40B4-BE49-F238E27FC236}">
                <a16:creationId xmlns:a16="http://schemas.microsoft.com/office/drawing/2014/main" id="{54C11E53-B756-4AA3-9120-7809B51B42C1}"/>
              </a:ext>
            </a:extLst>
          </p:cNvPr>
          <p:cNvGraphicFramePr/>
          <p:nvPr>
            <p:extLst>
              <p:ext uri="{D42A27DB-BD31-4B8C-83A1-F6EECF244321}">
                <p14:modId xmlns:p14="http://schemas.microsoft.com/office/powerpoint/2010/main" val="1857128632"/>
              </p:ext>
            </p:extLst>
          </p:nvPr>
        </p:nvGraphicFramePr>
        <p:xfrm>
          <a:off x="3171640" y="1542411"/>
          <a:ext cx="3064660" cy="4013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hart 13">
            <a:extLst>
              <a:ext uri="{FF2B5EF4-FFF2-40B4-BE49-F238E27FC236}">
                <a16:creationId xmlns:a16="http://schemas.microsoft.com/office/drawing/2014/main" id="{18C8C21F-9C6F-4130-ADBE-191521E58DF7}"/>
              </a:ext>
            </a:extLst>
          </p:cNvPr>
          <p:cNvGraphicFramePr/>
          <p:nvPr>
            <p:extLst>
              <p:ext uri="{D42A27DB-BD31-4B8C-83A1-F6EECF244321}">
                <p14:modId xmlns:p14="http://schemas.microsoft.com/office/powerpoint/2010/main" val="1636634331"/>
              </p:ext>
            </p:extLst>
          </p:nvPr>
        </p:nvGraphicFramePr>
        <p:xfrm>
          <a:off x="6079340" y="1560334"/>
          <a:ext cx="3064660" cy="4013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798787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graphicEl>
                                              <a:chart seriesIdx="-4" categoryIdx="0" bldStep="category"/>
                                            </p:graphicEl>
                                          </p:spTgt>
                                        </p:tgtEl>
                                        <p:attrNameLst>
                                          <p:attrName>style.visibility</p:attrName>
                                        </p:attrNameLst>
                                      </p:cBhvr>
                                      <p:to>
                                        <p:strVal val="visible"/>
                                      </p:to>
                                    </p:set>
                                    <p:animEffect transition="in" filter="fade">
                                      <p:cBhvr>
                                        <p:cTn id="7" dur="500"/>
                                        <p:tgtEl>
                                          <p:spTgt spid="5">
                                            <p:graphicEl>
                                              <a:chart seriesIdx="-4" categoryIdx="0" bldStep="category"/>
                                            </p:graphic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graphicEl>
                                              <a:chart seriesIdx="-4" categoryIdx="0" bldStep="category"/>
                                            </p:graphicEl>
                                          </p:spTgt>
                                        </p:tgtEl>
                                        <p:attrNameLst>
                                          <p:attrName>style.visibility</p:attrName>
                                        </p:attrNameLst>
                                      </p:cBhvr>
                                      <p:to>
                                        <p:strVal val="visible"/>
                                      </p:to>
                                    </p:set>
                                    <p:animEffect transition="in" filter="fade">
                                      <p:cBhvr>
                                        <p:cTn id="10" dur="500"/>
                                        <p:tgtEl>
                                          <p:spTgt spid="13">
                                            <p:graphicEl>
                                              <a:chart seriesIdx="-4" categoryIdx="0" bldStep="category"/>
                                            </p:graphic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4">
                                            <p:graphicEl>
                                              <a:chart seriesIdx="-4" categoryIdx="0" bldStep="category"/>
                                            </p:graphicEl>
                                          </p:spTgt>
                                        </p:tgtEl>
                                        <p:attrNameLst>
                                          <p:attrName>style.visibility</p:attrName>
                                        </p:attrNameLst>
                                      </p:cBhvr>
                                      <p:to>
                                        <p:strVal val="visible"/>
                                      </p:to>
                                    </p:set>
                                    <p:animEffect transition="in" filter="fade">
                                      <p:cBhvr>
                                        <p:cTn id="13" dur="500"/>
                                        <p:tgtEl>
                                          <p:spTgt spid="14">
                                            <p:graphicEl>
                                              <a:chart seriesIdx="-4" categoryIdx="0" bldStep="category"/>
                                            </p:graphic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5">
                                            <p:graphicEl>
                                              <a:chart seriesIdx="-4" categoryIdx="1" bldStep="category"/>
                                            </p:graphicEl>
                                          </p:spTgt>
                                        </p:tgtEl>
                                        <p:attrNameLst>
                                          <p:attrName>style.visibility</p:attrName>
                                        </p:attrNameLst>
                                      </p:cBhvr>
                                      <p:to>
                                        <p:strVal val="visible"/>
                                      </p:to>
                                    </p:set>
                                    <p:animEffect transition="in" filter="fade">
                                      <p:cBhvr>
                                        <p:cTn id="18" dur="500"/>
                                        <p:tgtEl>
                                          <p:spTgt spid="5">
                                            <p:graphicEl>
                                              <a:chart seriesIdx="-4" categoryIdx="1" bldStep="category"/>
                                            </p:graphic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3">
                                            <p:graphicEl>
                                              <a:chart seriesIdx="-4" categoryIdx="1" bldStep="category"/>
                                            </p:graphicEl>
                                          </p:spTgt>
                                        </p:tgtEl>
                                        <p:attrNameLst>
                                          <p:attrName>style.visibility</p:attrName>
                                        </p:attrNameLst>
                                      </p:cBhvr>
                                      <p:to>
                                        <p:strVal val="visible"/>
                                      </p:to>
                                    </p:set>
                                    <p:animEffect transition="in" filter="fade">
                                      <p:cBhvr>
                                        <p:cTn id="21" dur="500"/>
                                        <p:tgtEl>
                                          <p:spTgt spid="13">
                                            <p:graphicEl>
                                              <a:chart seriesIdx="-4" categoryIdx="1" bldStep="category"/>
                                            </p:graphic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4">
                                            <p:graphicEl>
                                              <a:chart seriesIdx="-4" categoryIdx="1" bldStep="category"/>
                                            </p:graphicEl>
                                          </p:spTgt>
                                        </p:tgtEl>
                                        <p:attrNameLst>
                                          <p:attrName>style.visibility</p:attrName>
                                        </p:attrNameLst>
                                      </p:cBhvr>
                                      <p:to>
                                        <p:strVal val="visible"/>
                                      </p:to>
                                    </p:set>
                                    <p:animEffect transition="in" filter="fade">
                                      <p:cBhvr>
                                        <p:cTn id="24" dur="500"/>
                                        <p:tgtEl>
                                          <p:spTgt spid="14">
                                            <p:graphicEl>
                                              <a:chart seriesIdx="-4" categoryIdx="1" bldStep="category"/>
                                            </p:graphic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5">
                                            <p:graphicEl>
                                              <a:chart seriesIdx="-4" categoryIdx="2" bldStep="category"/>
                                            </p:graphicEl>
                                          </p:spTgt>
                                        </p:tgtEl>
                                        <p:attrNameLst>
                                          <p:attrName>style.visibility</p:attrName>
                                        </p:attrNameLst>
                                      </p:cBhvr>
                                      <p:to>
                                        <p:strVal val="visible"/>
                                      </p:to>
                                    </p:set>
                                    <p:animEffect transition="in" filter="fade">
                                      <p:cBhvr>
                                        <p:cTn id="29" dur="500"/>
                                        <p:tgtEl>
                                          <p:spTgt spid="5">
                                            <p:graphicEl>
                                              <a:chart seriesIdx="-4" categoryIdx="2" bldStep="category"/>
                                            </p:graphic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3">
                                            <p:graphicEl>
                                              <a:chart seriesIdx="-4" categoryIdx="2" bldStep="category"/>
                                            </p:graphicEl>
                                          </p:spTgt>
                                        </p:tgtEl>
                                        <p:attrNameLst>
                                          <p:attrName>style.visibility</p:attrName>
                                        </p:attrNameLst>
                                      </p:cBhvr>
                                      <p:to>
                                        <p:strVal val="visible"/>
                                      </p:to>
                                    </p:set>
                                    <p:animEffect transition="in" filter="fade">
                                      <p:cBhvr>
                                        <p:cTn id="32" dur="500"/>
                                        <p:tgtEl>
                                          <p:spTgt spid="13">
                                            <p:graphicEl>
                                              <a:chart seriesIdx="-4" categoryIdx="2" bldStep="category"/>
                                            </p:graphic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4">
                                            <p:graphicEl>
                                              <a:chart seriesIdx="-4" categoryIdx="2" bldStep="category"/>
                                            </p:graphicEl>
                                          </p:spTgt>
                                        </p:tgtEl>
                                        <p:attrNameLst>
                                          <p:attrName>style.visibility</p:attrName>
                                        </p:attrNameLst>
                                      </p:cBhvr>
                                      <p:to>
                                        <p:strVal val="visible"/>
                                      </p:to>
                                    </p:set>
                                    <p:animEffect transition="in" filter="fade">
                                      <p:cBhvr>
                                        <p:cTn id="35" dur="500"/>
                                        <p:tgtEl>
                                          <p:spTgt spid="14">
                                            <p:graphicEl>
                                              <a:chart seriesIdx="-4" categoryIdx="2" bldStep="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uiExpand="1">
        <p:bldSub>
          <a:bldChart bld="category"/>
        </p:bldSub>
      </p:bldGraphic>
      <p:bldGraphic spid="13" grpId="0" uiExpand="1">
        <p:bldSub>
          <a:bldChart bld="category"/>
        </p:bldSub>
      </p:bldGraphic>
      <p:bldGraphic spid="14" grpId="0" uiExpand="1">
        <p:bldSub>
          <a:bldChart bld="category"/>
        </p:bldSub>
      </p:bldGraphic>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a:extLst>
              <a:ext uri="{FF2B5EF4-FFF2-40B4-BE49-F238E27FC236}">
                <a16:creationId xmlns:a16="http://schemas.microsoft.com/office/drawing/2014/main" id="{3704C497-89CC-4826-BA3F-95A911988501}"/>
              </a:ext>
            </a:extLst>
          </p:cNvPr>
          <p:cNvGraphicFramePr>
            <a:graphicFrameLocks noGrp="1"/>
          </p:cNvGraphicFramePr>
          <p:nvPr>
            <p:ph idx="1"/>
            <p:extLst>
              <p:ext uri="{D42A27DB-BD31-4B8C-83A1-F6EECF244321}">
                <p14:modId xmlns:p14="http://schemas.microsoft.com/office/powerpoint/2010/main" val="890603718"/>
              </p:ext>
            </p:extLst>
          </p:nvPr>
        </p:nvGraphicFramePr>
        <p:xfrm>
          <a:off x="432143" y="1070492"/>
          <a:ext cx="8382000" cy="4754563"/>
        </p:xfrm>
        <a:graphic>
          <a:graphicData uri="http://schemas.openxmlformats.org/drawingml/2006/chart">
            <c:chart xmlns:c="http://schemas.openxmlformats.org/drawingml/2006/chart" xmlns:r="http://schemas.openxmlformats.org/officeDocument/2006/relationships" r:id="rId2"/>
          </a:graphicData>
        </a:graphic>
      </p:graphicFrame>
      <p:sp>
        <p:nvSpPr>
          <p:cNvPr id="4" name="Rectangle 2">
            <a:extLst>
              <a:ext uri="{FF2B5EF4-FFF2-40B4-BE49-F238E27FC236}">
                <a16:creationId xmlns:a16="http://schemas.microsoft.com/office/drawing/2014/main" id="{E26E0F1D-31AD-45BF-A26D-891761CE4282}"/>
              </a:ext>
            </a:extLst>
          </p:cNvPr>
          <p:cNvSpPr>
            <a:spLocks noGrp="1" noChangeArrowheads="1"/>
          </p:cNvSpPr>
          <p:nvPr>
            <p:ph type="title"/>
          </p:nvPr>
        </p:nvSpPr>
        <p:spPr bwMode="auto">
          <a:xfrm>
            <a:off x="0" y="457200"/>
            <a:ext cx="9144000" cy="584775"/>
          </a:xfrm>
          <a:prstGeom prst="rect">
            <a:avLst/>
          </a:prstGeom>
          <a:noFill/>
          <a:ln w="9525">
            <a:noFill/>
            <a:miter lim="800000"/>
            <a:headEnd/>
            <a:tailEnd/>
          </a:ln>
        </p:spPr>
        <p:txBody>
          <a:bodyPr wrap="square">
            <a:spAutoFit/>
          </a:bodyPr>
          <a:lstStyle/>
          <a:p>
            <a:pPr algn="ctr"/>
            <a:r>
              <a:rPr lang="en-US" sz="3200" b="1" dirty="0">
                <a:solidFill>
                  <a:srgbClr val="000066"/>
                </a:solidFill>
                <a:cs typeface="Times New Roman" charset="0"/>
              </a:rPr>
              <a:t>The Great Equalizer</a:t>
            </a:r>
          </a:p>
        </p:txBody>
      </p:sp>
      <p:sp>
        <p:nvSpPr>
          <p:cNvPr id="10" name="Text Box 3">
            <a:extLst>
              <a:ext uri="{FF2B5EF4-FFF2-40B4-BE49-F238E27FC236}">
                <a16:creationId xmlns:a16="http://schemas.microsoft.com/office/drawing/2014/main" id="{E05018A2-9EC5-4D0D-8A27-65C5A84203DC}"/>
              </a:ext>
            </a:extLst>
          </p:cNvPr>
          <p:cNvSpPr txBox="1">
            <a:spLocks noChangeArrowheads="1"/>
          </p:cNvSpPr>
          <p:nvPr/>
        </p:nvSpPr>
        <p:spPr bwMode="auto">
          <a:xfrm>
            <a:off x="240897" y="6332142"/>
            <a:ext cx="8903103" cy="492443"/>
          </a:xfrm>
          <a:prstGeom prst="rect">
            <a:avLst/>
          </a:prstGeom>
          <a:noFill/>
          <a:ln w="9525">
            <a:noFill/>
            <a:miter lim="800000"/>
            <a:headEnd/>
            <a:tailEnd/>
          </a:ln>
        </p:spPr>
        <p:txBody>
          <a:bodyPr wrap="square">
            <a:spAutoFit/>
          </a:bodyPr>
          <a:lstStyle/>
          <a:p>
            <a:pPr>
              <a:spcBef>
                <a:spcPct val="50000"/>
              </a:spcBef>
              <a:spcAft>
                <a:spcPts val="600"/>
              </a:spcAft>
            </a:pPr>
            <a:r>
              <a:rPr lang="en-US" sz="1300" u="sng" dirty="0">
                <a:cs typeface="Times New Roman" charset="0"/>
              </a:rPr>
              <a:t>*Source:</a:t>
            </a:r>
            <a:r>
              <a:rPr lang="en-US" sz="1300" dirty="0">
                <a:cs typeface="Times New Roman" charset="0"/>
              </a:rPr>
              <a:t>  Governor’s Office of Student Achievement: </a:t>
            </a:r>
            <a:r>
              <a:rPr lang="en-US" sz="1300" dirty="0">
                <a:cs typeface="Times New Roman" charset="0"/>
                <a:hlinkClick r:id="rId3">
                  <a:extLst>
                    <a:ext uri="{A12FA001-AC4F-418D-AE19-62706E023703}">
                      <ahyp:hlinkClr xmlns:ahyp="http://schemas.microsoft.com/office/drawing/2018/hyperlinkcolor" val="tx"/>
                    </a:ext>
                  </a:extLst>
                </a:hlinkClick>
              </a:rPr>
              <a:t>How Do Students’ 3</a:t>
            </a:r>
            <a:r>
              <a:rPr lang="en-US" sz="1300" baseline="30000" dirty="0">
                <a:cs typeface="Times New Roman" charset="0"/>
                <a:hlinkClick r:id="rId3">
                  <a:extLst>
                    <a:ext uri="{A12FA001-AC4F-418D-AE19-62706E023703}">
                      <ahyp:hlinkClr xmlns:ahyp="http://schemas.microsoft.com/office/drawing/2018/hyperlinkcolor" val="tx"/>
                    </a:ext>
                  </a:extLst>
                </a:hlinkClick>
              </a:rPr>
              <a:t>rd</a:t>
            </a:r>
            <a:r>
              <a:rPr lang="en-US" sz="1300" dirty="0">
                <a:cs typeface="Times New Roman" charset="0"/>
                <a:hlinkClick r:id="rId3">
                  <a:extLst>
                    <a:ext uri="{A12FA001-AC4F-418D-AE19-62706E023703}">
                      <ahyp:hlinkClr xmlns:ahyp="http://schemas.microsoft.com/office/drawing/2018/hyperlinkcolor" val="tx"/>
                    </a:ext>
                  </a:extLst>
                </a:hlinkClick>
              </a:rPr>
              <a:t> Grade Reading Levels Relate to their ACT/SAT and Chance of Graduating from HS?</a:t>
            </a:r>
            <a:endParaRPr lang="en-US" sz="1300" dirty="0">
              <a:cs typeface="Times New Roman" charset="0"/>
            </a:endParaRPr>
          </a:p>
        </p:txBody>
      </p:sp>
      <p:graphicFrame>
        <p:nvGraphicFramePr>
          <p:cNvPr id="5" name="Chart 4">
            <a:extLst>
              <a:ext uri="{FF2B5EF4-FFF2-40B4-BE49-F238E27FC236}">
                <a16:creationId xmlns:a16="http://schemas.microsoft.com/office/drawing/2014/main" id="{D69B5F3C-6092-45A5-9B0C-1527E306BECD}"/>
              </a:ext>
            </a:extLst>
          </p:cNvPr>
          <p:cNvGraphicFramePr/>
          <p:nvPr>
            <p:extLst>
              <p:ext uri="{D42A27DB-BD31-4B8C-83A1-F6EECF244321}">
                <p14:modId xmlns:p14="http://schemas.microsoft.com/office/powerpoint/2010/main" val="1234471768"/>
              </p:ext>
            </p:extLst>
          </p:nvPr>
        </p:nvGraphicFramePr>
        <p:xfrm>
          <a:off x="646485" y="855559"/>
          <a:ext cx="8191500" cy="54864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67205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chart seriesIdx="-3" categoryIdx="-3" bldStep="gridLegend"/>
                                            </p:graphicEl>
                                          </p:spTgt>
                                        </p:tgtEl>
                                        <p:attrNameLst>
                                          <p:attrName>style.visibility</p:attrName>
                                        </p:attrNameLst>
                                      </p:cBhvr>
                                      <p:to>
                                        <p:strVal val="visible"/>
                                      </p:to>
                                    </p:set>
                                  </p:childTnLst>
                                </p:cTn>
                              </p:par>
                            </p:childTnLst>
                          </p:cTn>
                        </p:par>
                        <p:par>
                          <p:cTn id="7" fill="hold">
                            <p:stCondLst>
                              <p:cond delay="0"/>
                            </p:stCondLst>
                            <p:childTnLst>
                              <p:par>
                                <p:cTn id="8" presetID="1" presetClass="exit" presetSubtype="0" fill="hold" grpId="0" nodeType="afterEffect">
                                  <p:stCondLst>
                                    <p:cond delay="0"/>
                                  </p:stCondLst>
                                  <p:childTnLst>
                                    <p:set>
                                      <p:cBhvr>
                                        <p:cTn id="9" dur="1" fill="hold">
                                          <p:stCondLst>
                                            <p:cond delay="0"/>
                                          </p:stCondLst>
                                        </p:cTn>
                                        <p:tgtEl>
                                          <p:spTgt spid="7"/>
                                        </p:tgtEl>
                                        <p:attrNameLst>
                                          <p:attrName>style.visibility</p:attrName>
                                        </p:attrNameLst>
                                      </p:cBhvr>
                                      <p:to>
                                        <p:strVal val="hidden"/>
                                      </p:to>
                                    </p:set>
                                  </p:childTnLst>
                                </p:cTn>
                              </p:par>
                              <p:par>
                                <p:cTn id="10" presetID="1" presetClass="entr" presetSubtype="0" fill="hold" grpId="0" nodeType="withEffect">
                                  <p:stCondLst>
                                    <p:cond delay="0"/>
                                  </p:stCondLst>
                                  <p:childTnLst>
                                    <p:set>
                                      <p:cBhvr>
                                        <p:cTn id="11" dur="1" fill="hold">
                                          <p:stCondLst>
                                            <p:cond delay="0"/>
                                          </p:stCondLst>
                                        </p:cTn>
                                        <p:tgtEl>
                                          <p:spTgt spid="5">
                                            <p:graphicEl>
                                              <a:chart seriesIdx="0" categoryIdx="0" bldStep="ptInSeries"/>
                                            </p:graphicEl>
                                          </p:spTgt>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5">
                                            <p:graphicEl>
                                              <a:chart seriesIdx="0" categoryIdx="1" bldStep="ptInSeries"/>
                                            </p:graphicEl>
                                          </p:spTgt>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5">
                                            <p:graphicEl>
                                              <a:chart seriesIdx="0" categoryIdx="2" bldStep="ptInSeries"/>
                                            </p:graphicEl>
                                          </p:spTgt>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5">
                                            <p:graphicEl>
                                              <a:chart seriesIdx="0" categoryIdx="3" bldStep="ptInSeries"/>
                                            </p:graphicEl>
                                          </p:spTgt>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5">
                                            <p:graphicEl>
                                              <a:chart seriesIdx="0" categoryIdx="4" bldStep="ptInSeries"/>
                                            </p:graphic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5">
                                            <p:graphicEl>
                                              <a:chart seriesIdx="1" categoryIdx="0" bldStep="ptInSeries"/>
                                            </p:graphicEl>
                                          </p:spTgt>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5">
                                            <p:graphicEl>
                                              <a:chart seriesIdx="1" categoryIdx="1" bldStep="ptInSeries"/>
                                            </p:graphicEl>
                                          </p:spTgt>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5">
                                            <p:graphicEl>
                                              <a:chart seriesIdx="1" categoryIdx="2" bldStep="ptInSeries"/>
                                            </p:graphicEl>
                                          </p:spTgt>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5">
                                            <p:graphicEl>
                                              <a:chart seriesIdx="1" categoryIdx="3" bldStep="ptInSeries"/>
                                            </p:graphicEl>
                                          </p:spTgt>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5">
                                            <p:graphicEl>
                                              <a:chart seriesIdx="1" categoryIdx="4" bldStep="ptInSeries"/>
                                            </p:graphic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5">
                                            <p:graphicEl>
                                              <a:chart seriesIdx="2" categoryIdx="0" bldStep="ptInSeries"/>
                                            </p:graphicEl>
                                          </p:spTgt>
                                        </p:tgtEl>
                                        <p:attrNameLst>
                                          <p:attrName>style.visibility</p:attrName>
                                        </p:attrNameLst>
                                      </p:cBhvr>
                                      <p:to>
                                        <p:strVal val="visible"/>
                                      </p:to>
                                    </p:set>
                                  </p:childTnLst>
                                </p:cTn>
                              </p:par>
                              <p:par>
                                <p:cTn id="36" presetID="1" presetClass="entr" presetSubtype="0" fill="hold" grpId="0" nodeType="withEffect">
                                  <p:stCondLst>
                                    <p:cond delay="0"/>
                                  </p:stCondLst>
                                  <p:childTnLst>
                                    <p:set>
                                      <p:cBhvr>
                                        <p:cTn id="37" dur="1" fill="hold">
                                          <p:stCondLst>
                                            <p:cond delay="0"/>
                                          </p:stCondLst>
                                        </p:cTn>
                                        <p:tgtEl>
                                          <p:spTgt spid="5">
                                            <p:graphicEl>
                                              <a:chart seriesIdx="2" categoryIdx="1" bldStep="ptInSeries"/>
                                            </p:graphicEl>
                                          </p:spTgt>
                                        </p:tgtEl>
                                        <p:attrNameLst>
                                          <p:attrName>style.visibility</p:attrName>
                                        </p:attrNameLst>
                                      </p:cBhvr>
                                      <p:to>
                                        <p:strVal val="visible"/>
                                      </p:to>
                                    </p:set>
                                  </p:childTnLst>
                                </p:cTn>
                              </p:par>
                              <p:par>
                                <p:cTn id="38" presetID="1" presetClass="entr" presetSubtype="0" fill="hold" grpId="0" nodeType="withEffect">
                                  <p:stCondLst>
                                    <p:cond delay="0"/>
                                  </p:stCondLst>
                                  <p:childTnLst>
                                    <p:set>
                                      <p:cBhvr>
                                        <p:cTn id="39" dur="1" fill="hold">
                                          <p:stCondLst>
                                            <p:cond delay="0"/>
                                          </p:stCondLst>
                                        </p:cTn>
                                        <p:tgtEl>
                                          <p:spTgt spid="5">
                                            <p:graphicEl>
                                              <a:chart seriesIdx="2" categoryIdx="2" bldStep="ptInSeries"/>
                                            </p:graphicEl>
                                          </p:spTgt>
                                        </p:tgtEl>
                                        <p:attrNameLst>
                                          <p:attrName>style.visibility</p:attrName>
                                        </p:attrNameLst>
                                      </p:cBhvr>
                                      <p:to>
                                        <p:strVal val="visible"/>
                                      </p:to>
                                    </p:set>
                                  </p:childTnLst>
                                </p:cTn>
                              </p:par>
                              <p:par>
                                <p:cTn id="40" presetID="1" presetClass="entr" presetSubtype="0" fill="hold" grpId="0" nodeType="withEffect">
                                  <p:stCondLst>
                                    <p:cond delay="0"/>
                                  </p:stCondLst>
                                  <p:childTnLst>
                                    <p:set>
                                      <p:cBhvr>
                                        <p:cTn id="41" dur="1" fill="hold">
                                          <p:stCondLst>
                                            <p:cond delay="0"/>
                                          </p:stCondLst>
                                        </p:cTn>
                                        <p:tgtEl>
                                          <p:spTgt spid="5">
                                            <p:graphicEl>
                                              <a:chart seriesIdx="2" categoryIdx="3" bldStep="ptInSeries"/>
                                            </p:graphicEl>
                                          </p:spTgt>
                                        </p:tgtEl>
                                        <p:attrNameLst>
                                          <p:attrName>style.visibility</p:attrName>
                                        </p:attrNameLst>
                                      </p:cBhvr>
                                      <p:to>
                                        <p:strVal val="visible"/>
                                      </p:to>
                                    </p:set>
                                  </p:childTnLst>
                                </p:cTn>
                              </p:par>
                              <p:par>
                                <p:cTn id="42" presetID="1" presetClass="entr" presetSubtype="0" fill="hold" grpId="0" nodeType="withEffect">
                                  <p:stCondLst>
                                    <p:cond delay="0"/>
                                  </p:stCondLst>
                                  <p:childTnLst>
                                    <p:set>
                                      <p:cBhvr>
                                        <p:cTn id="43" dur="1" fill="hold">
                                          <p:stCondLst>
                                            <p:cond delay="0"/>
                                          </p:stCondLst>
                                        </p:cTn>
                                        <p:tgtEl>
                                          <p:spTgt spid="5">
                                            <p:graphicEl>
                                              <a:chart seriesIdx="2" categoryIdx="4" bldStep="ptInSeries"/>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Graphic spid="5" grpId="0" uiExpand="1">
        <p:bldSub>
          <a:bldChart bld="seriesEl"/>
        </p:bldSub>
      </p:bldGraphic>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52400"/>
            <a:ext cx="6858000" cy="457200"/>
          </a:xfrm>
        </p:spPr>
        <p:txBody>
          <a:bodyPr>
            <a:noAutofit/>
          </a:bodyPr>
          <a:lstStyle/>
          <a:p>
            <a:r>
              <a:rPr lang="en-US" sz="3200" b="1" cap="none" dirty="0">
                <a:solidFill>
                  <a:srgbClr val="002060"/>
                </a:solidFill>
                <a:cs typeface="Calibri" pitchFamily="34" charset="0"/>
              </a:rPr>
              <a:t>The Missing 57%</a:t>
            </a:r>
          </a:p>
        </p:txBody>
      </p:sp>
      <p:pic>
        <p:nvPicPr>
          <p:cNvPr id="104453" name="Picture 5" descr="C:\Users\drickman\AppData\Local\Microsoft\Windows\Temporary Internet Files\Content.IE5\9908HID3\MC900439595[1].png"/>
          <p:cNvPicPr>
            <a:picLocks noChangeAspect="1" noChangeArrowheads="1"/>
          </p:cNvPicPr>
          <p:nvPr/>
        </p:nvPicPr>
        <p:blipFill>
          <a:blip r:embed="rId3" cstate="print"/>
          <a:srcRect/>
          <a:stretch>
            <a:fillRect/>
          </a:stretch>
        </p:blipFill>
        <p:spPr bwMode="auto">
          <a:xfrm>
            <a:off x="838200" y="1771650"/>
            <a:ext cx="3467570" cy="3714750"/>
          </a:xfrm>
          <a:prstGeom prst="rect">
            <a:avLst/>
          </a:prstGeom>
          <a:noFill/>
        </p:spPr>
      </p:pic>
      <p:sp>
        <p:nvSpPr>
          <p:cNvPr id="8" name="TextBox 7"/>
          <p:cNvSpPr txBox="1"/>
          <p:nvPr/>
        </p:nvSpPr>
        <p:spPr>
          <a:xfrm>
            <a:off x="685800" y="1153180"/>
            <a:ext cx="7010400" cy="523220"/>
          </a:xfrm>
          <a:prstGeom prst="rect">
            <a:avLst/>
          </a:prstGeom>
          <a:noFill/>
        </p:spPr>
        <p:txBody>
          <a:bodyPr wrap="square" rtlCol="0">
            <a:spAutoFit/>
          </a:bodyPr>
          <a:lstStyle/>
          <a:p>
            <a:r>
              <a:rPr lang="en-US" sz="2800" dirty="0"/>
              <a:t>100 Georgia 9</a:t>
            </a:r>
            <a:r>
              <a:rPr lang="en-US" sz="2800" baseline="30000" dirty="0"/>
              <a:t>th</a:t>
            </a:r>
            <a:r>
              <a:rPr lang="en-US" sz="2800" dirty="0"/>
              <a:t> Graders Enter High School!</a:t>
            </a:r>
          </a:p>
        </p:txBody>
      </p:sp>
      <p:cxnSp>
        <p:nvCxnSpPr>
          <p:cNvPr id="11" name="Straight Arrow Connector 10"/>
          <p:cNvCxnSpPr/>
          <p:nvPr/>
        </p:nvCxnSpPr>
        <p:spPr>
          <a:xfrm flipH="1">
            <a:off x="4267200" y="1600200"/>
            <a:ext cx="38100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762000" y="1600200"/>
            <a:ext cx="381000" cy="228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H="1">
            <a:off x="3962400" y="2514600"/>
            <a:ext cx="228600" cy="609600"/>
          </a:xfrm>
          <a:prstGeom prst="straightConnector1">
            <a:avLst/>
          </a:prstGeom>
          <a:ln w="25400">
            <a:solidFill>
              <a:schemeClr val="tx2">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3657600" y="3210580"/>
            <a:ext cx="3200400" cy="523220"/>
          </a:xfrm>
          <a:prstGeom prst="rect">
            <a:avLst/>
          </a:prstGeom>
          <a:noFill/>
        </p:spPr>
        <p:txBody>
          <a:bodyPr wrap="square" rtlCol="0">
            <a:spAutoFit/>
          </a:bodyPr>
          <a:lstStyle/>
          <a:p>
            <a:r>
              <a:rPr lang="en-US" sz="2800" dirty="0"/>
              <a:t>81 graduate HS</a:t>
            </a:r>
          </a:p>
        </p:txBody>
      </p:sp>
      <p:cxnSp>
        <p:nvCxnSpPr>
          <p:cNvPr id="23" name="Straight Arrow Connector 22"/>
          <p:cNvCxnSpPr/>
          <p:nvPr/>
        </p:nvCxnSpPr>
        <p:spPr>
          <a:xfrm flipH="1">
            <a:off x="3505200" y="3657600"/>
            <a:ext cx="304800" cy="457200"/>
          </a:xfrm>
          <a:prstGeom prst="straightConnector1">
            <a:avLst/>
          </a:prstGeom>
          <a:ln w="25400">
            <a:solidFill>
              <a:schemeClr val="tx2">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H="1">
            <a:off x="3048000" y="4648200"/>
            <a:ext cx="304800" cy="533400"/>
          </a:xfrm>
          <a:prstGeom prst="straightConnector1">
            <a:avLst/>
          </a:prstGeom>
          <a:ln w="25400">
            <a:solidFill>
              <a:schemeClr val="tx2">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3200400" y="4124980"/>
            <a:ext cx="4876800" cy="523220"/>
          </a:xfrm>
          <a:prstGeom prst="rect">
            <a:avLst/>
          </a:prstGeom>
          <a:noFill/>
        </p:spPr>
        <p:txBody>
          <a:bodyPr wrap="square" rtlCol="0">
            <a:spAutoFit/>
          </a:bodyPr>
          <a:lstStyle/>
          <a:p>
            <a:r>
              <a:rPr lang="en-US" sz="2800" dirty="0"/>
              <a:t>62 enroll in higher education</a:t>
            </a:r>
          </a:p>
        </p:txBody>
      </p:sp>
      <p:sp>
        <p:nvSpPr>
          <p:cNvPr id="29" name="TextBox 28"/>
          <p:cNvSpPr txBox="1"/>
          <p:nvPr/>
        </p:nvSpPr>
        <p:spPr>
          <a:xfrm>
            <a:off x="3048000" y="5267980"/>
            <a:ext cx="6172200" cy="523220"/>
          </a:xfrm>
          <a:prstGeom prst="rect">
            <a:avLst/>
          </a:prstGeom>
          <a:noFill/>
        </p:spPr>
        <p:txBody>
          <a:bodyPr wrap="square" rtlCol="0">
            <a:spAutoFit/>
          </a:bodyPr>
          <a:lstStyle/>
          <a:p>
            <a:r>
              <a:rPr lang="en-US" sz="2800" dirty="0"/>
              <a:t>43 make it to their sophomore year</a:t>
            </a:r>
          </a:p>
        </p:txBody>
      </p:sp>
      <p:sp>
        <p:nvSpPr>
          <p:cNvPr id="14" name="Rectangle 13"/>
          <p:cNvSpPr/>
          <p:nvPr/>
        </p:nvSpPr>
        <p:spPr>
          <a:xfrm>
            <a:off x="381000" y="6096000"/>
            <a:ext cx="7924800" cy="307777"/>
          </a:xfrm>
          <a:prstGeom prst="rect">
            <a:avLst/>
          </a:prstGeom>
        </p:spPr>
        <p:txBody>
          <a:bodyPr wrap="square">
            <a:spAutoFit/>
          </a:bodyPr>
          <a:lstStyle/>
          <a:p>
            <a:r>
              <a:rPr lang="en-US" sz="1400" u="sng" dirty="0"/>
              <a:t>Source</a:t>
            </a:r>
            <a:r>
              <a:rPr lang="en-US" sz="1400" dirty="0"/>
              <a:t>: Ga DOE data for 2016-2017 school year; projections by Atlanta Regional Commission</a:t>
            </a:r>
          </a:p>
        </p:txBody>
      </p:sp>
    </p:spTree>
    <p:extLst>
      <p:ext uri="{BB962C8B-B14F-4D97-AF65-F5344CB8AC3E}">
        <p14:creationId xmlns:p14="http://schemas.microsoft.com/office/powerpoint/2010/main" val="28201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1000"/>
                                        <p:tgtEl>
                                          <p:spTgt spid="20"/>
                                        </p:tgtEl>
                                      </p:cBhvr>
                                    </p:animEffect>
                                    <p:anim calcmode="lin" valueType="num">
                                      <p:cBhvr>
                                        <p:cTn id="13" dur="1000" fill="hold"/>
                                        <p:tgtEl>
                                          <p:spTgt spid="20"/>
                                        </p:tgtEl>
                                        <p:attrNameLst>
                                          <p:attrName>ppt_x</p:attrName>
                                        </p:attrNameLst>
                                      </p:cBhvr>
                                      <p:tavLst>
                                        <p:tav tm="0">
                                          <p:val>
                                            <p:strVal val="#ppt_x"/>
                                          </p:val>
                                        </p:tav>
                                        <p:tav tm="100000">
                                          <p:val>
                                            <p:strVal val="#ppt_x"/>
                                          </p:val>
                                        </p:tav>
                                      </p:tavLst>
                                    </p:anim>
                                    <p:anim calcmode="lin" valueType="num">
                                      <p:cBhvr>
                                        <p:cTn id="14"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nodeType="click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1000"/>
                                        <p:tgtEl>
                                          <p:spTgt spid="23"/>
                                        </p:tgtEl>
                                      </p:cBhvr>
                                    </p:animEffect>
                                    <p:anim calcmode="lin" valueType="num">
                                      <p:cBhvr>
                                        <p:cTn id="20" dur="1000" fill="hold"/>
                                        <p:tgtEl>
                                          <p:spTgt spid="23"/>
                                        </p:tgtEl>
                                        <p:attrNameLst>
                                          <p:attrName>ppt_x</p:attrName>
                                        </p:attrNameLst>
                                      </p:cBhvr>
                                      <p:tavLst>
                                        <p:tav tm="0">
                                          <p:val>
                                            <p:strVal val="#ppt_x"/>
                                          </p:val>
                                        </p:tav>
                                        <p:tav tm="100000">
                                          <p:val>
                                            <p:strVal val="#ppt_x"/>
                                          </p:val>
                                        </p:tav>
                                      </p:tavLst>
                                    </p:anim>
                                    <p:anim calcmode="lin" valueType="num">
                                      <p:cBhvr>
                                        <p:cTn id="21" dur="1000" fill="hold"/>
                                        <p:tgtEl>
                                          <p:spTgt spid="23"/>
                                        </p:tgtEl>
                                        <p:attrNameLst>
                                          <p:attrName>ppt_y</p:attrName>
                                        </p:attrNameLst>
                                      </p:cBhvr>
                                      <p:tavLst>
                                        <p:tav tm="0">
                                          <p:val>
                                            <p:strVal val="#ppt_y-.1"/>
                                          </p:val>
                                        </p:tav>
                                        <p:tav tm="100000">
                                          <p:val>
                                            <p:strVal val="#ppt_y"/>
                                          </p:val>
                                        </p:tav>
                                      </p:tavLst>
                                    </p:anim>
                                  </p:childTnLst>
                                </p:cTn>
                              </p:par>
                              <p:par>
                                <p:cTn id="22" presetID="47" presetClass="entr" presetSubtype="0" fill="hold" grpId="0" nodeType="with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1000"/>
                                        <p:tgtEl>
                                          <p:spTgt spid="25"/>
                                        </p:tgtEl>
                                      </p:cBhvr>
                                    </p:animEffect>
                                    <p:anim calcmode="lin" valueType="num">
                                      <p:cBhvr>
                                        <p:cTn id="25" dur="1000" fill="hold"/>
                                        <p:tgtEl>
                                          <p:spTgt spid="25"/>
                                        </p:tgtEl>
                                        <p:attrNameLst>
                                          <p:attrName>ppt_x</p:attrName>
                                        </p:attrNameLst>
                                      </p:cBhvr>
                                      <p:tavLst>
                                        <p:tav tm="0">
                                          <p:val>
                                            <p:strVal val="#ppt_x"/>
                                          </p:val>
                                        </p:tav>
                                        <p:tav tm="100000">
                                          <p:val>
                                            <p:strVal val="#ppt_x"/>
                                          </p:val>
                                        </p:tav>
                                      </p:tavLst>
                                    </p:anim>
                                    <p:anim calcmode="lin" valueType="num">
                                      <p:cBhvr>
                                        <p:cTn id="26"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7" presetClass="entr" presetSubtype="0" fill="hold" nodeType="click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fade">
                                      <p:cBhvr>
                                        <p:cTn id="31" dur="1000"/>
                                        <p:tgtEl>
                                          <p:spTgt spid="24"/>
                                        </p:tgtEl>
                                      </p:cBhvr>
                                    </p:animEffect>
                                    <p:anim calcmode="lin" valueType="num">
                                      <p:cBhvr>
                                        <p:cTn id="32" dur="1000" fill="hold"/>
                                        <p:tgtEl>
                                          <p:spTgt spid="24"/>
                                        </p:tgtEl>
                                        <p:attrNameLst>
                                          <p:attrName>ppt_x</p:attrName>
                                        </p:attrNameLst>
                                      </p:cBhvr>
                                      <p:tavLst>
                                        <p:tav tm="0">
                                          <p:val>
                                            <p:strVal val="#ppt_x"/>
                                          </p:val>
                                        </p:tav>
                                        <p:tav tm="100000">
                                          <p:val>
                                            <p:strVal val="#ppt_x"/>
                                          </p:val>
                                        </p:tav>
                                      </p:tavLst>
                                    </p:anim>
                                    <p:anim calcmode="lin" valueType="num">
                                      <p:cBhvr>
                                        <p:cTn id="33" dur="1000" fill="hold"/>
                                        <p:tgtEl>
                                          <p:spTgt spid="24"/>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29"/>
                                        </p:tgtEl>
                                        <p:attrNameLst>
                                          <p:attrName>style.visibility</p:attrName>
                                        </p:attrNameLst>
                                      </p:cBhvr>
                                      <p:to>
                                        <p:strVal val="visible"/>
                                      </p:to>
                                    </p:set>
                                    <p:animEffect transition="in" filter="fade">
                                      <p:cBhvr>
                                        <p:cTn id="36" dur="1000"/>
                                        <p:tgtEl>
                                          <p:spTgt spid="29"/>
                                        </p:tgtEl>
                                      </p:cBhvr>
                                    </p:animEffect>
                                    <p:anim calcmode="lin" valueType="num">
                                      <p:cBhvr>
                                        <p:cTn id="37" dur="1000" fill="hold"/>
                                        <p:tgtEl>
                                          <p:spTgt spid="29"/>
                                        </p:tgtEl>
                                        <p:attrNameLst>
                                          <p:attrName>ppt_x</p:attrName>
                                        </p:attrNameLst>
                                      </p:cBhvr>
                                      <p:tavLst>
                                        <p:tav tm="0">
                                          <p:val>
                                            <p:strVal val="#ppt_x"/>
                                          </p:val>
                                        </p:tav>
                                        <p:tav tm="100000">
                                          <p:val>
                                            <p:strVal val="#ppt_x"/>
                                          </p:val>
                                        </p:tav>
                                      </p:tavLst>
                                    </p:anim>
                                    <p:anim calcmode="lin" valueType="num">
                                      <p:cBhvr>
                                        <p:cTn id="38"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5" grpId="0"/>
      <p:bldP spid="2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bwMode="auto">
          <a:xfrm>
            <a:off x="0" y="381000"/>
            <a:ext cx="9144000" cy="584775"/>
          </a:xfrm>
          <a:prstGeom prst="rect">
            <a:avLst/>
          </a:prstGeom>
          <a:noFill/>
          <a:ln w="9525">
            <a:noFill/>
            <a:miter lim="800000"/>
            <a:headEnd/>
            <a:tailEnd/>
          </a:ln>
        </p:spPr>
        <p:txBody>
          <a:bodyPr wrap="square">
            <a:spAutoFit/>
          </a:bodyPr>
          <a:lstStyle/>
          <a:p>
            <a:pPr algn="ctr"/>
            <a:r>
              <a:rPr lang="en-US" sz="3200" b="1" dirty="0">
                <a:solidFill>
                  <a:srgbClr val="000066"/>
                </a:solidFill>
                <a:cs typeface="Times New Roman" charset="0"/>
              </a:rPr>
              <a:t>Georgia’s Economic Development Needs</a:t>
            </a:r>
          </a:p>
        </p:txBody>
      </p:sp>
      <p:sp>
        <p:nvSpPr>
          <p:cNvPr id="5" name="Rectangle 4">
            <a:extLst>
              <a:ext uri="{FF2B5EF4-FFF2-40B4-BE49-F238E27FC236}">
                <a16:creationId xmlns:a16="http://schemas.microsoft.com/office/drawing/2014/main" id="{2630C00C-04FA-404F-B9A7-C9532B8A3EF7}"/>
              </a:ext>
            </a:extLst>
          </p:cNvPr>
          <p:cNvSpPr/>
          <p:nvPr/>
        </p:nvSpPr>
        <p:spPr>
          <a:xfrm>
            <a:off x="152400" y="5577245"/>
            <a:ext cx="8991599" cy="707886"/>
          </a:xfrm>
          <a:prstGeom prst="rect">
            <a:avLst/>
          </a:prstGeom>
        </p:spPr>
        <p:txBody>
          <a:bodyPr wrap="square">
            <a:spAutoFit/>
          </a:bodyPr>
          <a:lstStyle/>
          <a:p>
            <a:r>
              <a:rPr lang="en-US" sz="2000" b="1" dirty="0">
                <a:solidFill>
                  <a:srgbClr val="00B050"/>
                </a:solidFill>
              </a:rPr>
              <a:t>Georgia is experiencing a talent gap. This talent gap is a mismatch between degrees and skills needed by employers versus the degrees and skills of the population</a:t>
            </a:r>
            <a:r>
              <a:rPr lang="en-US" b="1" dirty="0">
                <a:solidFill>
                  <a:srgbClr val="00B050"/>
                </a:solidFill>
                <a:latin typeface="Avenir-Black"/>
              </a:rPr>
              <a:t>.</a:t>
            </a:r>
            <a:endParaRPr lang="en-US" b="1" dirty="0">
              <a:solidFill>
                <a:srgbClr val="00B050"/>
              </a:solidFill>
            </a:endParaRPr>
          </a:p>
        </p:txBody>
      </p:sp>
      <p:graphicFrame>
        <p:nvGraphicFramePr>
          <p:cNvPr id="16" name="Chart 15">
            <a:extLst>
              <a:ext uri="{FF2B5EF4-FFF2-40B4-BE49-F238E27FC236}">
                <a16:creationId xmlns:a16="http://schemas.microsoft.com/office/drawing/2014/main" id="{2FB5F0DB-5DE4-4195-8233-9565974DCCCD}"/>
              </a:ext>
            </a:extLst>
          </p:cNvPr>
          <p:cNvGraphicFramePr/>
          <p:nvPr>
            <p:extLst>
              <p:ext uri="{D42A27DB-BD31-4B8C-83A1-F6EECF244321}">
                <p14:modId xmlns:p14="http://schemas.microsoft.com/office/powerpoint/2010/main" val="1327217897"/>
              </p:ext>
            </p:extLst>
          </p:nvPr>
        </p:nvGraphicFramePr>
        <p:xfrm>
          <a:off x="199292" y="1219200"/>
          <a:ext cx="4982308" cy="3886200"/>
        </p:xfrm>
        <a:graphic>
          <a:graphicData uri="http://schemas.openxmlformats.org/drawingml/2006/chart">
            <c:chart xmlns:c="http://schemas.openxmlformats.org/drawingml/2006/chart" xmlns:r="http://schemas.openxmlformats.org/officeDocument/2006/relationships" r:id="rId3"/>
          </a:graphicData>
        </a:graphic>
      </p:graphicFrame>
      <p:sp>
        <p:nvSpPr>
          <p:cNvPr id="19" name="TextBox 18">
            <a:extLst>
              <a:ext uri="{FF2B5EF4-FFF2-40B4-BE49-F238E27FC236}">
                <a16:creationId xmlns:a16="http://schemas.microsoft.com/office/drawing/2014/main" id="{38E25C54-A628-4857-B53E-8176404E9F61}"/>
              </a:ext>
            </a:extLst>
          </p:cNvPr>
          <p:cNvSpPr txBox="1"/>
          <p:nvPr/>
        </p:nvSpPr>
        <p:spPr>
          <a:xfrm>
            <a:off x="3278459" y="4100980"/>
            <a:ext cx="1219200" cy="369332"/>
          </a:xfrm>
          <a:prstGeom prst="rect">
            <a:avLst/>
          </a:prstGeom>
          <a:noFill/>
        </p:spPr>
        <p:txBody>
          <a:bodyPr wrap="square" rtlCol="0">
            <a:spAutoFit/>
          </a:bodyPr>
          <a:lstStyle/>
          <a:p>
            <a:r>
              <a:rPr lang="en-US" dirty="0">
                <a:solidFill>
                  <a:schemeClr val="bg1"/>
                </a:solidFill>
              </a:rPr>
              <a:t>4,956,144</a:t>
            </a:r>
          </a:p>
        </p:txBody>
      </p:sp>
      <p:sp>
        <p:nvSpPr>
          <p:cNvPr id="20" name="TextBox 19">
            <a:extLst>
              <a:ext uri="{FF2B5EF4-FFF2-40B4-BE49-F238E27FC236}">
                <a16:creationId xmlns:a16="http://schemas.microsoft.com/office/drawing/2014/main" id="{95893DED-6E77-4398-A51C-33264E28F223}"/>
              </a:ext>
            </a:extLst>
          </p:cNvPr>
          <p:cNvSpPr txBox="1"/>
          <p:nvPr/>
        </p:nvSpPr>
        <p:spPr>
          <a:xfrm>
            <a:off x="3200400" y="2438400"/>
            <a:ext cx="1371600" cy="584775"/>
          </a:xfrm>
          <a:prstGeom prst="rect">
            <a:avLst/>
          </a:prstGeom>
          <a:solidFill>
            <a:srgbClr val="D70E2B"/>
          </a:solidFill>
        </p:spPr>
        <p:txBody>
          <a:bodyPr wrap="square" rtlCol="0">
            <a:spAutoFit/>
          </a:bodyPr>
          <a:lstStyle/>
          <a:p>
            <a:pPr algn="ctr"/>
            <a:r>
              <a:rPr lang="en-US" sz="1600" dirty="0">
                <a:solidFill>
                  <a:schemeClr val="bg1"/>
                </a:solidFill>
              </a:rPr>
              <a:t>Replacement</a:t>
            </a:r>
          </a:p>
          <a:p>
            <a:pPr algn="ctr"/>
            <a:r>
              <a:rPr lang="en-US" sz="1600" dirty="0">
                <a:solidFill>
                  <a:schemeClr val="bg1"/>
                </a:solidFill>
              </a:rPr>
              <a:t>1,151,228</a:t>
            </a:r>
          </a:p>
        </p:txBody>
      </p:sp>
      <p:grpSp>
        <p:nvGrpSpPr>
          <p:cNvPr id="24" name="Group 23">
            <a:extLst>
              <a:ext uri="{FF2B5EF4-FFF2-40B4-BE49-F238E27FC236}">
                <a16:creationId xmlns:a16="http://schemas.microsoft.com/office/drawing/2014/main" id="{134BF7DB-CF4D-40DB-A527-10DB5960DFFF}"/>
              </a:ext>
            </a:extLst>
          </p:cNvPr>
          <p:cNvGrpSpPr/>
          <p:nvPr/>
        </p:nvGrpSpPr>
        <p:grpSpPr>
          <a:xfrm>
            <a:off x="5257800" y="2133600"/>
            <a:ext cx="3783852" cy="2398931"/>
            <a:chOff x="5257800" y="2133600"/>
            <a:chExt cx="3783852" cy="2398931"/>
          </a:xfrm>
        </p:grpSpPr>
        <p:pic>
          <p:nvPicPr>
            <p:cNvPr id="22" name="Picture 21">
              <a:extLst>
                <a:ext uri="{FF2B5EF4-FFF2-40B4-BE49-F238E27FC236}">
                  <a16:creationId xmlns:a16="http://schemas.microsoft.com/office/drawing/2014/main" id="{F2C0920E-1F7E-42E9-BFE0-EAC9D2DABC70}"/>
                </a:ext>
              </a:extLst>
            </p:cNvPr>
            <p:cNvPicPr>
              <a:picLocks noChangeAspect="1"/>
            </p:cNvPicPr>
            <p:nvPr/>
          </p:nvPicPr>
          <p:blipFill>
            <a:blip r:embed="rId4"/>
            <a:stretch>
              <a:fillRect/>
            </a:stretch>
          </p:blipFill>
          <p:spPr>
            <a:xfrm>
              <a:off x="5257800" y="2133600"/>
              <a:ext cx="3783852" cy="1776968"/>
            </a:xfrm>
            <a:prstGeom prst="rect">
              <a:avLst/>
            </a:prstGeom>
          </p:spPr>
        </p:pic>
        <p:sp>
          <p:nvSpPr>
            <p:cNvPr id="23" name="TextBox 22">
              <a:extLst>
                <a:ext uri="{FF2B5EF4-FFF2-40B4-BE49-F238E27FC236}">
                  <a16:creationId xmlns:a16="http://schemas.microsoft.com/office/drawing/2014/main" id="{A835F78B-D3F0-4751-84C1-49E91CB5D040}"/>
                </a:ext>
              </a:extLst>
            </p:cNvPr>
            <p:cNvSpPr txBox="1"/>
            <p:nvPr/>
          </p:nvSpPr>
          <p:spPr>
            <a:xfrm>
              <a:off x="5410200" y="3886200"/>
              <a:ext cx="3479052" cy="646331"/>
            </a:xfrm>
            <a:prstGeom prst="rect">
              <a:avLst/>
            </a:prstGeom>
            <a:noFill/>
          </p:spPr>
          <p:txBody>
            <a:bodyPr wrap="square" rtlCol="0">
              <a:spAutoFit/>
            </a:bodyPr>
            <a:lstStyle/>
            <a:p>
              <a:r>
                <a:rPr lang="en-US" dirty="0"/>
                <a:t>TOP GROWING INDUSTRY SECTORS</a:t>
              </a:r>
            </a:p>
            <a:p>
              <a:pPr algn="ctr"/>
              <a:r>
                <a:rPr lang="en-US" dirty="0"/>
                <a:t>2015-2025 PROJECTIONS</a:t>
              </a:r>
            </a:p>
          </p:txBody>
        </p:sp>
      </p:grpSp>
      <p:sp>
        <p:nvSpPr>
          <p:cNvPr id="25" name="Rectangle 24">
            <a:extLst>
              <a:ext uri="{FF2B5EF4-FFF2-40B4-BE49-F238E27FC236}">
                <a16:creationId xmlns:a16="http://schemas.microsoft.com/office/drawing/2014/main" id="{1DFD5831-85EC-49D4-9785-01CA29054F2C}"/>
              </a:ext>
            </a:extLst>
          </p:cNvPr>
          <p:cNvSpPr/>
          <p:nvPr/>
        </p:nvSpPr>
        <p:spPr>
          <a:xfrm>
            <a:off x="228600" y="6474023"/>
            <a:ext cx="7924800" cy="307777"/>
          </a:xfrm>
          <a:prstGeom prst="rect">
            <a:avLst/>
          </a:prstGeom>
        </p:spPr>
        <p:txBody>
          <a:bodyPr wrap="square">
            <a:spAutoFit/>
          </a:bodyPr>
          <a:lstStyle/>
          <a:p>
            <a:r>
              <a:rPr lang="en-US" sz="1400" u="sng" dirty="0"/>
              <a:t>Source</a:t>
            </a:r>
            <a:r>
              <a:rPr lang="en-US" sz="1400" dirty="0"/>
              <a:t>: Compiled by Georgia Chamber of Commerce 2030, </a:t>
            </a:r>
            <a:r>
              <a:rPr lang="en-US" sz="1400" i="1" dirty="0" err="1"/>
              <a:t>JobsEQ</a:t>
            </a:r>
            <a:r>
              <a:rPr lang="en-US" sz="1400" i="1" dirty="0"/>
              <a:t> Analysis</a:t>
            </a:r>
          </a:p>
        </p:txBody>
      </p:sp>
    </p:spTree>
    <p:extLst>
      <p:ext uri="{BB962C8B-B14F-4D97-AF65-F5344CB8AC3E}">
        <p14:creationId xmlns:p14="http://schemas.microsoft.com/office/powerpoint/2010/main" val="1002734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graphicEl>
                                              <a:chart seriesIdx="-3" categoryIdx="-3" bldStep="gridLegend"/>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graphicEl>
                                              <a:chart seriesIdx="0" categoryIdx="0" bldStep="ptInCategory"/>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graphicEl>
                                              <a:chart seriesIdx="1" categoryIdx="0" bldStep="ptInCategory"/>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graphicEl>
                                              <a:chart seriesIdx="0" categoryIdx="1" bldStep="ptInCategory"/>
                                            </p:graphicEl>
                                          </p:spTgt>
                                        </p:tgtEl>
                                        <p:attrNameLst>
                                          <p:attrName>style.visibility</p:attrName>
                                        </p:attrNameLst>
                                      </p:cBhvr>
                                      <p:to>
                                        <p:strVal val="visible"/>
                                      </p:to>
                                    </p:set>
                                  </p:childTnLst>
                                </p:cTn>
                              </p:par>
                            </p:childTnLst>
                          </p:cTn>
                        </p:par>
                        <p:par>
                          <p:cTn id="19" fill="hold">
                            <p:stCondLst>
                              <p:cond delay="0"/>
                            </p:stCondLst>
                            <p:childTnLst>
                              <p:par>
                                <p:cTn id="20" presetID="1" presetClass="entr" presetSubtype="0" fill="hold" grpId="0" nodeType="afterEffect">
                                  <p:stCondLst>
                                    <p:cond delay="0"/>
                                  </p:stCondLst>
                                  <p:childTnLst>
                                    <p:set>
                                      <p:cBhvr>
                                        <p:cTn id="21" dur="1" fill="hold">
                                          <p:stCondLst>
                                            <p:cond delay="0"/>
                                          </p:stCondLst>
                                        </p:cTn>
                                        <p:tgtEl>
                                          <p:spTgt spid="16">
                                            <p:graphicEl>
                                              <a:chart seriesIdx="1" categoryIdx="1" bldStep="ptInCategory"/>
                                            </p:graphicEl>
                                          </p:spTgt>
                                        </p:tgtEl>
                                        <p:attrNameLst>
                                          <p:attrName>style.visibility</p:attrName>
                                        </p:attrNameLst>
                                      </p:cBhvr>
                                      <p:to>
                                        <p:strVal val="visible"/>
                                      </p:to>
                                    </p:set>
                                  </p:childTnLst>
                                </p:cTn>
                              </p:par>
                            </p:childTnLst>
                          </p:cTn>
                        </p:par>
                        <p:par>
                          <p:cTn id="22" fill="hold">
                            <p:stCondLst>
                              <p:cond delay="0"/>
                            </p:stCondLst>
                            <p:childTnLst>
                              <p:par>
                                <p:cTn id="23" presetID="1" presetClass="entr" presetSubtype="0"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5"/>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Graphic spid="16" grpId="0" uiExpand="1">
        <p:bldSub>
          <a:bldChart bld="categoryEl"/>
        </p:bldSub>
      </p:bldGraphic>
      <p:bldP spid="19" grpId="0"/>
      <p:bldP spid="20" grpId="0" animBg="1"/>
      <p:bldP spid="2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682425"/>
            <a:ext cx="8229600" cy="609600"/>
          </a:xfrm>
        </p:spPr>
        <p:txBody>
          <a:bodyPr>
            <a:normAutofit/>
          </a:bodyPr>
          <a:lstStyle/>
          <a:p>
            <a:pPr marL="514350" indent="-514350">
              <a:buNone/>
            </a:pPr>
            <a:r>
              <a:rPr lang="en-US" sz="2800" dirty="0"/>
              <a:t>3.	 Increasing demand for highly skilled labor force</a:t>
            </a:r>
          </a:p>
        </p:txBody>
      </p:sp>
      <p:sp>
        <p:nvSpPr>
          <p:cNvPr id="5" name="Rectangle 2"/>
          <p:cNvSpPr>
            <a:spLocks noGrp="1" noChangeArrowheads="1"/>
          </p:cNvSpPr>
          <p:nvPr>
            <p:ph type="title"/>
          </p:nvPr>
        </p:nvSpPr>
        <p:spPr bwMode="auto">
          <a:xfrm>
            <a:off x="0" y="457200"/>
            <a:ext cx="9144000" cy="584775"/>
          </a:xfrm>
          <a:prstGeom prst="rect">
            <a:avLst/>
          </a:prstGeom>
          <a:noFill/>
          <a:ln w="9525">
            <a:noFill/>
            <a:miter lim="800000"/>
            <a:headEnd/>
            <a:tailEnd/>
          </a:ln>
        </p:spPr>
        <p:txBody>
          <a:bodyPr wrap="square">
            <a:spAutoFit/>
          </a:bodyPr>
          <a:lstStyle/>
          <a:p>
            <a:pPr algn="ctr"/>
            <a:r>
              <a:rPr lang="en-US" sz="3200" b="1" dirty="0">
                <a:solidFill>
                  <a:srgbClr val="000066"/>
                </a:solidFill>
                <a:cs typeface="Times New Roman" charset="0"/>
              </a:rPr>
              <a:t>Georgia’s Future Workforce</a:t>
            </a:r>
          </a:p>
        </p:txBody>
      </p:sp>
      <p:sp>
        <p:nvSpPr>
          <p:cNvPr id="6" name="Rectangle 5"/>
          <p:cNvSpPr/>
          <p:nvPr/>
        </p:nvSpPr>
        <p:spPr>
          <a:xfrm>
            <a:off x="457200" y="1625025"/>
            <a:ext cx="8077200" cy="523220"/>
          </a:xfrm>
          <a:prstGeom prst="rect">
            <a:avLst/>
          </a:prstGeom>
        </p:spPr>
        <p:txBody>
          <a:bodyPr wrap="square">
            <a:spAutoFit/>
          </a:bodyPr>
          <a:lstStyle/>
          <a:p>
            <a:pPr marL="514350" indent="-514350"/>
            <a:r>
              <a:rPr lang="en-US" sz="2800" dirty="0"/>
              <a:t>1.	 Increasing academic rigor and expectations</a:t>
            </a:r>
          </a:p>
        </p:txBody>
      </p:sp>
      <p:sp>
        <p:nvSpPr>
          <p:cNvPr id="7" name="Rectangle 6"/>
          <p:cNvSpPr/>
          <p:nvPr/>
        </p:nvSpPr>
        <p:spPr>
          <a:xfrm>
            <a:off x="457200" y="2702005"/>
            <a:ext cx="8382000" cy="523220"/>
          </a:xfrm>
          <a:prstGeom prst="rect">
            <a:avLst/>
          </a:prstGeom>
        </p:spPr>
        <p:txBody>
          <a:bodyPr wrap="square">
            <a:spAutoFit/>
          </a:bodyPr>
          <a:lstStyle/>
          <a:p>
            <a:pPr marL="514350" indent="-514350"/>
            <a:r>
              <a:rPr lang="en-US" sz="2800" dirty="0"/>
              <a:t>2.	Changing demographics</a:t>
            </a:r>
          </a:p>
        </p:txBody>
      </p:sp>
      <p:sp>
        <p:nvSpPr>
          <p:cNvPr id="8" name="Rectangle 7"/>
          <p:cNvSpPr/>
          <p:nvPr/>
        </p:nvSpPr>
        <p:spPr>
          <a:xfrm>
            <a:off x="4114800" y="2057400"/>
            <a:ext cx="609600" cy="646331"/>
          </a:xfrm>
          <a:prstGeom prst="rect">
            <a:avLst/>
          </a:prstGeom>
        </p:spPr>
        <p:txBody>
          <a:bodyPr wrap="square">
            <a:spAutoFit/>
          </a:bodyPr>
          <a:lstStyle/>
          <a:p>
            <a:pPr algn="ctr">
              <a:spcBef>
                <a:spcPct val="50000"/>
              </a:spcBef>
            </a:pPr>
            <a:r>
              <a:rPr lang="en-US" sz="3600" b="1" dirty="0">
                <a:solidFill>
                  <a:schemeClr val="tx1">
                    <a:lumMod val="95000"/>
                    <a:lumOff val="5000"/>
                  </a:schemeClr>
                </a:solidFill>
                <a:latin typeface="Calibri" pitchFamily="34" charset="0"/>
                <a:cs typeface="Arial" charset="0"/>
              </a:rPr>
              <a:t>+</a:t>
            </a:r>
          </a:p>
        </p:txBody>
      </p:sp>
      <p:sp>
        <p:nvSpPr>
          <p:cNvPr id="9" name="Rectangle 8"/>
          <p:cNvSpPr/>
          <p:nvPr/>
        </p:nvSpPr>
        <p:spPr>
          <a:xfrm>
            <a:off x="4210293" y="3160693"/>
            <a:ext cx="413896" cy="646331"/>
          </a:xfrm>
          <a:prstGeom prst="rect">
            <a:avLst/>
          </a:prstGeom>
        </p:spPr>
        <p:txBody>
          <a:bodyPr wrap="none">
            <a:spAutoFit/>
          </a:bodyPr>
          <a:lstStyle/>
          <a:p>
            <a:pPr algn="ctr">
              <a:spcBef>
                <a:spcPct val="50000"/>
              </a:spcBef>
            </a:pPr>
            <a:r>
              <a:rPr lang="en-US" sz="3600" b="1" dirty="0">
                <a:solidFill>
                  <a:schemeClr val="tx1">
                    <a:lumMod val="95000"/>
                    <a:lumOff val="5000"/>
                  </a:schemeClr>
                </a:solidFill>
                <a:latin typeface="Calibri" pitchFamily="34" charset="0"/>
                <a:cs typeface="Arial" charset="0"/>
              </a:rPr>
              <a:t>+</a:t>
            </a:r>
          </a:p>
        </p:txBody>
      </p:sp>
      <p:sp>
        <p:nvSpPr>
          <p:cNvPr id="10" name="Rectangle 9"/>
          <p:cNvSpPr/>
          <p:nvPr/>
        </p:nvSpPr>
        <p:spPr>
          <a:xfrm>
            <a:off x="4210293" y="4227493"/>
            <a:ext cx="413896" cy="646331"/>
          </a:xfrm>
          <a:prstGeom prst="rect">
            <a:avLst/>
          </a:prstGeom>
        </p:spPr>
        <p:txBody>
          <a:bodyPr wrap="none">
            <a:spAutoFit/>
          </a:bodyPr>
          <a:lstStyle/>
          <a:p>
            <a:pPr algn="ctr">
              <a:spcBef>
                <a:spcPct val="50000"/>
              </a:spcBef>
            </a:pPr>
            <a:r>
              <a:rPr lang="en-US" sz="3600" b="1" dirty="0">
                <a:solidFill>
                  <a:schemeClr val="tx1">
                    <a:lumMod val="95000"/>
                    <a:lumOff val="5000"/>
                  </a:schemeClr>
                </a:solidFill>
                <a:latin typeface="Calibri" pitchFamily="34" charset="0"/>
                <a:cs typeface="Arial" charset="0"/>
              </a:rPr>
              <a:t>=</a:t>
            </a:r>
          </a:p>
        </p:txBody>
      </p:sp>
      <p:cxnSp>
        <p:nvCxnSpPr>
          <p:cNvPr id="12" name="Straight Arrow Connector 11"/>
          <p:cNvCxnSpPr/>
          <p:nvPr/>
        </p:nvCxnSpPr>
        <p:spPr>
          <a:xfrm flipH="1">
            <a:off x="2438400" y="4673025"/>
            <a:ext cx="1752600" cy="609600"/>
          </a:xfrm>
          <a:prstGeom prst="straightConnector1">
            <a:avLst/>
          </a:prstGeom>
          <a:ln w="15875"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4648200" y="4673025"/>
            <a:ext cx="1676400" cy="609600"/>
          </a:xfrm>
          <a:prstGeom prst="straightConnector1">
            <a:avLst/>
          </a:prstGeom>
          <a:ln w="15875">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492369" y="5486400"/>
            <a:ext cx="2895600" cy="584775"/>
          </a:xfrm>
          <a:prstGeom prst="rect">
            <a:avLst/>
          </a:prstGeom>
          <a:noFill/>
        </p:spPr>
        <p:txBody>
          <a:bodyPr wrap="square" rtlCol="0">
            <a:spAutoFit/>
          </a:bodyPr>
          <a:lstStyle/>
          <a:p>
            <a:r>
              <a:rPr lang="en-US" sz="3200" b="1" dirty="0">
                <a:solidFill>
                  <a:srgbClr val="E11148"/>
                </a:solidFill>
              </a:rPr>
              <a:t>Perfect Storm?</a:t>
            </a:r>
          </a:p>
        </p:txBody>
      </p:sp>
      <p:sp>
        <p:nvSpPr>
          <p:cNvPr id="18" name="TextBox 17"/>
          <p:cNvSpPr txBox="1"/>
          <p:nvPr/>
        </p:nvSpPr>
        <p:spPr>
          <a:xfrm>
            <a:off x="3886200" y="5329517"/>
            <a:ext cx="5410200" cy="1077218"/>
          </a:xfrm>
          <a:prstGeom prst="rect">
            <a:avLst/>
          </a:prstGeom>
          <a:noFill/>
        </p:spPr>
        <p:txBody>
          <a:bodyPr wrap="square" rtlCol="0">
            <a:spAutoFit/>
          </a:bodyPr>
          <a:lstStyle/>
          <a:p>
            <a:pPr algn="ctr"/>
            <a:r>
              <a:rPr lang="en-US" sz="3200" b="1" dirty="0">
                <a:solidFill>
                  <a:srgbClr val="E11148"/>
                </a:solidFill>
              </a:rPr>
              <a:t>Positive Collective </a:t>
            </a:r>
          </a:p>
          <a:p>
            <a:pPr algn="ctr"/>
            <a:r>
              <a:rPr lang="en-US" sz="3200" b="1" dirty="0">
                <a:solidFill>
                  <a:srgbClr val="E11148"/>
                </a:solidFill>
              </a:rPr>
              <a:t>Impact?</a:t>
            </a:r>
          </a:p>
        </p:txBody>
      </p:sp>
    </p:spTree>
    <p:extLst>
      <p:ext uri="{BB962C8B-B14F-4D97-AF65-F5344CB8AC3E}">
        <p14:creationId xmlns:p14="http://schemas.microsoft.com/office/powerpoint/2010/main" val="689958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linds(horizontal)">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9">
                                            <p:txEl>
                                              <p:pRg st="0" end="0"/>
                                            </p:txEl>
                                          </p:spTgt>
                                        </p:tgtEl>
                                        <p:attrNameLst>
                                          <p:attrName>style.visibility</p:attrName>
                                        </p:attrNameLst>
                                      </p:cBhvr>
                                      <p:to>
                                        <p:strVal val="visible"/>
                                      </p:to>
                                    </p:set>
                                    <p:animEffect transition="in" filter="blinds(horizontal)">
                                      <p:cBhvr>
                                        <p:cTn id="20" dur="500"/>
                                        <p:tgtEl>
                                          <p:spTgt spid="9">
                                            <p:txEl>
                                              <p:pRg st="0" end="0"/>
                                            </p:txEl>
                                          </p:spTgt>
                                        </p:tgtEl>
                                      </p:cBhvr>
                                    </p:animEffect>
                                  </p:childTnLst>
                                </p:cTn>
                              </p:par>
                              <p:par>
                                <p:cTn id="21" presetID="3" presetClass="entr" presetSubtype="10" fill="hold" grpId="0" nodeType="with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animEffect transition="in" filter="blinds(horizontal)">
                                      <p:cBhvr>
                                        <p:cTn id="23" dur="500"/>
                                        <p:tgtEl>
                                          <p:spTgt spid="3">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31" presetClass="entr" presetSubtype="0" fill="hold" grpId="0" nodeType="clickEffect">
                                  <p:stCondLst>
                                    <p:cond delay="0"/>
                                  </p:stCondLst>
                                  <p:iterate type="lt">
                                    <p:tmPct val="5000"/>
                                  </p:iterate>
                                  <p:childTnLst>
                                    <p:set>
                                      <p:cBhvr>
                                        <p:cTn id="27" dur="1" fill="hold">
                                          <p:stCondLst>
                                            <p:cond delay="0"/>
                                          </p:stCondLst>
                                        </p:cTn>
                                        <p:tgtEl>
                                          <p:spTgt spid="10"/>
                                        </p:tgtEl>
                                        <p:attrNameLst>
                                          <p:attrName>style.visibility</p:attrName>
                                        </p:attrNameLst>
                                      </p:cBhvr>
                                      <p:to>
                                        <p:strVal val="visible"/>
                                      </p:to>
                                    </p:set>
                                    <p:anim calcmode="lin" valueType="num">
                                      <p:cBhvr>
                                        <p:cTn id="28" dur="1000" fill="hold"/>
                                        <p:tgtEl>
                                          <p:spTgt spid="10"/>
                                        </p:tgtEl>
                                        <p:attrNameLst>
                                          <p:attrName>ppt_w</p:attrName>
                                        </p:attrNameLst>
                                      </p:cBhvr>
                                      <p:tavLst>
                                        <p:tav tm="0">
                                          <p:val>
                                            <p:fltVal val="0"/>
                                          </p:val>
                                        </p:tav>
                                        <p:tav tm="100000">
                                          <p:val>
                                            <p:strVal val="#ppt_w"/>
                                          </p:val>
                                        </p:tav>
                                      </p:tavLst>
                                    </p:anim>
                                    <p:anim calcmode="lin" valueType="num">
                                      <p:cBhvr>
                                        <p:cTn id="29" dur="1000" fill="hold"/>
                                        <p:tgtEl>
                                          <p:spTgt spid="10"/>
                                        </p:tgtEl>
                                        <p:attrNameLst>
                                          <p:attrName>ppt_h</p:attrName>
                                        </p:attrNameLst>
                                      </p:cBhvr>
                                      <p:tavLst>
                                        <p:tav tm="0">
                                          <p:val>
                                            <p:fltVal val="0"/>
                                          </p:val>
                                        </p:tav>
                                        <p:tav tm="100000">
                                          <p:val>
                                            <p:strVal val="#ppt_h"/>
                                          </p:val>
                                        </p:tav>
                                      </p:tavLst>
                                    </p:anim>
                                    <p:anim calcmode="lin" valueType="num">
                                      <p:cBhvr>
                                        <p:cTn id="30" dur="1000" fill="hold"/>
                                        <p:tgtEl>
                                          <p:spTgt spid="10"/>
                                        </p:tgtEl>
                                        <p:attrNameLst>
                                          <p:attrName>style.rotation</p:attrName>
                                        </p:attrNameLst>
                                      </p:cBhvr>
                                      <p:tavLst>
                                        <p:tav tm="0">
                                          <p:val>
                                            <p:fltVal val="90"/>
                                          </p:val>
                                        </p:tav>
                                        <p:tav tm="100000">
                                          <p:val>
                                            <p:fltVal val="0"/>
                                          </p:val>
                                        </p:tav>
                                      </p:tavLst>
                                    </p:anim>
                                    <p:animEffect transition="in" filter="fade">
                                      <p:cBhvr>
                                        <p:cTn id="31" dur="1000"/>
                                        <p:tgtEl>
                                          <p:spTgt spid="10"/>
                                        </p:tgtEl>
                                      </p:cBhvr>
                                    </p:animEffect>
                                  </p:childTnLst>
                                </p:cTn>
                              </p:par>
                              <p:par>
                                <p:cTn id="32" presetID="31" presetClass="entr" presetSubtype="0" fill="hold" nodeType="withEffect">
                                  <p:stCondLst>
                                    <p:cond delay="0"/>
                                  </p:stCondLst>
                                  <p:iterate type="lt">
                                    <p:tmPct val="5000"/>
                                  </p:iterate>
                                  <p:childTnLst>
                                    <p:set>
                                      <p:cBhvr>
                                        <p:cTn id="33" dur="1" fill="hold">
                                          <p:stCondLst>
                                            <p:cond delay="0"/>
                                          </p:stCondLst>
                                        </p:cTn>
                                        <p:tgtEl>
                                          <p:spTgt spid="12"/>
                                        </p:tgtEl>
                                        <p:attrNameLst>
                                          <p:attrName>style.visibility</p:attrName>
                                        </p:attrNameLst>
                                      </p:cBhvr>
                                      <p:to>
                                        <p:strVal val="visible"/>
                                      </p:to>
                                    </p:set>
                                    <p:anim calcmode="lin" valueType="num">
                                      <p:cBhvr>
                                        <p:cTn id="34" dur="1000" fill="hold"/>
                                        <p:tgtEl>
                                          <p:spTgt spid="12"/>
                                        </p:tgtEl>
                                        <p:attrNameLst>
                                          <p:attrName>ppt_w</p:attrName>
                                        </p:attrNameLst>
                                      </p:cBhvr>
                                      <p:tavLst>
                                        <p:tav tm="0">
                                          <p:val>
                                            <p:fltVal val="0"/>
                                          </p:val>
                                        </p:tav>
                                        <p:tav tm="100000">
                                          <p:val>
                                            <p:strVal val="#ppt_w"/>
                                          </p:val>
                                        </p:tav>
                                      </p:tavLst>
                                    </p:anim>
                                    <p:anim calcmode="lin" valueType="num">
                                      <p:cBhvr>
                                        <p:cTn id="35" dur="1000" fill="hold"/>
                                        <p:tgtEl>
                                          <p:spTgt spid="12"/>
                                        </p:tgtEl>
                                        <p:attrNameLst>
                                          <p:attrName>ppt_h</p:attrName>
                                        </p:attrNameLst>
                                      </p:cBhvr>
                                      <p:tavLst>
                                        <p:tav tm="0">
                                          <p:val>
                                            <p:fltVal val="0"/>
                                          </p:val>
                                        </p:tav>
                                        <p:tav tm="100000">
                                          <p:val>
                                            <p:strVal val="#ppt_h"/>
                                          </p:val>
                                        </p:tav>
                                      </p:tavLst>
                                    </p:anim>
                                    <p:anim calcmode="lin" valueType="num">
                                      <p:cBhvr>
                                        <p:cTn id="36" dur="1000" fill="hold"/>
                                        <p:tgtEl>
                                          <p:spTgt spid="12"/>
                                        </p:tgtEl>
                                        <p:attrNameLst>
                                          <p:attrName>style.rotation</p:attrName>
                                        </p:attrNameLst>
                                      </p:cBhvr>
                                      <p:tavLst>
                                        <p:tav tm="0">
                                          <p:val>
                                            <p:fltVal val="90"/>
                                          </p:val>
                                        </p:tav>
                                        <p:tav tm="100000">
                                          <p:val>
                                            <p:fltVal val="0"/>
                                          </p:val>
                                        </p:tav>
                                      </p:tavLst>
                                    </p:anim>
                                    <p:animEffect transition="in" filter="fade">
                                      <p:cBhvr>
                                        <p:cTn id="37" dur="1000"/>
                                        <p:tgtEl>
                                          <p:spTgt spid="12"/>
                                        </p:tgtEl>
                                      </p:cBhvr>
                                    </p:animEffect>
                                  </p:childTnLst>
                                </p:cTn>
                              </p:par>
                              <p:par>
                                <p:cTn id="38" presetID="31" presetClass="entr" presetSubtype="0" fill="hold" grpId="0" nodeType="withEffect">
                                  <p:stCondLst>
                                    <p:cond delay="0"/>
                                  </p:stCondLst>
                                  <p:iterate type="lt">
                                    <p:tmPct val="5000"/>
                                  </p:iterate>
                                  <p:childTnLst>
                                    <p:set>
                                      <p:cBhvr>
                                        <p:cTn id="39" dur="1" fill="hold">
                                          <p:stCondLst>
                                            <p:cond delay="0"/>
                                          </p:stCondLst>
                                        </p:cTn>
                                        <p:tgtEl>
                                          <p:spTgt spid="17"/>
                                        </p:tgtEl>
                                        <p:attrNameLst>
                                          <p:attrName>style.visibility</p:attrName>
                                        </p:attrNameLst>
                                      </p:cBhvr>
                                      <p:to>
                                        <p:strVal val="visible"/>
                                      </p:to>
                                    </p:set>
                                    <p:anim calcmode="lin" valueType="num">
                                      <p:cBhvr>
                                        <p:cTn id="40" dur="1000" fill="hold"/>
                                        <p:tgtEl>
                                          <p:spTgt spid="17"/>
                                        </p:tgtEl>
                                        <p:attrNameLst>
                                          <p:attrName>ppt_w</p:attrName>
                                        </p:attrNameLst>
                                      </p:cBhvr>
                                      <p:tavLst>
                                        <p:tav tm="0">
                                          <p:val>
                                            <p:fltVal val="0"/>
                                          </p:val>
                                        </p:tav>
                                        <p:tav tm="100000">
                                          <p:val>
                                            <p:strVal val="#ppt_w"/>
                                          </p:val>
                                        </p:tav>
                                      </p:tavLst>
                                    </p:anim>
                                    <p:anim calcmode="lin" valueType="num">
                                      <p:cBhvr>
                                        <p:cTn id="41" dur="1000" fill="hold"/>
                                        <p:tgtEl>
                                          <p:spTgt spid="17"/>
                                        </p:tgtEl>
                                        <p:attrNameLst>
                                          <p:attrName>ppt_h</p:attrName>
                                        </p:attrNameLst>
                                      </p:cBhvr>
                                      <p:tavLst>
                                        <p:tav tm="0">
                                          <p:val>
                                            <p:fltVal val="0"/>
                                          </p:val>
                                        </p:tav>
                                        <p:tav tm="100000">
                                          <p:val>
                                            <p:strVal val="#ppt_h"/>
                                          </p:val>
                                        </p:tav>
                                      </p:tavLst>
                                    </p:anim>
                                    <p:anim calcmode="lin" valueType="num">
                                      <p:cBhvr>
                                        <p:cTn id="42" dur="1000" fill="hold"/>
                                        <p:tgtEl>
                                          <p:spTgt spid="17"/>
                                        </p:tgtEl>
                                        <p:attrNameLst>
                                          <p:attrName>style.rotation</p:attrName>
                                        </p:attrNameLst>
                                      </p:cBhvr>
                                      <p:tavLst>
                                        <p:tav tm="0">
                                          <p:val>
                                            <p:fltVal val="90"/>
                                          </p:val>
                                        </p:tav>
                                        <p:tav tm="100000">
                                          <p:val>
                                            <p:fltVal val="0"/>
                                          </p:val>
                                        </p:tav>
                                      </p:tavLst>
                                    </p:anim>
                                    <p:animEffect transition="in" filter="fade">
                                      <p:cBhvr>
                                        <p:cTn id="43" dur="1000"/>
                                        <p:tgtEl>
                                          <p:spTgt spid="17"/>
                                        </p:tgtEl>
                                      </p:cBhvr>
                                    </p:animEffect>
                                  </p:childTnLst>
                                </p:cTn>
                              </p:par>
                            </p:childTnLst>
                          </p:cTn>
                        </p:par>
                      </p:childTnLst>
                    </p:cTn>
                  </p:par>
                  <p:par>
                    <p:cTn id="44" fill="hold">
                      <p:stCondLst>
                        <p:cond delay="indefinite"/>
                      </p:stCondLst>
                      <p:childTnLst>
                        <p:par>
                          <p:cTn id="45" fill="hold">
                            <p:stCondLst>
                              <p:cond delay="0"/>
                            </p:stCondLst>
                            <p:childTnLst>
                              <p:par>
                                <p:cTn id="46" presetID="31" presetClass="entr" presetSubtype="0" fill="hold" nodeType="clickEffect">
                                  <p:stCondLst>
                                    <p:cond delay="0"/>
                                  </p:stCondLst>
                                  <p:iterate type="lt">
                                    <p:tmPct val="5000"/>
                                  </p:iterate>
                                  <p:childTnLst>
                                    <p:set>
                                      <p:cBhvr>
                                        <p:cTn id="47" dur="1" fill="hold">
                                          <p:stCondLst>
                                            <p:cond delay="0"/>
                                          </p:stCondLst>
                                        </p:cTn>
                                        <p:tgtEl>
                                          <p:spTgt spid="14"/>
                                        </p:tgtEl>
                                        <p:attrNameLst>
                                          <p:attrName>style.visibility</p:attrName>
                                        </p:attrNameLst>
                                      </p:cBhvr>
                                      <p:to>
                                        <p:strVal val="visible"/>
                                      </p:to>
                                    </p:set>
                                    <p:anim calcmode="lin" valueType="num">
                                      <p:cBhvr>
                                        <p:cTn id="48" dur="1000" fill="hold"/>
                                        <p:tgtEl>
                                          <p:spTgt spid="14"/>
                                        </p:tgtEl>
                                        <p:attrNameLst>
                                          <p:attrName>ppt_w</p:attrName>
                                        </p:attrNameLst>
                                      </p:cBhvr>
                                      <p:tavLst>
                                        <p:tav tm="0">
                                          <p:val>
                                            <p:fltVal val="0"/>
                                          </p:val>
                                        </p:tav>
                                        <p:tav tm="100000">
                                          <p:val>
                                            <p:strVal val="#ppt_w"/>
                                          </p:val>
                                        </p:tav>
                                      </p:tavLst>
                                    </p:anim>
                                    <p:anim calcmode="lin" valueType="num">
                                      <p:cBhvr>
                                        <p:cTn id="49" dur="1000" fill="hold"/>
                                        <p:tgtEl>
                                          <p:spTgt spid="14"/>
                                        </p:tgtEl>
                                        <p:attrNameLst>
                                          <p:attrName>ppt_h</p:attrName>
                                        </p:attrNameLst>
                                      </p:cBhvr>
                                      <p:tavLst>
                                        <p:tav tm="0">
                                          <p:val>
                                            <p:fltVal val="0"/>
                                          </p:val>
                                        </p:tav>
                                        <p:tav tm="100000">
                                          <p:val>
                                            <p:strVal val="#ppt_h"/>
                                          </p:val>
                                        </p:tav>
                                      </p:tavLst>
                                    </p:anim>
                                    <p:anim calcmode="lin" valueType="num">
                                      <p:cBhvr>
                                        <p:cTn id="50" dur="1000" fill="hold"/>
                                        <p:tgtEl>
                                          <p:spTgt spid="14"/>
                                        </p:tgtEl>
                                        <p:attrNameLst>
                                          <p:attrName>style.rotation</p:attrName>
                                        </p:attrNameLst>
                                      </p:cBhvr>
                                      <p:tavLst>
                                        <p:tav tm="0">
                                          <p:val>
                                            <p:fltVal val="90"/>
                                          </p:val>
                                        </p:tav>
                                        <p:tav tm="100000">
                                          <p:val>
                                            <p:fltVal val="0"/>
                                          </p:val>
                                        </p:tav>
                                      </p:tavLst>
                                    </p:anim>
                                    <p:animEffect transition="in" filter="fade">
                                      <p:cBhvr>
                                        <p:cTn id="51" dur="1000"/>
                                        <p:tgtEl>
                                          <p:spTgt spid="14"/>
                                        </p:tgtEl>
                                      </p:cBhvr>
                                    </p:animEffect>
                                  </p:childTnLst>
                                </p:cTn>
                              </p:par>
                              <p:par>
                                <p:cTn id="52" presetID="31" presetClass="entr" presetSubtype="0" fill="hold" grpId="0" nodeType="withEffect">
                                  <p:stCondLst>
                                    <p:cond delay="0"/>
                                  </p:stCondLst>
                                  <p:iterate type="lt">
                                    <p:tmPct val="5000"/>
                                  </p:iterate>
                                  <p:childTnLst>
                                    <p:set>
                                      <p:cBhvr>
                                        <p:cTn id="53" dur="1" fill="hold">
                                          <p:stCondLst>
                                            <p:cond delay="0"/>
                                          </p:stCondLst>
                                        </p:cTn>
                                        <p:tgtEl>
                                          <p:spTgt spid="18"/>
                                        </p:tgtEl>
                                        <p:attrNameLst>
                                          <p:attrName>style.visibility</p:attrName>
                                        </p:attrNameLst>
                                      </p:cBhvr>
                                      <p:to>
                                        <p:strVal val="visible"/>
                                      </p:to>
                                    </p:set>
                                    <p:anim calcmode="lin" valueType="num">
                                      <p:cBhvr>
                                        <p:cTn id="54" dur="1000" fill="hold"/>
                                        <p:tgtEl>
                                          <p:spTgt spid="18"/>
                                        </p:tgtEl>
                                        <p:attrNameLst>
                                          <p:attrName>ppt_w</p:attrName>
                                        </p:attrNameLst>
                                      </p:cBhvr>
                                      <p:tavLst>
                                        <p:tav tm="0">
                                          <p:val>
                                            <p:fltVal val="0"/>
                                          </p:val>
                                        </p:tav>
                                        <p:tav tm="100000">
                                          <p:val>
                                            <p:strVal val="#ppt_w"/>
                                          </p:val>
                                        </p:tav>
                                      </p:tavLst>
                                    </p:anim>
                                    <p:anim calcmode="lin" valueType="num">
                                      <p:cBhvr>
                                        <p:cTn id="55" dur="1000" fill="hold"/>
                                        <p:tgtEl>
                                          <p:spTgt spid="18"/>
                                        </p:tgtEl>
                                        <p:attrNameLst>
                                          <p:attrName>ppt_h</p:attrName>
                                        </p:attrNameLst>
                                      </p:cBhvr>
                                      <p:tavLst>
                                        <p:tav tm="0">
                                          <p:val>
                                            <p:fltVal val="0"/>
                                          </p:val>
                                        </p:tav>
                                        <p:tav tm="100000">
                                          <p:val>
                                            <p:strVal val="#ppt_h"/>
                                          </p:val>
                                        </p:tav>
                                      </p:tavLst>
                                    </p:anim>
                                    <p:anim calcmode="lin" valueType="num">
                                      <p:cBhvr>
                                        <p:cTn id="56" dur="1000" fill="hold"/>
                                        <p:tgtEl>
                                          <p:spTgt spid="18"/>
                                        </p:tgtEl>
                                        <p:attrNameLst>
                                          <p:attrName>style.rotation</p:attrName>
                                        </p:attrNameLst>
                                      </p:cBhvr>
                                      <p:tavLst>
                                        <p:tav tm="0">
                                          <p:val>
                                            <p:fltVal val="90"/>
                                          </p:val>
                                        </p:tav>
                                        <p:tav tm="100000">
                                          <p:val>
                                            <p:fltVal val="0"/>
                                          </p:val>
                                        </p:tav>
                                      </p:tavLst>
                                    </p:anim>
                                    <p:animEffect transition="in" filter="fade">
                                      <p:cBhvr>
                                        <p:cTn id="57"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P spid="7" grpId="0"/>
      <p:bldP spid="8" grpId="0"/>
      <p:bldP spid="9" grpId="0" build="allAtOnce"/>
      <p:bldP spid="10" grpId="0"/>
      <p:bldP spid="17" grpId="0"/>
      <p:bldP spid="1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cture containing screenshot&#10;&#10;Description generated with high confidence">
            <a:extLst>
              <a:ext uri="{FF2B5EF4-FFF2-40B4-BE49-F238E27FC236}">
                <a16:creationId xmlns:a16="http://schemas.microsoft.com/office/drawing/2014/main" id="{D0C704F6-C8CA-45F7-9C3C-DDF97244BFB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2913"/>
          <a:stretch/>
        </p:blipFill>
        <p:spPr>
          <a:xfrm>
            <a:off x="20" y="152400"/>
            <a:ext cx="9143980" cy="6857990"/>
          </a:xfrm>
          <a:prstGeom prst="rect">
            <a:avLst/>
          </a:prstGeom>
        </p:spPr>
      </p:pic>
      <p:sp>
        <p:nvSpPr>
          <p:cNvPr id="9" name="Rectangle 3">
            <a:extLst>
              <a:ext uri="{FF2B5EF4-FFF2-40B4-BE49-F238E27FC236}">
                <a16:creationId xmlns:a16="http://schemas.microsoft.com/office/drawing/2014/main" id="{62575BDB-1696-4EC9-B582-468CA16D1094}"/>
              </a:ext>
            </a:extLst>
          </p:cNvPr>
          <p:cNvSpPr txBox="1">
            <a:spLocks noChangeArrowheads="1"/>
          </p:cNvSpPr>
          <p:nvPr/>
        </p:nvSpPr>
        <p:spPr>
          <a:xfrm>
            <a:off x="0" y="2057400"/>
            <a:ext cx="9144000" cy="1676400"/>
          </a:xfrm>
          <a:prstGeom prst="rect">
            <a:avLst/>
          </a:prstGeom>
          <a:solidFill>
            <a:srgbClr val="0070C0"/>
          </a:solidFill>
          <a:ln w="57150" cmpd="thinThick">
            <a:noFill/>
          </a:ln>
          <a:effectLst/>
        </p:spPr>
        <p:txBody>
          <a:bodyPr vert="horz" lIns="91440" tIns="45720" rIns="91440" bIns="45720" rtlCol="0" anchor="ctr" anchorCtr="1">
            <a:normAutofit/>
          </a:bodyPr>
          <a:lstStyle/>
          <a:p>
            <a:r>
              <a:rPr lang="en-US" sz="3200" b="1" dirty="0">
                <a:solidFill>
                  <a:schemeClr val="bg1"/>
                </a:solidFill>
              </a:rPr>
              <a:t>What Can We Do?</a:t>
            </a:r>
          </a:p>
        </p:txBody>
      </p:sp>
    </p:spTree>
    <p:extLst>
      <p:ext uri="{BB962C8B-B14F-4D97-AF65-F5344CB8AC3E}">
        <p14:creationId xmlns:p14="http://schemas.microsoft.com/office/powerpoint/2010/main" val="10287205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 name="Picture 69"/>
          <p:cNvPicPr>
            <a:picLocks noChangeAspect="1"/>
          </p:cNvPicPr>
          <p:nvPr/>
        </p:nvPicPr>
        <p:blipFill rotWithShape="1">
          <a:blip r:embed="rId2" cstate="print">
            <a:extLst>
              <a:ext uri="{28A0092B-C50C-407E-A947-70E740481C1C}">
                <a14:useLocalDpi xmlns:a14="http://schemas.microsoft.com/office/drawing/2010/main" val="0"/>
              </a:ext>
            </a:extLst>
          </a:blip>
          <a:srcRect l="57025" t="39304" r="11810" b="41541"/>
          <a:stretch/>
        </p:blipFill>
        <p:spPr>
          <a:xfrm>
            <a:off x="4722878" y="2950127"/>
            <a:ext cx="2459149" cy="1203414"/>
          </a:xfrm>
          <a:prstGeom prst="rect">
            <a:avLst/>
          </a:prstGeom>
        </p:spPr>
      </p:pic>
      <p:pic>
        <p:nvPicPr>
          <p:cNvPr id="49" name="Picture 48"/>
          <p:cNvPicPr>
            <a:picLocks noChangeAspect="1"/>
          </p:cNvPicPr>
          <p:nvPr/>
        </p:nvPicPr>
        <p:blipFill rotWithShape="1">
          <a:blip r:embed="rId3" cstate="print">
            <a:extLst>
              <a:ext uri="{28A0092B-C50C-407E-A947-70E740481C1C}">
                <a14:useLocalDpi xmlns:a14="http://schemas.microsoft.com/office/drawing/2010/main" val="0"/>
              </a:ext>
            </a:extLst>
          </a:blip>
          <a:srcRect l="20930" t="46270" r="21366" b="45316"/>
          <a:stretch/>
        </p:blipFill>
        <p:spPr>
          <a:xfrm>
            <a:off x="2116135" y="3364908"/>
            <a:ext cx="4970465" cy="400643"/>
          </a:xfrm>
          <a:prstGeom prst="rect">
            <a:avLst/>
          </a:prstGeom>
        </p:spPr>
      </p:pic>
      <p:sp>
        <p:nvSpPr>
          <p:cNvPr id="26" name="Can 25"/>
          <p:cNvSpPr/>
          <p:nvPr/>
        </p:nvSpPr>
        <p:spPr>
          <a:xfrm rot="5400000">
            <a:off x="3860039" y="1934596"/>
            <a:ext cx="1456365" cy="5761547"/>
          </a:xfrm>
          <a:prstGeom prst="can">
            <a:avLst/>
          </a:prstGeom>
          <a:solidFill>
            <a:schemeClr val="bg1"/>
          </a:solidFill>
          <a:ln w="25400">
            <a:solidFill>
              <a:srgbClr val="C822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4" name="Rectangle 43"/>
          <p:cNvSpPr/>
          <p:nvPr/>
        </p:nvSpPr>
        <p:spPr>
          <a:xfrm rot="19188429">
            <a:off x="6830029" y="3635513"/>
            <a:ext cx="209383" cy="2016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50" name="Picture 49"/>
          <p:cNvPicPr>
            <a:picLocks noChangeAspect="1"/>
          </p:cNvPicPr>
          <p:nvPr/>
        </p:nvPicPr>
        <p:blipFill rotWithShape="1">
          <a:blip r:embed="rId4" cstate="print">
            <a:extLst>
              <a:ext uri="{28A0092B-C50C-407E-A947-70E740481C1C}">
                <a14:useLocalDpi xmlns:a14="http://schemas.microsoft.com/office/drawing/2010/main" val="0"/>
              </a:ext>
            </a:extLst>
          </a:blip>
          <a:srcRect l="25282" t="54893" r="50349"/>
          <a:stretch/>
        </p:blipFill>
        <p:spPr>
          <a:xfrm>
            <a:off x="3375019" y="4254348"/>
            <a:ext cx="1180654" cy="1207983"/>
          </a:xfrm>
          <a:prstGeom prst="rect">
            <a:avLst/>
          </a:prstGeom>
        </p:spPr>
      </p:pic>
      <p:pic>
        <p:nvPicPr>
          <p:cNvPr id="51" name="Picture 50"/>
          <p:cNvPicPr>
            <a:picLocks noChangeAspect="1"/>
          </p:cNvPicPr>
          <p:nvPr/>
        </p:nvPicPr>
        <p:blipFill rotWithShape="1">
          <a:blip r:embed="rId5" cstate="print">
            <a:extLst>
              <a:ext uri="{28A0092B-C50C-407E-A947-70E740481C1C}">
                <a14:useLocalDpi xmlns:a14="http://schemas.microsoft.com/office/drawing/2010/main" val="0"/>
              </a:ext>
            </a:extLst>
          </a:blip>
          <a:srcRect l="49651" t="54893" r="25847"/>
          <a:stretch/>
        </p:blipFill>
        <p:spPr>
          <a:xfrm>
            <a:off x="4585140" y="4243475"/>
            <a:ext cx="1187071" cy="1207983"/>
          </a:xfrm>
          <a:prstGeom prst="rect">
            <a:avLst/>
          </a:prstGeom>
        </p:spPr>
      </p:pic>
      <p:pic>
        <p:nvPicPr>
          <p:cNvPr id="52" name="Picture 5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824133" y="4254348"/>
            <a:ext cx="1201259" cy="1207983"/>
          </a:xfrm>
          <a:prstGeom prst="rect">
            <a:avLst/>
          </a:prstGeom>
        </p:spPr>
      </p:pic>
      <p:pic>
        <p:nvPicPr>
          <p:cNvPr id="53" name="Picture 5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184388" y="3723625"/>
            <a:ext cx="1194872" cy="1701597"/>
          </a:xfrm>
          <a:prstGeom prst="rect">
            <a:avLst/>
          </a:prstGeom>
        </p:spPr>
      </p:pic>
      <p:sp>
        <p:nvSpPr>
          <p:cNvPr id="63" name="Freeform 62"/>
          <p:cNvSpPr/>
          <p:nvPr/>
        </p:nvSpPr>
        <p:spPr>
          <a:xfrm>
            <a:off x="4356627" y="1655008"/>
            <a:ext cx="158440" cy="303636"/>
          </a:xfrm>
          <a:custGeom>
            <a:avLst/>
            <a:gdLst>
              <a:gd name="connsiteX0" fmla="*/ 0 w 211253"/>
              <a:gd name="connsiteY0" fmla="*/ 0 h 404848"/>
              <a:gd name="connsiteX1" fmla="*/ 111682 w 211253"/>
              <a:gd name="connsiteY1" fmla="*/ 139603 h 404848"/>
              <a:gd name="connsiteX2" fmla="*/ 97722 w 211253"/>
              <a:gd name="connsiteY2" fmla="*/ 181484 h 404848"/>
              <a:gd name="connsiteX3" fmla="*/ 90742 w 211253"/>
              <a:gd name="connsiteY3" fmla="*/ 202424 h 404848"/>
              <a:gd name="connsiteX4" fmla="*/ 111682 w 211253"/>
              <a:gd name="connsiteY4" fmla="*/ 216384 h 404848"/>
              <a:gd name="connsiteX5" fmla="*/ 132623 w 211253"/>
              <a:gd name="connsiteY5" fmla="*/ 223364 h 404848"/>
              <a:gd name="connsiteX6" fmla="*/ 146583 w 211253"/>
              <a:gd name="connsiteY6" fmla="*/ 237325 h 404848"/>
              <a:gd name="connsiteX7" fmla="*/ 153563 w 211253"/>
              <a:gd name="connsiteY7" fmla="*/ 258265 h 404848"/>
              <a:gd name="connsiteX8" fmla="*/ 153563 w 211253"/>
              <a:gd name="connsiteY8" fmla="*/ 342027 h 404848"/>
              <a:gd name="connsiteX9" fmla="*/ 174503 w 211253"/>
              <a:gd name="connsiteY9" fmla="*/ 349007 h 404848"/>
              <a:gd name="connsiteX10" fmla="*/ 188464 w 211253"/>
              <a:gd name="connsiteY10" fmla="*/ 362968 h 404848"/>
              <a:gd name="connsiteX11" fmla="*/ 209404 w 211253"/>
              <a:gd name="connsiteY11" fmla="*/ 376928 h 404848"/>
              <a:gd name="connsiteX12" fmla="*/ 209404 w 211253"/>
              <a:gd name="connsiteY12" fmla="*/ 404848 h 404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1253" h="404848">
                <a:moveTo>
                  <a:pt x="0" y="0"/>
                </a:moveTo>
                <a:cubicBezTo>
                  <a:pt x="37227" y="46534"/>
                  <a:pt x="83429" y="87133"/>
                  <a:pt x="111682" y="139603"/>
                </a:cubicBezTo>
                <a:cubicBezTo>
                  <a:pt x="118659" y="152560"/>
                  <a:pt x="102375" y="167524"/>
                  <a:pt x="97722" y="181484"/>
                </a:cubicBezTo>
                <a:lnTo>
                  <a:pt x="90742" y="202424"/>
                </a:lnTo>
                <a:cubicBezTo>
                  <a:pt x="97722" y="207077"/>
                  <a:pt x="104179" y="212632"/>
                  <a:pt x="111682" y="216384"/>
                </a:cubicBezTo>
                <a:cubicBezTo>
                  <a:pt x="118263" y="219674"/>
                  <a:pt x="126314" y="219578"/>
                  <a:pt x="132623" y="223364"/>
                </a:cubicBezTo>
                <a:cubicBezTo>
                  <a:pt x="138266" y="226750"/>
                  <a:pt x="141930" y="232671"/>
                  <a:pt x="146583" y="237325"/>
                </a:cubicBezTo>
                <a:cubicBezTo>
                  <a:pt x="148910" y="244305"/>
                  <a:pt x="153563" y="250907"/>
                  <a:pt x="153563" y="258265"/>
                </a:cubicBezTo>
                <a:cubicBezTo>
                  <a:pt x="153563" y="315611"/>
                  <a:pt x="106706" y="224882"/>
                  <a:pt x="153563" y="342027"/>
                </a:cubicBezTo>
                <a:cubicBezTo>
                  <a:pt x="156295" y="348858"/>
                  <a:pt x="167523" y="346680"/>
                  <a:pt x="174503" y="349007"/>
                </a:cubicBezTo>
                <a:cubicBezTo>
                  <a:pt x="179157" y="353661"/>
                  <a:pt x="183325" y="358857"/>
                  <a:pt x="188464" y="362968"/>
                </a:cubicBezTo>
                <a:cubicBezTo>
                  <a:pt x="195015" y="368209"/>
                  <a:pt x="205652" y="369425"/>
                  <a:pt x="209404" y="376928"/>
                </a:cubicBezTo>
                <a:cubicBezTo>
                  <a:pt x="213566" y="385252"/>
                  <a:pt x="209404" y="395541"/>
                  <a:pt x="209404" y="404848"/>
                </a:cubicBezTo>
              </a:path>
            </a:pathLst>
          </a:cu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 name="Can 19"/>
          <p:cNvSpPr/>
          <p:nvPr/>
        </p:nvSpPr>
        <p:spPr>
          <a:xfrm rot="5400000">
            <a:off x="3843780" y="-602580"/>
            <a:ext cx="1456370" cy="5761547"/>
          </a:xfrm>
          <a:prstGeom prst="can">
            <a:avLst/>
          </a:prstGeom>
          <a:solidFill>
            <a:schemeClr val="bg1"/>
          </a:solidFill>
          <a:ln w="25400">
            <a:solidFill>
              <a:srgbClr val="C822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45" name="Picture 44"/>
          <p:cNvPicPr>
            <a:picLocks noChangeAspect="1"/>
          </p:cNvPicPr>
          <p:nvPr/>
        </p:nvPicPr>
        <p:blipFill rotWithShape="1">
          <a:blip r:embed="rId8" cstate="print">
            <a:extLst>
              <a:ext uri="{28A0092B-C50C-407E-A947-70E740481C1C}">
                <a14:useLocalDpi xmlns:a14="http://schemas.microsoft.com/office/drawing/2010/main" val="0"/>
              </a:ext>
            </a:extLst>
          </a:blip>
          <a:srcRect l="25283" r="50347" b="53972"/>
          <a:stretch/>
        </p:blipFill>
        <p:spPr>
          <a:xfrm>
            <a:off x="3388019" y="1634378"/>
            <a:ext cx="1227216" cy="1281248"/>
          </a:xfrm>
          <a:prstGeom prst="rect">
            <a:avLst/>
          </a:prstGeom>
        </p:spPr>
      </p:pic>
      <p:pic>
        <p:nvPicPr>
          <p:cNvPr id="46" name="Picture 45"/>
          <p:cNvPicPr>
            <a:picLocks noChangeAspect="1"/>
          </p:cNvPicPr>
          <p:nvPr/>
        </p:nvPicPr>
        <p:blipFill rotWithShape="1">
          <a:blip r:embed="rId9" cstate="print">
            <a:extLst>
              <a:ext uri="{28A0092B-C50C-407E-A947-70E740481C1C}">
                <a14:useLocalDpi xmlns:a14="http://schemas.microsoft.com/office/drawing/2010/main" val="0"/>
              </a:ext>
            </a:extLst>
          </a:blip>
          <a:srcRect l="49651" r="25847" b="53972"/>
          <a:stretch/>
        </p:blipFill>
        <p:spPr>
          <a:xfrm>
            <a:off x="4636938" y="1642397"/>
            <a:ext cx="1233886" cy="1281249"/>
          </a:xfrm>
          <a:prstGeom prst="rect">
            <a:avLst/>
          </a:prstGeom>
        </p:spPr>
      </p:pic>
      <p:pic>
        <p:nvPicPr>
          <p:cNvPr id="47" name="Picture 46"/>
          <p:cNvPicPr>
            <a:picLocks noChangeAspect="1"/>
          </p:cNvPicPr>
          <p:nvPr/>
        </p:nvPicPr>
        <p:blipFill rotWithShape="1">
          <a:blip r:embed="rId9" cstate="print">
            <a:extLst>
              <a:ext uri="{28A0092B-C50C-407E-A947-70E740481C1C}">
                <a14:useLocalDpi xmlns:a14="http://schemas.microsoft.com/office/drawing/2010/main" val="0"/>
              </a:ext>
            </a:extLst>
          </a:blip>
          <a:srcRect r="74718" b="53972"/>
          <a:stretch/>
        </p:blipFill>
        <p:spPr>
          <a:xfrm>
            <a:off x="2106711" y="1636457"/>
            <a:ext cx="1273162" cy="1281249"/>
          </a:xfrm>
          <a:prstGeom prst="octagon">
            <a:avLst>
              <a:gd name="adj" fmla="val 32956"/>
            </a:avLst>
          </a:prstGeom>
        </p:spPr>
      </p:pic>
      <p:pic>
        <p:nvPicPr>
          <p:cNvPr id="48" name="Picture 4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851453" y="1702354"/>
            <a:ext cx="1256341" cy="1765321"/>
          </a:xfrm>
          <a:prstGeom prst="rect">
            <a:avLst/>
          </a:prstGeom>
        </p:spPr>
      </p:pic>
      <p:sp>
        <p:nvSpPr>
          <p:cNvPr id="61" name="Freeform 60"/>
          <p:cNvSpPr/>
          <p:nvPr/>
        </p:nvSpPr>
        <p:spPr>
          <a:xfrm>
            <a:off x="3203890" y="2627823"/>
            <a:ext cx="298502" cy="303637"/>
          </a:xfrm>
          <a:custGeom>
            <a:avLst/>
            <a:gdLst>
              <a:gd name="connsiteX0" fmla="*/ 0 w 398002"/>
              <a:gd name="connsiteY0" fmla="*/ 404849 h 404849"/>
              <a:gd name="connsiteX1" fmla="*/ 6981 w 398002"/>
              <a:gd name="connsiteY1" fmla="*/ 293166 h 404849"/>
              <a:gd name="connsiteX2" fmla="*/ 69802 w 398002"/>
              <a:gd name="connsiteY2" fmla="*/ 258265 h 404849"/>
              <a:gd name="connsiteX3" fmla="*/ 286187 w 398002"/>
              <a:gd name="connsiteY3" fmla="*/ 237325 h 404849"/>
              <a:gd name="connsiteX4" fmla="*/ 307127 w 398002"/>
              <a:gd name="connsiteY4" fmla="*/ 223365 h 404849"/>
              <a:gd name="connsiteX5" fmla="*/ 314107 w 398002"/>
              <a:gd name="connsiteY5" fmla="*/ 202424 h 404849"/>
              <a:gd name="connsiteX6" fmla="*/ 293167 w 398002"/>
              <a:gd name="connsiteY6" fmla="*/ 69801 h 404849"/>
              <a:gd name="connsiteX7" fmla="*/ 321087 w 398002"/>
              <a:gd name="connsiteY7" fmla="*/ 55841 h 404849"/>
              <a:gd name="connsiteX8" fmla="*/ 390889 w 398002"/>
              <a:gd name="connsiteY8" fmla="*/ 48861 h 404849"/>
              <a:gd name="connsiteX9" fmla="*/ 397869 w 398002"/>
              <a:gd name="connsiteY9" fmla="*/ 0 h 404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8002" h="404849">
                <a:moveTo>
                  <a:pt x="0" y="404849"/>
                </a:moveTo>
                <a:cubicBezTo>
                  <a:pt x="2327" y="367621"/>
                  <a:pt x="-334" y="329742"/>
                  <a:pt x="6981" y="293166"/>
                </a:cubicBezTo>
                <a:cubicBezTo>
                  <a:pt x="13980" y="258173"/>
                  <a:pt x="43738" y="261989"/>
                  <a:pt x="69802" y="258265"/>
                </a:cubicBezTo>
                <a:cubicBezTo>
                  <a:pt x="141607" y="248007"/>
                  <a:pt x="213914" y="242884"/>
                  <a:pt x="286187" y="237325"/>
                </a:cubicBezTo>
                <a:cubicBezTo>
                  <a:pt x="293167" y="232672"/>
                  <a:pt x="301887" y="229916"/>
                  <a:pt x="307127" y="223365"/>
                </a:cubicBezTo>
                <a:cubicBezTo>
                  <a:pt x="311723" y="217619"/>
                  <a:pt x="314515" y="209771"/>
                  <a:pt x="314107" y="202424"/>
                </a:cubicBezTo>
                <a:cubicBezTo>
                  <a:pt x="310300" y="133898"/>
                  <a:pt x="305574" y="119433"/>
                  <a:pt x="293167" y="69801"/>
                </a:cubicBezTo>
                <a:cubicBezTo>
                  <a:pt x="302474" y="65148"/>
                  <a:pt x="310913" y="58021"/>
                  <a:pt x="321087" y="55841"/>
                </a:cubicBezTo>
                <a:cubicBezTo>
                  <a:pt x="343951" y="50942"/>
                  <a:pt x="369602" y="58537"/>
                  <a:pt x="390889" y="48861"/>
                </a:cubicBezTo>
                <a:cubicBezTo>
                  <a:pt x="399562" y="44919"/>
                  <a:pt x="397869" y="8160"/>
                  <a:pt x="397869" y="0"/>
                </a:cubicBezTo>
              </a:path>
            </a:pathLst>
          </a:cu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2" name="Freeform 61"/>
          <p:cNvSpPr/>
          <p:nvPr/>
        </p:nvSpPr>
        <p:spPr>
          <a:xfrm>
            <a:off x="4643504" y="2619408"/>
            <a:ext cx="188507" cy="306815"/>
          </a:xfrm>
          <a:custGeom>
            <a:avLst/>
            <a:gdLst>
              <a:gd name="connsiteX0" fmla="*/ 251342 w 251342"/>
              <a:gd name="connsiteY0" fmla="*/ 409086 h 409086"/>
              <a:gd name="connsiteX1" fmla="*/ 209461 w 251342"/>
              <a:gd name="connsiteY1" fmla="*/ 164781 h 409086"/>
              <a:gd name="connsiteX2" fmla="*/ 167580 w 251342"/>
              <a:gd name="connsiteY2" fmla="*/ 143841 h 409086"/>
              <a:gd name="connsiteX3" fmla="*/ 118719 w 251342"/>
              <a:gd name="connsiteY3" fmla="*/ 129880 h 409086"/>
              <a:gd name="connsiteX4" fmla="*/ 97779 w 251342"/>
              <a:gd name="connsiteY4" fmla="*/ 122900 h 409086"/>
              <a:gd name="connsiteX5" fmla="*/ 62878 w 251342"/>
              <a:gd name="connsiteY5" fmla="*/ 60079 h 409086"/>
              <a:gd name="connsiteX6" fmla="*/ 34957 w 251342"/>
              <a:gd name="connsiteY6" fmla="*/ 32158 h 409086"/>
              <a:gd name="connsiteX7" fmla="*/ 20997 w 251342"/>
              <a:gd name="connsiteY7" fmla="*/ 11218 h 409086"/>
              <a:gd name="connsiteX8" fmla="*/ 56 w 251342"/>
              <a:gd name="connsiteY8" fmla="*/ 11218 h 409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1342" h="409086">
                <a:moveTo>
                  <a:pt x="251342" y="409086"/>
                </a:moveTo>
                <a:cubicBezTo>
                  <a:pt x="237382" y="327651"/>
                  <a:pt x="234341" y="243569"/>
                  <a:pt x="209461" y="164781"/>
                </a:cubicBezTo>
                <a:cubicBezTo>
                  <a:pt x="204761" y="149897"/>
                  <a:pt x="181843" y="150180"/>
                  <a:pt x="167580" y="143841"/>
                </a:cubicBezTo>
                <a:cubicBezTo>
                  <a:pt x="152509" y="137142"/>
                  <a:pt x="134260" y="134320"/>
                  <a:pt x="118719" y="129880"/>
                </a:cubicBezTo>
                <a:cubicBezTo>
                  <a:pt x="111645" y="127859"/>
                  <a:pt x="104759" y="125227"/>
                  <a:pt x="97779" y="122900"/>
                </a:cubicBezTo>
                <a:cubicBezTo>
                  <a:pt x="89001" y="96570"/>
                  <a:pt x="86877" y="84078"/>
                  <a:pt x="62878" y="60079"/>
                </a:cubicBezTo>
                <a:cubicBezTo>
                  <a:pt x="53571" y="50772"/>
                  <a:pt x="42258" y="43110"/>
                  <a:pt x="34957" y="32158"/>
                </a:cubicBezTo>
                <a:cubicBezTo>
                  <a:pt x="30304" y="25178"/>
                  <a:pt x="27548" y="16458"/>
                  <a:pt x="20997" y="11218"/>
                </a:cubicBezTo>
                <a:cubicBezTo>
                  <a:pt x="-2151" y="-7300"/>
                  <a:pt x="56" y="296"/>
                  <a:pt x="56" y="11218"/>
                </a:cubicBezTo>
              </a:path>
            </a:pathLst>
          </a:cu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4" name="Freeform 63"/>
          <p:cNvSpPr/>
          <p:nvPr/>
        </p:nvSpPr>
        <p:spPr>
          <a:xfrm>
            <a:off x="3087506" y="1624148"/>
            <a:ext cx="262398" cy="235580"/>
          </a:xfrm>
          <a:custGeom>
            <a:avLst/>
            <a:gdLst>
              <a:gd name="connsiteX0" fmla="*/ 42638 w 349864"/>
              <a:gd name="connsiteY0" fmla="*/ 0 h 314106"/>
              <a:gd name="connsiteX1" fmla="*/ 56599 w 349864"/>
              <a:gd name="connsiteY1" fmla="*/ 97722 h 314106"/>
              <a:gd name="connsiteX2" fmla="*/ 757 w 349864"/>
              <a:gd name="connsiteY2" fmla="*/ 146583 h 314106"/>
              <a:gd name="connsiteX3" fmla="*/ 21698 w 349864"/>
              <a:gd name="connsiteY3" fmla="*/ 139603 h 314106"/>
              <a:gd name="connsiteX4" fmla="*/ 56599 w 349864"/>
              <a:gd name="connsiteY4" fmla="*/ 132623 h 314106"/>
              <a:gd name="connsiteX5" fmla="*/ 140361 w 349864"/>
              <a:gd name="connsiteY5" fmla="*/ 139603 h 314106"/>
              <a:gd name="connsiteX6" fmla="*/ 182241 w 349864"/>
              <a:gd name="connsiteY6" fmla="*/ 153563 h 314106"/>
              <a:gd name="connsiteX7" fmla="*/ 203182 w 349864"/>
              <a:gd name="connsiteY7" fmla="*/ 216384 h 314106"/>
              <a:gd name="connsiteX8" fmla="*/ 210162 w 349864"/>
              <a:gd name="connsiteY8" fmla="*/ 237325 h 314106"/>
              <a:gd name="connsiteX9" fmla="*/ 217142 w 349864"/>
              <a:gd name="connsiteY9" fmla="*/ 265245 h 314106"/>
              <a:gd name="connsiteX10" fmla="*/ 266003 w 349864"/>
              <a:gd name="connsiteY10" fmla="*/ 265245 h 314106"/>
              <a:gd name="connsiteX11" fmla="*/ 300904 w 349864"/>
              <a:gd name="connsiteY11" fmla="*/ 314106 h 314106"/>
              <a:gd name="connsiteX12" fmla="*/ 349765 w 349864"/>
              <a:gd name="connsiteY12" fmla="*/ 293166 h 314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9864" h="314106">
                <a:moveTo>
                  <a:pt x="42638" y="0"/>
                </a:moveTo>
                <a:cubicBezTo>
                  <a:pt x="47292" y="32574"/>
                  <a:pt x="65639" y="66083"/>
                  <a:pt x="56599" y="97722"/>
                </a:cubicBezTo>
                <a:cubicBezTo>
                  <a:pt x="49804" y="121504"/>
                  <a:pt x="16591" y="127582"/>
                  <a:pt x="757" y="146583"/>
                </a:cubicBezTo>
                <a:cubicBezTo>
                  <a:pt x="-3953" y="152235"/>
                  <a:pt x="14560" y="141387"/>
                  <a:pt x="21698" y="139603"/>
                </a:cubicBezTo>
                <a:cubicBezTo>
                  <a:pt x="33208" y="136726"/>
                  <a:pt x="44965" y="134950"/>
                  <a:pt x="56599" y="132623"/>
                </a:cubicBezTo>
                <a:cubicBezTo>
                  <a:pt x="84520" y="134950"/>
                  <a:pt x="112725" y="134997"/>
                  <a:pt x="140361" y="139603"/>
                </a:cubicBezTo>
                <a:cubicBezTo>
                  <a:pt x="154876" y="142022"/>
                  <a:pt x="182241" y="153563"/>
                  <a:pt x="182241" y="153563"/>
                </a:cubicBezTo>
                <a:lnTo>
                  <a:pt x="203182" y="216384"/>
                </a:lnTo>
                <a:cubicBezTo>
                  <a:pt x="205509" y="223364"/>
                  <a:pt x="208377" y="230187"/>
                  <a:pt x="210162" y="237325"/>
                </a:cubicBezTo>
                <a:lnTo>
                  <a:pt x="217142" y="265245"/>
                </a:lnTo>
                <a:cubicBezTo>
                  <a:pt x="230751" y="260709"/>
                  <a:pt x="252369" y="249339"/>
                  <a:pt x="266003" y="265245"/>
                </a:cubicBezTo>
                <a:cubicBezTo>
                  <a:pt x="318121" y="326049"/>
                  <a:pt x="248089" y="296501"/>
                  <a:pt x="300904" y="314106"/>
                </a:cubicBezTo>
                <a:cubicBezTo>
                  <a:pt x="354372" y="306468"/>
                  <a:pt x="349765" y="323578"/>
                  <a:pt x="349765" y="293166"/>
                </a:cubicBezTo>
              </a:path>
            </a:pathLst>
          </a:cu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6" name="Freeform 65"/>
          <p:cNvSpPr/>
          <p:nvPr/>
        </p:nvSpPr>
        <p:spPr>
          <a:xfrm>
            <a:off x="5740901" y="1642978"/>
            <a:ext cx="533982" cy="288152"/>
          </a:xfrm>
          <a:custGeom>
            <a:avLst/>
            <a:gdLst>
              <a:gd name="connsiteX0" fmla="*/ 711976 w 711976"/>
              <a:gd name="connsiteY0" fmla="*/ 0 h 384203"/>
              <a:gd name="connsiteX1" fmla="*/ 649154 w 711976"/>
              <a:gd name="connsiteY1" fmla="*/ 6981 h 384203"/>
              <a:gd name="connsiteX2" fmla="*/ 572373 w 711976"/>
              <a:gd name="connsiteY2" fmla="*/ 13961 h 384203"/>
              <a:gd name="connsiteX3" fmla="*/ 523512 w 711976"/>
              <a:gd name="connsiteY3" fmla="*/ 27921 h 384203"/>
              <a:gd name="connsiteX4" fmla="*/ 502571 w 711976"/>
              <a:gd name="connsiteY4" fmla="*/ 55842 h 384203"/>
              <a:gd name="connsiteX5" fmla="*/ 474651 w 711976"/>
              <a:gd name="connsiteY5" fmla="*/ 97723 h 384203"/>
              <a:gd name="connsiteX6" fmla="*/ 453710 w 711976"/>
              <a:gd name="connsiteY6" fmla="*/ 111683 h 384203"/>
              <a:gd name="connsiteX7" fmla="*/ 383909 w 711976"/>
              <a:gd name="connsiteY7" fmla="*/ 174504 h 384203"/>
              <a:gd name="connsiteX8" fmla="*/ 349008 w 711976"/>
              <a:gd name="connsiteY8" fmla="*/ 188465 h 384203"/>
              <a:gd name="connsiteX9" fmla="*/ 265246 w 711976"/>
              <a:gd name="connsiteY9" fmla="*/ 195445 h 384203"/>
              <a:gd name="connsiteX10" fmla="*/ 251286 w 711976"/>
              <a:gd name="connsiteY10" fmla="*/ 265246 h 384203"/>
              <a:gd name="connsiteX11" fmla="*/ 181484 w 711976"/>
              <a:gd name="connsiteY11" fmla="*/ 272226 h 384203"/>
              <a:gd name="connsiteX12" fmla="*/ 167524 w 711976"/>
              <a:gd name="connsiteY12" fmla="*/ 286187 h 384203"/>
              <a:gd name="connsiteX13" fmla="*/ 160544 w 711976"/>
              <a:gd name="connsiteY13" fmla="*/ 314107 h 384203"/>
              <a:gd name="connsiteX14" fmla="*/ 167524 w 711976"/>
              <a:gd name="connsiteY14" fmla="*/ 335048 h 384203"/>
              <a:gd name="connsiteX15" fmla="*/ 153564 w 711976"/>
              <a:gd name="connsiteY15" fmla="*/ 355988 h 384203"/>
              <a:gd name="connsiteX16" fmla="*/ 0 w 711976"/>
              <a:gd name="connsiteY16" fmla="*/ 362968 h 384203"/>
              <a:gd name="connsiteX17" fmla="*/ 20941 w 711976"/>
              <a:gd name="connsiteY17" fmla="*/ 383909 h 384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11976" h="384203">
                <a:moveTo>
                  <a:pt x="711976" y="0"/>
                </a:moveTo>
                <a:lnTo>
                  <a:pt x="649154" y="6981"/>
                </a:lnTo>
                <a:cubicBezTo>
                  <a:pt x="623582" y="9538"/>
                  <a:pt x="597723" y="9736"/>
                  <a:pt x="572373" y="13961"/>
                </a:cubicBezTo>
                <a:cubicBezTo>
                  <a:pt x="555665" y="16746"/>
                  <a:pt x="539799" y="23268"/>
                  <a:pt x="523512" y="27921"/>
                </a:cubicBezTo>
                <a:cubicBezTo>
                  <a:pt x="516532" y="37228"/>
                  <a:pt x="509243" y="46311"/>
                  <a:pt x="502571" y="55842"/>
                </a:cubicBezTo>
                <a:cubicBezTo>
                  <a:pt x="492949" y="69587"/>
                  <a:pt x="488611" y="88416"/>
                  <a:pt x="474651" y="97723"/>
                </a:cubicBezTo>
                <a:cubicBezTo>
                  <a:pt x="467671" y="102376"/>
                  <a:pt x="459946" y="106071"/>
                  <a:pt x="453710" y="111683"/>
                </a:cubicBezTo>
                <a:cubicBezTo>
                  <a:pt x="431098" y="132034"/>
                  <a:pt x="412293" y="160312"/>
                  <a:pt x="383909" y="174504"/>
                </a:cubicBezTo>
                <a:cubicBezTo>
                  <a:pt x="372702" y="180108"/>
                  <a:pt x="361347" y="186287"/>
                  <a:pt x="349008" y="188465"/>
                </a:cubicBezTo>
                <a:cubicBezTo>
                  <a:pt x="321417" y="193334"/>
                  <a:pt x="293167" y="193118"/>
                  <a:pt x="265246" y="195445"/>
                </a:cubicBezTo>
                <a:cubicBezTo>
                  <a:pt x="260593" y="218712"/>
                  <a:pt x="268777" y="249213"/>
                  <a:pt x="251286" y="265246"/>
                </a:cubicBezTo>
                <a:cubicBezTo>
                  <a:pt x="234049" y="281047"/>
                  <a:pt x="204169" y="266555"/>
                  <a:pt x="181484" y="272226"/>
                </a:cubicBezTo>
                <a:cubicBezTo>
                  <a:pt x="175099" y="273822"/>
                  <a:pt x="172177" y="281533"/>
                  <a:pt x="167524" y="286187"/>
                </a:cubicBezTo>
                <a:cubicBezTo>
                  <a:pt x="165197" y="295494"/>
                  <a:pt x="160544" y="304514"/>
                  <a:pt x="160544" y="314107"/>
                </a:cubicBezTo>
                <a:cubicBezTo>
                  <a:pt x="160544" y="321465"/>
                  <a:pt x="168734" y="327790"/>
                  <a:pt x="167524" y="335048"/>
                </a:cubicBezTo>
                <a:cubicBezTo>
                  <a:pt x="166145" y="343323"/>
                  <a:pt x="161839" y="354609"/>
                  <a:pt x="153564" y="355988"/>
                </a:cubicBezTo>
                <a:cubicBezTo>
                  <a:pt x="103020" y="364412"/>
                  <a:pt x="51188" y="360641"/>
                  <a:pt x="0" y="362968"/>
                </a:cubicBezTo>
                <a:cubicBezTo>
                  <a:pt x="8452" y="388324"/>
                  <a:pt x="-378" y="383909"/>
                  <a:pt x="20941" y="383909"/>
                </a:cubicBezTo>
              </a:path>
            </a:pathLst>
          </a:cu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8" name="Freeform 67"/>
          <p:cNvSpPr/>
          <p:nvPr/>
        </p:nvSpPr>
        <p:spPr>
          <a:xfrm>
            <a:off x="5684970" y="2737761"/>
            <a:ext cx="331969" cy="188464"/>
          </a:xfrm>
          <a:custGeom>
            <a:avLst/>
            <a:gdLst>
              <a:gd name="connsiteX0" fmla="*/ 0 w 442625"/>
              <a:gd name="connsiteY0" fmla="*/ 251285 h 251285"/>
              <a:gd name="connsiteX1" fmla="*/ 48861 w 442625"/>
              <a:gd name="connsiteY1" fmla="*/ 160543 h 251285"/>
              <a:gd name="connsiteX2" fmla="*/ 90742 w 442625"/>
              <a:gd name="connsiteY2" fmla="*/ 118663 h 251285"/>
              <a:gd name="connsiteX3" fmla="*/ 167523 w 442625"/>
              <a:gd name="connsiteY3" fmla="*/ 139603 h 251285"/>
              <a:gd name="connsiteX4" fmla="*/ 230345 w 442625"/>
              <a:gd name="connsiteY4" fmla="*/ 181484 h 251285"/>
              <a:gd name="connsiteX5" fmla="*/ 251285 w 442625"/>
              <a:gd name="connsiteY5" fmla="*/ 188464 h 251285"/>
              <a:gd name="connsiteX6" fmla="*/ 300146 w 442625"/>
              <a:gd name="connsiteY6" fmla="*/ 181484 h 251285"/>
              <a:gd name="connsiteX7" fmla="*/ 328067 w 442625"/>
              <a:gd name="connsiteY7" fmla="*/ 160543 h 251285"/>
              <a:gd name="connsiteX8" fmla="*/ 362968 w 442625"/>
              <a:gd name="connsiteY8" fmla="*/ 139603 h 251285"/>
              <a:gd name="connsiteX9" fmla="*/ 390888 w 442625"/>
              <a:gd name="connsiteY9" fmla="*/ 132623 h 251285"/>
              <a:gd name="connsiteX10" fmla="*/ 411829 w 442625"/>
              <a:gd name="connsiteY10" fmla="*/ 125643 h 251285"/>
              <a:gd name="connsiteX11" fmla="*/ 439749 w 442625"/>
              <a:gd name="connsiteY11" fmla="*/ 132623 h 251285"/>
              <a:gd name="connsiteX12" fmla="*/ 432769 w 442625"/>
              <a:gd name="connsiteY12" fmla="*/ 104702 h 251285"/>
              <a:gd name="connsiteX13" fmla="*/ 397868 w 442625"/>
              <a:gd name="connsiteY13" fmla="*/ 97722 h 251285"/>
              <a:gd name="connsiteX14" fmla="*/ 369948 w 442625"/>
              <a:gd name="connsiteY14" fmla="*/ 48861 h 251285"/>
              <a:gd name="connsiteX15" fmla="*/ 376928 w 442625"/>
              <a:gd name="connsiteY15" fmla="*/ 6980 h 251285"/>
              <a:gd name="connsiteX16" fmla="*/ 376928 w 442625"/>
              <a:gd name="connsiteY16" fmla="*/ 0 h 2512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2625" h="251285">
                <a:moveTo>
                  <a:pt x="0" y="251285"/>
                </a:moveTo>
                <a:cubicBezTo>
                  <a:pt x="6250" y="238785"/>
                  <a:pt x="35296" y="177122"/>
                  <a:pt x="48861" y="160543"/>
                </a:cubicBezTo>
                <a:cubicBezTo>
                  <a:pt x="61363" y="145263"/>
                  <a:pt x="90742" y="118663"/>
                  <a:pt x="90742" y="118663"/>
                </a:cubicBezTo>
                <a:cubicBezTo>
                  <a:pt x="116336" y="125643"/>
                  <a:pt x="143331" y="128717"/>
                  <a:pt x="167523" y="139603"/>
                </a:cubicBezTo>
                <a:cubicBezTo>
                  <a:pt x="190474" y="149931"/>
                  <a:pt x="206469" y="173525"/>
                  <a:pt x="230345" y="181484"/>
                </a:cubicBezTo>
                <a:lnTo>
                  <a:pt x="251285" y="188464"/>
                </a:lnTo>
                <a:cubicBezTo>
                  <a:pt x="267572" y="186137"/>
                  <a:pt x="284684" y="187107"/>
                  <a:pt x="300146" y="181484"/>
                </a:cubicBezTo>
                <a:cubicBezTo>
                  <a:pt x="311079" y="177508"/>
                  <a:pt x="318387" y="166996"/>
                  <a:pt x="328067" y="160543"/>
                </a:cubicBezTo>
                <a:cubicBezTo>
                  <a:pt x="339355" y="153017"/>
                  <a:pt x="350570" y="145113"/>
                  <a:pt x="362968" y="139603"/>
                </a:cubicBezTo>
                <a:cubicBezTo>
                  <a:pt x="371734" y="135707"/>
                  <a:pt x="381664" y="135258"/>
                  <a:pt x="390888" y="132623"/>
                </a:cubicBezTo>
                <a:cubicBezTo>
                  <a:pt x="397963" y="130602"/>
                  <a:pt x="404849" y="127970"/>
                  <a:pt x="411829" y="125643"/>
                </a:cubicBezTo>
                <a:cubicBezTo>
                  <a:pt x="421136" y="127970"/>
                  <a:pt x="432966" y="139407"/>
                  <a:pt x="439749" y="132623"/>
                </a:cubicBezTo>
                <a:cubicBezTo>
                  <a:pt x="446532" y="125839"/>
                  <a:pt x="440139" y="110844"/>
                  <a:pt x="432769" y="104702"/>
                </a:cubicBezTo>
                <a:cubicBezTo>
                  <a:pt x="423655" y="97107"/>
                  <a:pt x="409502" y="100049"/>
                  <a:pt x="397868" y="97722"/>
                </a:cubicBezTo>
                <a:cubicBezTo>
                  <a:pt x="391575" y="88283"/>
                  <a:pt x="370990" y="59281"/>
                  <a:pt x="369948" y="48861"/>
                </a:cubicBezTo>
                <a:cubicBezTo>
                  <a:pt x="368540" y="34778"/>
                  <a:pt x="374927" y="20991"/>
                  <a:pt x="376928" y="6980"/>
                </a:cubicBezTo>
                <a:cubicBezTo>
                  <a:pt x="377257" y="4677"/>
                  <a:pt x="376928" y="2327"/>
                  <a:pt x="376928" y="0"/>
                </a:cubicBezTo>
              </a:path>
            </a:pathLst>
          </a:cu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73" name="Picture 72"/>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831278" y="884550"/>
            <a:ext cx="5716912" cy="2562585"/>
          </a:xfrm>
          <a:prstGeom prst="rect">
            <a:avLst/>
          </a:prstGeom>
        </p:spPr>
      </p:pic>
      <p:grpSp>
        <p:nvGrpSpPr>
          <p:cNvPr id="39" name="Group 38"/>
          <p:cNvGrpSpPr/>
          <p:nvPr/>
        </p:nvGrpSpPr>
        <p:grpSpPr>
          <a:xfrm>
            <a:off x="330613" y="1394432"/>
            <a:ext cx="3397745" cy="4278182"/>
            <a:chOff x="440817" y="716242"/>
            <a:chExt cx="4530326" cy="5704243"/>
          </a:xfrm>
        </p:grpSpPr>
        <p:sp>
          <p:nvSpPr>
            <p:cNvPr id="31" name="Block Arc 30"/>
            <p:cNvSpPr/>
            <p:nvPr/>
          </p:nvSpPr>
          <p:spPr>
            <a:xfrm rot="16200000">
              <a:off x="42880" y="1320134"/>
              <a:ext cx="5326200" cy="4530326"/>
            </a:xfrm>
            <a:prstGeom prst="blockArc">
              <a:avLst>
                <a:gd name="adj1" fmla="val 10798019"/>
                <a:gd name="adj2" fmla="val 39671"/>
                <a:gd name="adj3" fmla="val 42399"/>
              </a:avLst>
            </a:prstGeom>
            <a:solidFill>
              <a:schemeClr val="bg1"/>
            </a:solidFill>
            <a:ln w="25400">
              <a:solidFill>
                <a:srgbClr val="C822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5" name="Rounded Rectangle 34"/>
            <p:cNvSpPr/>
            <p:nvPr/>
          </p:nvSpPr>
          <p:spPr>
            <a:xfrm>
              <a:off x="2502247" y="4066752"/>
              <a:ext cx="333554" cy="2353733"/>
            </a:xfrm>
            <a:prstGeom prst="roundRect">
              <a:avLst/>
            </a:prstGeom>
            <a:solidFill>
              <a:srgbClr val="C822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6" name="Rounded Rectangle 35"/>
            <p:cNvSpPr/>
            <p:nvPr/>
          </p:nvSpPr>
          <p:spPr>
            <a:xfrm>
              <a:off x="2487959" y="716242"/>
              <a:ext cx="333554" cy="2353733"/>
            </a:xfrm>
            <a:prstGeom prst="roundRect">
              <a:avLst/>
            </a:prstGeom>
            <a:solidFill>
              <a:srgbClr val="C822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60" name="Curved Left Arrow 59"/>
          <p:cNvSpPr/>
          <p:nvPr/>
        </p:nvSpPr>
        <p:spPr>
          <a:xfrm rot="10800000">
            <a:off x="827232" y="2245243"/>
            <a:ext cx="862207" cy="2590800"/>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grpSp>
        <p:nvGrpSpPr>
          <p:cNvPr id="40" name="Group 39"/>
          <p:cNvGrpSpPr/>
          <p:nvPr/>
        </p:nvGrpSpPr>
        <p:grpSpPr>
          <a:xfrm>
            <a:off x="5369025" y="1429785"/>
            <a:ext cx="3455180" cy="4265130"/>
            <a:chOff x="7153668" y="733644"/>
            <a:chExt cx="4606907" cy="5686840"/>
          </a:xfrm>
        </p:grpSpPr>
        <p:sp>
          <p:nvSpPr>
            <p:cNvPr id="29" name="Block Arc 28"/>
            <p:cNvSpPr/>
            <p:nvPr/>
          </p:nvSpPr>
          <p:spPr>
            <a:xfrm rot="5400000">
              <a:off x="6794022" y="1281845"/>
              <a:ext cx="5326200" cy="4606907"/>
            </a:xfrm>
            <a:prstGeom prst="blockArc">
              <a:avLst>
                <a:gd name="adj1" fmla="val 10798019"/>
                <a:gd name="adj2" fmla="val 39671"/>
                <a:gd name="adj3" fmla="val 42399"/>
              </a:avLst>
            </a:prstGeom>
            <a:solidFill>
              <a:schemeClr val="bg1"/>
            </a:solidFill>
            <a:ln w="25400">
              <a:solidFill>
                <a:srgbClr val="C822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8" name="Rounded Rectangle 37"/>
            <p:cNvSpPr/>
            <p:nvPr/>
          </p:nvSpPr>
          <p:spPr>
            <a:xfrm>
              <a:off x="9408968" y="4066751"/>
              <a:ext cx="333554" cy="2353733"/>
            </a:xfrm>
            <a:prstGeom prst="roundRect">
              <a:avLst/>
            </a:prstGeom>
            <a:solidFill>
              <a:srgbClr val="C822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7" name="Rounded Rectangle 36"/>
            <p:cNvSpPr/>
            <p:nvPr/>
          </p:nvSpPr>
          <p:spPr>
            <a:xfrm>
              <a:off x="9442834" y="733644"/>
              <a:ext cx="333554" cy="2353733"/>
            </a:xfrm>
            <a:prstGeom prst="roundRect">
              <a:avLst/>
            </a:prstGeom>
            <a:solidFill>
              <a:srgbClr val="C822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55" name="Curved Left Arrow 54"/>
          <p:cNvSpPr/>
          <p:nvPr/>
        </p:nvSpPr>
        <p:spPr>
          <a:xfrm>
            <a:off x="7468995" y="2266950"/>
            <a:ext cx="862207" cy="2590800"/>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pic>
        <p:nvPicPr>
          <p:cNvPr id="72" name="Picture 71"/>
          <p:cNvPicPr>
            <a:picLocks noChangeAspect="1"/>
          </p:cNvPicPr>
          <p:nvPr/>
        </p:nvPicPr>
        <p:blipFill rotWithShape="1">
          <a:blip r:embed="rId12" cstate="print">
            <a:extLst>
              <a:ext uri="{28A0092B-C50C-407E-A947-70E740481C1C}">
                <a14:useLocalDpi xmlns:a14="http://schemas.microsoft.com/office/drawing/2010/main" val="0"/>
              </a:ext>
            </a:extLst>
          </a:blip>
          <a:srcRect l="3427" t="31077" r="53615" b="31990"/>
          <a:stretch/>
        </p:blipFill>
        <p:spPr>
          <a:xfrm>
            <a:off x="1976408" y="2929470"/>
            <a:ext cx="2694546" cy="1844480"/>
          </a:xfrm>
          <a:prstGeom prst="rect">
            <a:avLst/>
          </a:prstGeom>
        </p:spPr>
      </p:pic>
      <p:sp>
        <p:nvSpPr>
          <p:cNvPr id="74" name="TextBox 73"/>
          <p:cNvSpPr txBox="1"/>
          <p:nvPr/>
        </p:nvSpPr>
        <p:spPr>
          <a:xfrm>
            <a:off x="5122837" y="3161101"/>
            <a:ext cx="2346158" cy="923330"/>
          </a:xfrm>
          <a:prstGeom prst="rect">
            <a:avLst/>
          </a:prstGeom>
          <a:noFill/>
        </p:spPr>
        <p:txBody>
          <a:bodyPr wrap="square" rtlCol="0">
            <a:spAutoFit/>
          </a:bodyPr>
          <a:lstStyle/>
          <a:p>
            <a:pPr algn="ctr"/>
            <a:r>
              <a:rPr lang="en-US" dirty="0">
                <a:solidFill>
                  <a:schemeClr val="tx1">
                    <a:lumMod val="75000"/>
                    <a:lumOff val="25000"/>
                  </a:schemeClr>
                </a:solidFill>
                <a:latin typeface="Century Gothic" charset="0"/>
                <a:ea typeface="Century Gothic" charset="0"/>
                <a:cs typeface="Century Gothic" charset="0"/>
              </a:rPr>
              <a:t>HOW DO WE MAINTAIN THE PIPELINE</a:t>
            </a:r>
            <a:r>
              <a:rPr lang="en-US" dirty="0">
                <a:solidFill>
                  <a:schemeClr val="tx1">
                    <a:lumMod val="75000"/>
                    <a:lumOff val="25000"/>
                  </a:schemeClr>
                </a:solidFill>
                <a:latin typeface="Arial" charset="0"/>
                <a:ea typeface="Arial" charset="0"/>
                <a:cs typeface="Arial" charset="0"/>
              </a:rPr>
              <a:t>?</a:t>
            </a:r>
          </a:p>
        </p:txBody>
      </p:sp>
      <p:sp>
        <p:nvSpPr>
          <p:cNvPr id="75" name="TextBox 74"/>
          <p:cNvSpPr txBox="1"/>
          <p:nvPr/>
        </p:nvSpPr>
        <p:spPr>
          <a:xfrm>
            <a:off x="2857987" y="3455560"/>
            <a:ext cx="3611529" cy="369332"/>
          </a:xfrm>
          <a:prstGeom prst="rect">
            <a:avLst/>
          </a:prstGeom>
          <a:noFill/>
        </p:spPr>
        <p:txBody>
          <a:bodyPr wrap="square" rtlCol="0">
            <a:spAutoFit/>
          </a:bodyPr>
          <a:lstStyle/>
          <a:p>
            <a:pPr algn="ctr"/>
            <a:r>
              <a:rPr lang="en-US" spc="150" dirty="0">
                <a:solidFill>
                  <a:schemeClr val="tx1">
                    <a:lumMod val="75000"/>
                    <a:lumOff val="25000"/>
                  </a:schemeClr>
                </a:solidFill>
                <a:latin typeface="Century Gothic" charset="0"/>
                <a:ea typeface="Century Gothic" charset="0"/>
                <a:cs typeface="Century Gothic" charset="0"/>
              </a:rPr>
              <a:t>INSULATE THE PIPELINE!</a:t>
            </a:r>
            <a:endParaRPr lang="en-US" spc="150" dirty="0">
              <a:solidFill>
                <a:schemeClr val="tx1">
                  <a:lumMod val="75000"/>
                  <a:lumOff val="25000"/>
                </a:schemeClr>
              </a:solidFill>
              <a:latin typeface="Arial" charset="0"/>
              <a:ea typeface="Arial" charset="0"/>
              <a:cs typeface="Arial" charset="0"/>
            </a:endParaRPr>
          </a:p>
        </p:txBody>
      </p:sp>
      <p:sp>
        <p:nvSpPr>
          <p:cNvPr id="41" name="Rectangle 2">
            <a:extLst>
              <a:ext uri="{FF2B5EF4-FFF2-40B4-BE49-F238E27FC236}">
                <a16:creationId xmlns:a16="http://schemas.microsoft.com/office/drawing/2014/main" id="{108998E9-9491-4879-8D26-E47EB3935A6C}"/>
              </a:ext>
            </a:extLst>
          </p:cNvPr>
          <p:cNvSpPr>
            <a:spLocks noChangeArrowheads="1"/>
          </p:cNvSpPr>
          <p:nvPr/>
        </p:nvSpPr>
        <p:spPr bwMode="auto">
          <a:xfrm>
            <a:off x="0" y="228600"/>
            <a:ext cx="9144000" cy="579438"/>
          </a:xfrm>
          <a:prstGeom prst="rect">
            <a:avLst/>
          </a:prstGeom>
          <a:noFill/>
          <a:ln w="9525">
            <a:noFill/>
            <a:miter lim="800000"/>
            <a:headEnd/>
            <a:tailEnd/>
          </a:ln>
        </p:spPr>
        <p:txBody>
          <a:bodyPr>
            <a:spAutoFit/>
          </a:bodyPr>
          <a:lstStyle/>
          <a:p>
            <a:pPr algn="ctr"/>
            <a:r>
              <a:rPr lang="en-US" sz="3200" b="1" dirty="0">
                <a:solidFill>
                  <a:srgbClr val="000066"/>
                </a:solidFill>
                <a:latin typeface="+mj-lt"/>
                <a:cs typeface="Times New Roman" charset="0"/>
              </a:rPr>
              <a:t>Economic Lifecycles</a:t>
            </a:r>
          </a:p>
        </p:txBody>
      </p:sp>
    </p:spTree>
    <p:extLst>
      <p:ext uri="{BB962C8B-B14F-4D97-AF65-F5344CB8AC3E}">
        <p14:creationId xmlns:p14="http://schemas.microsoft.com/office/powerpoint/2010/main" val="76914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1000" fill="hold"/>
                                        <p:tgtEl>
                                          <p:spTgt spid="26"/>
                                        </p:tgtEl>
                                        <p:attrNameLst>
                                          <p:attrName>ppt_w</p:attrName>
                                        </p:attrNameLst>
                                      </p:cBhvr>
                                      <p:tavLst>
                                        <p:tav tm="0">
                                          <p:val>
                                            <p:strVal val="#ppt_w*0.70"/>
                                          </p:val>
                                        </p:tav>
                                        <p:tav tm="100000">
                                          <p:val>
                                            <p:strVal val="#ppt_w"/>
                                          </p:val>
                                        </p:tav>
                                      </p:tavLst>
                                    </p:anim>
                                    <p:anim calcmode="lin" valueType="num">
                                      <p:cBhvr>
                                        <p:cTn id="8" dur="1000" fill="hold"/>
                                        <p:tgtEl>
                                          <p:spTgt spid="26"/>
                                        </p:tgtEl>
                                        <p:attrNameLst>
                                          <p:attrName>ppt_h</p:attrName>
                                        </p:attrNameLst>
                                      </p:cBhvr>
                                      <p:tavLst>
                                        <p:tav tm="0">
                                          <p:val>
                                            <p:strVal val="#ppt_h"/>
                                          </p:val>
                                        </p:tav>
                                        <p:tav tm="100000">
                                          <p:val>
                                            <p:strVal val="#ppt_h"/>
                                          </p:val>
                                        </p:tav>
                                      </p:tavLst>
                                    </p:anim>
                                    <p:animEffect transition="in" filter="fade">
                                      <p:cBhvr>
                                        <p:cTn id="9" dur="1000"/>
                                        <p:tgtEl>
                                          <p:spTgt spid="26"/>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20"/>
                                        </p:tgtEl>
                                        <p:attrNameLst>
                                          <p:attrName>style.visibility</p:attrName>
                                        </p:attrNameLst>
                                      </p:cBhvr>
                                      <p:to>
                                        <p:strVal val="visible"/>
                                      </p:to>
                                    </p:set>
                                    <p:anim calcmode="lin" valueType="num">
                                      <p:cBhvr>
                                        <p:cTn id="12" dur="1000" fill="hold"/>
                                        <p:tgtEl>
                                          <p:spTgt spid="20"/>
                                        </p:tgtEl>
                                        <p:attrNameLst>
                                          <p:attrName>ppt_w</p:attrName>
                                        </p:attrNameLst>
                                      </p:cBhvr>
                                      <p:tavLst>
                                        <p:tav tm="0">
                                          <p:val>
                                            <p:strVal val="#ppt_w*0.70"/>
                                          </p:val>
                                        </p:tav>
                                        <p:tav tm="100000">
                                          <p:val>
                                            <p:strVal val="#ppt_w"/>
                                          </p:val>
                                        </p:tav>
                                      </p:tavLst>
                                    </p:anim>
                                    <p:anim calcmode="lin" valueType="num">
                                      <p:cBhvr>
                                        <p:cTn id="13" dur="1000" fill="hold"/>
                                        <p:tgtEl>
                                          <p:spTgt spid="20"/>
                                        </p:tgtEl>
                                        <p:attrNameLst>
                                          <p:attrName>ppt_h</p:attrName>
                                        </p:attrNameLst>
                                      </p:cBhvr>
                                      <p:tavLst>
                                        <p:tav tm="0">
                                          <p:val>
                                            <p:strVal val="#ppt_h"/>
                                          </p:val>
                                        </p:tav>
                                        <p:tav tm="100000">
                                          <p:val>
                                            <p:strVal val="#ppt_h"/>
                                          </p:val>
                                        </p:tav>
                                      </p:tavLst>
                                    </p:anim>
                                    <p:animEffect transition="in" filter="fade">
                                      <p:cBhvr>
                                        <p:cTn id="14" dur="1000"/>
                                        <p:tgtEl>
                                          <p:spTgt spid="20"/>
                                        </p:tgtEl>
                                      </p:cBhvr>
                                    </p:animEffect>
                                  </p:childTnLst>
                                </p:cTn>
                              </p:par>
                            </p:childTnLst>
                          </p:cTn>
                        </p:par>
                        <p:par>
                          <p:cTn id="15" fill="hold">
                            <p:stCondLst>
                              <p:cond delay="1000"/>
                            </p:stCondLst>
                            <p:childTnLst>
                              <p:par>
                                <p:cTn id="16" presetID="53" presetClass="entr" presetSubtype="16" fill="hold" nodeType="afterEffect">
                                  <p:stCondLst>
                                    <p:cond delay="0"/>
                                  </p:stCondLst>
                                  <p:childTnLst>
                                    <p:set>
                                      <p:cBhvr>
                                        <p:cTn id="17" dur="1" fill="hold">
                                          <p:stCondLst>
                                            <p:cond delay="0"/>
                                          </p:stCondLst>
                                        </p:cTn>
                                        <p:tgtEl>
                                          <p:spTgt spid="49"/>
                                        </p:tgtEl>
                                        <p:attrNameLst>
                                          <p:attrName>style.visibility</p:attrName>
                                        </p:attrNameLst>
                                      </p:cBhvr>
                                      <p:to>
                                        <p:strVal val="visible"/>
                                      </p:to>
                                    </p:set>
                                    <p:anim calcmode="lin" valueType="num">
                                      <p:cBhvr>
                                        <p:cTn id="18" dur="2000" fill="hold"/>
                                        <p:tgtEl>
                                          <p:spTgt spid="49"/>
                                        </p:tgtEl>
                                        <p:attrNameLst>
                                          <p:attrName>ppt_w</p:attrName>
                                        </p:attrNameLst>
                                      </p:cBhvr>
                                      <p:tavLst>
                                        <p:tav tm="0">
                                          <p:val>
                                            <p:fltVal val="0"/>
                                          </p:val>
                                        </p:tav>
                                        <p:tav tm="100000">
                                          <p:val>
                                            <p:strVal val="#ppt_w"/>
                                          </p:val>
                                        </p:tav>
                                      </p:tavLst>
                                    </p:anim>
                                    <p:anim calcmode="lin" valueType="num">
                                      <p:cBhvr>
                                        <p:cTn id="19" dur="2000" fill="hold"/>
                                        <p:tgtEl>
                                          <p:spTgt spid="49"/>
                                        </p:tgtEl>
                                        <p:attrNameLst>
                                          <p:attrName>ppt_h</p:attrName>
                                        </p:attrNameLst>
                                      </p:cBhvr>
                                      <p:tavLst>
                                        <p:tav tm="0">
                                          <p:val>
                                            <p:fltVal val="0"/>
                                          </p:val>
                                        </p:tav>
                                        <p:tav tm="100000">
                                          <p:val>
                                            <p:strVal val="#ppt_h"/>
                                          </p:val>
                                        </p:tav>
                                      </p:tavLst>
                                    </p:anim>
                                    <p:animEffect transition="in" filter="fade">
                                      <p:cBhvr>
                                        <p:cTn id="20" dur="2000"/>
                                        <p:tgtEl>
                                          <p:spTgt spid="49"/>
                                        </p:tgtEl>
                                      </p:cBhvr>
                                    </p:animEffect>
                                  </p:childTnLst>
                                </p:cTn>
                              </p:par>
                            </p:childTnLst>
                          </p:cTn>
                        </p:par>
                        <p:par>
                          <p:cTn id="21" fill="hold">
                            <p:stCondLst>
                              <p:cond delay="3000"/>
                            </p:stCondLst>
                            <p:childTnLst>
                              <p:par>
                                <p:cTn id="22" presetID="2" presetClass="entr" presetSubtype="8"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 calcmode="lin" valueType="num">
                                      <p:cBhvr additive="base">
                                        <p:cTn id="24" dur="1000" fill="hold"/>
                                        <p:tgtEl>
                                          <p:spTgt spid="39"/>
                                        </p:tgtEl>
                                        <p:attrNameLst>
                                          <p:attrName>ppt_x</p:attrName>
                                        </p:attrNameLst>
                                      </p:cBhvr>
                                      <p:tavLst>
                                        <p:tav tm="0">
                                          <p:val>
                                            <p:strVal val="0-#ppt_w/2"/>
                                          </p:val>
                                        </p:tav>
                                        <p:tav tm="100000">
                                          <p:val>
                                            <p:strVal val="#ppt_x"/>
                                          </p:val>
                                        </p:tav>
                                      </p:tavLst>
                                    </p:anim>
                                    <p:anim calcmode="lin" valueType="num">
                                      <p:cBhvr additive="base">
                                        <p:cTn id="25" dur="1000" fill="hold"/>
                                        <p:tgtEl>
                                          <p:spTgt spid="39"/>
                                        </p:tgtEl>
                                        <p:attrNameLst>
                                          <p:attrName>ppt_y</p:attrName>
                                        </p:attrNameLst>
                                      </p:cBhvr>
                                      <p:tavLst>
                                        <p:tav tm="0">
                                          <p:val>
                                            <p:strVal val="#ppt_y"/>
                                          </p:val>
                                        </p:tav>
                                        <p:tav tm="100000">
                                          <p:val>
                                            <p:strVal val="#ppt_y"/>
                                          </p:val>
                                        </p:tav>
                                      </p:tavLst>
                                    </p:anim>
                                  </p:childTnLst>
                                </p:cTn>
                              </p:par>
                              <p:par>
                                <p:cTn id="26" presetID="2" presetClass="entr" presetSubtype="2" fill="hold" nodeType="withEffect">
                                  <p:stCondLst>
                                    <p:cond delay="0"/>
                                  </p:stCondLst>
                                  <p:childTnLst>
                                    <p:set>
                                      <p:cBhvr>
                                        <p:cTn id="27" dur="1" fill="hold">
                                          <p:stCondLst>
                                            <p:cond delay="0"/>
                                          </p:stCondLst>
                                        </p:cTn>
                                        <p:tgtEl>
                                          <p:spTgt spid="40"/>
                                        </p:tgtEl>
                                        <p:attrNameLst>
                                          <p:attrName>style.visibility</p:attrName>
                                        </p:attrNameLst>
                                      </p:cBhvr>
                                      <p:to>
                                        <p:strVal val="visible"/>
                                      </p:to>
                                    </p:set>
                                    <p:anim calcmode="lin" valueType="num">
                                      <p:cBhvr additive="base">
                                        <p:cTn id="28" dur="1000" fill="hold"/>
                                        <p:tgtEl>
                                          <p:spTgt spid="40"/>
                                        </p:tgtEl>
                                        <p:attrNameLst>
                                          <p:attrName>ppt_x</p:attrName>
                                        </p:attrNameLst>
                                      </p:cBhvr>
                                      <p:tavLst>
                                        <p:tav tm="0">
                                          <p:val>
                                            <p:strVal val="1+#ppt_w/2"/>
                                          </p:val>
                                        </p:tav>
                                        <p:tav tm="100000">
                                          <p:val>
                                            <p:strVal val="#ppt_x"/>
                                          </p:val>
                                        </p:tav>
                                      </p:tavLst>
                                    </p:anim>
                                    <p:anim calcmode="lin" valueType="num">
                                      <p:cBhvr additive="base">
                                        <p:cTn id="29" dur="1000" fill="hold"/>
                                        <p:tgtEl>
                                          <p:spTgt spid="40"/>
                                        </p:tgtEl>
                                        <p:attrNameLst>
                                          <p:attrName>ppt_y</p:attrName>
                                        </p:attrNameLst>
                                      </p:cBhvr>
                                      <p:tavLst>
                                        <p:tav tm="0">
                                          <p:val>
                                            <p:strVal val="#ppt_y"/>
                                          </p:val>
                                        </p:tav>
                                        <p:tav tm="100000">
                                          <p:val>
                                            <p:strVal val="#ppt_y"/>
                                          </p:val>
                                        </p:tav>
                                      </p:tavLst>
                                    </p:anim>
                                  </p:childTnLst>
                                </p:cTn>
                              </p:par>
                            </p:childTnLst>
                          </p:cTn>
                        </p:par>
                        <p:par>
                          <p:cTn id="30" fill="hold">
                            <p:stCondLst>
                              <p:cond delay="4000"/>
                            </p:stCondLst>
                            <p:childTnLst>
                              <p:par>
                                <p:cTn id="31" presetID="22" presetClass="entr" presetSubtype="8" fill="hold" nodeType="after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wipe(left)">
                                      <p:cBhvr>
                                        <p:cTn id="33" dur="1000"/>
                                        <p:tgtEl>
                                          <p:spTgt spid="47"/>
                                        </p:tgtEl>
                                      </p:cBhvr>
                                    </p:animEffect>
                                  </p:childTnLst>
                                </p:cTn>
                              </p:par>
                            </p:childTnLst>
                          </p:cTn>
                        </p:par>
                        <p:par>
                          <p:cTn id="34" fill="hold">
                            <p:stCondLst>
                              <p:cond delay="5000"/>
                            </p:stCondLst>
                            <p:childTnLst>
                              <p:par>
                                <p:cTn id="35" presetID="22" presetClass="entr" presetSubtype="8" fill="hold" nodeType="afterEffect">
                                  <p:stCondLst>
                                    <p:cond delay="0"/>
                                  </p:stCondLst>
                                  <p:childTnLst>
                                    <p:set>
                                      <p:cBhvr>
                                        <p:cTn id="36" dur="1" fill="hold">
                                          <p:stCondLst>
                                            <p:cond delay="0"/>
                                          </p:stCondLst>
                                        </p:cTn>
                                        <p:tgtEl>
                                          <p:spTgt spid="45"/>
                                        </p:tgtEl>
                                        <p:attrNameLst>
                                          <p:attrName>style.visibility</p:attrName>
                                        </p:attrNameLst>
                                      </p:cBhvr>
                                      <p:to>
                                        <p:strVal val="visible"/>
                                      </p:to>
                                    </p:set>
                                    <p:animEffect transition="in" filter="wipe(left)">
                                      <p:cBhvr>
                                        <p:cTn id="37" dur="1000"/>
                                        <p:tgtEl>
                                          <p:spTgt spid="45"/>
                                        </p:tgtEl>
                                      </p:cBhvr>
                                    </p:animEffect>
                                  </p:childTnLst>
                                </p:cTn>
                              </p:par>
                            </p:childTnLst>
                          </p:cTn>
                        </p:par>
                        <p:par>
                          <p:cTn id="38" fill="hold">
                            <p:stCondLst>
                              <p:cond delay="6000"/>
                            </p:stCondLst>
                            <p:childTnLst>
                              <p:par>
                                <p:cTn id="39" presetID="22" presetClass="entr" presetSubtype="8" fill="hold" nodeType="afterEffect">
                                  <p:stCondLst>
                                    <p:cond delay="0"/>
                                  </p:stCondLst>
                                  <p:childTnLst>
                                    <p:set>
                                      <p:cBhvr>
                                        <p:cTn id="40" dur="1" fill="hold">
                                          <p:stCondLst>
                                            <p:cond delay="0"/>
                                          </p:stCondLst>
                                        </p:cTn>
                                        <p:tgtEl>
                                          <p:spTgt spid="46"/>
                                        </p:tgtEl>
                                        <p:attrNameLst>
                                          <p:attrName>style.visibility</p:attrName>
                                        </p:attrNameLst>
                                      </p:cBhvr>
                                      <p:to>
                                        <p:strVal val="visible"/>
                                      </p:to>
                                    </p:set>
                                    <p:animEffect transition="in" filter="wipe(left)">
                                      <p:cBhvr>
                                        <p:cTn id="41" dur="1000"/>
                                        <p:tgtEl>
                                          <p:spTgt spid="46"/>
                                        </p:tgtEl>
                                      </p:cBhvr>
                                    </p:animEffect>
                                  </p:childTnLst>
                                </p:cTn>
                              </p:par>
                            </p:childTnLst>
                          </p:cTn>
                        </p:par>
                        <p:par>
                          <p:cTn id="42" fill="hold">
                            <p:stCondLst>
                              <p:cond delay="7000"/>
                            </p:stCondLst>
                            <p:childTnLst>
                              <p:par>
                                <p:cTn id="43" presetID="22" presetClass="entr" presetSubtype="1" fill="hold" nodeType="afterEffect">
                                  <p:stCondLst>
                                    <p:cond delay="0"/>
                                  </p:stCondLst>
                                  <p:childTnLst>
                                    <p:set>
                                      <p:cBhvr>
                                        <p:cTn id="44" dur="1" fill="hold">
                                          <p:stCondLst>
                                            <p:cond delay="0"/>
                                          </p:stCondLst>
                                        </p:cTn>
                                        <p:tgtEl>
                                          <p:spTgt spid="48"/>
                                        </p:tgtEl>
                                        <p:attrNameLst>
                                          <p:attrName>style.visibility</p:attrName>
                                        </p:attrNameLst>
                                      </p:cBhvr>
                                      <p:to>
                                        <p:strVal val="visible"/>
                                      </p:to>
                                    </p:set>
                                    <p:animEffect transition="in" filter="wipe(up)">
                                      <p:cBhvr>
                                        <p:cTn id="45" dur="1000"/>
                                        <p:tgtEl>
                                          <p:spTgt spid="48"/>
                                        </p:tgtEl>
                                      </p:cBhvr>
                                    </p:animEffect>
                                  </p:childTnLst>
                                </p:cTn>
                              </p:par>
                              <p:par>
                                <p:cTn id="46" presetID="22" presetClass="entr" presetSubtype="1" fill="hold" grpId="0" nodeType="withEffect">
                                  <p:stCondLst>
                                    <p:cond delay="0"/>
                                  </p:stCondLst>
                                  <p:childTnLst>
                                    <p:set>
                                      <p:cBhvr>
                                        <p:cTn id="47" dur="1" fill="hold">
                                          <p:stCondLst>
                                            <p:cond delay="0"/>
                                          </p:stCondLst>
                                        </p:cTn>
                                        <p:tgtEl>
                                          <p:spTgt spid="55"/>
                                        </p:tgtEl>
                                        <p:attrNameLst>
                                          <p:attrName>style.visibility</p:attrName>
                                        </p:attrNameLst>
                                      </p:cBhvr>
                                      <p:to>
                                        <p:strVal val="visible"/>
                                      </p:to>
                                    </p:set>
                                    <p:animEffect transition="in" filter="wipe(up)">
                                      <p:cBhvr>
                                        <p:cTn id="48" dur="2000"/>
                                        <p:tgtEl>
                                          <p:spTgt spid="55"/>
                                        </p:tgtEl>
                                      </p:cBhvr>
                                    </p:animEffect>
                                  </p:childTnLst>
                                </p:cTn>
                              </p:par>
                            </p:childTnLst>
                          </p:cTn>
                        </p:par>
                        <p:par>
                          <p:cTn id="49" fill="hold">
                            <p:stCondLst>
                              <p:cond delay="9000"/>
                            </p:stCondLst>
                            <p:childTnLst>
                              <p:par>
                                <p:cTn id="50" presetID="22" presetClass="entr" presetSubtype="2" fill="hold" nodeType="after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wipe(right)">
                                      <p:cBhvr>
                                        <p:cTn id="52" dur="1000"/>
                                        <p:tgtEl>
                                          <p:spTgt spid="52"/>
                                        </p:tgtEl>
                                      </p:cBhvr>
                                    </p:animEffect>
                                  </p:childTnLst>
                                </p:cTn>
                              </p:par>
                            </p:childTnLst>
                          </p:cTn>
                        </p:par>
                        <p:par>
                          <p:cTn id="53" fill="hold">
                            <p:stCondLst>
                              <p:cond delay="10000"/>
                            </p:stCondLst>
                            <p:childTnLst>
                              <p:par>
                                <p:cTn id="54" presetID="22" presetClass="entr" presetSubtype="2" fill="hold" nodeType="afterEffect">
                                  <p:stCondLst>
                                    <p:cond delay="0"/>
                                  </p:stCondLst>
                                  <p:childTnLst>
                                    <p:set>
                                      <p:cBhvr>
                                        <p:cTn id="55" dur="1" fill="hold">
                                          <p:stCondLst>
                                            <p:cond delay="0"/>
                                          </p:stCondLst>
                                        </p:cTn>
                                        <p:tgtEl>
                                          <p:spTgt spid="51"/>
                                        </p:tgtEl>
                                        <p:attrNameLst>
                                          <p:attrName>style.visibility</p:attrName>
                                        </p:attrNameLst>
                                      </p:cBhvr>
                                      <p:to>
                                        <p:strVal val="visible"/>
                                      </p:to>
                                    </p:set>
                                    <p:animEffect transition="in" filter="wipe(right)">
                                      <p:cBhvr>
                                        <p:cTn id="56" dur="1000"/>
                                        <p:tgtEl>
                                          <p:spTgt spid="51"/>
                                        </p:tgtEl>
                                      </p:cBhvr>
                                    </p:animEffect>
                                  </p:childTnLst>
                                </p:cTn>
                              </p:par>
                            </p:childTnLst>
                          </p:cTn>
                        </p:par>
                        <p:par>
                          <p:cTn id="57" fill="hold">
                            <p:stCondLst>
                              <p:cond delay="11000"/>
                            </p:stCondLst>
                            <p:childTnLst>
                              <p:par>
                                <p:cTn id="58" presetID="22" presetClass="entr" presetSubtype="2" fill="hold" nodeType="afterEffect">
                                  <p:stCondLst>
                                    <p:cond delay="0"/>
                                  </p:stCondLst>
                                  <p:childTnLst>
                                    <p:set>
                                      <p:cBhvr>
                                        <p:cTn id="59" dur="1" fill="hold">
                                          <p:stCondLst>
                                            <p:cond delay="0"/>
                                          </p:stCondLst>
                                        </p:cTn>
                                        <p:tgtEl>
                                          <p:spTgt spid="50"/>
                                        </p:tgtEl>
                                        <p:attrNameLst>
                                          <p:attrName>style.visibility</p:attrName>
                                        </p:attrNameLst>
                                      </p:cBhvr>
                                      <p:to>
                                        <p:strVal val="visible"/>
                                      </p:to>
                                    </p:set>
                                    <p:animEffect transition="in" filter="wipe(right)">
                                      <p:cBhvr>
                                        <p:cTn id="60" dur="1000"/>
                                        <p:tgtEl>
                                          <p:spTgt spid="50"/>
                                        </p:tgtEl>
                                      </p:cBhvr>
                                    </p:animEffect>
                                  </p:childTnLst>
                                </p:cTn>
                              </p:par>
                            </p:childTnLst>
                          </p:cTn>
                        </p:par>
                        <p:par>
                          <p:cTn id="61" fill="hold">
                            <p:stCondLst>
                              <p:cond delay="12000"/>
                            </p:stCondLst>
                            <p:childTnLst>
                              <p:par>
                                <p:cTn id="62" presetID="22" presetClass="entr" presetSubtype="4"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down)">
                                      <p:cBhvr>
                                        <p:cTn id="64" dur="1000"/>
                                        <p:tgtEl>
                                          <p:spTgt spid="53"/>
                                        </p:tgtEl>
                                      </p:cBhvr>
                                    </p:animEffect>
                                  </p:childTnLst>
                                </p:cTn>
                              </p:par>
                              <p:par>
                                <p:cTn id="65" presetID="22" presetClass="entr" presetSubtype="4" fill="hold" grpId="0" nodeType="withEffect">
                                  <p:stCondLst>
                                    <p:cond delay="0"/>
                                  </p:stCondLst>
                                  <p:childTnLst>
                                    <p:set>
                                      <p:cBhvr>
                                        <p:cTn id="66" dur="1" fill="hold">
                                          <p:stCondLst>
                                            <p:cond delay="0"/>
                                          </p:stCondLst>
                                        </p:cTn>
                                        <p:tgtEl>
                                          <p:spTgt spid="60"/>
                                        </p:tgtEl>
                                        <p:attrNameLst>
                                          <p:attrName>style.visibility</p:attrName>
                                        </p:attrNameLst>
                                      </p:cBhvr>
                                      <p:to>
                                        <p:strVal val="visible"/>
                                      </p:to>
                                    </p:set>
                                    <p:animEffect transition="in" filter="wipe(down)">
                                      <p:cBhvr>
                                        <p:cTn id="67" dur="2000"/>
                                        <p:tgtEl>
                                          <p:spTgt spid="60"/>
                                        </p:tgtEl>
                                      </p:cBhvr>
                                    </p:animEffect>
                                  </p:childTnLst>
                                </p:cTn>
                              </p:par>
                            </p:childTnLst>
                          </p:cTn>
                        </p:par>
                        <p:par>
                          <p:cTn id="68" fill="hold">
                            <p:stCondLst>
                              <p:cond delay="14000"/>
                            </p:stCondLst>
                            <p:childTnLst>
                              <p:par>
                                <p:cTn id="69" presetID="26" presetClass="emph" presetSubtype="0" fill="hold" nodeType="afterEffect">
                                  <p:stCondLst>
                                    <p:cond delay="0"/>
                                  </p:stCondLst>
                                  <p:childTnLst>
                                    <p:animEffect transition="out" filter="fade">
                                      <p:cBhvr>
                                        <p:cTn id="70" dur="500" tmFilter="0, 0; .2, .5; .8, .5; 1, 0"/>
                                        <p:tgtEl>
                                          <p:spTgt spid="47"/>
                                        </p:tgtEl>
                                      </p:cBhvr>
                                    </p:animEffect>
                                    <p:animScale>
                                      <p:cBhvr>
                                        <p:cTn id="71" dur="250" autoRev="1" fill="hold"/>
                                        <p:tgtEl>
                                          <p:spTgt spid="47"/>
                                        </p:tgtEl>
                                      </p:cBhvr>
                                      <p:by x="105000" y="105000"/>
                                    </p:animScale>
                                  </p:childTnLst>
                                </p:cTn>
                              </p:par>
                            </p:childTnLst>
                          </p:cTn>
                        </p:par>
                        <p:par>
                          <p:cTn id="72" fill="hold">
                            <p:stCondLst>
                              <p:cond delay="14500"/>
                            </p:stCondLst>
                            <p:childTnLst>
                              <p:par>
                                <p:cTn id="73" presetID="26" presetClass="emph" presetSubtype="0" fill="hold" nodeType="afterEffect">
                                  <p:stCondLst>
                                    <p:cond delay="0"/>
                                  </p:stCondLst>
                                  <p:childTnLst>
                                    <p:animEffect transition="out" filter="fade">
                                      <p:cBhvr>
                                        <p:cTn id="74" dur="500" tmFilter="0, 0; .2, .5; .8, .5; 1, 0"/>
                                        <p:tgtEl>
                                          <p:spTgt spid="45"/>
                                        </p:tgtEl>
                                      </p:cBhvr>
                                    </p:animEffect>
                                    <p:animScale>
                                      <p:cBhvr>
                                        <p:cTn id="75" dur="250" autoRev="1" fill="hold"/>
                                        <p:tgtEl>
                                          <p:spTgt spid="45"/>
                                        </p:tgtEl>
                                      </p:cBhvr>
                                      <p:by x="105000" y="105000"/>
                                    </p:animScale>
                                  </p:childTnLst>
                                </p:cTn>
                              </p:par>
                            </p:childTnLst>
                          </p:cTn>
                        </p:par>
                        <p:par>
                          <p:cTn id="76" fill="hold">
                            <p:stCondLst>
                              <p:cond delay="15000"/>
                            </p:stCondLst>
                            <p:childTnLst>
                              <p:par>
                                <p:cTn id="77" presetID="26" presetClass="emph" presetSubtype="0" fill="hold" nodeType="afterEffect">
                                  <p:stCondLst>
                                    <p:cond delay="0"/>
                                  </p:stCondLst>
                                  <p:childTnLst>
                                    <p:animEffect transition="out" filter="fade">
                                      <p:cBhvr>
                                        <p:cTn id="78" dur="500" tmFilter="0, 0; .2, .5; .8, .5; 1, 0"/>
                                        <p:tgtEl>
                                          <p:spTgt spid="46"/>
                                        </p:tgtEl>
                                      </p:cBhvr>
                                    </p:animEffect>
                                    <p:animScale>
                                      <p:cBhvr>
                                        <p:cTn id="79" dur="250" autoRev="1" fill="hold"/>
                                        <p:tgtEl>
                                          <p:spTgt spid="46"/>
                                        </p:tgtEl>
                                      </p:cBhvr>
                                      <p:by x="105000" y="105000"/>
                                    </p:animScale>
                                  </p:childTnLst>
                                </p:cTn>
                              </p:par>
                            </p:childTnLst>
                          </p:cTn>
                        </p:par>
                        <p:par>
                          <p:cTn id="80" fill="hold">
                            <p:stCondLst>
                              <p:cond delay="15500"/>
                            </p:stCondLst>
                            <p:childTnLst>
                              <p:par>
                                <p:cTn id="81" presetID="26" presetClass="emph" presetSubtype="0" fill="hold" nodeType="afterEffect">
                                  <p:stCondLst>
                                    <p:cond delay="0"/>
                                  </p:stCondLst>
                                  <p:childTnLst>
                                    <p:animEffect transition="out" filter="fade">
                                      <p:cBhvr>
                                        <p:cTn id="82" dur="500" tmFilter="0, 0; .2, .5; .8, .5; 1, 0"/>
                                        <p:tgtEl>
                                          <p:spTgt spid="48"/>
                                        </p:tgtEl>
                                      </p:cBhvr>
                                    </p:animEffect>
                                    <p:animScale>
                                      <p:cBhvr>
                                        <p:cTn id="83" dur="250" autoRev="1" fill="hold"/>
                                        <p:tgtEl>
                                          <p:spTgt spid="48"/>
                                        </p:tgtEl>
                                      </p:cBhvr>
                                      <p:by x="105000" y="105000"/>
                                    </p:animScale>
                                  </p:childTnLst>
                                </p:cTn>
                              </p:par>
                              <p:par>
                                <p:cTn id="84" presetID="26" presetClass="emph" presetSubtype="0" fill="hold" grpId="4" nodeType="withEffect">
                                  <p:stCondLst>
                                    <p:cond delay="0"/>
                                  </p:stCondLst>
                                  <p:childTnLst>
                                    <p:animEffect transition="out" filter="fade">
                                      <p:cBhvr>
                                        <p:cTn id="85" dur="500" tmFilter="0, 0; .2, .5; .8, .5; 1, 0"/>
                                        <p:tgtEl>
                                          <p:spTgt spid="55"/>
                                        </p:tgtEl>
                                      </p:cBhvr>
                                    </p:animEffect>
                                    <p:animScale>
                                      <p:cBhvr>
                                        <p:cTn id="86" dur="250" autoRev="1" fill="hold"/>
                                        <p:tgtEl>
                                          <p:spTgt spid="55"/>
                                        </p:tgtEl>
                                      </p:cBhvr>
                                      <p:by x="105000" y="105000"/>
                                    </p:animScale>
                                  </p:childTnLst>
                                </p:cTn>
                              </p:par>
                            </p:childTnLst>
                          </p:cTn>
                        </p:par>
                        <p:par>
                          <p:cTn id="87" fill="hold">
                            <p:stCondLst>
                              <p:cond delay="16000"/>
                            </p:stCondLst>
                            <p:childTnLst>
                              <p:par>
                                <p:cTn id="88" presetID="26" presetClass="emph" presetSubtype="0" fill="hold" nodeType="afterEffect">
                                  <p:stCondLst>
                                    <p:cond delay="0"/>
                                  </p:stCondLst>
                                  <p:childTnLst>
                                    <p:animEffect transition="out" filter="fade">
                                      <p:cBhvr>
                                        <p:cTn id="89" dur="500" tmFilter="0, 0; .2, .5; .8, .5; 1, 0"/>
                                        <p:tgtEl>
                                          <p:spTgt spid="52"/>
                                        </p:tgtEl>
                                      </p:cBhvr>
                                    </p:animEffect>
                                    <p:animScale>
                                      <p:cBhvr>
                                        <p:cTn id="90" dur="250" autoRev="1" fill="hold"/>
                                        <p:tgtEl>
                                          <p:spTgt spid="52"/>
                                        </p:tgtEl>
                                      </p:cBhvr>
                                      <p:by x="105000" y="105000"/>
                                    </p:animScale>
                                  </p:childTnLst>
                                </p:cTn>
                              </p:par>
                            </p:childTnLst>
                          </p:cTn>
                        </p:par>
                        <p:par>
                          <p:cTn id="91" fill="hold">
                            <p:stCondLst>
                              <p:cond delay="16500"/>
                            </p:stCondLst>
                            <p:childTnLst>
                              <p:par>
                                <p:cTn id="92" presetID="26" presetClass="emph" presetSubtype="0" fill="hold" nodeType="afterEffect">
                                  <p:stCondLst>
                                    <p:cond delay="0"/>
                                  </p:stCondLst>
                                  <p:childTnLst>
                                    <p:animEffect transition="out" filter="fade">
                                      <p:cBhvr>
                                        <p:cTn id="93" dur="500" tmFilter="0, 0; .2, .5; .8, .5; 1, 0"/>
                                        <p:tgtEl>
                                          <p:spTgt spid="51"/>
                                        </p:tgtEl>
                                      </p:cBhvr>
                                    </p:animEffect>
                                    <p:animScale>
                                      <p:cBhvr>
                                        <p:cTn id="94" dur="250" autoRev="1" fill="hold"/>
                                        <p:tgtEl>
                                          <p:spTgt spid="51"/>
                                        </p:tgtEl>
                                      </p:cBhvr>
                                      <p:by x="105000" y="105000"/>
                                    </p:animScale>
                                  </p:childTnLst>
                                </p:cTn>
                              </p:par>
                            </p:childTnLst>
                          </p:cTn>
                        </p:par>
                        <p:par>
                          <p:cTn id="95" fill="hold">
                            <p:stCondLst>
                              <p:cond delay="17000"/>
                            </p:stCondLst>
                            <p:childTnLst>
                              <p:par>
                                <p:cTn id="96" presetID="26" presetClass="emph" presetSubtype="0" fill="hold" nodeType="afterEffect">
                                  <p:stCondLst>
                                    <p:cond delay="0"/>
                                  </p:stCondLst>
                                  <p:childTnLst>
                                    <p:animEffect transition="out" filter="fade">
                                      <p:cBhvr>
                                        <p:cTn id="97" dur="500" tmFilter="0, 0; .2, .5; .8, .5; 1, 0"/>
                                        <p:tgtEl>
                                          <p:spTgt spid="50"/>
                                        </p:tgtEl>
                                      </p:cBhvr>
                                    </p:animEffect>
                                    <p:animScale>
                                      <p:cBhvr>
                                        <p:cTn id="98" dur="250" autoRev="1" fill="hold"/>
                                        <p:tgtEl>
                                          <p:spTgt spid="50"/>
                                        </p:tgtEl>
                                      </p:cBhvr>
                                      <p:by x="105000" y="105000"/>
                                    </p:animScale>
                                  </p:childTnLst>
                                </p:cTn>
                              </p:par>
                            </p:childTnLst>
                          </p:cTn>
                        </p:par>
                        <p:par>
                          <p:cTn id="99" fill="hold">
                            <p:stCondLst>
                              <p:cond delay="17500"/>
                            </p:stCondLst>
                            <p:childTnLst>
                              <p:par>
                                <p:cTn id="100" presetID="26" presetClass="emph" presetSubtype="0" fill="hold" nodeType="afterEffect">
                                  <p:stCondLst>
                                    <p:cond delay="0"/>
                                  </p:stCondLst>
                                  <p:childTnLst>
                                    <p:animEffect transition="out" filter="fade">
                                      <p:cBhvr>
                                        <p:cTn id="101" dur="500" tmFilter="0, 0; .2, .5; .8, .5; 1, 0"/>
                                        <p:tgtEl>
                                          <p:spTgt spid="53"/>
                                        </p:tgtEl>
                                      </p:cBhvr>
                                    </p:animEffect>
                                    <p:animScale>
                                      <p:cBhvr>
                                        <p:cTn id="102" dur="250" autoRev="1" fill="hold"/>
                                        <p:tgtEl>
                                          <p:spTgt spid="53"/>
                                        </p:tgtEl>
                                      </p:cBhvr>
                                      <p:by x="105000" y="105000"/>
                                    </p:animScale>
                                  </p:childTnLst>
                                </p:cTn>
                              </p:par>
                              <p:par>
                                <p:cTn id="103" presetID="26" presetClass="emph" presetSubtype="0" fill="hold" grpId="1" nodeType="withEffect">
                                  <p:stCondLst>
                                    <p:cond delay="0"/>
                                  </p:stCondLst>
                                  <p:childTnLst>
                                    <p:animEffect transition="out" filter="fade">
                                      <p:cBhvr>
                                        <p:cTn id="104" dur="500" tmFilter="0, 0; .2, .5; .8, .5; 1, 0"/>
                                        <p:tgtEl>
                                          <p:spTgt spid="60"/>
                                        </p:tgtEl>
                                      </p:cBhvr>
                                    </p:animEffect>
                                    <p:animScale>
                                      <p:cBhvr>
                                        <p:cTn id="105" dur="250" autoRev="1" fill="hold"/>
                                        <p:tgtEl>
                                          <p:spTgt spid="60"/>
                                        </p:tgtEl>
                                      </p:cBhvr>
                                      <p:by x="105000" y="105000"/>
                                    </p:animScale>
                                  </p:childTnLst>
                                </p:cTn>
                              </p:par>
                            </p:childTnLst>
                          </p:cTn>
                        </p:par>
                      </p:childTnLst>
                    </p:cTn>
                  </p:par>
                  <p:par>
                    <p:cTn id="106" fill="hold">
                      <p:stCondLst>
                        <p:cond delay="indefinite"/>
                      </p:stCondLst>
                      <p:childTnLst>
                        <p:par>
                          <p:cTn id="107" fill="hold">
                            <p:stCondLst>
                              <p:cond delay="0"/>
                            </p:stCondLst>
                            <p:childTnLst>
                              <p:par>
                                <p:cTn id="108" presetID="42" presetClass="exit" presetSubtype="0" fill="hold" nodeType="clickEffect">
                                  <p:stCondLst>
                                    <p:cond delay="0"/>
                                  </p:stCondLst>
                                  <p:childTnLst>
                                    <p:animEffect transition="out" filter="fade">
                                      <p:cBhvr>
                                        <p:cTn id="109" dur="1000"/>
                                        <p:tgtEl>
                                          <p:spTgt spid="49"/>
                                        </p:tgtEl>
                                      </p:cBhvr>
                                    </p:animEffect>
                                    <p:anim calcmode="lin" valueType="num">
                                      <p:cBhvr>
                                        <p:cTn id="110" dur="1000"/>
                                        <p:tgtEl>
                                          <p:spTgt spid="49"/>
                                        </p:tgtEl>
                                        <p:attrNameLst>
                                          <p:attrName>ppt_x</p:attrName>
                                        </p:attrNameLst>
                                      </p:cBhvr>
                                      <p:tavLst>
                                        <p:tav tm="0">
                                          <p:val>
                                            <p:strVal val="ppt_x"/>
                                          </p:val>
                                        </p:tav>
                                        <p:tav tm="100000">
                                          <p:val>
                                            <p:strVal val="ppt_x"/>
                                          </p:val>
                                        </p:tav>
                                      </p:tavLst>
                                    </p:anim>
                                    <p:anim calcmode="lin" valueType="num">
                                      <p:cBhvr>
                                        <p:cTn id="111" dur="1000"/>
                                        <p:tgtEl>
                                          <p:spTgt spid="49"/>
                                        </p:tgtEl>
                                        <p:attrNameLst>
                                          <p:attrName>ppt_y</p:attrName>
                                        </p:attrNameLst>
                                      </p:cBhvr>
                                      <p:tavLst>
                                        <p:tav tm="0">
                                          <p:val>
                                            <p:strVal val="ppt_y"/>
                                          </p:val>
                                        </p:tav>
                                        <p:tav tm="100000">
                                          <p:val>
                                            <p:strVal val="ppt_y+.1"/>
                                          </p:val>
                                        </p:tav>
                                      </p:tavLst>
                                    </p:anim>
                                    <p:set>
                                      <p:cBhvr>
                                        <p:cTn id="112" dur="1" fill="hold">
                                          <p:stCondLst>
                                            <p:cond delay="999"/>
                                          </p:stCondLst>
                                        </p:cTn>
                                        <p:tgtEl>
                                          <p:spTgt spid="49"/>
                                        </p:tgtEl>
                                        <p:attrNameLst>
                                          <p:attrName>style.visibility</p:attrName>
                                        </p:attrNameLst>
                                      </p:cBhvr>
                                      <p:to>
                                        <p:strVal val="hidden"/>
                                      </p:to>
                                    </p:set>
                                  </p:childTnLst>
                                </p:cTn>
                              </p:par>
                            </p:childTnLst>
                          </p:cTn>
                        </p:par>
                        <p:par>
                          <p:cTn id="113" fill="hold">
                            <p:stCondLst>
                              <p:cond delay="1000"/>
                            </p:stCondLst>
                            <p:childTnLst>
                              <p:par>
                                <p:cTn id="114" presetID="9" presetClass="entr" presetSubtype="0" fill="hold" grpId="0" nodeType="afterEffect">
                                  <p:stCondLst>
                                    <p:cond delay="0"/>
                                  </p:stCondLst>
                                  <p:childTnLst>
                                    <p:set>
                                      <p:cBhvr>
                                        <p:cTn id="115" dur="1" fill="hold">
                                          <p:stCondLst>
                                            <p:cond delay="0"/>
                                          </p:stCondLst>
                                        </p:cTn>
                                        <p:tgtEl>
                                          <p:spTgt spid="68"/>
                                        </p:tgtEl>
                                        <p:attrNameLst>
                                          <p:attrName>style.visibility</p:attrName>
                                        </p:attrNameLst>
                                      </p:cBhvr>
                                      <p:to>
                                        <p:strVal val="visible"/>
                                      </p:to>
                                    </p:set>
                                    <p:animEffect transition="in" filter="dissolve">
                                      <p:cBhvr>
                                        <p:cTn id="116" dur="1000"/>
                                        <p:tgtEl>
                                          <p:spTgt spid="68"/>
                                        </p:tgtEl>
                                      </p:cBhvr>
                                    </p:animEffect>
                                  </p:childTnLst>
                                </p:cTn>
                              </p:par>
                              <p:par>
                                <p:cTn id="117" presetID="9" presetClass="entr" presetSubtype="0" fill="hold" grpId="0" nodeType="withEffect">
                                  <p:stCondLst>
                                    <p:cond delay="0"/>
                                  </p:stCondLst>
                                  <p:childTnLst>
                                    <p:set>
                                      <p:cBhvr>
                                        <p:cTn id="118" dur="1" fill="hold">
                                          <p:stCondLst>
                                            <p:cond delay="0"/>
                                          </p:stCondLst>
                                        </p:cTn>
                                        <p:tgtEl>
                                          <p:spTgt spid="66"/>
                                        </p:tgtEl>
                                        <p:attrNameLst>
                                          <p:attrName>style.visibility</p:attrName>
                                        </p:attrNameLst>
                                      </p:cBhvr>
                                      <p:to>
                                        <p:strVal val="visible"/>
                                      </p:to>
                                    </p:set>
                                    <p:animEffect transition="in" filter="dissolve">
                                      <p:cBhvr>
                                        <p:cTn id="119" dur="1000"/>
                                        <p:tgtEl>
                                          <p:spTgt spid="66"/>
                                        </p:tgtEl>
                                      </p:cBhvr>
                                    </p:animEffect>
                                  </p:childTnLst>
                                </p:cTn>
                              </p:par>
                              <p:par>
                                <p:cTn id="120" presetID="9" presetClass="entr" presetSubtype="0" fill="hold" grpId="0" nodeType="withEffect">
                                  <p:stCondLst>
                                    <p:cond delay="0"/>
                                  </p:stCondLst>
                                  <p:childTnLst>
                                    <p:set>
                                      <p:cBhvr>
                                        <p:cTn id="121" dur="1" fill="hold">
                                          <p:stCondLst>
                                            <p:cond delay="0"/>
                                          </p:stCondLst>
                                        </p:cTn>
                                        <p:tgtEl>
                                          <p:spTgt spid="62"/>
                                        </p:tgtEl>
                                        <p:attrNameLst>
                                          <p:attrName>style.visibility</p:attrName>
                                        </p:attrNameLst>
                                      </p:cBhvr>
                                      <p:to>
                                        <p:strVal val="visible"/>
                                      </p:to>
                                    </p:set>
                                    <p:animEffect transition="in" filter="dissolve">
                                      <p:cBhvr>
                                        <p:cTn id="122" dur="1000"/>
                                        <p:tgtEl>
                                          <p:spTgt spid="62"/>
                                        </p:tgtEl>
                                      </p:cBhvr>
                                    </p:animEffect>
                                  </p:childTnLst>
                                </p:cTn>
                              </p:par>
                              <p:par>
                                <p:cTn id="123" presetID="9" presetClass="entr" presetSubtype="0" fill="hold" grpId="0" nodeType="withEffect">
                                  <p:stCondLst>
                                    <p:cond delay="0"/>
                                  </p:stCondLst>
                                  <p:childTnLst>
                                    <p:set>
                                      <p:cBhvr>
                                        <p:cTn id="124" dur="1" fill="hold">
                                          <p:stCondLst>
                                            <p:cond delay="0"/>
                                          </p:stCondLst>
                                        </p:cTn>
                                        <p:tgtEl>
                                          <p:spTgt spid="63"/>
                                        </p:tgtEl>
                                        <p:attrNameLst>
                                          <p:attrName>style.visibility</p:attrName>
                                        </p:attrNameLst>
                                      </p:cBhvr>
                                      <p:to>
                                        <p:strVal val="visible"/>
                                      </p:to>
                                    </p:set>
                                    <p:animEffect transition="in" filter="dissolve">
                                      <p:cBhvr>
                                        <p:cTn id="125" dur="1000"/>
                                        <p:tgtEl>
                                          <p:spTgt spid="63"/>
                                        </p:tgtEl>
                                      </p:cBhvr>
                                    </p:animEffect>
                                  </p:childTnLst>
                                </p:cTn>
                              </p:par>
                              <p:par>
                                <p:cTn id="126" presetID="9" presetClass="entr" presetSubtype="0" fill="hold" grpId="0" nodeType="withEffect">
                                  <p:stCondLst>
                                    <p:cond delay="0"/>
                                  </p:stCondLst>
                                  <p:childTnLst>
                                    <p:set>
                                      <p:cBhvr>
                                        <p:cTn id="127" dur="1" fill="hold">
                                          <p:stCondLst>
                                            <p:cond delay="0"/>
                                          </p:stCondLst>
                                        </p:cTn>
                                        <p:tgtEl>
                                          <p:spTgt spid="64"/>
                                        </p:tgtEl>
                                        <p:attrNameLst>
                                          <p:attrName>style.visibility</p:attrName>
                                        </p:attrNameLst>
                                      </p:cBhvr>
                                      <p:to>
                                        <p:strVal val="visible"/>
                                      </p:to>
                                    </p:set>
                                    <p:animEffect transition="in" filter="dissolve">
                                      <p:cBhvr>
                                        <p:cTn id="128" dur="1000"/>
                                        <p:tgtEl>
                                          <p:spTgt spid="64"/>
                                        </p:tgtEl>
                                      </p:cBhvr>
                                    </p:animEffect>
                                  </p:childTnLst>
                                </p:cTn>
                              </p:par>
                              <p:par>
                                <p:cTn id="129" presetID="9" presetClass="entr" presetSubtype="0" fill="hold" grpId="0" nodeType="withEffect">
                                  <p:stCondLst>
                                    <p:cond delay="0"/>
                                  </p:stCondLst>
                                  <p:childTnLst>
                                    <p:set>
                                      <p:cBhvr>
                                        <p:cTn id="130" dur="1" fill="hold">
                                          <p:stCondLst>
                                            <p:cond delay="0"/>
                                          </p:stCondLst>
                                        </p:cTn>
                                        <p:tgtEl>
                                          <p:spTgt spid="61"/>
                                        </p:tgtEl>
                                        <p:attrNameLst>
                                          <p:attrName>style.visibility</p:attrName>
                                        </p:attrNameLst>
                                      </p:cBhvr>
                                      <p:to>
                                        <p:strVal val="visible"/>
                                      </p:to>
                                    </p:set>
                                    <p:animEffect transition="in" filter="dissolve">
                                      <p:cBhvr>
                                        <p:cTn id="131" dur="1000"/>
                                        <p:tgtEl>
                                          <p:spTgt spid="61"/>
                                        </p:tgtEl>
                                      </p:cBhvr>
                                    </p:animEffect>
                                  </p:childTnLst>
                                </p:cTn>
                              </p:par>
                            </p:childTnLst>
                          </p:cTn>
                        </p:par>
                        <p:par>
                          <p:cTn id="132" fill="hold">
                            <p:stCondLst>
                              <p:cond delay="2000"/>
                            </p:stCondLst>
                            <p:childTnLst>
                              <p:par>
                                <p:cTn id="133" presetID="6" presetClass="emph" presetSubtype="0" fill="hold" grpId="1" nodeType="afterEffect">
                                  <p:stCondLst>
                                    <p:cond delay="0"/>
                                  </p:stCondLst>
                                  <p:childTnLst>
                                    <p:animScale>
                                      <p:cBhvr>
                                        <p:cTn id="134" dur="2000" fill="hold"/>
                                        <p:tgtEl>
                                          <p:spTgt spid="64"/>
                                        </p:tgtEl>
                                      </p:cBhvr>
                                      <p:by x="150000" y="150000"/>
                                    </p:animScale>
                                  </p:childTnLst>
                                </p:cTn>
                              </p:par>
                            </p:childTnLst>
                          </p:cTn>
                        </p:par>
                        <p:par>
                          <p:cTn id="135" fill="hold">
                            <p:stCondLst>
                              <p:cond delay="4000"/>
                            </p:stCondLst>
                            <p:childTnLst>
                              <p:par>
                                <p:cTn id="136" presetID="6" presetClass="emph" presetSubtype="0" fill="hold" grpId="1" nodeType="afterEffect">
                                  <p:stCondLst>
                                    <p:cond delay="0"/>
                                  </p:stCondLst>
                                  <p:childTnLst>
                                    <p:animScale>
                                      <p:cBhvr>
                                        <p:cTn id="137" dur="2000" fill="hold"/>
                                        <p:tgtEl>
                                          <p:spTgt spid="61"/>
                                        </p:tgtEl>
                                      </p:cBhvr>
                                      <p:by x="150000" y="150000"/>
                                    </p:animScale>
                                  </p:childTnLst>
                                </p:cTn>
                              </p:par>
                              <p:par>
                                <p:cTn id="138" presetID="6" presetClass="emph" presetSubtype="0" fill="hold" grpId="1" nodeType="withEffect">
                                  <p:stCondLst>
                                    <p:cond delay="0"/>
                                  </p:stCondLst>
                                  <p:childTnLst>
                                    <p:animScale>
                                      <p:cBhvr>
                                        <p:cTn id="139" dur="2000" fill="hold"/>
                                        <p:tgtEl>
                                          <p:spTgt spid="62"/>
                                        </p:tgtEl>
                                      </p:cBhvr>
                                      <p:by x="150000" y="150000"/>
                                    </p:animScale>
                                  </p:childTnLst>
                                </p:cTn>
                              </p:par>
                              <p:par>
                                <p:cTn id="140" presetID="6" presetClass="emph" presetSubtype="0" fill="hold" grpId="1" nodeType="withEffect">
                                  <p:stCondLst>
                                    <p:cond delay="0"/>
                                  </p:stCondLst>
                                  <p:childTnLst>
                                    <p:animScale>
                                      <p:cBhvr>
                                        <p:cTn id="141" dur="2000" fill="hold"/>
                                        <p:tgtEl>
                                          <p:spTgt spid="68"/>
                                        </p:tgtEl>
                                      </p:cBhvr>
                                      <p:by x="150000" y="150000"/>
                                    </p:animScale>
                                  </p:childTnLst>
                                </p:cTn>
                              </p:par>
                              <p:par>
                                <p:cTn id="142" presetID="6" presetClass="emph" presetSubtype="0" fill="hold" grpId="1" nodeType="withEffect">
                                  <p:stCondLst>
                                    <p:cond delay="0"/>
                                  </p:stCondLst>
                                  <p:childTnLst>
                                    <p:animScale>
                                      <p:cBhvr>
                                        <p:cTn id="143" dur="2000" fill="hold"/>
                                        <p:tgtEl>
                                          <p:spTgt spid="66"/>
                                        </p:tgtEl>
                                      </p:cBhvr>
                                      <p:by x="150000" y="150000"/>
                                    </p:animScale>
                                  </p:childTnLst>
                                </p:cTn>
                              </p:par>
                              <p:par>
                                <p:cTn id="144" presetID="6" presetClass="emph" presetSubtype="0" fill="hold" grpId="1" nodeType="withEffect">
                                  <p:stCondLst>
                                    <p:cond delay="0"/>
                                  </p:stCondLst>
                                  <p:childTnLst>
                                    <p:animScale>
                                      <p:cBhvr>
                                        <p:cTn id="145" dur="2000" fill="hold"/>
                                        <p:tgtEl>
                                          <p:spTgt spid="63"/>
                                        </p:tgtEl>
                                      </p:cBhvr>
                                      <p:by x="150000" y="150000"/>
                                    </p:animScale>
                                  </p:childTnLst>
                                </p:cTn>
                              </p:par>
                            </p:childTnLst>
                          </p:cTn>
                        </p:par>
                      </p:childTnLst>
                    </p:cTn>
                  </p:par>
                  <p:par>
                    <p:cTn id="146" fill="hold">
                      <p:stCondLst>
                        <p:cond delay="indefinite"/>
                      </p:stCondLst>
                      <p:childTnLst>
                        <p:par>
                          <p:cTn id="147" fill="hold">
                            <p:stCondLst>
                              <p:cond delay="0"/>
                            </p:stCondLst>
                            <p:childTnLst>
                              <p:par>
                                <p:cTn id="148" presetID="26" presetClass="exit" presetSubtype="0" fill="hold" nodeType="clickEffect">
                                  <p:stCondLst>
                                    <p:cond delay="0"/>
                                  </p:stCondLst>
                                  <p:childTnLst>
                                    <p:animEffect transition="out" filter="wipe(down)">
                                      <p:cBhvr>
                                        <p:cTn id="149" dur="90" accel="50000">
                                          <p:stCondLst>
                                            <p:cond delay="910"/>
                                          </p:stCondLst>
                                        </p:cTn>
                                        <p:tgtEl>
                                          <p:spTgt spid="40"/>
                                        </p:tgtEl>
                                      </p:cBhvr>
                                    </p:animEffect>
                                    <p:anim calcmode="lin" valueType="num">
                                      <p:cBhvr>
                                        <p:cTn id="150" dur="911" tmFilter="0,0; 0.14,0.31; 0.43,0.73; 0.71,0.91; 1.0,1.0">
                                          <p:stCondLst>
                                            <p:cond delay="0"/>
                                          </p:stCondLst>
                                        </p:cTn>
                                        <p:tgtEl>
                                          <p:spTgt spid="40"/>
                                        </p:tgtEl>
                                        <p:attrNameLst>
                                          <p:attrName>ppt_x</p:attrName>
                                        </p:attrNameLst>
                                      </p:cBhvr>
                                      <p:tavLst>
                                        <p:tav tm="0">
                                          <p:val>
                                            <p:strVal val="ppt_x"/>
                                          </p:val>
                                        </p:tav>
                                        <p:tav tm="100000">
                                          <p:val>
                                            <p:strVal val="#ppt_x+0.25"/>
                                          </p:val>
                                        </p:tav>
                                      </p:tavLst>
                                    </p:anim>
                                    <p:anim calcmode="lin" valueType="num">
                                      <p:cBhvr>
                                        <p:cTn id="151" dur="89">
                                          <p:stCondLst>
                                            <p:cond delay="911"/>
                                          </p:stCondLst>
                                        </p:cTn>
                                        <p:tgtEl>
                                          <p:spTgt spid="40"/>
                                        </p:tgtEl>
                                        <p:attrNameLst>
                                          <p:attrName>ppt_x</p:attrName>
                                        </p:attrNameLst>
                                      </p:cBhvr>
                                      <p:tavLst>
                                        <p:tav tm="0">
                                          <p:val>
                                            <p:strVal val="ppt_x"/>
                                          </p:val>
                                        </p:tav>
                                        <p:tav tm="100000">
                                          <p:val>
                                            <p:strVal val="ppt_x"/>
                                          </p:val>
                                        </p:tav>
                                      </p:tavLst>
                                    </p:anim>
                                    <p:anim calcmode="lin" valueType="num">
                                      <p:cBhvr>
                                        <p:cTn id="152" dur="332" tmFilter="0.0,0.0;0.25,0.07;0.50,0.2;0.75,0.467;1.0,1.0">
                                          <p:stCondLst>
                                            <p:cond delay="0"/>
                                          </p:stCondLst>
                                        </p:cTn>
                                        <p:tgtEl>
                                          <p:spTgt spid="40"/>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153" dur="332" tmFilter="0, 0; 0.125,0.2665; 0.25,0.4; 0.375,0.465; 0.5,0.5;  0.625,0.535; 0.75,0.6; 0.875,0.7335; 1,1">
                                          <p:stCondLst>
                                            <p:cond delay="332"/>
                                          </p:stCondLst>
                                        </p:cTn>
                                        <p:tgtEl>
                                          <p:spTgt spid="40"/>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154" dur="166" tmFilter="0, 0; 0.125,0.2665; 0.25,0.4; 0.375,0.465; 0.5,0.5;  0.625,0.535; 0.75,0.6; 0.875,0.7335; 1,1">
                                          <p:stCondLst>
                                            <p:cond delay="662"/>
                                          </p:stCondLst>
                                        </p:cTn>
                                        <p:tgtEl>
                                          <p:spTgt spid="40"/>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155" dur="82" tmFilter="0, 0; 0.125,0.2665; 0.25,0.4; 0.375,0.465; 0.5,0.5;  0.625,0.535; 0.75,0.6; 0.875,0.7335; 1,1">
                                          <p:stCondLst>
                                            <p:cond delay="828"/>
                                          </p:stCondLst>
                                        </p:cTn>
                                        <p:tgtEl>
                                          <p:spTgt spid="40"/>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156" dur="90" accel="50000">
                                          <p:stCondLst>
                                            <p:cond delay="910"/>
                                          </p:stCondLst>
                                        </p:cTn>
                                        <p:tgtEl>
                                          <p:spTgt spid="40"/>
                                        </p:tgtEl>
                                        <p:attrNameLst>
                                          <p:attrName>ppt_y</p:attrName>
                                        </p:attrNameLst>
                                      </p:cBhvr>
                                      <p:tavLst>
                                        <p:tav tm="0">
                                          <p:val>
                                            <p:strVal val="ppt_y"/>
                                          </p:val>
                                        </p:tav>
                                        <p:tav tm="100000">
                                          <p:val>
                                            <p:strVal val="ppt_y+ppt_h"/>
                                          </p:val>
                                        </p:tav>
                                      </p:tavLst>
                                    </p:anim>
                                    <p:animScale>
                                      <p:cBhvr>
                                        <p:cTn id="157" dur="13">
                                          <p:stCondLst>
                                            <p:cond delay="310"/>
                                          </p:stCondLst>
                                        </p:cTn>
                                        <p:tgtEl>
                                          <p:spTgt spid="40"/>
                                        </p:tgtEl>
                                      </p:cBhvr>
                                      <p:to x="100000" y="60000"/>
                                    </p:animScale>
                                    <p:animScale>
                                      <p:cBhvr>
                                        <p:cTn id="158" dur="83" decel="50000">
                                          <p:stCondLst>
                                            <p:cond delay="323"/>
                                          </p:stCondLst>
                                        </p:cTn>
                                        <p:tgtEl>
                                          <p:spTgt spid="40"/>
                                        </p:tgtEl>
                                      </p:cBhvr>
                                      <p:to x="100000" y="100000"/>
                                    </p:animScale>
                                    <p:animScale>
                                      <p:cBhvr>
                                        <p:cTn id="159" dur="13">
                                          <p:stCondLst>
                                            <p:cond delay="656"/>
                                          </p:stCondLst>
                                        </p:cTn>
                                        <p:tgtEl>
                                          <p:spTgt spid="40"/>
                                        </p:tgtEl>
                                      </p:cBhvr>
                                      <p:to x="100000" y="80000"/>
                                    </p:animScale>
                                    <p:animScale>
                                      <p:cBhvr>
                                        <p:cTn id="160" dur="83" decel="50000">
                                          <p:stCondLst>
                                            <p:cond delay="669"/>
                                          </p:stCondLst>
                                        </p:cTn>
                                        <p:tgtEl>
                                          <p:spTgt spid="40"/>
                                        </p:tgtEl>
                                      </p:cBhvr>
                                      <p:to x="100000" y="100000"/>
                                    </p:animScale>
                                    <p:animScale>
                                      <p:cBhvr>
                                        <p:cTn id="161" dur="13">
                                          <p:stCondLst>
                                            <p:cond delay="821"/>
                                          </p:stCondLst>
                                        </p:cTn>
                                        <p:tgtEl>
                                          <p:spTgt spid="40"/>
                                        </p:tgtEl>
                                      </p:cBhvr>
                                      <p:to x="100000" y="90000"/>
                                    </p:animScale>
                                    <p:animScale>
                                      <p:cBhvr>
                                        <p:cTn id="162" dur="83" decel="50000">
                                          <p:stCondLst>
                                            <p:cond delay="834"/>
                                          </p:stCondLst>
                                        </p:cTn>
                                        <p:tgtEl>
                                          <p:spTgt spid="40"/>
                                        </p:tgtEl>
                                      </p:cBhvr>
                                      <p:to x="100000" y="100000"/>
                                    </p:animScale>
                                    <p:animScale>
                                      <p:cBhvr>
                                        <p:cTn id="163" dur="13">
                                          <p:stCondLst>
                                            <p:cond delay="904"/>
                                          </p:stCondLst>
                                        </p:cTn>
                                        <p:tgtEl>
                                          <p:spTgt spid="40"/>
                                        </p:tgtEl>
                                      </p:cBhvr>
                                      <p:to x="100000" y="95000"/>
                                    </p:animScale>
                                    <p:animScale>
                                      <p:cBhvr>
                                        <p:cTn id="164" dur="83" decel="50000">
                                          <p:stCondLst>
                                            <p:cond delay="917"/>
                                          </p:stCondLst>
                                        </p:cTn>
                                        <p:tgtEl>
                                          <p:spTgt spid="40"/>
                                        </p:tgtEl>
                                      </p:cBhvr>
                                      <p:to x="100000" y="100000"/>
                                    </p:animScale>
                                    <p:set>
                                      <p:cBhvr>
                                        <p:cTn id="165" dur="1" fill="hold">
                                          <p:stCondLst>
                                            <p:cond delay="999"/>
                                          </p:stCondLst>
                                        </p:cTn>
                                        <p:tgtEl>
                                          <p:spTgt spid="40"/>
                                        </p:tgtEl>
                                        <p:attrNameLst>
                                          <p:attrName>style.visibility</p:attrName>
                                        </p:attrNameLst>
                                      </p:cBhvr>
                                      <p:to>
                                        <p:strVal val="hidden"/>
                                      </p:to>
                                    </p:set>
                                  </p:childTnLst>
                                </p:cTn>
                              </p:par>
                              <p:par>
                                <p:cTn id="166" presetID="26" presetClass="exit" presetSubtype="0" fill="hold" grpId="1" nodeType="withEffect">
                                  <p:stCondLst>
                                    <p:cond delay="0"/>
                                  </p:stCondLst>
                                  <p:childTnLst>
                                    <p:animEffect transition="out" filter="wipe(down)">
                                      <p:cBhvr>
                                        <p:cTn id="167" dur="23" accel="50000">
                                          <p:stCondLst>
                                            <p:cond delay="227"/>
                                          </p:stCondLst>
                                        </p:cTn>
                                        <p:tgtEl>
                                          <p:spTgt spid="55"/>
                                        </p:tgtEl>
                                      </p:cBhvr>
                                    </p:animEffect>
                                    <p:anim calcmode="lin" valueType="num">
                                      <p:cBhvr>
                                        <p:cTn id="168" dur="228" tmFilter="0,0; 0.14,0.31; 0.43,0.73; 0.71,0.91; 1.0,1.0">
                                          <p:stCondLst>
                                            <p:cond delay="0"/>
                                          </p:stCondLst>
                                        </p:cTn>
                                        <p:tgtEl>
                                          <p:spTgt spid="55"/>
                                        </p:tgtEl>
                                        <p:attrNameLst>
                                          <p:attrName>ppt_x</p:attrName>
                                        </p:attrNameLst>
                                      </p:cBhvr>
                                      <p:tavLst>
                                        <p:tav tm="0">
                                          <p:val>
                                            <p:strVal val="ppt_x"/>
                                          </p:val>
                                        </p:tav>
                                        <p:tav tm="100000">
                                          <p:val>
                                            <p:strVal val="#ppt_x+0.25"/>
                                          </p:val>
                                        </p:tav>
                                      </p:tavLst>
                                    </p:anim>
                                    <p:anim calcmode="lin" valueType="num">
                                      <p:cBhvr>
                                        <p:cTn id="169" dur="22">
                                          <p:stCondLst>
                                            <p:cond delay="228"/>
                                          </p:stCondLst>
                                        </p:cTn>
                                        <p:tgtEl>
                                          <p:spTgt spid="55"/>
                                        </p:tgtEl>
                                        <p:attrNameLst>
                                          <p:attrName>ppt_x</p:attrName>
                                        </p:attrNameLst>
                                      </p:cBhvr>
                                      <p:tavLst>
                                        <p:tav tm="0">
                                          <p:val>
                                            <p:strVal val="ppt_x"/>
                                          </p:val>
                                        </p:tav>
                                        <p:tav tm="100000">
                                          <p:val>
                                            <p:strVal val="ppt_x"/>
                                          </p:val>
                                        </p:tav>
                                      </p:tavLst>
                                    </p:anim>
                                    <p:anim calcmode="lin" valueType="num">
                                      <p:cBhvr>
                                        <p:cTn id="170" dur="83" tmFilter="0.0,0.0;0.25,0.07;0.50,0.2;0.75,0.467;1.0,1.0">
                                          <p:stCondLst>
                                            <p:cond delay="0"/>
                                          </p:stCondLst>
                                        </p:cTn>
                                        <p:tgtEl>
                                          <p:spTgt spid="55"/>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171" dur="83" tmFilter="0, 0; 0.125,0.2665; 0.25,0.4; 0.375,0.465; 0.5,0.5;  0.625,0.535; 0.75,0.6; 0.875,0.7335; 1,1">
                                          <p:stCondLst>
                                            <p:cond delay="83"/>
                                          </p:stCondLst>
                                        </p:cTn>
                                        <p:tgtEl>
                                          <p:spTgt spid="55"/>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172" dur="41" tmFilter="0, 0; 0.125,0.2665; 0.25,0.4; 0.375,0.465; 0.5,0.5;  0.625,0.535; 0.75,0.6; 0.875,0.7335; 1,1">
                                          <p:stCondLst>
                                            <p:cond delay="165"/>
                                          </p:stCondLst>
                                        </p:cTn>
                                        <p:tgtEl>
                                          <p:spTgt spid="55"/>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173" dur="20" tmFilter="0, 0; 0.125,0.2665; 0.25,0.4; 0.375,0.465; 0.5,0.5;  0.625,0.535; 0.75,0.6; 0.875,0.7335; 1,1">
                                          <p:stCondLst>
                                            <p:cond delay="207"/>
                                          </p:stCondLst>
                                        </p:cTn>
                                        <p:tgtEl>
                                          <p:spTgt spid="55"/>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174" dur="23" accel="50000">
                                          <p:stCondLst>
                                            <p:cond delay="227"/>
                                          </p:stCondLst>
                                        </p:cTn>
                                        <p:tgtEl>
                                          <p:spTgt spid="55"/>
                                        </p:tgtEl>
                                        <p:attrNameLst>
                                          <p:attrName>ppt_y</p:attrName>
                                        </p:attrNameLst>
                                      </p:cBhvr>
                                      <p:tavLst>
                                        <p:tav tm="0">
                                          <p:val>
                                            <p:strVal val="ppt_y"/>
                                          </p:val>
                                        </p:tav>
                                        <p:tav tm="100000">
                                          <p:val>
                                            <p:strVal val="ppt_y+ppt_h"/>
                                          </p:val>
                                        </p:tav>
                                      </p:tavLst>
                                    </p:anim>
                                    <p:animScale>
                                      <p:cBhvr>
                                        <p:cTn id="175" dur="3">
                                          <p:stCondLst>
                                            <p:cond delay="77"/>
                                          </p:stCondLst>
                                        </p:cTn>
                                        <p:tgtEl>
                                          <p:spTgt spid="55"/>
                                        </p:tgtEl>
                                      </p:cBhvr>
                                      <p:to x="100000" y="60000"/>
                                    </p:animScale>
                                    <p:animScale>
                                      <p:cBhvr>
                                        <p:cTn id="176" dur="21" decel="50000">
                                          <p:stCondLst>
                                            <p:cond delay="81"/>
                                          </p:stCondLst>
                                        </p:cTn>
                                        <p:tgtEl>
                                          <p:spTgt spid="55"/>
                                        </p:tgtEl>
                                      </p:cBhvr>
                                      <p:to x="100000" y="100000"/>
                                    </p:animScale>
                                    <p:animScale>
                                      <p:cBhvr>
                                        <p:cTn id="177" dur="3">
                                          <p:stCondLst>
                                            <p:cond delay="164"/>
                                          </p:stCondLst>
                                        </p:cTn>
                                        <p:tgtEl>
                                          <p:spTgt spid="55"/>
                                        </p:tgtEl>
                                      </p:cBhvr>
                                      <p:to x="100000" y="80000"/>
                                    </p:animScale>
                                    <p:animScale>
                                      <p:cBhvr>
                                        <p:cTn id="178" dur="21" decel="50000">
                                          <p:stCondLst>
                                            <p:cond delay="167"/>
                                          </p:stCondLst>
                                        </p:cTn>
                                        <p:tgtEl>
                                          <p:spTgt spid="55"/>
                                        </p:tgtEl>
                                      </p:cBhvr>
                                      <p:to x="100000" y="100000"/>
                                    </p:animScale>
                                    <p:animScale>
                                      <p:cBhvr>
                                        <p:cTn id="179" dur="3">
                                          <p:stCondLst>
                                            <p:cond delay="205"/>
                                          </p:stCondLst>
                                        </p:cTn>
                                        <p:tgtEl>
                                          <p:spTgt spid="55"/>
                                        </p:tgtEl>
                                      </p:cBhvr>
                                      <p:to x="100000" y="90000"/>
                                    </p:animScale>
                                    <p:animScale>
                                      <p:cBhvr>
                                        <p:cTn id="180" dur="21" decel="50000">
                                          <p:stCondLst>
                                            <p:cond delay="208"/>
                                          </p:stCondLst>
                                        </p:cTn>
                                        <p:tgtEl>
                                          <p:spTgt spid="55"/>
                                        </p:tgtEl>
                                      </p:cBhvr>
                                      <p:to x="100000" y="100000"/>
                                    </p:animScale>
                                    <p:animScale>
                                      <p:cBhvr>
                                        <p:cTn id="181" dur="3">
                                          <p:stCondLst>
                                            <p:cond delay="226"/>
                                          </p:stCondLst>
                                        </p:cTn>
                                        <p:tgtEl>
                                          <p:spTgt spid="55"/>
                                        </p:tgtEl>
                                      </p:cBhvr>
                                      <p:to x="100000" y="95000"/>
                                    </p:animScale>
                                    <p:animScale>
                                      <p:cBhvr>
                                        <p:cTn id="182" dur="21" decel="50000">
                                          <p:stCondLst>
                                            <p:cond delay="229"/>
                                          </p:stCondLst>
                                        </p:cTn>
                                        <p:tgtEl>
                                          <p:spTgt spid="55"/>
                                        </p:tgtEl>
                                      </p:cBhvr>
                                      <p:to x="100000" y="100000"/>
                                    </p:animScale>
                                    <p:set>
                                      <p:cBhvr>
                                        <p:cTn id="183" dur="1" fill="hold">
                                          <p:stCondLst>
                                            <p:cond delay="249"/>
                                          </p:stCondLst>
                                        </p:cTn>
                                        <p:tgtEl>
                                          <p:spTgt spid="55"/>
                                        </p:tgtEl>
                                        <p:attrNameLst>
                                          <p:attrName>style.visibility</p:attrName>
                                        </p:attrNameLst>
                                      </p:cBhvr>
                                      <p:to>
                                        <p:strVal val="hidden"/>
                                      </p:to>
                                    </p:set>
                                  </p:childTnLst>
                                </p:cTn>
                              </p:par>
                              <p:par>
                                <p:cTn id="184" presetID="42" presetClass="exit" presetSubtype="0" fill="hold" grpId="1" nodeType="withEffect">
                                  <p:stCondLst>
                                    <p:cond delay="0"/>
                                  </p:stCondLst>
                                  <p:childTnLst>
                                    <p:animEffect transition="out" filter="fade">
                                      <p:cBhvr>
                                        <p:cTn id="185" dur="250"/>
                                        <p:tgtEl>
                                          <p:spTgt spid="26"/>
                                        </p:tgtEl>
                                      </p:cBhvr>
                                    </p:animEffect>
                                    <p:anim calcmode="lin" valueType="num">
                                      <p:cBhvr>
                                        <p:cTn id="186" dur="250"/>
                                        <p:tgtEl>
                                          <p:spTgt spid="26"/>
                                        </p:tgtEl>
                                        <p:attrNameLst>
                                          <p:attrName>ppt_x</p:attrName>
                                        </p:attrNameLst>
                                      </p:cBhvr>
                                      <p:tavLst>
                                        <p:tav tm="0">
                                          <p:val>
                                            <p:strVal val="ppt_x"/>
                                          </p:val>
                                        </p:tav>
                                        <p:tav tm="100000">
                                          <p:val>
                                            <p:strVal val="ppt_x"/>
                                          </p:val>
                                        </p:tav>
                                      </p:tavLst>
                                    </p:anim>
                                    <p:anim calcmode="lin" valueType="num">
                                      <p:cBhvr>
                                        <p:cTn id="187" dur="250"/>
                                        <p:tgtEl>
                                          <p:spTgt spid="26"/>
                                        </p:tgtEl>
                                        <p:attrNameLst>
                                          <p:attrName>ppt_y</p:attrName>
                                        </p:attrNameLst>
                                      </p:cBhvr>
                                      <p:tavLst>
                                        <p:tav tm="0">
                                          <p:val>
                                            <p:strVal val="ppt_y"/>
                                          </p:val>
                                        </p:tav>
                                        <p:tav tm="100000">
                                          <p:val>
                                            <p:strVal val="ppt_y+.1"/>
                                          </p:val>
                                        </p:tav>
                                      </p:tavLst>
                                    </p:anim>
                                    <p:set>
                                      <p:cBhvr>
                                        <p:cTn id="188" dur="1" fill="hold">
                                          <p:stCondLst>
                                            <p:cond delay="249"/>
                                          </p:stCondLst>
                                        </p:cTn>
                                        <p:tgtEl>
                                          <p:spTgt spid="26"/>
                                        </p:tgtEl>
                                        <p:attrNameLst>
                                          <p:attrName>style.visibility</p:attrName>
                                        </p:attrNameLst>
                                      </p:cBhvr>
                                      <p:to>
                                        <p:strVal val="hidden"/>
                                      </p:to>
                                    </p:set>
                                  </p:childTnLst>
                                </p:cTn>
                              </p:par>
                              <p:par>
                                <p:cTn id="189" presetID="42" presetClass="exit" presetSubtype="0" fill="hold" nodeType="withEffect">
                                  <p:stCondLst>
                                    <p:cond delay="0"/>
                                  </p:stCondLst>
                                  <p:childTnLst>
                                    <p:animEffect transition="out" filter="fade">
                                      <p:cBhvr>
                                        <p:cTn id="190" dur="250"/>
                                        <p:tgtEl>
                                          <p:spTgt spid="52"/>
                                        </p:tgtEl>
                                      </p:cBhvr>
                                    </p:animEffect>
                                    <p:anim calcmode="lin" valueType="num">
                                      <p:cBhvr>
                                        <p:cTn id="191" dur="250"/>
                                        <p:tgtEl>
                                          <p:spTgt spid="52"/>
                                        </p:tgtEl>
                                        <p:attrNameLst>
                                          <p:attrName>ppt_x</p:attrName>
                                        </p:attrNameLst>
                                      </p:cBhvr>
                                      <p:tavLst>
                                        <p:tav tm="0">
                                          <p:val>
                                            <p:strVal val="ppt_x"/>
                                          </p:val>
                                        </p:tav>
                                        <p:tav tm="100000">
                                          <p:val>
                                            <p:strVal val="ppt_x"/>
                                          </p:val>
                                        </p:tav>
                                      </p:tavLst>
                                    </p:anim>
                                    <p:anim calcmode="lin" valueType="num">
                                      <p:cBhvr>
                                        <p:cTn id="192" dur="250"/>
                                        <p:tgtEl>
                                          <p:spTgt spid="52"/>
                                        </p:tgtEl>
                                        <p:attrNameLst>
                                          <p:attrName>ppt_y</p:attrName>
                                        </p:attrNameLst>
                                      </p:cBhvr>
                                      <p:tavLst>
                                        <p:tav tm="0">
                                          <p:val>
                                            <p:strVal val="ppt_y"/>
                                          </p:val>
                                        </p:tav>
                                        <p:tav tm="100000">
                                          <p:val>
                                            <p:strVal val="ppt_y+.1"/>
                                          </p:val>
                                        </p:tav>
                                      </p:tavLst>
                                    </p:anim>
                                    <p:set>
                                      <p:cBhvr>
                                        <p:cTn id="193" dur="1" fill="hold">
                                          <p:stCondLst>
                                            <p:cond delay="249"/>
                                          </p:stCondLst>
                                        </p:cTn>
                                        <p:tgtEl>
                                          <p:spTgt spid="52"/>
                                        </p:tgtEl>
                                        <p:attrNameLst>
                                          <p:attrName>style.visibility</p:attrName>
                                        </p:attrNameLst>
                                      </p:cBhvr>
                                      <p:to>
                                        <p:strVal val="hidden"/>
                                      </p:to>
                                    </p:set>
                                  </p:childTnLst>
                                </p:cTn>
                              </p:par>
                              <p:par>
                                <p:cTn id="194" presetID="42" presetClass="exit" presetSubtype="0" fill="hold" nodeType="withEffect">
                                  <p:stCondLst>
                                    <p:cond delay="0"/>
                                  </p:stCondLst>
                                  <p:childTnLst>
                                    <p:animEffect transition="out" filter="fade">
                                      <p:cBhvr>
                                        <p:cTn id="195" dur="250"/>
                                        <p:tgtEl>
                                          <p:spTgt spid="51"/>
                                        </p:tgtEl>
                                      </p:cBhvr>
                                    </p:animEffect>
                                    <p:anim calcmode="lin" valueType="num">
                                      <p:cBhvr>
                                        <p:cTn id="196" dur="250"/>
                                        <p:tgtEl>
                                          <p:spTgt spid="51"/>
                                        </p:tgtEl>
                                        <p:attrNameLst>
                                          <p:attrName>ppt_x</p:attrName>
                                        </p:attrNameLst>
                                      </p:cBhvr>
                                      <p:tavLst>
                                        <p:tav tm="0">
                                          <p:val>
                                            <p:strVal val="ppt_x"/>
                                          </p:val>
                                        </p:tav>
                                        <p:tav tm="100000">
                                          <p:val>
                                            <p:strVal val="ppt_x"/>
                                          </p:val>
                                        </p:tav>
                                      </p:tavLst>
                                    </p:anim>
                                    <p:anim calcmode="lin" valueType="num">
                                      <p:cBhvr>
                                        <p:cTn id="197" dur="250"/>
                                        <p:tgtEl>
                                          <p:spTgt spid="51"/>
                                        </p:tgtEl>
                                        <p:attrNameLst>
                                          <p:attrName>ppt_y</p:attrName>
                                        </p:attrNameLst>
                                      </p:cBhvr>
                                      <p:tavLst>
                                        <p:tav tm="0">
                                          <p:val>
                                            <p:strVal val="ppt_y"/>
                                          </p:val>
                                        </p:tav>
                                        <p:tav tm="100000">
                                          <p:val>
                                            <p:strVal val="ppt_y+.1"/>
                                          </p:val>
                                        </p:tav>
                                      </p:tavLst>
                                    </p:anim>
                                    <p:set>
                                      <p:cBhvr>
                                        <p:cTn id="198" dur="1" fill="hold">
                                          <p:stCondLst>
                                            <p:cond delay="249"/>
                                          </p:stCondLst>
                                        </p:cTn>
                                        <p:tgtEl>
                                          <p:spTgt spid="51"/>
                                        </p:tgtEl>
                                        <p:attrNameLst>
                                          <p:attrName>style.visibility</p:attrName>
                                        </p:attrNameLst>
                                      </p:cBhvr>
                                      <p:to>
                                        <p:strVal val="hidden"/>
                                      </p:to>
                                    </p:set>
                                  </p:childTnLst>
                                </p:cTn>
                              </p:par>
                              <p:par>
                                <p:cTn id="199" presetID="42" presetClass="exit" presetSubtype="0" fill="hold" nodeType="withEffect">
                                  <p:stCondLst>
                                    <p:cond delay="0"/>
                                  </p:stCondLst>
                                  <p:childTnLst>
                                    <p:animEffect transition="out" filter="fade">
                                      <p:cBhvr>
                                        <p:cTn id="200" dur="250"/>
                                        <p:tgtEl>
                                          <p:spTgt spid="50"/>
                                        </p:tgtEl>
                                      </p:cBhvr>
                                    </p:animEffect>
                                    <p:anim calcmode="lin" valueType="num">
                                      <p:cBhvr>
                                        <p:cTn id="201" dur="250"/>
                                        <p:tgtEl>
                                          <p:spTgt spid="50"/>
                                        </p:tgtEl>
                                        <p:attrNameLst>
                                          <p:attrName>ppt_x</p:attrName>
                                        </p:attrNameLst>
                                      </p:cBhvr>
                                      <p:tavLst>
                                        <p:tav tm="0">
                                          <p:val>
                                            <p:strVal val="ppt_x"/>
                                          </p:val>
                                        </p:tav>
                                        <p:tav tm="100000">
                                          <p:val>
                                            <p:strVal val="ppt_x"/>
                                          </p:val>
                                        </p:tav>
                                      </p:tavLst>
                                    </p:anim>
                                    <p:anim calcmode="lin" valueType="num">
                                      <p:cBhvr>
                                        <p:cTn id="202" dur="250"/>
                                        <p:tgtEl>
                                          <p:spTgt spid="50"/>
                                        </p:tgtEl>
                                        <p:attrNameLst>
                                          <p:attrName>ppt_y</p:attrName>
                                        </p:attrNameLst>
                                      </p:cBhvr>
                                      <p:tavLst>
                                        <p:tav tm="0">
                                          <p:val>
                                            <p:strVal val="ppt_y"/>
                                          </p:val>
                                        </p:tav>
                                        <p:tav tm="100000">
                                          <p:val>
                                            <p:strVal val="ppt_y+.1"/>
                                          </p:val>
                                        </p:tav>
                                      </p:tavLst>
                                    </p:anim>
                                    <p:set>
                                      <p:cBhvr>
                                        <p:cTn id="203" dur="1" fill="hold">
                                          <p:stCondLst>
                                            <p:cond delay="249"/>
                                          </p:stCondLst>
                                        </p:cTn>
                                        <p:tgtEl>
                                          <p:spTgt spid="50"/>
                                        </p:tgtEl>
                                        <p:attrNameLst>
                                          <p:attrName>style.visibility</p:attrName>
                                        </p:attrNameLst>
                                      </p:cBhvr>
                                      <p:to>
                                        <p:strVal val="hidden"/>
                                      </p:to>
                                    </p:set>
                                  </p:childTnLst>
                                </p:cTn>
                              </p:par>
                              <p:par>
                                <p:cTn id="204" presetID="42" presetClass="exit" presetSubtype="0" fill="hold" nodeType="withEffect">
                                  <p:stCondLst>
                                    <p:cond delay="0"/>
                                  </p:stCondLst>
                                  <p:childTnLst>
                                    <p:animEffect transition="out" filter="fade">
                                      <p:cBhvr>
                                        <p:cTn id="205" dur="250"/>
                                        <p:tgtEl>
                                          <p:spTgt spid="53"/>
                                        </p:tgtEl>
                                      </p:cBhvr>
                                    </p:animEffect>
                                    <p:anim calcmode="lin" valueType="num">
                                      <p:cBhvr>
                                        <p:cTn id="206" dur="250"/>
                                        <p:tgtEl>
                                          <p:spTgt spid="53"/>
                                        </p:tgtEl>
                                        <p:attrNameLst>
                                          <p:attrName>ppt_x</p:attrName>
                                        </p:attrNameLst>
                                      </p:cBhvr>
                                      <p:tavLst>
                                        <p:tav tm="0">
                                          <p:val>
                                            <p:strVal val="ppt_x"/>
                                          </p:val>
                                        </p:tav>
                                        <p:tav tm="100000">
                                          <p:val>
                                            <p:strVal val="ppt_x"/>
                                          </p:val>
                                        </p:tav>
                                      </p:tavLst>
                                    </p:anim>
                                    <p:anim calcmode="lin" valueType="num">
                                      <p:cBhvr>
                                        <p:cTn id="207" dur="250"/>
                                        <p:tgtEl>
                                          <p:spTgt spid="53"/>
                                        </p:tgtEl>
                                        <p:attrNameLst>
                                          <p:attrName>ppt_y</p:attrName>
                                        </p:attrNameLst>
                                      </p:cBhvr>
                                      <p:tavLst>
                                        <p:tav tm="0">
                                          <p:val>
                                            <p:strVal val="ppt_y"/>
                                          </p:val>
                                        </p:tav>
                                        <p:tav tm="100000">
                                          <p:val>
                                            <p:strVal val="ppt_y+.1"/>
                                          </p:val>
                                        </p:tav>
                                      </p:tavLst>
                                    </p:anim>
                                    <p:set>
                                      <p:cBhvr>
                                        <p:cTn id="208" dur="1" fill="hold">
                                          <p:stCondLst>
                                            <p:cond delay="249"/>
                                          </p:stCondLst>
                                        </p:cTn>
                                        <p:tgtEl>
                                          <p:spTgt spid="53"/>
                                        </p:tgtEl>
                                        <p:attrNameLst>
                                          <p:attrName>style.visibility</p:attrName>
                                        </p:attrNameLst>
                                      </p:cBhvr>
                                      <p:to>
                                        <p:strVal val="hidden"/>
                                      </p:to>
                                    </p:set>
                                  </p:childTnLst>
                                </p:cTn>
                              </p:par>
                            </p:childTnLst>
                          </p:cTn>
                        </p:par>
                        <p:par>
                          <p:cTn id="209" fill="hold">
                            <p:stCondLst>
                              <p:cond delay="1000"/>
                            </p:stCondLst>
                            <p:childTnLst>
                              <p:par>
                                <p:cTn id="210" presetID="26" presetClass="exit" presetSubtype="0" fill="hold" nodeType="afterEffect">
                                  <p:stCondLst>
                                    <p:cond delay="0"/>
                                  </p:stCondLst>
                                  <p:childTnLst>
                                    <p:animEffect transition="out" filter="wipe(down)">
                                      <p:cBhvr>
                                        <p:cTn id="211" dur="90" accel="50000">
                                          <p:stCondLst>
                                            <p:cond delay="910"/>
                                          </p:stCondLst>
                                        </p:cTn>
                                        <p:tgtEl>
                                          <p:spTgt spid="48"/>
                                        </p:tgtEl>
                                      </p:cBhvr>
                                    </p:animEffect>
                                    <p:anim calcmode="lin" valueType="num">
                                      <p:cBhvr>
                                        <p:cTn id="212" dur="911" tmFilter="0,0; 0.14,0.31; 0.43,0.73; 0.71,0.91; 1.0,1.0">
                                          <p:stCondLst>
                                            <p:cond delay="0"/>
                                          </p:stCondLst>
                                        </p:cTn>
                                        <p:tgtEl>
                                          <p:spTgt spid="48"/>
                                        </p:tgtEl>
                                        <p:attrNameLst>
                                          <p:attrName>ppt_x</p:attrName>
                                        </p:attrNameLst>
                                      </p:cBhvr>
                                      <p:tavLst>
                                        <p:tav tm="0">
                                          <p:val>
                                            <p:strVal val="ppt_x"/>
                                          </p:val>
                                        </p:tav>
                                        <p:tav tm="100000">
                                          <p:val>
                                            <p:strVal val="#ppt_x+0.25"/>
                                          </p:val>
                                        </p:tav>
                                      </p:tavLst>
                                    </p:anim>
                                    <p:anim calcmode="lin" valueType="num">
                                      <p:cBhvr>
                                        <p:cTn id="213" dur="89">
                                          <p:stCondLst>
                                            <p:cond delay="911"/>
                                          </p:stCondLst>
                                        </p:cTn>
                                        <p:tgtEl>
                                          <p:spTgt spid="48"/>
                                        </p:tgtEl>
                                        <p:attrNameLst>
                                          <p:attrName>ppt_x</p:attrName>
                                        </p:attrNameLst>
                                      </p:cBhvr>
                                      <p:tavLst>
                                        <p:tav tm="0">
                                          <p:val>
                                            <p:strVal val="ppt_x"/>
                                          </p:val>
                                        </p:tav>
                                        <p:tav tm="100000">
                                          <p:val>
                                            <p:strVal val="ppt_x"/>
                                          </p:val>
                                        </p:tav>
                                      </p:tavLst>
                                    </p:anim>
                                    <p:anim calcmode="lin" valueType="num">
                                      <p:cBhvr>
                                        <p:cTn id="214" dur="332" tmFilter="0.0,0.0;0.25,0.07;0.50,0.2;0.75,0.467;1.0,1.0">
                                          <p:stCondLst>
                                            <p:cond delay="0"/>
                                          </p:stCondLst>
                                        </p:cTn>
                                        <p:tgtEl>
                                          <p:spTgt spid="48"/>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215" dur="332" tmFilter="0, 0; 0.125,0.2665; 0.25,0.4; 0.375,0.465; 0.5,0.5;  0.625,0.535; 0.75,0.6; 0.875,0.7335; 1,1">
                                          <p:stCondLst>
                                            <p:cond delay="332"/>
                                          </p:stCondLst>
                                        </p:cTn>
                                        <p:tgtEl>
                                          <p:spTgt spid="48"/>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216" dur="166" tmFilter="0, 0; 0.125,0.2665; 0.25,0.4; 0.375,0.465; 0.5,0.5;  0.625,0.535; 0.75,0.6; 0.875,0.7335; 1,1">
                                          <p:stCondLst>
                                            <p:cond delay="662"/>
                                          </p:stCondLst>
                                        </p:cTn>
                                        <p:tgtEl>
                                          <p:spTgt spid="48"/>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217" dur="82" tmFilter="0, 0; 0.125,0.2665; 0.25,0.4; 0.375,0.465; 0.5,0.5;  0.625,0.535; 0.75,0.6; 0.875,0.7335; 1,1">
                                          <p:stCondLst>
                                            <p:cond delay="828"/>
                                          </p:stCondLst>
                                        </p:cTn>
                                        <p:tgtEl>
                                          <p:spTgt spid="48"/>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218" dur="90" accel="50000">
                                          <p:stCondLst>
                                            <p:cond delay="910"/>
                                          </p:stCondLst>
                                        </p:cTn>
                                        <p:tgtEl>
                                          <p:spTgt spid="48"/>
                                        </p:tgtEl>
                                        <p:attrNameLst>
                                          <p:attrName>ppt_y</p:attrName>
                                        </p:attrNameLst>
                                      </p:cBhvr>
                                      <p:tavLst>
                                        <p:tav tm="0">
                                          <p:val>
                                            <p:strVal val="ppt_y"/>
                                          </p:val>
                                        </p:tav>
                                        <p:tav tm="100000">
                                          <p:val>
                                            <p:strVal val="ppt_y+ppt_h"/>
                                          </p:val>
                                        </p:tav>
                                      </p:tavLst>
                                    </p:anim>
                                    <p:animScale>
                                      <p:cBhvr>
                                        <p:cTn id="219" dur="13">
                                          <p:stCondLst>
                                            <p:cond delay="310"/>
                                          </p:stCondLst>
                                        </p:cTn>
                                        <p:tgtEl>
                                          <p:spTgt spid="48"/>
                                        </p:tgtEl>
                                      </p:cBhvr>
                                      <p:to x="100000" y="60000"/>
                                    </p:animScale>
                                    <p:animScale>
                                      <p:cBhvr>
                                        <p:cTn id="220" dur="83" decel="50000">
                                          <p:stCondLst>
                                            <p:cond delay="323"/>
                                          </p:stCondLst>
                                        </p:cTn>
                                        <p:tgtEl>
                                          <p:spTgt spid="48"/>
                                        </p:tgtEl>
                                      </p:cBhvr>
                                      <p:to x="100000" y="100000"/>
                                    </p:animScale>
                                    <p:animScale>
                                      <p:cBhvr>
                                        <p:cTn id="221" dur="13">
                                          <p:stCondLst>
                                            <p:cond delay="656"/>
                                          </p:stCondLst>
                                        </p:cTn>
                                        <p:tgtEl>
                                          <p:spTgt spid="48"/>
                                        </p:tgtEl>
                                      </p:cBhvr>
                                      <p:to x="100000" y="80000"/>
                                    </p:animScale>
                                    <p:animScale>
                                      <p:cBhvr>
                                        <p:cTn id="222" dur="83" decel="50000">
                                          <p:stCondLst>
                                            <p:cond delay="669"/>
                                          </p:stCondLst>
                                        </p:cTn>
                                        <p:tgtEl>
                                          <p:spTgt spid="48"/>
                                        </p:tgtEl>
                                      </p:cBhvr>
                                      <p:to x="100000" y="100000"/>
                                    </p:animScale>
                                    <p:animScale>
                                      <p:cBhvr>
                                        <p:cTn id="223" dur="13">
                                          <p:stCondLst>
                                            <p:cond delay="821"/>
                                          </p:stCondLst>
                                        </p:cTn>
                                        <p:tgtEl>
                                          <p:spTgt spid="48"/>
                                        </p:tgtEl>
                                      </p:cBhvr>
                                      <p:to x="100000" y="90000"/>
                                    </p:animScale>
                                    <p:animScale>
                                      <p:cBhvr>
                                        <p:cTn id="224" dur="83" decel="50000">
                                          <p:stCondLst>
                                            <p:cond delay="834"/>
                                          </p:stCondLst>
                                        </p:cTn>
                                        <p:tgtEl>
                                          <p:spTgt spid="48"/>
                                        </p:tgtEl>
                                      </p:cBhvr>
                                      <p:to x="100000" y="100000"/>
                                    </p:animScale>
                                    <p:animScale>
                                      <p:cBhvr>
                                        <p:cTn id="225" dur="13">
                                          <p:stCondLst>
                                            <p:cond delay="904"/>
                                          </p:stCondLst>
                                        </p:cTn>
                                        <p:tgtEl>
                                          <p:spTgt spid="48"/>
                                        </p:tgtEl>
                                      </p:cBhvr>
                                      <p:to x="100000" y="95000"/>
                                    </p:animScale>
                                    <p:animScale>
                                      <p:cBhvr>
                                        <p:cTn id="226" dur="83" decel="50000">
                                          <p:stCondLst>
                                            <p:cond delay="917"/>
                                          </p:stCondLst>
                                        </p:cTn>
                                        <p:tgtEl>
                                          <p:spTgt spid="48"/>
                                        </p:tgtEl>
                                      </p:cBhvr>
                                      <p:to x="100000" y="100000"/>
                                    </p:animScale>
                                    <p:set>
                                      <p:cBhvr>
                                        <p:cTn id="227" dur="1" fill="hold">
                                          <p:stCondLst>
                                            <p:cond delay="999"/>
                                          </p:stCondLst>
                                        </p:cTn>
                                        <p:tgtEl>
                                          <p:spTgt spid="48"/>
                                        </p:tgtEl>
                                        <p:attrNameLst>
                                          <p:attrName>style.visibility</p:attrName>
                                        </p:attrNameLst>
                                      </p:cBhvr>
                                      <p:to>
                                        <p:strVal val="hidden"/>
                                      </p:to>
                                    </p:set>
                                  </p:childTnLst>
                                </p:cTn>
                              </p:par>
                            </p:childTnLst>
                          </p:cTn>
                        </p:par>
                        <p:par>
                          <p:cTn id="228" fill="hold">
                            <p:stCondLst>
                              <p:cond delay="2000"/>
                            </p:stCondLst>
                            <p:childTnLst>
                              <p:par>
                                <p:cTn id="229" presetID="26" presetClass="exit" presetSubtype="0" fill="hold" nodeType="afterEffect">
                                  <p:stCondLst>
                                    <p:cond delay="0"/>
                                  </p:stCondLst>
                                  <p:childTnLst>
                                    <p:animEffect transition="out" filter="wipe(down)">
                                      <p:cBhvr>
                                        <p:cTn id="230" dur="90" accel="50000">
                                          <p:stCondLst>
                                            <p:cond delay="910"/>
                                          </p:stCondLst>
                                        </p:cTn>
                                        <p:tgtEl>
                                          <p:spTgt spid="46"/>
                                        </p:tgtEl>
                                      </p:cBhvr>
                                    </p:animEffect>
                                    <p:anim calcmode="lin" valueType="num">
                                      <p:cBhvr>
                                        <p:cTn id="231" dur="911" tmFilter="0,0; 0.14,0.31; 0.43,0.73; 0.71,0.91; 1.0,1.0">
                                          <p:stCondLst>
                                            <p:cond delay="0"/>
                                          </p:stCondLst>
                                        </p:cTn>
                                        <p:tgtEl>
                                          <p:spTgt spid="46"/>
                                        </p:tgtEl>
                                        <p:attrNameLst>
                                          <p:attrName>ppt_x</p:attrName>
                                        </p:attrNameLst>
                                      </p:cBhvr>
                                      <p:tavLst>
                                        <p:tav tm="0">
                                          <p:val>
                                            <p:strVal val="ppt_x"/>
                                          </p:val>
                                        </p:tav>
                                        <p:tav tm="100000">
                                          <p:val>
                                            <p:strVal val="#ppt_x+0.25"/>
                                          </p:val>
                                        </p:tav>
                                      </p:tavLst>
                                    </p:anim>
                                    <p:anim calcmode="lin" valueType="num">
                                      <p:cBhvr>
                                        <p:cTn id="232" dur="89">
                                          <p:stCondLst>
                                            <p:cond delay="911"/>
                                          </p:stCondLst>
                                        </p:cTn>
                                        <p:tgtEl>
                                          <p:spTgt spid="46"/>
                                        </p:tgtEl>
                                        <p:attrNameLst>
                                          <p:attrName>ppt_x</p:attrName>
                                        </p:attrNameLst>
                                      </p:cBhvr>
                                      <p:tavLst>
                                        <p:tav tm="0">
                                          <p:val>
                                            <p:strVal val="ppt_x"/>
                                          </p:val>
                                        </p:tav>
                                        <p:tav tm="100000">
                                          <p:val>
                                            <p:strVal val="ppt_x"/>
                                          </p:val>
                                        </p:tav>
                                      </p:tavLst>
                                    </p:anim>
                                    <p:anim calcmode="lin" valueType="num">
                                      <p:cBhvr>
                                        <p:cTn id="233" dur="332" tmFilter="0.0,0.0;0.25,0.07;0.50,0.2;0.75,0.467;1.0,1.0">
                                          <p:stCondLst>
                                            <p:cond delay="0"/>
                                          </p:stCondLst>
                                        </p:cTn>
                                        <p:tgtEl>
                                          <p:spTgt spid="46"/>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234" dur="332" tmFilter="0, 0; 0.125,0.2665; 0.25,0.4; 0.375,0.465; 0.5,0.5;  0.625,0.535; 0.75,0.6; 0.875,0.7335; 1,1">
                                          <p:stCondLst>
                                            <p:cond delay="332"/>
                                          </p:stCondLst>
                                        </p:cTn>
                                        <p:tgtEl>
                                          <p:spTgt spid="46"/>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235" dur="166" tmFilter="0, 0; 0.125,0.2665; 0.25,0.4; 0.375,0.465; 0.5,0.5;  0.625,0.535; 0.75,0.6; 0.875,0.7335; 1,1">
                                          <p:stCondLst>
                                            <p:cond delay="662"/>
                                          </p:stCondLst>
                                        </p:cTn>
                                        <p:tgtEl>
                                          <p:spTgt spid="46"/>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236" dur="82" tmFilter="0, 0; 0.125,0.2665; 0.25,0.4; 0.375,0.465; 0.5,0.5;  0.625,0.535; 0.75,0.6; 0.875,0.7335; 1,1">
                                          <p:stCondLst>
                                            <p:cond delay="828"/>
                                          </p:stCondLst>
                                        </p:cTn>
                                        <p:tgtEl>
                                          <p:spTgt spid="46"/>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237" dur="90" accel="50000">
                                          <p:stCondLst>
                                            <p:cond delay="910"/>
                                          </p:stCondLst>
                                        </p:cTn>
                                        <p:tgtEl>
                                          <p:spTgt spid="46"/>
                                        </p:tgtEl>
                                        <p:attrNameLst>
                                          <p:attrName>ppt_y</p:attrName>
                                        </p:attrNameLst>
                                      </p:cBhvr>
                                      <p:tavLst>
                                        <p:tav tm="0">
                                          <p:val>
                                            <p:strVal val="ppt_y"/>
                                          </p:val>
                                        </p:tav>
                                        <p:tav tm="100000">
                                          <p:val>
                                            <p:strVal val="ppt_y+ppt_h"/>
                                          </p:val>
                                        </p:tav>
                                      </p:tavLst>
                                    </p:anim>
                                    <p:animScale>
                                      <p:cBhvr>
                                        <p:cTn id="238" dur="13">
                                          <p:stCondLst>
                                            <p:cond delay="310"/>
                                          </p:stCondLst>
                                        </p:cTn>
                                        <p:tgtEl>
                                          <p:spTgt spid="46"/>
                                        </p:tgtEl>
                                      </p:cBhvr>
                                      <p:to x="100000" y="60000"/>
                                    </p:animScale>
                                    <p:animScale>
                                      <p:cBhvr>
                                        <p:cTn id="239" dur="83" decel="50000">
                                          <p:stCondLst>
                                            <p:cond delay="323"/>
                                          </p:stCondLst>
                                        </p:cTn>
                                        <p:tgtEl>
                                          <p:spTgt spid="46"/>
                                        </p:tgtEl>
                                      </p:cBhvr>
                                      <p:to x="100000" y="100000"/>
                                    </p:animScale>
                                    <p:animScale>
                                      <p:cBhvr>
                                        <p:cTn id="240" dur="13">
                                          <p:stCondLst>
                                            <p:cond delay="656"/>
                                          </p:stCondLst>
                                        </p:cTn>
                                        <p:tgtEl>
                                          <p:spTgt spid="46"/>
                                        </p:tgtEl>
                                      </p:cBhvr>
                                      <p:to x="100000" y="80000"/>
                                    </p:animScale>
                                    <p:animScale>
                                      <p:cBhvr>
                                        <p:cTn id="241" dur="83" decel="50000">
                                          <p:stCondLst>
                                            <p:cond delay="669"/>
                                          </p:stCondLst>
                                        </p:cTn>
                                        <p:tgtEl>
                                          <p:spTgt spid="46"/>
                                        </p:tgtEl>
                                      </p:cBhvr>
                                      <p:to x="100000" y="100000"/>
                                    </p:animScale>
                                    <p:animScale>
                                      <p:cBhvr>
                                        <p:cTn id="242" dur="13">
                                          <p:stCondLst>
                                            <p:cond delay="821"/>
                                          </p:stCondLst>
                                        </p:cTn>
                                        <p:tgtEl>
                                          <p:spTgt spid="46"/>
                                        </p:tgtEl>
                                      </p:cBhvr>
                                      <p:to x="100000" y="90000"/>
                                    </p:animScale>
                                    <p:animScale>
                                      <p:cBhvr>
                                        <p:cTn id="243" dur="83" decel="50000">
                                          <p:stCondLst>
                                            <p:cond delay="834"/>
                                          </p:stCondLst>
                                        </p:cTn>
                                        <p:tgtEl>
                                          <p:spTgt spid="46"/>
                                        </p:tgtEl>
                                      </p:cBhvr>
                                      <p:to x="100000" y="100000"/>
                                    </p:animScale>
                                    <p:animScale>
                                      <p:cBhvr>
                                        <p:cTn id="244" dur="13">
                                          <p:stCondLst>
                                            <p:cond delay="904"/>
                                          </p:stCondLst>
                                        </p:cTn>
                                        <p:tgtEl>
                                          <p:spTgt spid="46"/>
                                        </p:tgtEl>
                                      </p:cBhvr>
                                      <p:to x="100000" y="95000"/>
                                    </p:animScale>
                                    <p:animScale>
                                      <p:cBhvr>
                                        <p:cTn id="245" dur="83" decel="50000">
                                          <p:stCondLst>
                                            <p:cond delay="917"/>
                                          </p:stCondLst>
                                        </p:cTn>
                                        <p:tgtEl>
                                          <p:spTgt spid="46"/>
                                        </p:tgtEl>
                                      </p:cBhvr>
                                      <p:to x="100000" y="100000"/>
                                    </p:animScale>
                                    <p:set>
                                      <p:cBhvr>
                                        <p:cTn id="246" dur="1" fill="hold">
                                          <p:stCondLst>
                                            <p:cond delay="999"/>
                                          </p:stCondLst>
                                        </p:cTn>
                                        <p:tgtEl>
                                          <p:spTgt spid="46"/>
                                        </p:tgtEl>
                                        <p:attrNameLst>
                                          <p:attrName>style.visibility</p:attrName>
                                        </p:attrNameLst>
                                      </p:cBhvr>
                                      <p:to>
                                        <p:strVal val="hidden"/>
                                      </p:to>
                                    </p:set>
                                  </p:childTnLst>
                                </p:cTn>
                              </p:par>
                            </p:childTnLst>
                          </p:cTn>
                        </p:par>
                        <p:par>
                          <p:cTn id="247" fill="hold">
                            <p:stCondLst>
                              <p:cond delay="3000"/>
                            </p:stCondLst>
                            <p:childTnLst>
                              <p:par>
                                <p:cTn id="248" presetID="55" presetClass="entr" presetSubtype="0" fill="hold" nodeType="afterEffect">
                                  <p:stCondLst>
                                    <p:cond delay="0"/>
                                  </p:stCondLst>
                                  <p:childTnLst>
                                    <p:set>
                                      <p:cBhvr>
                                        <p:cTn id="249" dur="1" fill="hold">
                                          <p:stCondLst>
                                            <p:cond delay="0"/>
                                          </p:stCondLst>
                                        </p:cTn>
                                        <p:tgtEl>
                                          <p:spTgt spid="70"/>
                                        </p:tgtEl>
                                        <p:attrNameLst>
                                          <p:attrName>style.visibility</p:attrName>
                                        </p:attrNameLst>
                                      </p:cBhvr>
                                      <p:to>
                                        <p:strVal val="visible"/>
                                      </p:to>
                                    </p:set>
                                    <p:anim calcmode="lin" valueType="num">
                                      <p:cBhvr>
                                        <p:cTn id="250" dur="1000" fill="hold"/>
                                        <p:tgtEl>
                                          <p:spTgt spid="70"/>
                                        </p:tgtEl>
                                        <p:attrNameLst>
                                          <p:attrName>ppt_w</p:attrName>
                                        </p:attrNameLst>
                                      </p:cBhvr>
                                      <p:tavLst>
                                        <p:tav tm="0">
                                          <p:val>
                                            <p:strVal val="#ppt_w*0.70"/>
                                          </p:val>
                                        </p:tav>
                                        <p:tav tm="100000">
                                          <p:val>
                                            <p:strVal val="#ppt_w"/>
                                          </p:val>
                                        </p:tav>
                                      </p:tavLst>
                                    </p:anim>
                                    <p:anim calcmode="lin" valueType="num">
                                      <p:cBhvr>
                                        <p:cTn id="251" dur="1000" fill="hold"/>
                                        <p:tgtEl>
                                          <p:spTgt spid="70"/>
                                        </p:tgtEl>
                                        <p:attrNameLst>
                                          <p:attrName>ppt_h</p:attrName>
                                        </p:attrNameLst>
                                      </p:cBhvr>
                                      <p:tavLst>
                                        <p:tav tm="0">
                                          <p:val>
                                            <p:strVal val="#ppt_h"/>
                                          </p:val>
                                        </p:tav>
                                        <p:tav tm="100000">
                                          <p:val>
                                            <p:strVal val="#ppt_h"/>
                                          </p:val>
                                        </p:tav>
                                      </p:tavLst>
                                    </p:anim>
                                    <p:animEffect transition="in" filter="fade">
                                      <p:cBhvr>
                                        <p:cTn id="252" dur="1000"/>
                                        <p:tgtEl>
                                          <p:spTgt spid="70"/>
                                        </p:tgtEl>
                                      </p:cBhvr>
                                    </p:animEffect>
                                  </p:childTnLst>
                                </p:cTn>
                              </p:par>
                            </p:childTnLst>
                          </p:cTn>
                        </p:par>
                        <p:par>
                          <p:cTn id="253" fill="hold">
                            <p:stCondLst>
                              <p:cond delay="4000"/>
                            </p:stCondLst>
                            <p:childTnLst>
                              <p:par>
                                <p:cTn id="254" presetID="21" presetClass="entr" presetSubtype="1" fill="hold" nodeType="afterEffect">
                                  <p:stCondLst>
                                    <p:cond delay="0"/>
                                  </p:stCondLst>
                                  <p:childTnLst>
                                    <p:set>
                                      <p:cBhvr>
                                        <p:cTn id="255" dur="1" fill="hold">
                                          <p:stCondLst>
                                            <p:cond delay="0"/>
                                          </p:stCondLst>
                                        </p:cTn>
                                        <p:tgtEl>
                                          <p:spTgt spid="72"/>
                                        </p:tgtEl>
                                        <p:attrNameLst>
                                          <p:attrName>style.visibility</p:attrName>
                                        </p:attrNameLst>
                                      </p:cBhvr>
                                      <p:to>
                                        <p:strVal val="visible"/>
                                      </p:to>
                                    </p:set>
                                    <p:animEffect transition="in" filter="wheel(1)">
                                      <p:cBhvr>
                                        <p:cTn id="256" dur="3000"/>
                                        <p:tgtEl>
                                          <p:spTgt spid="72"/>
                                        </p:tgtEl>
                                      </p:cBhvr>
                                    </p:animEffect>
                                  </p:childTnLst>
                                </p:cTn>
                              </p:par>
                            </p:childTnLst>
                          </p:cTn>
                        </p:par>
                      </p:childTnLst>
                    </p:cTn>
                  </p:par>
                  <p:par>
                    <p:cTn id="257" fill="hold">
                      <p:stCondLst>
                        <p:cond delay="indefinite"/>
                      </p:stCondLst>
                      <p:childTnLst>
                        <p:par>
                          <p:cTn id="258" fill="hold">
                            <p:stCondLst>
                              <p:cond delay="0"/>
                            </p:stCondLst>
                            <p:childTnLst>
                              <p:par>
                                <p:cTn id="259" presetID="6" presetClass="emph" presetSubtype="0" fill="hold" nodeType="clickEffect">
                                  <p:stCondLst>
                                    <p:cond delay="0"/>
                                  </p:stCondLst>
                                  <p:childTnLst>
                                    <p:animScale>
                                      <p:cBhvr>
                                        <p:cTn id="260" dur="2000" fill="hold"/>
                                        <p:tgtEl>
                                          <p:spTgt spid="72"/>
                                        </p:tgtEl>
                                      </p:cBhvr>
                                      <p:by x="150000" y="150000"/>
                                    </p:animScale>
                                  </p:childTnLst>
                                </p:cTn>
                              </p:par>
                            </p:childTnLst>
                          </p:cTn>
                        </p:par>
                        <p:par>
                          <p:cTn id="261" fill="hold">
                            <p:stCondLst>
                              <p:cond delay="2000"/>
                            </p:stCondLst>
                            <p:childTnLst>
                              <p:par>
                                <p:cTn id="262" presetID="9" presetClass="exit" presetSubtype="0" fill="hold" nodeType="afterEffect">
                                  <p:stCondLst>
                                    <p:cond delay="0"/>
                                  </p:stCondLst>
                                  <p:childTnLst>
                                    <p:animEffect transition="out" filter="dissolve">
                                      <p:cBhvr>
                                        <p:cTn id="263" dur="500"/>
                                        <p:tgtEl>
                                          <p:spTgt spid="70"/>
                                        </p:tgtEl>
                                      </p:cBhvr>
                                    </p:animEffect>
                                    <p:set>
                                      <p:cBhvr>
                                        <p:cTn id="264" dur="1" fill="hold">
                                          <p:stCondLst>
                                            <p:cond delay="499"/>
                                          </p:stCondLst>
                                        </p:cTn>
                                        <p:tgtEl>
                                          <p:spTgt spid="70"/>
                                        </p:tgtEl>
                                        <p:attrNameLst>
                                          <p:attrName>style.visibility</p:attrName>
                                        </p:attrNameLst>
                                      </p:cBhvr>
                                      <p:to>
                                        <p:strVal val="hidden"/>
                                      </p:to>
                                    </p:set>
                                  </p:childTnLst>
                                </p:cTn>
                              </p:par>
                            </p:childTnLst>
                          </p:cTn>
                        </p:par>
                        <p:par>
                          <p:cTn id="265" fill="hold">
                            <p:stCondLst>
                              <p:cond delay="2500"/>
                            </p:stCondLst>
                            <p:childTnLst>
                              <p:par>
                                <p:cTn id="266" presetID="55" presetClass="entr" presetSubtype="0" fill="hold" grpId="0" nodeType="afterEffect">
                                  <p:stCondLst>
                                    <p:cond delay="0"/>
                                  </p:stCondLst>
                                  <p:childTnLst>
                                    <p:set>
                                      <p:cBhvr>
                                        <p:cTn id="267" dur="1" fill="hold">
                                          <p:stCondLst>
                                            <p:cond delay="0"/>
                                          </p:stCondLst>
                                        </p:cTn>
                                        <p:tgtEl>
                                          <p:spTgt spid="74"/>
                                        </p:tgtEl>
                                        <p:attrNameLst>
                                          <p:attrName>style.visibility</p:attrName>
                                        </p:attrNameLst>
                                      </p:cBhvr>
                                      <p:to>
                                        <p:strVal val="visible"/>
                                      </p:to>
                                    </p:set>
                                    <p:anim calcmode="lin" valueType="num">
                                      <p:cBhvr>
                                        <p:cTn id="268" dur="1000" fill="hold"/>
                                        <p:tgtEl>
                                          <p:spTgt spid="74"/>
                                        </p:tgtEl>
                                        <p:attrNameLst>
                                          <p:attrName>ppt_w</p:attrName>
                                        </p:attrNameLst>
                                      </p:cBhvr>
                                      <p:tavLst>
                                        <p:tav tm="0">
                                          <p:val>
                                            <p:strVal val="#ppt_w*0.70"/>
                                          </p:val>
                                        </p:tav>
                                        <p:tav tm="100000">
                                          <p:val>
                                            <p:strVal val="#ppt_w"/>
                                          </p:val>
                                        </p:tav>
                                      </p:tavLst>
                                    </p:anim>
                                    <p:anim calcmode="lin" valueType="num">
                                      <p:cBhvr>
                                        <p:cTn id="269" dur="1000" fill="hold"/>
                                        <p:tgtEl>
                                          <p:spTgt spid="74"/>
                                        </p:tgtEl>
                                        <p:attrNameLst>
                                          <p:attrName>ppt_h</p:attrName>
                                        </p:attrNameLst>
                                      </p:cBhvr>
                                      <p:tavLst>
                                        <p:tav tm="0">
                                          <p:val>
                                            <p:strVal val="#ppt_h"/>
                                          </p:val>
                                        </p:tav>
                                        <p:tav tm="100000">
                                          <p:val>
                                            <p:strVal val="#ppt_h"/>
                                          </p:val>
                                        </p:tav>
                                      </p:tavLst>
                                    </p:anim>
                                    <p:animEffect transition="in" filter="fade">
                                      <p:cBhvr>
                                        <p:cTn id="270" dur="1000"/>
                                        <p:tgtEl>
                                          <p:spTgt spid="74"/>
                                        </p:tgtEl>
                                      </p:cBhvr>
                                    </p:animEffect>
                                  </p:childTnLst>
                                </p:cTn>
                              </p:par>
                            </p:childTnLst>
                          </p:cTn>
                        </p:par>
                      </p:childTnLst>
                    </p:cTn>
                  </p:par>
                  <p:par>
                    <p:cTn id="271" fill="hold">
                      <p:stCondLst>
                        <p:cond delay="indefinite"/>
                      </p:stCondLst>
                      <p:childTnLst>
                        <p:par>
                          <p:cTn id="272" fill="hold">
                            <p:stCondLst>
                              <p:cond delay="0"/>
                            </p:stCondLst>
                            <p:childTnLst>
                              <p:par>
                                <p:cTn id="273" presetID="53" presetClass="exit" presetSubtype="32" fill="hold" grpId="1" nodeType="clickEffect">
                                  <p:stCondLst>
                                    <p:cond delay="0"/>
                                  </p:stCondLst>
                                  <p:childTnLst>
                                    <p:anim calcmode="lin" valueType="num">
                                      <p:cBhvr>
                                        <p:cTn id="274" dur="500"/>
                                        <p:tgtEl>
                                          <p:spTgt spid="74"/>
                                        </p:tgtEl>
                                        <p:attrNameLst>
                                          <p:attrName>ppt_w</p:attrName>
                                        </p:attrNameLst>
                                      </p:cBhvr>
                                      <p:tavLst>
                                        <p:tav tm="0">
                                          <p:val>
                                            <p:strVal val="ppt_w"/>
                                          </p:val>
                                        </p:tav>
                                        <p:tav tm="100000">
                                          <p:val>
                                            <p:fltVal val="0"/>
                                          </p:val>
                                        </p:tav>
                                      </p:tavLst>
                                    </p:anim>
                                    <p:anim calcmode="lin" valueType="num">
                                      <p:cBhvr>
                                        <p:cTn id="275" dur="500"/>
                                        <p:tgtEl>
                                          <p:spTgt spid="74"/>
                                        </p:tgtEl>
                                        <p:attrNameLst>
                                          <p:attrName>ppt_h</p:attrName>
                                        </p:attrNameLst>
                                      </p:cBhvr>
                                      <p:tavLst>
                                        <p:tav tm="0">
                                          <p:val>
                                            <p:strVal val="ppt_h"/>
                                          </p:val>
                                        </p:tav>
                                        <p:tav tm="100000">
                                          <p:val>
                                            <p:fltVal val="0"/>
                                          </p:val>
                                        </p:tav>
                                      </p:tavLst>
                                    </p:anim>
                                    <p:animEffect transition="out" filter="fade">
                                      <p:cBhvr>
                                        <p:cTn id="276" dur="500"/>
                                        <p:tgtEl>
                                          <p:spTgt spid="74"/>
                                        </p:tgtEl>
                                      </p:cBhvr>
                                    </p:animEffect>
                                    <p:set>
                                      <p:cBhvr>
                                        <p:cTn id="277" dur="1" fill="hold">
                                          <p:stCondLst>
                                            <p:cond delay="499"/>
                                          </p:stCondLst>
                                        </p:cTn>
                                        <p:tgtEl>
                                          <p:spTgt spid="74"/>
                                        </p:tgtEl>
                                        <p:attrNameLst>
                                          <p:attrName>style.visibility</p:attrName>
                                        </p:attrNameLst>
                                      </p:cBhvr>
                                      <p:to>
                                        <p:strVal val="hidden"/>
                                      </p:to>
                                    </p:set>
                                  </p:childTnLst>
                                </p:cTn>
                              </p:par>
                            </p:childTnLst>
                          </p:cTn>
                        </p:par>
                        <p:par>
                          <p:cTn id="278" fill="hold">
                            <p:stCondLst>
                              <p:cond delay="500"/>
                            </p:stCondLst>
                            <p:childTnLst>
                              <p:par>
                                <p:cTn id="279" presetID="53" presetClass="exit" presetSubtype="32" fill="hold" nodeType="afterEffect">
                                  <p:stCondLst>
                                    <p:cond delay="0"/>
                                  </p:stCondLst>
                                  <p:childTnLst>
                                    <p:anim calcmode="lin" valueType="num">
                                      <p:cBhvr>
                                        <p:cTn id="280" dur="1000"/>
                                        <p:tgtEl>
                                          <p:spTgt spid="72"/>
                                        </p:tgtEl>
                                        <p:attrNameLst>
                                          <p:attrName>ppt_w</p:attrName>
                                        </p:attrNameLst>
                                      </p:cBhvr>
                                      <p:tavLst>
                                        <p:tav tm="0">
                                          <p:val>
                                            <p:strVal val="ppt_w"/>
                                          </p:val>
                                        </p:tav>
                                        <p:tav tm="100000">
                                          <p:val>
                                            <p:fltVal val="0"/>
                                          </p:val>
                                        </p:tav>
                                      </p:tavLst>
                                    </p:anim>
                                    <p:anim calcmode="lin" valueType="num">
                                      <p:cBhvr>
                                        <p:cTn id="281" dur="1000"/>
                                        <p:tgtEl>
                                          <p:spTgt spid="72"/>
                                        </p:tgtEl>
                                        <p:attrNameLst>
                                          <p:attrName>ppt_h</p:attrName>
                                        </p:attrNameLst>
                                      </p:cBhvr>
                                      <p:tavLst>
                                        <p:tav tm="0">
                                          <p:val>
                                            <p:strVal val="ppt_h"/>
                                          </p:val>
                                        </p:tav>
                                        <p:tav tm="100000">
                                          <p:val>
                                            <p:fltVal val="0"/>
                                          </p:val>
                                        </p:tav>
                                      </p:tavLst>
                                    </p:anim>
                                    <p:animEffect transition="out" filter="fade">
                                      <p:cBhvr>
                                        <p:cTn id="282" dur="1000"/>
                                        <p:tgtEl>
                                          <p:spTgt spid="72"/>
                                        </p:tgtEl>
                                      </p:cBhvr>
                                    </p:animEffect>
                                    <p:set>
                                      <p:cBhvr>
                                        <p:cTn id="283" dur="1" fill="hold">
                                          <p:stCondLst>
                                            <p:cond delay="999"/>
                                          </p:stCondLst>
                                        </p:cTn>
                                        <p:tgtEl>
                                          <p:spTgt spid="72"/>
                                        </p:tgtEl>
                                        <p:attrNameLst>
                                          <p:attrName>style.visibility</p:attrName>
                                        </p:attrNameLst>
                                      </p:cBhvr>
                                      <p:to>
                                        <p:strVal val="hidden"/>
                                      </p:to>
                                    </p:set>
                                  </p:childTnLst>
                                </p:cTn>
                              </p:par>
                            </p:childTnLst>
                          </p:cTn>
                        </p:par>
                        <p:par>
                          <p:cTn id="284" fill="hold">
                            <p:stCondLst>
                              <p:cond delay="1500"/>
                            </p:stCondLst>
                            <p:childTnLst>
                              <p:par>
                                <p:cTn id="285" presetID="55" presetClass="entr" presetSubtype="0" fill="hold" grpId="0" nodeType="afterEffect">
                                  <p:stCondLst>
                                    <p:cond delay="0"/>
                                  </p:stCondLst>
                                  <p:childTnLst>
                                    <p:set>
                                      <p:cBhvr>
                                        <p:cTn id="286" dur="1" fill="hold">
                                          <p:stCondLst>
                                            <p:cond delay="0"/>
                                          </p:stCondLst>
                                        </p:cTn>
                                        <p:tgtEl>
                                          <p:spTgt spid="75"/>
                                        </p:tgtEl>
                                        <p:attrNameLst>
                                          <p:attrName>style.visibility</p:attrName>
                                        </p:attrNameLst>
                                      </p:cBhvr>
                                      <p:to>
                                        <p:strVal val="visible"/>
                                      </p:to>
                                    </p:set>
                                    <p:anim calcmode="lin" valueType="num">
                                      <p:cBhvr>
                                        <p:cTn id="287" dur="2000" fill="hold"/>
                                        <p:tgtEl>
                                          <p:spTgt spid="75"/>
                                        </p:tgtEl>
                                        <p:attrNameLst>
                                          <p:attrName>ppt_w</p:attrName>
                                        </p:attrNameLst>
                                      </p:cBhvr>
                                      <p:tavLst>
                                        <p:tav tm="0">
                                          <p:val>
                                            <p:strVal val="#ppt_w*0.70"/>
                                          </p:val>
                                        </p:tav>
                                        <p:tav tm="100000">
                                          <p:val>
                                            <p:strVal val="#ppt_w"/>
                                          </p:val>
                                        </p:tav>
                                      </p:tavLst>
                                    </p:anim>
                                    <p:anim calcmode="lin" valueType="num">
                                      <p:cBhvr>
                                        <p:cTn id="288" dur="2000" fill="hold"/>
                                        <p:tgtEl>
                                          <p:spTgt spid="75"/>
                                        </p:tgtEl>
                                        <p:attrNameLst>
                                          <p:attrName>ppt_h</p:attrName>
                                        </p:attrNameLst>
                                      </p:cBhvr>
                                      <p:tavLst>
                                        <p:tav tm="0">
                                          <p:val>
                                            <p:strVal val="#ppt_h"/>
                                          </p:val>
                                        </p:tav>
                                        <p:tav tm="100000">
                                          <p:val>
                                            <p:strVal val="#ppt_h"/>
                                          </p:val>
                                        </p:tav>
                                      </p:tavLst>
                                    </p:anim>
                                    <p:animEffect transition="in" filter="fade">
                                      <p:cBhvr>
                                        <p:cTn id="289" dur="2000"/>
                                        <p:tgtEl>
                                          <p:spTgt spid="75"/>
                                        </p:tgtEl>
                                      </p:cBhvr>
                                    </p:animEffect>
                                  </p:childTnLst>
                                </p:cTn>
                              </p:par>
                            </p:childTnLst>
                          </p:cTn>
                        </p:par>
                        <p:par>
                          <p:cTn id="290" fill="hold">
                            <p:stCondLst>
                              <p:cond delay="3500"/>
                            </p:stCondLst>
                            <p:childTnLst>
                              <p:par>
                                <p:cTn id="291" presetID="9" presetClass="entr" presetSubtype="0" fill="hold" nodeType="afterEffect">
                                  <p:stCondLst>
                                    <p:cond delay="0"/>
                                  </p:stCondLst>
                                  <p:childTnLst>
                                    <p:set>
                                      <p:cBhvr>
                                        <p:cTn id="292" dur="1" fill="hold">
                                          <p:stCondLst>
                                            <p:cond delay="0"/>
                                          </p:stCondLst>
                                        </p:cTn>
                                        <p:tgtEl>
                                          <p:spTgt spid="73"/>
                                        </p:tgtEl>
                                        <p:attrNameLst>
                                          <p:attrName>style.visibility</p:attrName>
                                        </p:attrNameLst>
                                      </p:cBhvr>
                                      <p:to>
                                        <p:strVal val="visible"/>
                                      </p:to>
                                    </p:set>
                                    <p:animEffect transition="in" filter="dissolve">
                                      <p:cBhvr>
                                        <p:cTn id="293" dur="3000"/>
                                        <p:tgtEl>
                                          <p:spTgt spid="73"/>
                                        </p:tgtEl>
                                      </p:cBhvr>
                                    </p:animEffect>
                                  </p:childTnLst>
                                </p:cTn>
                              </p:par>
                              <p:par>
                                <p:cTn id="294" presetID="1" presetClass="exit" presetSubtype="0" fill="hold" grpId="1" nodeType="withEffect">
                                  <p:stCondLst>
                                    <p:cond delay="0"/>
                                  </p:stCondLst>
                                  <p:childTnLst>
                                    <p:set>
                                      <p:cBhvr>
                                        <p:cTn id="295" dur="1" fill="hold">
                                          <p:stCondLst>
                                            <p:cond delay="0"/>
                                          </p:stCondLst>
                                        </p:cTn>
                                        <p:tgtEl>
                                          <p:spTgt spid="20"/>
                                        </p:tgtEl>
                                        <p:attrNameLst>
                                          <p:attrName>style.visibility</p:attrName>
                                        </p:attrNameLst>
                                      </p:cBhvr>
                                      <p:to>
                                        <p:strVal val="hidden"/>
                                      </p:to>
                                    </p:set>
                                  </p:childTnLst>
                                </p:cTn>
                              </p:par>
                              <p:par>
                                <p:cTn id="296" presetID="9" presetClass="exit" presetSubtype="0" fill="hold" nodeType="withEffect">
                                  <p:stCondLst>
                                    <p:cond delay="0"/>
                                  </p:stCondLst>
                                  <p:childTnLst>
                                    <p:animEffect transition="out" filter="dissolve">
                                      <p:cBhvr>
                                        <p:cTn id="297" dur="500"/>
                                        <p:tgtEl>
                                          <p:spTgt spid="45"/>
                                        </p:tgtEl>
                                      </p:cBhvr>
                                    </p:animEffect>
                                    <p:set>
                                      <p:cBhvr>
                                        <p:cTn id="298" dur="1" fill="hold">
                                          <p:stCondLst>
                                            <p:cond delay="499"/>
                                          </p:stCondLst>
                                        </p:cTn>
                                        <p:tgtEl>
                                          <p:spTgt spid="45"/>
                                        </p:tgtEl>
                                        <p:attrNameLst>
                                          <p:attrName>style.visibility</p:attrName>
                                        </p:attrNameLst>
                                      </p:cBhvr>
                                      <p:to>
                                        <p:strVal val="hidden"/>
                                      </p:to>
                                    </p:set>
                                  </p:childTnLst>
                                </p:cTn>
                              </p:par>
                              <p:par>
                                <p:cTn id="299" presetID="9" presetClass="exit" presetSubtype="0" fill="hold" nodeType="withEffect">
                                  <p:stCondLst>
                                    <p:cond delay="0"/>
                                  </p:stCondLst>
                                  <p:childTnLst>
                                    <p:animEffect transition="out" filter="dissolve">
                                      <p:cBhvr>
                                        <p:cTn id="300" dur="500"/>
                                        <p:tgtEl>
                                          <p:spTgt spid="47"/>
                                        </p:tgtEl>
                                      </p:cBhvr>
                                    </p:animEffect>
                                    <p:set>
                                      <p:cBhvr>
                                        <p:cTn id="301" dur="1" fill="hold">
                                          <p:stCondLst>
                                            <p:cond delay="499"/>
                                          </p:stCondLst>
                                        </p:cTn>
                                        <p:tgtEl>
                                          <p:spTgt spid="47"/>
                                        </p:tgtEl>
                                        <p:attrNameLst>
                                          <p:attrName>style.visibility</p:attrName>
                                        </p:attrNameLst>
                                      </p:cBhvr>
                                      <p:to>
                                        <p:strVal val="hidden"/>
                                      </p:to>
                                    </p:set>
                                  </p:childTnLst>
                                </p:cTn>
                              </p:par>
                              <p:par>
                                <p:cTn id="302" presetID="9" presetClass="exit" presetSubtype="0" fill="hold" grpId="2" nodeType="withEffect">
                                  <p:stCondLst>
                                    <p:cond delay="0"/>
                                  </p:stCondLst>
                                  <p:childTnLst>
                                    <p:animEffect transition="out" filter="dissolve">
                                      <p:cBhvr>
                                        <p:cTn id="303" dur="500"/>
                                        <p:tgtEl>
                                          <p:spTgt spid="64"/>
                                        </p:tgtEl>
                                      </p:cBhvr>
                                    </p:animEffect>
                                    <p:set>
                                      <p:cBhvr>
                                        <p:cTn id="304" dur="1" fill="hold">
                                          <p:stCondLst>
                                            <p:cond delay="499"/>
                                          </p:stCondLst>
                                        </p:cTn>
                                        <p:tgtEl>
                                          <p:spTgt spid="64"/>
                                        </p:tgtEl>
                                        <p:attrNameLst>
                                          <p:attrName>style.visibility</p:attrName>
                                        </p:attrNameLst>
                                      </p:cBhvr>
                                      <p:to>
                                        <p:strVal val="hidden"/>
                                      </p:to>
                                    </p:set>
                                  </p:childTnLst>
                                </p:cTn>
                              </p:par>
                              <p:par>
                                <p:cTn id="305" presetID="9" presetClass="exit" presetSubtype="0" fill="hold" grpId="2" nodeType="withEffect">
                                  <p:stCondLst>
                                    <p:cond delay="0"/>
                                  </p:stCondLst>
                                  <p:childTnLst>
                                    <p:animEffect transition="out" filter="dissolve">
                                      <p:cBhvr>
                                        <p:cTn id="306" dur="500"/>
                                        <p:tgtEl>
                                          <p:spTgt spid="68"/>
                                        </p:tgtEl>
                                      </p:cBhvr>
                                    </p:animEffect>
                                    <p:set>
                                      <p:cBhvr>
                                        <p:cTn id="307" dur="1" fill="hold">
                                          <p:stCondLst>
                                            <p:cond delay="499"/>
                                          </p:stCondLst>
                                        </p:cTn>
                                        <p:tgtEl>
                                          <p:spTgt spid="68"/>
                                        </p:tgtEl>
                                        <p:attrNameLst>
                                          <p:attrName>style.visibility</p:attrName>
                                        </p:attrNameLst>
                                      </p:cBhvr>
                                      <p:to>
                                        <p:strVal val="hidden"/>
                                      </p:to>
                                    </p:set>
                                  </p:childTnLst>
                                </p:cTn>
                              </p:par>
                              <p:par>
                                <p:cTn id="308" presetID="1" presetClass="exit" presetSubtype="0" fill="hold" grpId="2" nodeType="withEffect">
                                  <p:stCondLst>
                                    <p:cond delay="0"/>
                                  </p:stCondLst>
                                  <p:childTnLst>
                                    <p:set>
                                      <p:cBhvr>
                                        <p:cTn id="309" dur="1" fill="hold">
                                          <p:stCondLst>
                                            <p:cond delay="0"/>
                                          </p:stCondLst>
                                        </p:cTn>
                                        <p:tgtEl>
                                          <p:spTgt spid="63"/>
                                        </p:tgtEl>
                                        <p:attrNameLst>
                                          <p:attrName>style.visibility</p:attrName>
                                        </p:attrNameLst>
                                      </p:cBhvr>
                                      <p:to>
                                        <p:strVal val="hidden"/>
                                      </p:to>
                                    </p:set>
                                  </p:childTnLst>
                                </p:cTn>
                              </p:par>
                              <p:par>
                                <p:cTn id="310" presetID="1" presetClass="exit" presetSubtype="0" fill="hold" grpId="3" nodeType="withEffect">
                                  <p:stCondLst>
                                    <p:cond delay="0"/>
                                  </p:stCondLst>
                                  <p:childTnLst>
                                    <p:set>
                                      <p:cBhvr>
                                        <p:cTn id="311" dur="1" fill="hold">
                                          <p:stCondLst>
                                            <p:cond delay="0"/>
                                          </p:stCondLst>
                                        </p:cTn>
                                        <p:tgtEl>
                                          <p:spTgt spid="64"/>
                                        </p:tgtEl>
                                        <p:attrNameLst>
                                          <p:attrName>style.visibility</p:attrName>
                                        </p:attrNameLst>
                                      </p:cBhvr>
                                      <p:to>
                                        <p:strVal val="hidden"/>
                                      </p:to>
                                    </p:set>
                                  </p:childTnLst>
                                </p:cTn>
                              </p:par>
                              <p:par>
                                <p:cTn id="312" presetID="1" presetClass="exit" presetSubtype="0" fill="hold" grpId="3" nodeType="withEffect">
                                  <p:stCondLst>
                                    <p:cond delay="0"/>
                                  </p:stCondLst>
                                  <p:childTnLst>
                                    <p:set>
                                      <p:cBhvr>
                                        <p:cTn id="313" dur="1" fill="hold">
                                          <p:stCondLst>
                                            <p:cond delay="0"/>
                                          </p:stCondLst>
                                        </p:cTn>
                                        <p:tgtEl>
                                          <p:spTgt spid="66"/>
                                        </p:tgtEl>
                                        <p:attrNameLst>
                                          <p:attrName>style.visibility</p:attrName>
                                        </p:attrNameLst>
                                      </p:cBhvr>
                                      <p:to>
                                        <p:strVal val="hidden"/>
                                      </p:to>
                                    </p:set>
                                  </p:childTnLst>
                                </p:cTn>
                              </p:par>
                              <p:par>
                                <p:cTn id="314" presetID="9" presetClass="exit" presetSubtype="0" fill="hold" grpId="2" nodeType="withEffect">
                                  <p:stCondLst>
                                    <p:cond delay="0"/>
                                  </p:stCondLst>
                                  <p:childTnLst>
                                    <p:animEffect transition="out" filter="dissolve">
                                      <p:cBhvr>
                                        <p:cTn id="315" dur="500"/>
                                        <p:tgtEl>
                                          <p:spTgt spid="66"/>
                                        </p:tgtEl>
                                      </p:cBhvr>
                                    </p:animEffect>
                                    <p:set>
                                      <p:cBhvr>
                                        <p:cTn id="316" dur="1" fill="hold">
                                          <p:stCondLst>
                                            <p:cond delay="499"/>
                                          </p:stCondLst>
                                        </p:cTn>
                                        <p:tgtEl>
                                          <p:spTgt spid="66"/>
                                        </p:tgtEl>
                                        <p:attrNameLst>
                                          <p:attrName>style.visibility</p:attrName>
                                        </p:attrNameLst>
                                      </p:cBhvr>
                                      <p:to>
                                        <p:strVal val="hidden"/>
                                      </p:to>
                                    </p:set>
                                  </p:childTnLst>
                                </p:cTn>
                              </p:par>
                              <p:par>
                                <p:cTn id="317" presetID="9" presetClass="exit" presetSubtype="0" fill="hold" grpId="2" nodeType="withEffect">
                                  <p:stCondLst>
                                    <p:cond delay="0"/>
                                  </p:stCondLst>
                                  <p:childTnLst>
                                    <p:animEffect transition="out" filter="dissolve">
                                      <p:cBhvr>
                                        <p:cTn id="318" dur="500"/>
                                        <p:tgtEl>
                                          <p:spTgt spid="62"/>
                                        </p:tgtEl>
                                      </p:cBhvr>
                                    </p:animEffect>
                                    <p:set>
                                      <p:cBhvr>
                                        <p:cTn id="319" dur="1" fill="hold">
                                          <p:stCondLst>
                                            <p:cond delay="499"/>
                                          </p:stCondLst>
                                        </p:cTn>
                                        <p:tgtEl>
                                          <p:spTgt spid="62"/>
                                        </p:tgtEl>
                                        <p:attrNameLst>
                                          <p:attrName>style.visibility</p:attrName>
                                        </p:attrNameLst>
                                      </p:cBhvr>
                                      <p:to>
                                        <p:strVal val="hidden"/>
                                      </p:to>
                                    </p:set>
                                  </p:childTnLst>
                                </p:cTn>
                              </p:par>
                              <p:par>
                                <p:cTn id="320" presetID="9" presetClass="exit" presetSubtype="0" fill="hold" grpId="2" nodeType="withEffect">
                                  <p:stCondLst>
                                    <p:cond delay="0"/>
                                  </p:stCondLst>
                                  <p:childTnLst>
                                    <p:animEffect transition="out" filter="dissolve">
                                      <p:cBhvr>
                                        <p:cTn id="321" dur="500"/>
                                        <p:tgtEl>
                                          <p:spTgt spid="61"/>
                                        </p:tgtEl>
                                      </p:cBhvr>
                                    </p:animEffect>
                                    <p:set>
                                      <p:cBhvr>
                                        <p:cTn id="322" dur="1" fill="hold">
                                          <p:stCondLst>
                                            <p:cond delay="499"/>
                                          </p:stCondLst>
                                        </p:cTn>
                                        <p:tgtEl>
                                          <p:spTgt spid="61"/>
                                        </p:tgtEl>
                                        <p:attrNameLst>
                                          <p:attrName>style.visibility</p:attrName>
                                        </p:attrNameLst>
                                      </p:cBhvr>
                                      <p:to>
                                        <p:strVal val="hidden"/>
                                      </p:to>
                                    </p:set>
                                  </p:childTnLst>
                                </p:cTn>
                              </p:par>
                            </p:childTnLst>
                          </p:cTn>
                        </p:par>
                      </p:childTnLst>
                    </p:cTn>
                  </p:par>
                  <p:par>
                    <p:cTn id="323" fill="hold">
                      <p:stCondLst>
                        <p:cond delay="indefinite"/>
                      </p:stCondLst>
                      <p:childTnLst>
                        <p:par>
                          <p:cTn id="324" fill="hold">
                            <p:stCondLst>
                              <p:cond delay="0"/>
                            </p:stCondLst>
                            <p:childTnLst>
                              <p:par>
                                <p:cTn id="325" presetID="2" presetClass="entr" presetSubtype="2" fill="hold" nodeType="clickEffect">
                                  <p:stCondLst>
                                    <p:cond delay="0"/>
                                  </p:stCondLst>
                                  <p:childTnLst>
                                    <p:set>
                                      <p:cBhvr>
                                        <p:cTn id="326" dur="1" fill="hold">
                                          <p:stCondLst>
                                            <p:cond delay="0"/>
                                          </p:stCondLst>
                                        </p:cTn>
                                        <p:tgtEl>
                                          <p:spTgt spid="40"/>
                                        </p:tgtEl>
                                        <p:attrNameLst>
                                          <p:attrName>style.visibility</p:attrName>
                                        </p:attrNameLst>
                                      </p:cBhvr>
                                      <p:to>
                                        <p:strVal val="visible"/>
                                      </p:to>
                                    </p:set>
                                    <p:anim calcmode="lin" valueType="num">
                                      <p:cBhvr additive="base">
                                        <p:cTn id="327" dur="1000" fill="hold"/>
                                        <p:tgtEl>
                                          <p:spTgt spid="40"/>
                                        </p:tgtEl>
                                        <p:attrNameLst>
                                          <p:attrName>ppt_x</p:attrName>
                                        </p:attrNameLst>
                                      </p:cBhvr>
                                      <p:tavLst>
                                        <p:tav tm="0">
                                          <p:val>
                                            <p:strVal val="1+#ppt_w/2"/>
                                          </p:val>
                                        </p:tav>
                                        <p:tav tm="100000">
                                          <p:val>
                                            <p:strVal val="#ppt_x"/>
                                          </p:val>
                                        </p:tav>
                                      </p:tavLst>
                                    </p:anim>
                                    <p:anim calcmode="lin" valueType="num">
                                      <p:cBhvr additive="base">
                                        <p:cTn id="328" dur="1000" fill="hold"/>
                                        <p:tgtEl>
                                          <p:spTgt spid="40"/>
                                        </p:tgtEl>
                                        <p:attrNameLst>
                                          <p:attrName>ppt_y</p:attrName>
                                        </p:attrNameLst>
                                      </p:cBhvr>
                                      <p:tavLst>
                                        <p:tav tm="0">
                                          <p:val>
                                            <p:strVal val="#ppt_y"/>
                                          </p:val>
                                        </p:tav>
                                        <p:tav tm="100000">
                                          <p:val>
                                            <p:strVal val="#ppt_y"/>
                                          </p:val>
                                        </p:tav>
                                      </p:tavLst>
                                    </p:anim>
                                  </p:childTnLst>
                                </p:cTn>
                              </p:par>
                              <p:par>
                                <p:cTn id="329" presetID="2" presetClass="entr" presetSubtype="2" fill="hold" grpId="2" nodeType="withEffect">
                                  <p:stCondLst>
                                    <p:cond delay="1000"/>
                                  </p:stCondLst>
                                  <p:childTnLst>
                                    <p:set>
                                      <p:cBhvr>
                                        <p:cTn id="330" dur="1" fill="hold">
                                          <p:stCondLst>
                                            <p:cond delay="0"/>
                                          </p:stCondLst>
                                        </p:cTn>
                                        <p:tgtEl>
                                          <p:spTgt spid="55"/>
                                        </p:tgtEl>
                                        <p:attrNameLst>
                                          <p:attrName>style.visibility</p:attrName>
                                        </p:attrNameLst>
                                      </p:cBhvr>
                                      <p:to>
                                        <p:strVal val="visible"/>
                                      </p:to>
                                    </p:set>
                                    <p:anim calcmode="lin" valueType="num">
                                      <p:cBhvr additive="base">
                                        <p:cTn id="331" dur="1000" fill="hold"/>
                                        <p:tgtEl>
                                          <p:spTgt spid="55"/>
                                        </p:tgtEl>
                                        <p:attrNameLst>
                                          <p:attrName>ppt_x</p:attrName>
                                        </p:attrNameLst>
                                      </p:cBhvr>
                                      <p:tavLst>
                                        <p:tav tm="0">
                                          <p:val>
                                            <p:strVal val="1+#ppt_w/2"/>
                                          </p:val>
                                        </p:tav>
                                        <p:tav tm="100000">
                                          <p:val>
                                            <p:strVal val="#ppt_x"/>
                                          </p:val>
                                        </p:tav>
                                      </p:tavLst>
                                    </p:anim>
                                    <p:anim calcmode="lin" valueType="num">
                                      <p:cBhvr additive="base">
                                        <p:cTn id="332" dur="1000" fill="hold"/>
                                        <p:tgtEl>
                                          <p:spTgt spid="55"/>
                                        </p:tgtEl>
                                        <p:attrNameLst>
                                          <p:attrName>ppt_y</p:attrName>
                                        </p:attrNameLst>
                                      </p:cBhvr>
                                      <p:tavLst>
                                        <p:tav tm="0">
                                          <p:val>
                                            <p:strVal val="#ppt_y"/>
                                          </p:val>
                                        </p:tav>
                                        <p:tav tm="100000">
                                          <p:val>
                                            <p:strVal val="#ppt_y"/>
                                          </p:val>
                                        </p:tav>
                                      </p:tavLst>
                                    </p:anim>
                                  </p:childTnLst>
                                </p:cTn>
                              </p:par>
                            </p:childTnLst>
                          </p:cTn>
                        </p:par>
                        <p:par>
                          <p:cTn id="333" fill="hold">
                            <p:stCondLst>
                              <p:cond delay="2000"/>
                            </p:stCondLst>
                            <p:childTnLst>
                              <p:par>
                                <p:cTn id="334" presetID="42" presetClass="entr" presetSubtype="0" fill="hold" grpId="2" nodeType="afterEffect">
                                  <p:stCondLst>
                                    <p:cond delay="0"/>
                                  </p:stCondLst>
                                  <p:childTnLst>
                                    <p:set>
                                      <p:cBhvr>
                                        <p:cTn id="335" dur="1" fill="hold">
                                          <p:stCondLst>
                                            <p:cond delay="0"/>
                                          </p:stCondLst>
                                        </p:cTn>
                                        <p:tgtEl>
                                          <p:spTgt spid="26"/>
                                        </p:tgtEl>
                                        <p:attrNameLst>
                                          <p:attrName>style.visibility</p:attrName>
                                        </p:attrNameLst>
                                      </p:cBhvr>
                                      <p:to>
                                        <p:strVal val="visible"/>
                                      </p:to>
                                    </p:set>
                                    <p:animEffect transition="in" filter="fade">
                                      <p:cBhvr>
                                        <p:cTn id="336" dur="1000"/>
                                        <p:tgtEl>
                                          <p:spTgt spid="26"/>
                                        </p:tgtEl>
                                      </p:cBhvr>
                                    </p:animEffect>
                                    <p:anim calcmode="lin" valueType="num">
                                      <p:cBhvr>
                                        <p:cTn id="337" dur="1000" fill="hold"/>
                                        <p:tgtEl>
                                          <p:spTgt spid="26"/>
                                        </p:tgtEl>
                                        <p:attrNameLst>
                                          <p:attrName>ppt_x</p:attrName>
                                        </p:attrNameLst>
                                      </p:cBhvr>
                                      <p:tavLst>
                                        <p:tav tm="0">
                                          <p:val>
                                            <p:strVal val="#ppt_x"/>
                                          </p:val>
                                        </p:tav>
                                        <p:tav tm="100000">
                                          <p:val>
                                            <p:strVal val="#ppt_x"/>
                                          </p:val>
                                        </p:tav>
                                      </p:tavLst>
                                    </p:anim>
                                    <p:anim calcmode="lin" valueType="num">
                                      <p:cBhvr>
                                        <p:cTn id="338" dur="1000" fill="hold"/>
                                        <p:tgtEl>
                                          <p:spTgt spid="26"/>
                                        </p:tgtEl>
                                        <p:attrNameLst>
                                          <p:attrName>ppt_y</p:attrName>
                                        </p:attrNameLst>
                                      </p:cBhvr>
                                      <p:tavLst>
                                        <p:tav tm="0">
                                          <p:val>
                                            <p:strVal val="#ppt_y+.1"/>
                                          </p:val>
                                        </p:tav>
                                        <p:tav tm="100000">
                                          <p:val>
                                            <p:strVal val="#ppt_y"/>
                                          </p:val>
                                        </p:tav>
                                      </p:tavLst>
                                    </p:anim>
                                  </p:childTnLst>
                                </p:cTn>
                              </p:par>
                              <p:par>
                                <p:cTn id="339" presetID="42" presetClass="entr" presetSubtype="0" fill="hold" nodeType="withEffect">
                                  <p:stCondLst>
                                    <p:cond delay="0"/>
                                  </p:stCondLst>
                                  <p:childTnLst>
                                    <p:set>
                                      <p:cBhvr>
                                        <p:cTn id="340" dur="1" fill="hold">
                                          <p:stCondLst>
                                            <p:cond delay="0"/>
                                          </p:stCondLst>
                                        </p:cTn>
                                        <p:tgtEl>
                                          <p:spTgt spid="52"/>
                                        </p:tgtEl>
                                        <p:attrNameLst>
                                          <p:attrName>style.visibility</p:attrName>
                                        </p:attrNameLst>
                                      </p:cBhvr>
                                      <p:to>
                                        <p:strVal val="visible"/>
                                      </p:to>
                                    </p:set>
                                    <p:animEffect transition="in" filter="fade">
                                      <p:cBhvr>
                                        <p:cTn id="341" dur="1000"/>
                                        <p:tgtEl>
                                          <p:spTgt spid="52"/>
                                        </p:tgtEl>
                                      </p:cBhvr>
                                    </p:animEffect>
                                    <p:anim calcmode="lin" valueType="num">
                                      <p:cBhvr>
                                        <p:cTn id="342" dur="1000" fill="hold"/>
                                        <p:tgtEl>
                                          <p:spTgt spid="52"/>
                                        </p:tgtEl>
                                        <p:attrNameLst>
                                          <p:attrName>ppt_x</p:attrName>
                                        </p:attrNameLst>
                                      </p:cBhvr>
                                      <p:tavLst>
                                        <p:tav tm="0">
                                          <p:val>
                                            <p:strVal val="#ppt_x"/>
                                          </p:val>
                                        </p:tav>
                                        <p:tav tm="100000">
                                          <p:val>
                                            <p:strVal val="#ppt_x"/>
                                          </p:val>
                                        </p:tav>
                                      </p:tavLst>
                                    </p:anim>
                                    <p:anim calcmode="lin" valueType="num">
                                      <p:cBhvr>
                                        <p:cTn id="343" dur="1000" fill="hold"/>
                                        <p:tgtEl>
                                          <p:spTgt spid="52"/>
                                        </p:tgtEl>
                                        <p:attrNameLst>
                                          <p:attrName>ppt_y</p:attrName>
                                        </p:attrNameLst>
                                      </p:cBhvr>
                                      <p:tavLst>
                                        <p:tav tm="0">
                                          <p:val>
                                            <p:strVal val="#ppt_y+.1"/>
                                          </p:val>
                                        </p:tav>
                                        <p:tav tm="100000">
                                          <p:val>
                                            <p:strVal val="#ppt_y"/>
                                          </p:val>
                                        </p:tav>
                                      </p:tavLst>
                                    </p:anim>
                                  </p:childTnLst>
                                </p:cTn>
                              </p:par>
                              <p:par>
                                <p:cTn id="344" presetID="42" presetClass="entr" presetSubtype="0" fill="hold" nodeType="withEffect">
                                  <p:stCondLst>
                                    <p:cond delay="0"/>
                                  </p:stCondLst>
                                  <p:childTnLst>
                                    <p:set>
                                      <p:cBhvr>
                                        <p:cTn id="345" dur="1" fill="hold">
                                          <p:stCondLst>
                                            <p:cond delay="0"/>
                                          </p:stCondLst>
                                        </p:cTn>
                                        <p:tgtEl>
                                          <p:spTgt spid="51"/>
                                        </p:tgtEl>
                                        <p:attrNameLst>
                                          <p:attrName>style.visibility</p:attrName>
                                        </p:attrNameLst>
                                      </p:cBhvr>
                                      <p:to>
                                        <p:strVal val="visible"/>
                                      </p:to>
                                    </p:set>
                                    <p:animEffect transition="in" filter="fade">
                                      <p:cBhvr>
                                        <p:cTn id="346" dur="1000"/>
                                        <p:tgtEl>
                                          <p:spTgt spid="51"/>
                                        </p:tgtEl>
                                      </p:cBhvr>
                                    </p:animEffect>
                                    <p:anim calcmode="lin" valueType="num">
                                      <p:cBhvr>
                                        <p:cTn id="347" dur="1000" fill="hold"/>
                                        <p:tgtEl>
                                          <p:spTgt spid="51"/>
                                        </p:tgtEl>
                                        <p:attrNameLst>
                                          <p:attrName>ppt_x</p:attrName>
                                        </p:attrNameLst>
                                      </p:cBhvr>
                                      <p:tavLst>
                                        <p:tav tm="0">
                                          <p:val>
                                            <p:strVal val="#ppt_x"/>
                                          </p:val>
                                        </p:tav>
                                        <p:tav tm="100000">
                                          <p:val>
                                            <p:strVal val="#ppt_x"/>
                                          </p:val>
                                        </p:tav>
                                      </p:tavLst>
                                    </p:anim>
                                    <p:anim calcmode="lin" valueType="num">
                                      <p:cBhvr>
                                        <p:cTn id="348" dur="1000" fill="hold"/>
                                        <p:tgtEl>
                                          <p:spTgt spid="51"/>
                                        </p:tgtEl>
                                        <p:attrNameLst>
                                          <p:attrName>ppt_y</p:attrName>
                                        </p:attrNameLst>
                                      </p:cBhvr>
                                      <p:tavLst>
                                        <p:tav tm="0">
                                          <p:val>
                                            <p:strVal val="#ppt_y+.1"/>
                                          </p:val>
                                        </p:tav>
                                        <p:tav tm="100000">
                                          <p:val>
                                            <p:strVal val="#ppt_y"/>
                                          </p:val>
                                        </p:tav>
                                      </p:tavLst>
                                    </p:anim>
                                  </p:childTnLst>
                                </p:cTn>
                              </p:par>
                              <p:par>
                                <p:cTn id="349" presetID="42" presetClass="entr" presetSubtype="0" fill="hold" nodeType="withEffect">
                                  <p:stCondLst>
                                    <p:cond delay="0"/>
                                  </p:stCondLst>
                                  <p:childTnLst>
                                    <p:set>
                                      <p:cBhvr>
                                        <p:cTn id="350" dur="1" fill="hold">
                                          <p:stCondLst>
                                            <p:cond delay="0"/>
                                          </p:stCondLst>
                                        </p:cTn>
                                        <p:tgtEl>
                                          <p:spTgt spid="50"/>
                                        </p:tgtEl>
                                        <p:attrNameLst>
                                          <p:attrName>style.visibility</p:attrName>
                                        </p:attrNameLst>
                                      </p:cBhvr>
                                      <p:to>
                                        <p:strVal val="visible"/>
                                      </p:to>
                                    </p:set>
                                    <p:animEffect transition="in" filter="fade">
                                      <p:cBhvr>
                                        <p:cTn id="351" dur="1000"/>
                                        <p:tgtEl>
                                          <p:spTgt spid="50"/>
                                        </p:tgtEl>
                                      </p:cBhvr>
                                    </p:animEffect>
                                    <p:anim calcmode="lin" valueType="num">
                                      <p:cBhvr>
                                        <p:cTn id="352" dur="1000" fill="hold"/>
                                        <p:tgtEl>
                                          <p:spTgt spid="50"/>
                                        </p:tgtEl>
                                        <p:attrNameLst>
                                          <p:attrName>ppt_x</p:attrName>
                                        </p:attrNameLst>
                                      </p:cBhvr>
                                      <p:tavLst>
                                        <p:tav tm="0">
                                          <p:val>
                                            <p:strVal val="#ppt_x"/>
                                          </p:val>
                                        </p:tav>
                                        <p:tav tm="100000">
                                          <p:val>
                                            <p:strVal val="#ppt_x"/>
                                          </p:val>
                                        </p:tav>
                                      </p:tavLst>
                                    </p:anim>
                                    <p:anim calcmode="lin" valueType="num">
                                      <p:cBhvr>
                                        <p:cTn id="353" dur="1000" fill="hold"/>
                                        <p:tgtEl>
                                          <p:spTgt spid="50"/>
                                        </p:tgtEl>
                                        <p:attrNameLst>
                                          <p:attrName>ppt_y</p:attrName>
                                        </p:attrNameLst>
                                      </p:cBhvr>
                                      <p:tavLst>
                                        <p:tav tm="0">
                                          <p:val>
                                            <p:strVal val="#ppt_y+.1"/>
                                          </p:val>
                                        </p:tav>
                                        <p:tav tm="100000">
                                          <p:val>
                                            <p:strVal val="#ppt_y"/>
                                          </p:val>
                                        </p:tav>
                                      </p:tavLst>
                                    </p:anim>
                                  </p:childTnLst>
                                </p:cTn>
                              </p:par>
                              <p:par>
                                <p:cTn id="354" presetID="42" presetClass="entr" presetSubtype="0" fill="hold" nodeType="withEffect">
                                  <p:stCondLst>
                                    <p:cond delay="0"/>
                                  </p:stCondLst>
                                  <p:childTnLst>
                                    <p:set>
                                      <p:cBhvr>
                                        <p:cTn id="355" dur="1" fill="hold">
                                          <p:stCondLst>
                                            <p:cond delay="0"/>
                                          </p:stCondLst>
                                        </p:cTn>
                                        <p:tgtEl>
                                          <p:spTgt spid="53"/>
                                        </p:tgtEl>
                                        <p:attrNameLst>
                                          <p:attrName>style.visibility</p:attrName>
                                        </p:attrNameLst>
                                      </p:cBhvr>
                                      <p:to>
                                        <p:strVal val="visible"/>
                                      </p:to>
                                    </p:set>
                                    <p:animEffect transition="in" filter="fade">
                                      <p:cBhvr>
                                        <p:cTn id="356" dur="1000"/>
                                        <p:tgtEl>
                                          <p:spTgt spid="53"/>
                                        </p:tgtEl>
                                      </p:cBhvr>
                                    </p:animEffect>
                                    <p:anim calcmode="lin" valueType="num">
                                      <p:cBhvr>
                                        <p:cTn id="357" dur="1000" fill="hold"/>
                                        <p:tgtEl>
                                          <p:spTgt spid="53"/>
                                        </p:tgtEl>
                                        <p:attrNameLst>
                                          <p:attrName>ppt_x</p:attrName>
                                        </p:attrNameLst>
                                      </p:cBhvr>
                                      <p:tavLst>
                                        <p:tav tm="0">
                                          <p:val>
                                            <p:strVal val="#ppt_x"/>
                                          </p:val>
                                        </p:tav>
                                        <p:tav tm="100000">
                                          <p:val>
                                            <p:strVal val="#ppt_x"/>
                                          </p:val>
                                        </p:tav>
                                      </p:tavLst>
                                    </p:anim>
                                    <p:anim calcmode="lin" valueType="num">
                                      <p:cBhvr>
                                        <p:cTn id="358" dur="1000" fill="hold"/>
                                        <p:tgtEl>
                                          <p:spTgt spid="53"/>
                                        </p:tgtEl>
                                        <p:attrNameLst>
                                          <p:attrName>ppt_y</p:attrName>
                                        </p:attrNameLst>
                                      </p:cBhvr>
                                      <p:tavLst>
                                        <p:tav tm="0">
                                          <p:val>
                                            <p:strVal val="#ppt_y+.1"/>
                                          </p:val>
                                        </p:tav>
                                        <p:tav tm="100000">
                                          <p:val>
                                            <p:strVal val="#ppt_y"/>
                                          </p:val>
                                        </p:tav>
                                      </p:tavLst>
                                    </p:anim>
                                  </p:childTnLst>
                                </p:cTn>
                              </p:par>
                            </p:childTnLst>
                          </p:cTn>
                        </p:par>
                        <p:par>
                          <p:cTn id="359" fill="hold">
                            <p:stCondLst>
                              <p:cond delay="3000"/>
                            </p:stCondLst>
                            <p:childTnLst>
                              <p:par>
                                <p:cTn id="360" presetID="26" presetClass="emph" presetSubtype="0" fill="hold" nodeType="afterEffect">
                                  <p:stCondLst>
                                    <p:cond delay="0"/>
                                  </p:stCondLst>
                                  <p:childTnLst>
                                    <p:animEffect transition="out" filter="fade">
                                      <p:cBhvr>
                                        <p:cTn id="361" dur="1000" tmFilter="0, 0; .2, .5; .8, .5; 1, 0"/>
                                        <p:tgtEl>
                                          <p:spTgt spid="73"/>
                                        </p:tgtEl>
                                      </p:cBhvr>
                                    </p:animEffect>
                                    <p:animScale>
                                      <p:cBhvr>
                                        <p:cTn id="362" dur="500" autoRev="1" fill="hold"/>
                                        <p:tgtEl>
                                          <p:spTgt spid="73"/>
                                        </p:tgtEl>
                                      </p:cBhvr>
                                      <p:by x="105000" y="105000"/>
                                    </p:animScale>
                                  </p:childTnLst>
                                </p:cTn>
                              </p:par>
                            </p:childTnLst>
                          </p:cTn>
                        </p:par>
                        <p:par>
                          <p:cTn id="363" fill="hold">
                            <p:stCondLst>
                              <p:cond delay="4000"/>
                            </p:stCondLst>
                            <p:childTnLst>
                              <p:par>
                                <p:cTn id="364" presetID="26" presetClass="emph" presetSubtype="0" fill="hold" grpId="3" nodeType="afterEffect">
                                  <p:stCondLst>
                                    <p:cond delay="0"/>
                                  </p:stCondLst>
                                  <p:childTnLst>
                                    <p:animEffect transition="out" filter="fade">
                                      <p:cBhvr>
                                        <p:cTn id="365" dur="500" tmFilter="0, 0; .2, .5; .8, .5; 1, 0"/>
                                        <p:tgtEl>
                                          <p:spTgt spid="55"/>
                                        </p:tgtEl>
                                      </p:cBhvr>
                                    </p:animEffect>
                                    <p:animScale>
                                      <p:cBhvr>
                                        <p:cTn id="366" dur="250" autoRev="1" fill="hold"/>
                                        <p:tgtEl>
                                          <p:spTgt spid="55"/>
                                        </p:tgtEl>
                                      </p:cBhvr>
                                      <p:by x="105000" y="105000"/>
                                    </p:animScale>
                                  </p:childTnLst>
                                </p:cTn>
                              </p:par>
                            </p:childTnLst>
                          </p:cTn>
                        </p:par>
                        <p:par>
                          <p:cTn id="367" fill="hold">
                            <p:stCondLst>
                              <p:cond delay="4500"/>
                            </p:stCondLst>
                            <p:childTnLst>
                              <p:par>
                                <p:cTn id="368" presetID="26" presetClass="emph" presetSubtype="0" fill="hold" nodeType="afterEffect">
                                  <p:stCondLst>
                                    <p:cond delay="0"/>
                                  </p:stCondLst>
                                  <p:childTnLst>
                                    <p:animEffect transition="out" filter="fade">
                                      <p:cBhvr>
                                        <p:cTn id="369" dur="500" tmFilter="0, 0; .2, .5; .8, .5; 1, 0"/>
                                        <p:tgtEl>
                                          <p:spTgt spid="52"/>
                                        </p:tgtEl>
                                      </p:cBhvr>
                                    </p:animEffect>
                                    <p:animScale>
                                      <p:cBhvr>
                                        <p:cTn id="370" dur="250" autoRev="1" fill="hold"/>
                                        <p:tgtEl>
                                          <p:spTgt spid="52"/>
                                        </p:tgtEl>
                                      </p:cBhvr>
                                      <p:by x="105000" y="105000"/>
                                    </p:animScale>
                                  </p:childTnLst>
                                </p:cTn>
                              </p:par>
                            </p:childTnLst>
                          </p:cTn>
                        </p:par>
                        <p:par>
                          <p:cTn id="371" fill="hold">
                            <p:stCondLst>
                              <p:cond delay="5000"/>
                            </p:stCondLst>
                            <p:childTnLst>
                              <p:par>
                                <p:cTn id="372" presetID="26" presetClass="emph" presetSubtype="0" fill="hold" nodeType="afterEffect">
                                  <p:stCondLst>
                                    <p:cond delay="0"/>
                                  </p:stCondLst>
                                  <p:childTnLst>
                                    <p:animEffect transition="out" filter="fade">
                                      <p:cBhvr>
                                        <p:cTn id="373" dur="500" tmFilter="0, 0; .2, .5; .8, .5; 1, 0"/>
                                        <p:tgtEl>
                                          <p:spTgt spid="51"/>
                                        </p:tgtEl>
                                      </p:cBhvr>
                                    </p:animEffect>
                                    <p:animScale>
                                      <p:cBhvr>
                                        <p:cTn id="374" dur="250" autoRev="1" fill="hold"/>
                                        <p:tgtEl>
                                          <p:spTgt spid="51"/>
                                        </p:tgtEl>
                                      </p:cBhvr>
                                      <p:by x="105000" y="105000"/>
                                    </p:animScale>
                                  </p:childTnLst>
                                </p:cTn>
                              </p:par>
                            </p:childTnLst>
                          </p:cTn>
                        </p:par>
                        <p:par>
                          <p:cTn id="375" fill="hold">
                            <p:stCondLst>
                              <p:cond delay="5500"/>
                            </p:stCondLst>
                            <p:childTnLst>
                              <p:par>
                                <p:cTn id="376" presetID="26" presetClass="emph" presetSubtype="0" fill="hold" nodeType="afterEffect">
                                  <p:stCondLst>
                                    <p:cond delay="0"/>
                                  </p:stCondLst>
                                  <p:childTnLst>
                                    <p:animEffect transition="out" filter="fade">
                                      <p:cBhvr>
                                        <p:cTn id="377" dur="500" tmFilter="0, 0; .2, .5; .8, .5; 1, 0"/>
                                        <p:tgtEl>
                                          <p:spTgt spid="50"/>
                                        </p:tgtEl>
                                      </p:cBhvr>
                                    </p:animEffect>
                                    <p:animScale>
                                      <p:cBhvr>
                                        <p:cTn id="378" dur="250" autoRev="1" fill="hold"/>
                                        <p:tgtEl>
                                          <p:spTgt spid="50"/>
                                        </p:tgtEl>
                                      </p:cBhvr>
                                      <p:by x="105000" y="105000"/>
                                    </p:animScale>
                                  </p:childTnLst>
                                </p:cTn>
                              </p:par>
                            </p:childTnLst>
                          </p:cTn>
                        </p:par>
                        <p:par>
                          <p:cTn id="379" fill="hold">
                            <p:stCondLst>
                              <p:cond delay="6000"/>
                            </p:stCondLst>
                            <p:childTnLst>
                              <p:par>
                                <p:cTn id="380" presetID="26" presetClass="emph" presetSubtype="0" fill="hold" nodeType="afterEffect">
                                  <p:stCondLst>
                                    <p:cond delay="0"/>
                                  </p:stCondLst>
                                  <p:childTnLst>
                                    <p:animEffect transition="out" filter="fade">
                                      <p:cBhvr>
                                        <p:cTn id="381" dur="500" tmFilter="0, 0; .2, .5; .8, .5; 1, 0"/>
                                        <p:tgtEl>
                                          <p:spTgt spid="53"/>
                                        </p:tgtEl>
                                      </p:cBhvr>
                                    </p:animEffect>
                                    <p:animScale>
                                      <p:cBhvr>
                                        <p:cTn id="382" dur="250" autoRev="1" fill="hold"/>
                                        <p:tgtEl>
                                          <p:spTgt spid="53"/>
                                        </p:tgtEl>
                                      </p:cBhvr>
                                      <p:by x="105000" y="105000"/>
                                    </p:animScale>
                                  </p:childTnLst>
                                </p:cTn>
                              </p:par>
                            </p:childTnLst>
                          </p:cTn>
                        </p:par>
                        <p:par>
                          <p:cTn id="383" fill="hold">
                            <p:stCondLst>
                              <p:cond delay="6500"/>
                            </p:stCondLst>
                            <p:childTnLst>
                              <p:par>
                                <p:cTn id="384" presetID="26" presetClass="emph" presetSubtype="0" fill="hold" grpId="2" nodeType="afterEffect">
                                  <p:stCondLst>
                                    <p:cond delay="0"/>
                                  </p:stCondLst>
                                  <p:childTnLst>
                                    <p:animEffect transition="out" filter="fade">
                                      <p:cBhvr>
                                        <p:cTn id="385" dur="500" tmFilter="0, 0; .2, .5; .8, .5; 1, 0"/>
                                        <p:tgtEl>
                                          <p:spTgt spid="60"/>
                                        </p:tgtEl>
                                      </p:cBhvr>
                                    </p:animEffect>
                                    <p:animScale>
                                      <p:cBhvr>
                                        <p:cTn id="386" dur="250" autoRev="1" fill="hold"/>
                                        <p:tgtEl>
                                          <p:spTgt spid="60"/>
                                        </p:tgtEl>
                                      </p:cBhvr>
                                      <p:by x="105000" y="105000"/>
                                    </p:animScale>
                                  </p:childTnLst>
                                </p:cTn>
                              </p:par>
                            </p:childTnLst>
                          </p:cTn>
                        </p:par>
                        <p:par>
                          <p:cTn id="387" fill="hold">
                            <p:stCondLst>
                              <p:cond delay="7000"/>
                            </p:stCondLst>
                            <p:childTnLst>
                              <p:par>
                                <p:cTn id="388" presetID="9" presetClass="exit" presetSubtype="0" fill="hold" grpId="1" nodeType="afterEffect">
                                  <p:stCondLst>
                                    <p:cond delay="0"/>
                                  </p:stCondLst>
                                  <p:childTnLst>
                                    <p:animEffect transition="out" filter="dissolve">
                                      <p:cBhvr>
                                        <p:cTn id="389" dur="1000"/>
                                        <p:tgtEl>
                                          <p:spTgt spid="75"/>
                                        </p:tgtEl>
                                      </p:cBhvr>
                                    </p:animEffect>
                                    <p:set>
                                      <p:cBhvr>
                                        <p:cTn id="390" dur="1" fill="hold">
                                          <p:stCondLst>
                                            <p:cond delay="999"/>
                                          </p:stCondLst>
                                        </p:cTn>
                                        <p:tgtEl>
                                          <p:spTgt spid="75"/>
                                        </p:tgtEl>
                                        <p:attrNameLst>
                                          <p:attrName>style.visibility</p:attrName>
                                        </p:attrNameLst>
                                      </p:cBhvr>
                                      <p:to>
                                        <p:strVal val="hidden"/>
                                      </p:to>
                                    </p:set>
                                  </p:childTnLst>
                                </p:cTn>
                              </p:par>
                            </p:childTnLst>
                          </p:cTn>
                        </p:par>
                        <p:par>
                          <p:cTn id="391" fill="hold">
                            <p:stCondLst>
                              <p:cond delay="8000"/>
                            </p:stCondLst>
                            <p:childTnLst>
                              <p:par>
                                <p:cTn id="392" presetID="9" presetClass="entr" presetSubtype="0" fill="hold" nodeType="afterEffect">
                                  <p:stCondLst>
                                    <p:cond delay="0"/>
                                  </p:stCondLst>
                                  <p:childTnLst>
                                    <p:set>
                                      <p:cBhvr>
                                        <p:cTn id="393" dur="1" fill="hold">
                                          <p:stCondLst>
                                            <p:cond delay="0"/>
                                          </p:stCondLst>
                                        </p:cTn>
                                        <p:tgtEl>
                                          <p:spTgt spid="49"/>
                                        </p:tgtEl>
                                        <p:attrNameLst>
                                          <p:attrName>style.visibility</p:attrName>
                                        </p:attrNameLst>
                                      </p:cBhvr>
                                      <p:to>
                                        <p:strVal val="visible"/>
                                      </p:to>
                                    </p:set>
                                    <p:animEffect transition="in" filter="dissolve">
                                      <p:cBhvr>
                                        <p:cTn id="394" dur="10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6" grpId="1" animBg="1"/>
      <p:bldP spid="26" grpId="2" animBg="1"/>
      <p:bldP spid="63" grpId="0" animBg="1"/>
      <p:bldP spid="63" grpId="1" animBg="1"/>
      <p:bldP spid="63" grpId="2" animBg="1"/>
      <p:bldP spid="20" grpId="0" animBg="1"/>
      <p:bldP spid="20" grpId="1" animBg="1"/>
      <p:bldP spid="61" grpId="0" animBg="1"/>
      <p:bldP spid="61" grpId="1" animBg="1"/>
      <p:bldP spid="61" grpId="2" animBg="1"/>
      <p:bldP spid="62" grpId="0" animBg="1"/>
      <p:bldP spid="62" grpId="1" animBg="1"/>
      <p:bldP spid="62" grpId="2" animBg="1"/>
      <p:bldP spid="64" grpId="0" animBg="1"/>
      <p:bldP spid="64" grpId="1" animBg="1"/>
      <p:bldP spid="64" grpId="2" animBg="1"/>
      <p:bldP spid="64" grpId="3" animBg="1"/>
      <p:bldP spid="66" grpId="0" animBg="1"/>
      <p:bldP spid="66" grpId="1" animBg="1"/>
      <p:bldP spid="66" grpId="2" animBg="1"/>
      <p:bldP spid="66" grpId="3" animBg="1"/>
      <p:bldP spid="68" grpId="0" animBg="1"/>
      <p:bldP spid="68" grpId="1" animBg="1"/>
      <p:bldP spid="68" grpId="2" animBg="1"/>
      <p:bldP spid="60" grpId="0" animBg="1"/>
      <p:bldP spid="60" grpId="1" animBg="1"/>
      <p:bldP spid="60" grpId="2" animBg="1"/>
      <p:bldP spid="55" grpId="0" animBg="1"/>
      <p:bldP spid="55" grpId="1" animBg="1"/>
      <p:bldP spid="55" grpId="2" animBg="1"/>
      <p:bldP spid="55" grpId="3" animBg="1"/>
      <p:bldP spid="55" grpId="4" animBg="1"/>
      <p:bldP spid="74" grpId="0"/>
      <p:bldP spid="74" grpId="1"/>
      <p:bldP spid="75" grpId="0"/>
      <p:bldP spid="75"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a:spLocks noChangeArrowheads="1"/>
          </p:cNvSpPr>
          <p:nvPr/>
        </p:nvSpPr>
        <p:spPr bwMode="auto">
          <a:xfrm>
            <a:off x="0" y="6553200"/>
            <a:ext cx="9144000" cy="290513"/>
          </a:xfrm>
          <a:prstGeom prst="rect">
            <a:avLst/>
          </a:prstGeom>
          <a:noFill/>
          <a:ln w="9525">
            <a:noFill/>
            <a:miter lim="800000"/>
            <a:headEnd/>
            <a:tailEnd/>
          </a:ln>
        </p:spPr>
        <p:txBody>
          <a:bodyPr>
            <a:spAutoFit/>
          </a:bodyPr>
          <a:lstStyle/>
          <a:p>
            <a:pPr eaLnBrk="0" hangingPunct="0">
              <a:spcBef>
                <a:spcPct val="50000"/>
              </a:spcBef>
            </a:pPr>
            <a:r>
              <a:rPr lang="en-US" sz="1300" u="sng" dirty="0"/>
              <a:t>Source:</a:t>
            </a:r>
            <a:r>
              <a:rPr lang="en-US" sz="1300" dirty="0"/>
              <a:t> Alliance for Excellent Education’s “The Graduation Effect” with support from State Farm; http//impact.all4ed.org/</a:t>
            </a:r>
          </a:p>
        </p:txBody>
      </p:sp>
      <p:grpSp>
        <p:nvGrpSpPr>
          <p:cNvPr id="17" name="Group 16">
            <a:extLst>
              <a:ext uri="{FF2B5EF4-FFF2-40B4-BE49-F238E27FC236}">
                <a16:creationId xmlns:a16="http://schemas.microsoft.com/office/drawing/2014/main" id="{BC41FB21-7CE2-4A34-9341-ED1BEB6F6DD6}"/>
              </a:ext>
            </a:extLst>
          </p:cNvPr>
          <p:cNvGrpSpPr/>
          <p:nvPr/>
        </p:nvGrpSpPr>
        <p:grpSpPr>
          <a:xfrm>
            <a:off x="838200" y="2060040"/>
            <a:ext cx="5715000" cy="606960"/>
            <a:chOff x="381000" y="1803639"/>
            <a:chExt cx="5715000" cy="606960"/>
          </a:xfrm>
        </p:grpSpPr>
        <p:sp>
          <p:nvSpPr>
            <p:cNvPr id="5" name="TextBox 4">
              <a:extLst>
                <a:ext uri="{FF2B5EF4-FFF2-40B4-BE49-F238E27FC236}">
                  <a16:creationId xmlns:a16="http://schemas.microsoft.com/office/drawing/2014/main" id="{147BEA82-0165-45EB-8BCA-66302096CA3B}"/>
                </a:ext>
              </a:extLst>
            </p:cNvPr>
            <p:cNvSpPr txBox="1"/>
            <p:nvPr/>
          </p:nvSpPr>
          <p:spPr>
            <a:xfrm>
              <a:off x="381000" y="1948934"/>
              <a:ext cx="5715000" cy="461665"/>
            </a:xfrm>
            <a:prstGeom prst="rect">
              <a:avLst/>
            </a:prstGeom>
            <a:noFill/>
          </p:spPr>
          <p:txBody>
            <a:bodyPr wrap="square" rtlCol="0">
              <a:spAutoFit/>
            </a:bodyPr>
            <a:lstStyle/>
            <a:p>
              <a:r>
                <a:rPr lang="en-US" sz="2400" dirty="0"/>
                <a:t>	$160 million in additional income</a:t>
              </a:r>
            </a:p>
          </p:txBody>
        </p:sp>
        <p:sp>
          <p:nvSpPr>
            <p:cNvPr id="9" name="Arrow: Up 8">
              <a:extLst>
                <a:ext uri="{FF2B5EF4-FFF2-40B4-BE49-F238E27FC236}">
                  <a16:creationId xmlns:a16="http://schemas.microsoft.com/office/drawing/2014/main" id="{B0C4147B-BFAE-4993-9DAC-B43DF942E1D0}"/>
                </a:ext>
              </a:extLst>
            </p:cNvPr>
            <p:cNvSpPr/>
            <p:nvPr/>
          </p:nvSpPr>
          <p:spPr>
            <a:xfrm>
              <a:off x="528430" y="1803639"/>
              <a:ext cx="690770" cy="565666"/>
            </a:xfrm>
            <a:prstGeom prst="upArrow">
              <a:avLst/>
            </a:prstGeom>
            <a:solidFill>
              <a:srgbClr val="E1114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7785EE7B-C1C6-4B53-ADD0-33F33B97A3B1}"/>
              </a:ext>
            </a:extLst>
          </p:cNvPr>
          <p:cNvGrpSpPr/>
          <p:nvPr/>
        </p:nvGrpSpPr>
        <p:grpSpPr>
          <a:xfrm>
            <a:off x="838200" y="3126840"/>
            <a:ext cx="6781800" cy="606960"/>
            <a:chOff x="381000" y="2907268"/>
            <a:chExt cx="6781800" cy="606960"/>
          </a:xfrm>
        </p:grpSpPr>
        <p:sp>
          <p:nvSpPr>
            <p:cNvPr id="10" name="TextBox 9">
              <a:extLst>
                <a:ext uri="{FF2B5EF4-FFF2-40B4-BE49-F238E27FC236}">
                  <a16:creationId xmlns:a16="http://schemas.microsoft.com/office/drawing/2014/main" id="{D9BD66B0-36EE-4121-9358-843EBD38BE6E}"/>
                </a:ext>
              </a:extLst>
            </p:cNvPr>
            <p:cNvSpPr txBox="1"/>
            <p:nvPr/>
          </p:nvSpPr>
          <p:spPr>
            <a:xfrm>
              <a:off x="381000" y="3052563"/>
              <a:ext cx="6781800" cy="461665"/>
            </a:xfrm>
            <a:prstGeom prst="rect">
              <a:avLst/>
            </a:prstGeom>
            <a:noFill/>
          </p:spPr>
          <p:txBody>
            <a:bodyPr wrap="square" rtlCol="0">
              <a:spAutoFit/>
            </a:bodyPr>
            <a:lstStyle/>
            <a:p>
              <a:r>
                <a:rPr lang="en-US" sz="2400" dirty="0"/>
                <a:t>	$10.5 million in state and local tax revenue</a:t>
              </a:r>
            </a:p>
          </p:txBody>
        </p:sp>
        <p:sp>
          <p:nvSpPr>
            <p:cNvPr id="11" name="Arrow: Up 10">
              <a:extLst>
                <a:ext uri="{FF2B5EF4-FFF2-40B4-BE49-F238E27FC236}">
                  <a16:creationId xmlns:a16="http://schemas.microsoft.com/office/drawing/2014/main" id="{9E702638-6AF4-46BF-BA32-59658DF5F9A4}"/>
                </a:ext>
              </a:extLst>
            </p:cNvPr>
            <p:cNvSpPr/>
            <p:nvPr/>
          </p:nvSpPr>
          <p:spPr>
            <a:xfrm>
              <a:off x="528430" y="2907268"/>
              <a:ext cx="690770" cy="565666"/>
            </a:xfrm>
            <a:prstGeom prst="upArrow">
              <a:avLst/>
            </a:prstGeom>
            <a:solidFill>
              <a:srgbClr val="D70E2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ADF9CB15-75BA-4F42-99D1-899E92FEC735}"/>
              </a:ext>
            </a:extLst>
          </p:cNvPr>
          <p:cNvGrpSpPr/>
          <p:nvPr/>
        </p:nvGrpSpPr>
        <p:grpSpPr>
          <a:xfrm>
            <a:off x="838200" y="5257800"/>
            <a:ext cx="6019800" cy="574694"/>
            <a:chOff x="381000" y="4006334"/>
            <a:chExt cx="6019800" cy="574694"/>
          </a:xfrm>
        </p:grpSpPr>
        <p:sp>
          <p:nvSpPr>
            <p:cNvPr id="12" name="TextBox 11">
              <a:extLst>
                <a:ext uri="{FF2B5EF4-FFF2-40B4-BE49-F238E27FC236}">
                  <a16:creationId xmlns:a16="http://schemas.microsoft.com/office/drawing/2014/main" id="{4E53C1E6-53B9-49DF-9EB1-BF565CBC8DFA}"/>
                </a:ext>
              </a:extLst>
            </p:cNvPr>
            <p:cNvSpPr txBox="1"/>
            <p:nvPr/>
          </p:nvSpPr>
          <p:spPr>
            <a:xfrm>
              <a:off x="381000" y="4119363"/>
              <a:ext cx="6019800" cy="461665"/>
            </a:xfrm>
            <a:prstGeom prst="rect">
              <a:avLst/>
            </a:prstGeom>
            <a:noFill/>
          </p:spPr>
          <p:txBody>
            <a:bodyPr wrap="square" rtlCol="0">
              <a:spAutoFit/>
            </a:bodyPr>
            <a:lstStyle/>
            <a:p>
              <a:r>
                <a:rPr lang="en-US" sz="2400" dirty="0"/>
                <a:t>	$260 million in home sales</a:t>
              </a:r>
            </a:p>
          </p:txBody>
        </p:sp>
        <p:sp>
          <p:nvSpPr>
            <p:cNvPr id="13" name="Arrow: Up 12">
              <a:extLst>
                <a:ext uri="{FF2B5EF4-FFF2-40B4-BE49-F238E27FC236}">
                  <a16:creationId xmlns:a16="http://schemas.microsoft.com/office/drawing/2014/main" id="{937C7826-50DA-47C4-9201-F3BC9356A6B7}"/>
                </a:ext>
              </a:extLst>
            </p:cNvPr>
            <p:cNvSpPr/>
            <p:nvPr/>
          </p:nvSpPr>
          <p:spPr>
            <a:xfrm>
              <a:off x="528430" y="4006334"/>
              <a:ext cx="690770" cy="565666"/>
            </a:xfrm>
            <a:prstGeom prst="upArrow">
              <a:avLst/>
            </a:prstGeom>
            <a:solidFill>
              <a:srgbClr val="D70E2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a:extLst>
              <a:ext uri="{FF2B5EF4-FFF2-40B4-BE49-F238E27FC236}">
                <a16:creationId xmlns:a16="http://schemas.microsoft.com/office/drawing/2014/main" id="{238F3971-EBF0-4BB7-B554-4166BFCFA471}"/>
              </a:ext>
            </a:extLst>
          </p:cNvPr>
          <p:cNvGrpSpPr/>
          <p:nvPr/>
        </p:nvGrpSpPr>
        <p:grpSpPr>
          <a:xfrm>
            <a:off x="838200" y="4230469"/>
            <a:ext cx="6324600" cy="570131"/>
            <a:chOff x="381000" y="5377934"/>
            <a:chExt cx="6324600" cy="570131"/>
          </a:xfrm>
        </p:grpSpPr>
        <p:sp>
          <p:nvSpPr>
            <p:cNvPr id="14" name="TextBox 13">
              <a:extLst>
                <a:ext uri="{FF2B5EF4-FFF2-40B4-BE49-F238E27FC236}">
                  <a16:creationId xmlns:a16="http://schemas.microsoft.com/office/drawing/2014/main" id="{D0C6F657-DAC8-4C91-9DE1-F48F7C413D5D}"/>
                </a:ext>
              </a:extLst>
            </p:cNvPr>
            <p:cNvSpPr txBox="1"/>
            <p:nvPr/>
          </p:nvSpPr>
          <p:spPr>
            <a:xfrm>
              <a:off x="381000" y="5486400"/>
              <a:ext cx="6324600" cy="461665"/>
            </a:xfrm>
            <a:prstGeom prst="rect">
              <a:avLst/>
            </a:prstGeom>
            <a:noFill/>
          </p:spPr>
          <p:txBody>
            <a:bodyPr wrap="square" rtlCol="0">
              <a:spAutoFit/>
            </a:bodyPr>
            <a:lstStyle/>
            <a:p>
              <a:r>
                <a:rPr lang="en-US" sz="2400" dirty="0"/>
                <a:t>	$600 million on health-care cost savings </a:t>
              </a:r>
            </a:p>
          </p:txBody>
        </p:sp>
        <p:sp>
          <p:nvSpPr>
            <p:cNvPr id="15" name="Arrow: Up 14">
              <a:extLst>
                <a:ext uri="{FF2B5EF4-FFF2-40B4-BE49-F238E27FC236}">
                  <a16:creationId xmlns:a16="http://schemas.microsoft.com/office/drawing/2014/main" id="{9DDCBAE7-B742-4C82-B68C-B13286D9D4C2}"/>
                </a:ext>
              </a:extLst>
            </p:cNvPr>
            <p:cNvSpPr/>
            <p:nvPr/>
          </p:nvSpPr>
          <p:spPr>
            <a:xfrm>
              <a:off x="528430" y="5377934"/>
              <a:ext cx="690770" cy="565666"/>
            </a:xfrm>
            <a:prstGeom prst="upArrow">
              <a:avLst/>
            </a:prstGeom>
            <a:solidFill>
              <a:srgbClr val="D70E2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Rectangle 2">
            <a:extLst>
              <a:ext uri="{FF2B5EF4-FFF2-40B4-BE49-F238E27FC236}">
                <a16:creationId xmlns:a16="http://schemas.microsoft.com/office/drawing/2014/main" id="{380DF5D0-B222-4AEB-AF66-CE27CB5A37C5}"/>
              </a:ext>
            </a:extLst>
          </p:cNvPr>
          <p:cNvSpPr>
            <a:spLocks noChangeArrowheads="1"/>
          </p:cNvSpPr>
          <p:nvPr/>
        </p:nvSpPr>
        <p:spPr bwMode="auto">
          <a:xfrm>
            <a:off x="0" y="228600"/>
            <a:ext cx="9144000" cy="1077218"/>
          </a:xfrm>
          <a:prstGeom prst="rect">
            <a:avLst/>
          </a:prstGeom>
          <a:noFill/>
          <a:ln w="9525">
            <a:noFill/>
            <a:miter lim="800000"/>
            <a:headEnd/>
            <a:tailEnd/>
          </a:ln>
        </p:spPr>
        <p:txBody>
          <a:bodyPr>
            <a:spAutoFit/>
          </a:bodyPr>
          <a:lstStyle/>
          <a:p>
            <a:pPr algn="ctr"/>
            <a:r>
              <a:rPr lang="en-US" sz="3200" b="1" dirty="0">
                <a:solidFill>
                  <a:srgbClr val="000066"/>
                </a:solidFill>
                <a:latin typeface="+mj-lt"/>
              </a:rPr>
              <a:t>Economic Impacts – The Graduation Effect</a:t>
            </a:r>
          </a:p>
          <a:p>
            <a:pPr algn="ctr"/>
            <a:r>
              <a:rPr lang="en-US" sz="3200" b="1" i="1" dirty="0">
                <a:solidFill>
                  <a:srgbClr val="000066"/>
                </a:solidFill>
                <a:latin typeface="+mj-lt"/>
              </a:rPr>
              <a:t>If</a:t>
            </a:r>
            <a:r>
              <a:rPr lang="en-US" sz="3200" b="1" dirty="0">
                <a:solidFill>
                  <a:srgbClr val="000066"/>
                </a:solidFill>
                <a:latin typeface="+mj-lt"/>
              </a:rPr>
              <a:t> Georgia’s Graduation Rate increased to </a:t>
            </a:r>
            <a:r>
              <a:rPr lang="en-US" sz="3200" b="1" i="1" dirty="0">
                <a:solidFill>
                  <a:srgbClr val="FF0000"/>
                </a:solidFill>
                <a:latin typeface="+mj-lt"/>
              </a:rPr>
              <a:t>90%</a:t>
            </a:r>
          </a:p>
        </p:txBody>
      </p:sp>
    </p:spTree>
    <p:extLst>
      <p:ext uri="{BB962C8B-B14F-4D97-AF65-F5344CB8AC3E}">
        <p14:creationId xmlns:p14="http://schemas.microsoft.com/office/powerpoint/2010/main" val="994128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fade">
                                      <p:cBhvr>
                                        <p:cTn id="14" dur="1000"/>
                                        <p:tgtEl>
                                          <p:spTgt spid="20"/>
                                        </p:tgtEl>
                                      </p:cBhvr>
                                    </p:animEffect>
                                    <p:anim calcmode="lin" valueType="num">
                                      <p:cBhvr>
                                        <p:cTn id="15" dur="1000" fill="hold"/>
                                        <p:tgtEl>
                                          <p:spTgt spid="20"/>
                                        </p:tgtEl>
                                        <p:attrNameLst>
                                          <p:attrName>ppt_x</p:attrName>
                                        </p:attrNameLst>
                                      </p:cBhvr>
                                      <p:tavLst>
                                        <p:tav tm="0">
                                          <p:val>
                                            <p:strVal val="#ppt_x"/>
                                          </p:val>
                                        </p:tav>
                                        <p:tav tm="100000">
                                          <p:val>
                                            <p:strVal val="#ppt_x"/>
                                          </p:val>
                                        </p:tav>
                                      </p:tavLst>
                                    </p:anim>
                                    <p:anim calcmode="lin" valueType="num">
                                      <p:cBhvr>
                                        <p:cTn id="16"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fade">
                                      <p:cBhvr>
                                        <p:cTn id="21" dur="1000"/>
                                        <p:tgtEl>
                                          <p:spTgt spid="22"/>
                                        </p:tgtEl>
                                      </p:cBhvr>
                                    </p:animEffect>
                                    <p:anim calcmode="lin" valueType="num">
                                      <p:cBhvr>
                                        <p:cTn id="22" dur="1000" fill="hold"/>
                                        <p:tgtEl>
                                          <p:spTgt spid="22"/>
                                        </p:tgtEl>
                                        <p:attrNameLst>
                                          <p:attrName>ppt_x</p:attrName>
                                        </p:attrNameLst>
                                      </p:cBhvr>
                                      <p:tavLst>
                                        <p:tav tm="0">
                                          <p:val>
                                            <p:strVal val="#ppt_x"/>
                                          </p:val>
                                        </p:tav>
                                        <p:tav tm="100000">
                                          <p:val>
                                            <p:strVal val="#ppt_x"/>
                                          </p:val>
                                        </p:tav>
                                      </p:tavLst>
                                    </p:anim>
                                    <p:anim calcmode="lin" valueType="num">
                                      <p:cBhvr>
                                        <p:cTn id="23"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fade">
                                      <p:cBhvr>
                                        <p:cTn id="28" dur="1000"/>
                                        <p:tgtEl>
                                          <p:spTgt spid="21"/>
                                        </p:tgtEl>
                                      </p:cBhvr>
                                    </p:animEffect>
                                    <p:anim calcmode="lin" valueType="num">
                                      <p:cBhvr>
                                        <p:cTn id="29" dur="1000" fill="hold"/>
                                        <p:tgtEl>
                                          <p:spTgt spid="21"/>
                                        </p:tgtEl>
                                        <p:attrNameLst>
                                          <p:attrName>ppt_x</p:attrName>
                                        </p:attrNameLst>
                                      </p:cBhvr>
                                      <p:tavLst>
                                        <p:tav tm="0">
                                          <p:val>
                                            <p:strVal val="#ppt_x"/>
                                          </p:val>
                                        </p:tav>
                                        <p:tav tm="100000">
                                          <p:val>
                                            <p:strVal val="#ppt_x"/>
                                          </p:val>
                                        </p:tav>
                                      </p:tavLst>
                                    </p:anim>
                                    <p:anim calcmode="lin" valueType="num">
                                      <p:cBhvr>
                                        <p:cTn id="3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pPr algn="ctr"/>
            <a:r>
              <a:rPr lang="en-US" sz="3200" b="1" dirty="0">
                <a:solidFill>
                  <a:srgbClr val="002060"/>
                </a:solidFill>
              </a:rPr>
              <a:t>Profile of Child Wellbeing and Academic Achievement</a:t>
            </a:r>
          </a:p>
        </p:txBody>
      </p:sp>
      <p:sp>
        <p:nvSpPr>
          <p:cNvPr id="5" name="TextBox 4"/>
          <p:cNvSpPr txBox="1"/>
          <p:nvPr/>
        </p:nvSpPr>
        <p:spPr>
          <a:xfrm>
            <a:off x="381000" y="6400802"/>
            <a:ext cx="838200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sng" strike="noStrike" kern="1200" cap="none" spc="0" normalizeH="0" baseline="0" noProof="0" dirty="0">
                <a:ln>
                  <a:noFill/>
                </a:ln>
                <a:solidFill>
                  <a:prstClr val="black"/>
                </a:solidFill>
                <a:effectLst/>
                <a:uLnTx/>
                <a:uFillTx/>
                <a:latin typeface="Calibri"/>
                <a:ea typeface="+mn-ea"/>
                <a:cs typeface="+mn-cs"/>
              </a:rPr>
              <a:t>Source</a:t>
            </a:r>
            <a:r>
              <a:rPr kumimoji="0" lang="en-US" sz="1200" b="0" i="0" u="none" strike="noStrike" kern="1200" cap="none" spc="0" normalizeH="0" baseline="0" noProof="0" dirty="0">
                <a:ln>
                  <a:noFill/>
                </a:ln>
                <a:solidFill>
                  <a:prstClr val="black"/>
                </a:solidFill>
                <a:effectLst/>
                <a:uLnTx/>
                <a:uFillTx/>
                <a:latin typeface="Calibri"/>
                <a:ea typeface="+mn-ea"/>
                <a:cs typeface="+mn-cs"/>
              </a:rPr>
              <a:t>: Georgia Kids Count, Georgia Family Connection Partnership, http://www.gafcp.org</a:t>
            </a:r>
          </a:p>
        </p:txBody>
      </p:sp>
      <p:graphicFrame>
        <p:nvGraphicFramePr>
          <p:cNvPr id="6" name="Chart 5">
            <a:extLst>
              <a:ext uri="{FF2B5EF4-FFF2-40B4-BE49-F238E27FC236}">
                <a16:creationId xmlns:a16="http://schemas.microsoft.com/office/drawing/2014/main" id="{3938E699-3BB0-41A1-993E-A5E9D323EC22}"/>
              </a:ext>
            </a:extLst>
          </p:cNvPr>
          <p:cNvGraphicFramePr>
            <a:graphicFrameLocks/>
          </p:cNvGraphicFramePr>
          <p:nvPr>
            <p:extLst>
              <p:ext uri="{D42A27DB-BD31-4B8C-83A1-F6EECF244321}">
                <p14:modId xmlns:p14="http://schemas.microsoft.com/office/powerpoint/2010/main" val="2318611030"/>
              </p:ext>
            </p:extLst>
          </p:nvPr>
        </p:nvGraphicFramePr>
        <p:xfrm>
          <a:off x="609600" y="1600200"/>
          <a:ext cx="8153400" cy="4648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0214761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0199"/>
            <a:ext cx="8229600" cy="1143000"/>
          </a:xfrm>
        </p:spPr>
        <p:txBody>
          <a:bodyPr>
            <a:normAutofit/>
          </a:bodyPr>
          <a:lstStyle/>
          <a:p>
            <a:r>
              <a:rPr lang="en-US" sz="3200" b="1" dirty="0">
                <a:solidFill>
                  <a:srgbClr val="002060"/>
                </a:solidFill>
              </a:rPr>
              <a:t>Babies Born to Mothers with</a:t>
            </a:r>
            <a:br>
              <a:rPr lang="en-US" sz="3200" b="1" dirty="0">
                <a:solidFill>
                  <a:srgbClr val="002060"/>
                </a:solidFill>
              </a:rPr>
            </a:br>
            <a:r>
              <a:rPr lang="en-US" sz="3200" b="1" dirty="0">
                <a:solidFill>
                  <a:srgbClr val="002060"/>
                </a:solidFill>
              </a:rPr>
              <a:t> &lt;12 Years of Education</a:t>
            </a:r>
          </a:p>
        </p:txBody>
      </p:sp>
      <p:sp>
        <p:nvSpPr>
          <p:cNvPr id="6" name="TextBox 5"/>
          <p:cNvSpPr txBox="1"/>
          <p:nvPr/>
        </p:nvSpPr>
        <p:spPr>
          <a:xfrm>
            <a:off x="381000" y="6400802"/>
            <a:ext cx="838200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sng" strike="noStrike" kern="1200" cap="none" spc="0" normalizeH="0" baseline="0" noProof="0" dirty="0">
                <a:ln>
                  <a:noFill/>
                </a:ln>
                <a:solidFill>
                  <a:prstClr val="black"/>
                </a:solidFill>
                <a:effectLst/>
                <a:uLnTx/>
                <a:uFillTx/>
                <a:latin typeface="Calibri"/>
                <a:ea typeface="+mn-ea"/>
                <a:cs typeface="+mn-cs"/>
              </a:rPr>
              <a:t>Source</a:t>
            </a:r>
            <a:r>
              <a:rPr kumimoji="0" lang="en-US" sz="1200" b="0" i="0" u="none" strike="noStrike" kern="1200" cap="none" spc="0" normalizeH="0" baseline="0" noProof="0" dirty="0">
                <a:ln>
                  <a:noFill/>
                </a:ln>
                <a:solidFill>
                  <a:prstClr val="black"/>
                </a:solidFill>
                <a:effectLst/>
                <a:uLnTx/>
                <a:uFillTx/>
                <a:latin typeface="Calibri"/>
                <a:ea typeface="+mn-ea"/>
                <a:cs typeface="+mn-cs"/>
              </a:rPr>
              <a:t>: Georgia Kids Count, Georgia Family Connection Partnership, http://www.gafcp.org</a:t>
            </a:r>
          </a:p>
        </p:txBody>
      </p:sp>
      <p:graphicFrame>
        <p:nvGraphicFramePr>
          <p:cNvPr id="7" name="Chart 6">
            <a:extLst>
              <a:ext uri="{FF2B5EF4-FFF2-40B4-BE49-F238E27FC236}">
                <a16:creationId xmlns:a16="http://schemas.microsoft.com/office/drawing/2014/main" id="{F0B4F3F7-BC15-4B29-B226-EFEA310F08CC}"/>
              </a:ext>
            </a:extLst>
          </p:cNvPr>
          <p:cNvGraphicFramePr>
            <a:graphicFrameLocks/>
          </p:cNvGraphicFramePr>
          <p:nvPr>
            <p:extLst>
              <p:ext uri="{D42A27DB-BD31-4B8C-83A1-F6EECF244321}">
                <p14:modId xmlns:p14="http://schemas.microsoft.com/office/powerpoint/2010/main" val="1490598375"/>
              </p:ext>
            </p:extLst>
          </p:nvPr>
        </p:nvGraphicFramePr>
        <p:xfrm>
          <a:off x="609600" y="1600200"/>
          <a:ext cx="7924800" cy="4648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6709500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763000" cy="1143000"/>
          </a:xfrm>
        </p:spPr>
        <p:txBody>
          <a:bodyPr>
            <a:normAutofit/>
          </a:bodyPr>
          <a:lstStyle/>
          <a:p>
            <a:r>
              <a:rPr lang="en-US" sz="3200" b="1" dirty="0">
                <a:solidFill>
                  <a:srgbClr val="002060"/>
                </a:solidFill>
              </a:rPr>
              <a:t>Percent Teens Not Working or in School</a:t>
            </a:r>
          </a:p>
        </p:txBody>
      </p:sp>
      <p:sp>
        <p:nvSpPr>
          <p:cNvPr id="5" name="TextBox 4"/>
          <p:cNvSpPr txBox="1"/>
          <p:nvPr/>
        </p:nvSpPr>
        <p:spPr>
          <a:xfrm>
            <a:off x="381000" y="6400802"/>
            <a:ext cx="838200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sng" strike="noStrike" kern="1200" cap="none" spc="0" normalizeH="0" baseline="0" noProof="0" dirty="0">
                <a:ln>
                  <a:noFill/>
                </a:ln>
                <a:solidFill>
                  <a:prstClr val="black"/>
                </a:solidFill>
                <a:effectLst/>
                <a:uLnTx/>
                <a:uFillTx/>
                <a:latin typeface="Calibri"/>
                <a:ea typeface="+mn-ea"/>
                <a:cs typeface="+mn-cs"/>
              </a:rPr>
              <a:t>Source</a:t>
            </a:r>
            <a:r>
              <a:rPr kumimoji="0" lang="en-US" sz="1200" b="0" i="0" u="none" strike="noStrike" kern="1200" cap="none" spc="0" normalizeH="0" baseline="0" noProof="0" dirty="0">
                <a:ln>
                  <a:noFill/>
                </a:ln>
                <a:solidFill>
                  <a:prstClr val="black"/>
                </a:solidFill>
                <a:effectLst/>
                <a:uLnTx/>
                <a:uFillTx/>
                <a:latin typeface="Calibri"/>
                <a:ea typeface="+mn-ea"/>
                <a:cs typeface="+mn-cs"/>
              </a:rPr>
              <a:t>: Georgia Kids Count, Georgia Family Connection Partnership, http://www.gafcp.org</a:t>
            </a:r>
          </a:p>
        </p:txBody>
      </p:sp>
      <p:graphicFrame>
        <p:nvGraphicFramePr>
          <p:cNvPr id="7" name="Chart 6">
            <a:extLst>
              <a:ext uri="{FF2B5EF4-FFF2-40B4-BE49-F238E27FC236}">
                <a16:creationId xmlns:a16="http://schemas.microsoft.com/office/drawing/2014/main" id="{ADE72D73-16DE-4EBB-BA6F-909B98F66D9D}"/>
              </a:ext>
            </a:extLst>
          </p:cNvPr>
          <p:cNvGraphicFramePr>
            <a:graphicFrameLocks/>
          </p:cNvGraphicFramePr>
          <p:nvPr>
            <p:extLst>
              <p:ext uri="{D42A27DB-BD31-4B8C-83A1-F6EECF244321}">
                <p14:modId xmlns:p14="http://schemas.microsoft.com/office/powerpoint/2010/main" val="2535120645"/>
              </p:ext>
            </p:extLst>
          </p:nvPr>
        </p:nvGraphicFramePr>
        <p:xfrm>
          <a:off x="609600" y="1447800"/>
          <a:ext cx="7924800" cy="4572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22853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solidFill>
                  <a:srgbClr val="002060"/>
                </a:solidFill>
              </a:rPr>
              <a:t>Percent Low-Income by School District</a:t>
            </a:r>
          </a:p>
        </p:txBody>
      </p:sp>
      <p:sp>
        <p:nvSpPr>
          <p:cNvPr id="8" name="Text Box 3"/>
          <p:cNvSpPr txBox="1">
            <a:spLocks noChangeArrowheads="1"/>
          </p:cNvSpPr>
          <p:nvPr/>
        </p:nvSpPr>
        <p:spPr bwMode="auto">
          <a:xfrm>
            <a:off x="-1" y="6527800"/>
            <a:ext cx="8790709" cy="226344"/>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60000"/>
              </a:lnSpc>
              <a:spcBef>
                <a:spcPct val="50000"/>
              </a:spcBef>
              <a:spcAft>
                <a:spcPts val="0"/>
              </a:spcAft>
              <a:buClrTx/>
              <a:buSzTx/>
              <a:buFontTx/>
              <a:buNone/>
              <a:tabLst/>
              <a:defRPr/>
            </a:pPr>
            <a:r>
              <a:rPr kumimoji="0" lang="en-US" sz="1300" b="0" i="0" u="sng" strike="noStrike" kern="1200" cap="none" spc="0" normalizeH="0" baseline="0" noProof="0" dirty="0">
                <a:ln>
                  <a:noFill/>
                </a:ln>
                <a:solidFill>
                  <a:prstClr val="black"/>
                </a:solidFill>
                <a:effectLst/>
                <a:uLnTx/>
                <a:uFillTx/>
                <a:latin typeface="Calibri"/>
                <a:ea typeface="+mn-ea"/>
                <a:cs typeface="Times New Roman" charset="0"/>
              </a:rPr>
              <a:t>Source:</a:t>
            </a:r>
            <a:r>
              <a:rPr kumimoji="0" lang="en-US" sz="1300" b="0" i="0" u="none" strike="noStrike" kern="1200" cap="none" spc="0" normalizeH="0" baseline="0" noProof="0" dirty="0">
                <a:ln>
                  <a:noFill/>
                </a:ln>
                <a:solidFill>
                  <a:prstClr val="black"/>
                </a:solidFill>
                <a:effectLst/>
                <a:uLnTx/>
                <a:uFillTx/>
                <a:latin typeface="Calibri"/>
                <a:ea typeface="+mn-ea"/>
                <a:cs typeface="Times New Roman" charset="0"/>
              </a:rPr>
              <a:t> The Governor’s Office of Student Achievement, State Report Cards, % Eligible for Free/ Reduced Meals 2018</a:t>
            </a:r>
          </a:p>
        </p:txBody>
      </p:sp>
      <p:graphicFrame>
        <p:nvGraphicFramePr>
          <p:cNvPr id="5" name="Chart 4">
            <a:extLst>
              <a:ext uri="{FF2B5EF4-FFF2-40B4-BE49-F238E27FC236}">
                <a16:creationId xmlns:a16="http://schemas.microsoft.com/office/drawing/2014/main" id="{E241236C-639A-4332-ACCE-33CD7C743961}"/>
              </a:ext>
            </a:extLst>
          </p:cNvPr>
          <p:cNvGraphicFramePr>
            <a:graphicFrameLocks/>
          </p:cNvGraphicFramePr>
          <p:nvPr>
            <p:extLst>
              <p:ext uri="{D42A27DB-BD31-4B8C-83A1-F6EECF244321}">
                <p14:modId xmlns:p14="http://schemas.microsoft.com/office/powerpoint/2010/main" val="2693703748"/>
              </p:ext>
            </p:extLst>
          </p:nvPr>
        </p:nvGraphicFramePr>
        <p:xfrm>
          <a:off x="609600" y="1447800"/>
          <a:ext cx="7848600" cy="434339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8693772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742947" cy="1325563"/>
          </a:xfrm>
        </p:spPr>
        <p:txBody>
          <a:bodyPr>
            <a:normAutofit fontScale="90000"/>
          </a:bodyPr>
          <a:lstStyle/>
          <a:p>
            <a:r>
              <a:rPr lang="en-US" sz="3200" b="1" dirty="0">
                <a:solidFill>
                  <a:srgbClr val="002060"/>
                </a:solidFill>
              </a:rPr>
              <a:t>Percent Low-Income and </a:t>
            </a:r>
            <a:br>
              <a:rPr lang="en-US" sz="3200" b="1" dirty="0">
                <a:solidFill>
                  <a:srgbClr val="002060"/>
                </a:solidFill>
              </a:rPr>
            </a:br>
            <a:r>
              <a:rPr lang="en-US" sz="3100" b="1" dirty="0">
                <a:solidFill>
                  <a:srgbClr val="002060"/>
                </a:solidFill>
              </a:rPr>
              <a:t>Proficient + Distinguished 3</a:t>
            </a:r>
            <a:r>
              <a:rPr lang="en-US" sz="3100" b="1" baseline="30000" dirty="0">
                <a:solidFill>
                  <a:srgbClr val="002060"/>
                </a:solidFill>
              </a:rPr>
              <a:t>rd</a:t>
            </a:r>
            <a:r>
              <a:rPr lang="en-US" sz="3100" b="1" dirty="0">
                <a:solidFill>
                  <a:srgbClr val="002060"/>
                </a:solidFill>
              </a:rPr>
              <a:t> Grade English Language Arts</a:t>
            </a:r>
          </a:p>
        </p:txBody>
      </p:sp>
      <p:sp>
        <p:nvSpPr>
          <p:cNvPr id="6" name="Text Box 3"/>
          <p:cNvSpPr txBox="1">
            <a:spLocks noChangeArrowheads="1"/>
          </p:cNvSpPr>
          <p:nvPr/>
        </p:nvSpPr>
        <p:spPr bwMode="auto">
          <a:xfrm>
            <a:off x="0" y="6527800"/>
            <a:ext cx="8001000" cy="226344"/>
          </a:xfrm>
          <a:prstGeom prst="rect">
            <a:avLst/>
          </a:prstGeom>
          <a:noFill/>
          <a:ln w="9525">
            <a:noFill/>
            <a:miter lim="800000"/>
            <a:headEnd/>
            <a:tailEnd/>
          </a:ln>
        </p:spPr>
        <p:txBody>
          <a:bodyPr>
            <a:spAutoFit/>
          </a:bodyPr>
          <a:lstStyle/>
          <a:p>
            <a:pPr lvl="0">
              <a:lnSpc>
                <a:spcPct val="60000"/>
              </a:lnSpc>
              <a:spcBef>
                <a:spcPct val="50000"/>
              </a:spcBef>
              <a:defRPr/>
            </a:pPr>
            <a:r>
              <a:rPr lang="en-US" sz="1300" u="sng" dirty="0">
                <a:solidFill>
                  <a:prstClr val="black"/>
                </a:solidFill>
                <a:cs typeface="Times New Roman" charset="0"/>
              </a:rPr>
              <a:t>Source:</a:t>
            </a:r>
            <a:r>
              <a:rPr lang="en-US" sz="1300" dirty="0">
                <a:solidFill>
                  <a:prstClr val="black"/>
                </a:solidFill>
                <a:cs typeface="Times New Roman" charset="0"/>
              </a:rPr>
              <a:t> Georgia Department of Education, Georgia Milestones 2019</a:t>
            </a:r>
          </a:p>
        </p:txBody>
      </p:sp>
      <p:graphicFrame>
        <p:nvGraphicFramePr>
          <p:cNvPr id="5" name="Chart 4">
            <a:extLst>
              <a:ext uri="{FF2B5EF4-FFF2-40B4-BE49-F238E27FC236}">
                <a16:creationId xmlns:a16="http://schemas.microsoft.com/office/drawing/2014/main" id="{9DB13066-FA4A-4BC1-BA1F-0007A7355360}"/>
              </a:ext>
            </a:extLst>
          </p:cNvPr>
          <p:cNvGraphicFramePr>
            <a:graphicFrameLocks/>
          </p:cNvGraphicFramePr>
          <p:nvPr>
            <p:extLst>
              <p:ext uri="{D42A27DB-BD31-4B8C-83A1-F6EECF244321}">
                <p14:modId xmlns:p14="http://schemas.microsoft.com/office/powerpoint/2010/main" val="2343044051"/>
              </p:ext>
            </p:extLst>
          </p:nvPr>
        </p:nvGraphicFramePr>
        <p:xfrm>
          <a:off x="609600" y="1676400"/>
          <a:ext cx="7848600" cy="441960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3320917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solidFill>
                  <a:srgbClr val="002060"/>
                </a:solidFill>
              </a:rPr>
              <a:t>Percent Low-Income and </a:t>
            </a:r>
            <a:br>
              <a:rPr lang="en-US" sz="3200" b="1" dirty="0">
                <a:solidFill>
                  <a:srgbClr val="002060"/>
                </a:solidFill>
              </a:rPr>
            </a:br>
            <a:r>
              <a:rPr lang="en-US" sz="3200" b="1" dirty="0">
                <a:solidFill>
                  <a:srgbClr val="002060"/>
                </a:solidFill>
              </a:rPr>
              <a:t>Proficient + Distinguished 8th Grade Math</a:t>
            </a:r>
          </a:p>
        </p:txBody>
      </p:sp>
      <p:sp>
        <p:nvSpPr>
          <p:cNvPr id="6" name="Text Box 3"/>
          <p:cNvSpPr txBox="1">
            <a:spLocks noChangeArrowheads="1"/>
          </p:cNvSpPr>
          <p:nvPr/>
        </p:nvSpPr>
        <p:spPr bwMode="auto">
          <a:xfrm>
            <a:off x="0" y="6527800"/>
            <a:ext cx="8001000" cy="226344"/>
          </a:xfrm>
          <a:prstGeom prst="rect">
            <a:avLst/>
          </a:prstGeom>
          <a:noFill/>
          <a:ln w="9525">
            <a:noFill/>
            <a:miter lim="800000"/>
            <a:headEnd/>
            <a:tailEnd/>
          </a:ln>
        </p:spPr>
        <p:txBody>
          <a:bodyPr>
            <a:spAutoFit/>
          </a:bodyPr>
          <a:lstStyle/>
          <a:p>
            <a:pPr lvl="0">
              <a:lnSpc>
                <a:spcPct val="60000"/>
              </a:lnSpc>
              <a:spcBef>
                <a:spcPct val="50000"/>
              </a:spcBef>
              <a:defRPr/>
            </a:pPr>
            <a:r>
              <a:rPr lang="en-US" sz="1300" u="sng" dirty="0">
                <a:solidFill>
                  <a:prstClr val="black"/>
                </a:solidFill>
                <a:cs typeface="Times New Roman" charset="0"/>
              </a:rPr>
              <a:t>Source:</a:t>
            </a:r>
            <a:r>
              <a:rPr lang="en-US" sz="1300" dirty="0">
                <a:solidFill>
                  <a:prstClr val="black"/>
                </a:solidFill>
                <a:cs typeface="Times New Roman" charset="0"/>
              </a:rPr>
              <a:t> Georgia Department of Education, Georgia </a:t>
            </a:r>
            <a:r>
              <a:rPr lang="en-US" sz="1300">
                <a:solidFill>
                  <a:prstClr val="black"/>
                </a:solidFill>
                <a:cs typeface="Times New Roman" charset="0"/>
              </a:rPr>
              <a:t>Milestones 2019</a:t>
            </a:r>
            <a:endParaRPr lang="en-US" sz="1300" dirty="0">
              <a:solidFill>
                <a:prstClr val="black"/>
              </a:solidFill>
              <a:cs typeface="Times New Roman" charset="0"/>
            </a:endParaRPr>
          </a:p>
        </p:txBody>
      </p:sp>
      <p:graphicFrame>
        <p:nvGraphicFramePr>
          <p:cNvPr id="5" name="Chart 4">
            <a:extLst>
              <a:ext uri="{FF2B5EF4-FFF2-40B4-BE49-F238E27FC236}">
                <a16:creationId xmlns:a16="http://schemas.microsoft.com/office/drawing/2014/main" id="{A291D0CA-7933-44F4-BFBD-9A1322C6CC96}"/>
              </a:ext>
            </a:extLst>
          </p:cNvPr>
          <p:cNvGraphicFramePr>
            <a:graphicFrameLocks/>
          </p:cNvGraphicFramePr>
          <p:nvPr>
            <p:extLst>
              <p:ext uri="{D42A27DB-BD31-4B8C-83A1-F6EECF244321}">
                <p14:modId xmlns:p14="http://schemas.microsoft.com/office/powerpoint/2010/main" val="3896427557"/>
              </p:ext>
            </p:extLst>
          </p:nvPr>
        </p:nvGraphicFramePr>
        <p:xfrm>
          <a:off x="685800" y="1600200"/>
          <a:ext cx="7696200" cy="4495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5090625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solidFill>
                  <a:srgbClr val="002060"/>
                </a:solidFill>
              </a:rPr>
              <a:t>Percent Low-Income and HS Graduation</a:t>
            </a:r>
          </a:p>
        </p:txBody>
      </p:sp>
      <p:sp>
        <p:nvSpPr>
          <p:cNvPr id="6" name="Text Box 3"/>
          <p:cNvSpPr txBox="1">
            <a:spLocks noChangeArrowheads="1"/>
          </p:cNvSpPr>
          <p:nvPr/>
        </p:nvSpPr>
        <p:spPr bwMode="auto">
          <a:xfrm>
            <a:off x="0" y="6545262"/>
            <a:ext cx="8001000" cy="226344"/>
          </a:xfrm>
          <a:prstGeom prst="rect">
            <a:avLst/>
          </a:prstGeom>
          <a:noFill/>
          <a:ln w="9525">
            <a:noFill/>
            <a:miter lim="800000"/>
            <a:headEnd/>
            <a:tailEnd/>
          </a:ln>
        </p:spPr>
        <p:txBody>
          <a:bodyPr>
            <a:spAutoFit/>
          </a:bodyPr>
          <a:lstStyle/>
          <a:p>
            <a:pPr lvl="0">
              <a:lnSpc>
                <a:spcPct val="60000"/>
              </a:lnSpc>
              <a:spcBef>
                <a:spcPct val="50000"/>
              </a:spcBef>
              <a:defRPr/>
            </a:pPr>
            <a:r>
              <a:rPr kumimoji="0" lang="en-US" sz="1300" b="0" i="0" u="sng" strike="noStrike" kern="1200" cap="none" spc="0" normalizeH="0" baseline="0" noProof="0" dirty="0">
                <a:ln>
                  <a:noFill/>
                </a:ln>
                <a:solidFill>
                  <a:prstClr val="black"/>
                </a:solidFill>
                <a:effectLst/>
                <a:uLnTx/>
                <a:uFillTx/>
                <a:latin typeface="Calibri"/>
                <a:ea typeface="+mn-ea"/>
                <a:cs typeface="Times New Roman" charset="0"/>
              </a:rPr>
              <a:t>Source:</a:t>
            </a:r>
            <a:r>
              <a:rPr kumimoji="0" lang="en-US" sz="1300" b="0" i="0" u="none" strike="noStrike" kern="1200" cap="none" spc="0" normalizeH="0" baseline="0" noProof="0" dirty="0">
                <a:ln>
                  <a:noFill/>
                </a:ln>
                <a:solidFill>
                  <a:prstClr val="black"/>
                </a:solidFill>
                <a:effectLst/>
                <a:uLnTx/>
                <a:uFillTx/>
                <a:latin typeface="Calibri"/>
                <a:ea typeface="+mn-ea"/>
                <a:cs typeface="Times New Roman" charset="0"/>
              </a:rPr>
              <a:t> </a:t>
            </a:r>
            <a:r>
              <a:rPr lang="en-US" sz="1300" dirty="0">
                <a:cs typeface="Times New Roman" charset="0"/>
              </a:rPr>
              <a:t>Georgia</a:t>
            </a:r>
            <a:r>
              <a:rPr lang="en-US" sz="1300" i="1" dirty="0">
                <a:cs typeface="Times New Roman" charset="0"/>
              </a:rPr>
              <a:t> </a:t>
            </a:r>
            <a:r>
              <a:rPr lang="en-US" sz="1300" dirty="0">
                <a:cs typeface="Times New Roman" charset="0"/>
              </a:rPr>
              <a:t>Department of Education, High School Graduation Rates 2019</a:t>
            </a:r>
            <a:endParaRPr kumimoji="0" lang="en-US" sz="1300" b="0" i="0" u="none" strike="noStrike" kern="1200" cap="none" spc="0" normalizeH="0" baseline="0" noProof="0" dirty="0">
              <a:ln>
                <a:noFill/>
              </a:ln>
              <a:solidFill>
                <a:prstClr val="black"/>
              </a:solidFill>
              <a:effectLst/>
              <a:uLnTx/>
              <a:uFillTx/>
              <a:latin typeface="Calibri"/>
              <a:ea typeface="+mn-ea"/>
              <a:cs typeface="Times New Roman" charset="0"/>
            </a:endParaRPr>
          </a:p>
        </p:txBody>
      </p:sp>
      <p:graphicFrame>
        <p:nvGraphicFramePr>
          <p:cNvPr id="4" name="Chart 3">
            <a:extLst>
              <a:ext uri="{FF2B5EF4-FFF2-40B4-BE49-F238E27FC236}">
                <a16:creationId xmlns:a16="http://schemas.microsoft.com/office/drawing/2014/main" id="{6F388391-3A71-4BCC-87E8-84D720F5FDF3}"/>
              </a:ext>
            </a:extLst>
          </p:cNvPr>
          <p:cNvGraphicFramePr>
            <a:graphicFrameLocks/>
          </p:cNvGraphicFramePr>
          <p:nvPr>
            <p:extLst>
              <p:ext uri="{D42A27DB-BD31-4B8C-83A1-F6EECF244321}">
                <p14:modId xmlns:p14="http://schemas.microsoft.com/office/powerpoint/2010/main" val="3071276550"/>
              </p:ext>
            </p:extLst>
          </p:nvPr>
        </p:nvGraphicFramePr>
        <p:xfrm>
          <a:off x="533400" y="1587260"/>
          <a:ext cx="8001000" cy="443254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42573098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ChangeArrowheads="1"/>
          </p:cNvSpPr>
          <p:nvPr/>
        </p:nvSpPr>
        <p:spPr bwMode="auto">
          <a:xfrm>
            <a:off x="0" y="457200"/>
            <a:ext cx="9144000" cy="579438"/>
          </a:xfrm>
          <a:prstGeom prst="rect">
            <a:avLst/>
          </a:prstGeom>
          <a:noFill/>
          <a:ln w="9525">
            <a:noFill/>
            <a:miter lim="800000"/>
            <a:headEnd/>
            <a:tailEnd/>
          </a:ln>
        </p:spPr>
        <p:txBody>
          <a:bodyPr>
            <a:spAutoFit/>
          </a:bodyPr>
          <a:lstStyle/>
          <a:p>
            <a:pPr algn="ctr"/>
            <a:r>
              <a:rPr lang="en-US" sz="3200" b="1" dirty="0">
                <a:solidFill>
                  <a:srgbClr val="000066"/>
                </a:solidFill>
                <a:latin typeface="+mj-lt"/>
                <a:cs typeface="Times New Roman" charset="0"/>
              </a:rPr>
              <a:t>Help Insulate the Pipeline</a:t>
            </a:r>
          </a:p>
        </p:txBody>
      </p:sp>
      <p:sp>
        <p:nvSpPr>
          <p:cNvPr id="100355" name="AutoShape 12"/>
          <p:cNvSpPr>
            <a:spLocks noChangeArrowheads="1"/>
          </p:cNvSpPr>
          <p:nvPr/>
        </p:nvSpPr>
        <p:spPr bwMode="auto">
          <a:xfrm rot="5400000">
            <a:off x="571500" y="5067300"/>
            <a:ext cx="914400" cy="1600200"/>
          </a:xfrm>
          <a:prstGeom prst="can">
            <a:avLst>
              <a:gd name="adj" fmla="val 15069"/>
            </a:avLst>
          </a:prstGeom>
          <a:solidFill>
            <a:srgbClr val="99CCFF"/>
          </a:solidFill>
          <a:ln w="38100">
            <a:solidFill>
              <a:srgbClr val="000066"/>
            </a:solidFill>
            <a:round/>
            <a:headEnd/>
            <a:tailEnd/>
          </a:ln>
        </p:spPr>
        <p:txBody>
          <a:bodyPr rot="10800000" vert="eaVert" anchor="ctr"/>
          <a:lstStyle/>
          <a:p>
            <a:r>
              <a:rPr lang="en-US" sz="2100" b="1" dirty="0">
                <a:latin typeface="+mj-lt"/>
                <a:cs typeface="Times New Roman" charset="0"/>
              </a:rPr>
              <a:t>Post Secondary</a:t>
            </a:r>
          </a:p>
        </p:txBody>
      </p:sp>
      <p:grpSp>
        <p:nvGrpSpPr>
          <p:cNvPr id="2" name="Group 12"/>
          <p:cNvGrpSpPr>
            <a:grpSpLocks/>
          </p:cNvGrpSpPr>
          <p:nvPr/>
        </p:nvGrpSpPr>
        <p:grpSpPr bwMode="auto">
          <a:xfrm>
            <a:off x="2362200" y="1371600"/>
            <a:ext cx="6248400" cy="1524000"/>
            <a:chOff x="2895600" y="1066800"/>
            <a:chExt cx="5562600" cy="1143000"/>
          </a:xfrm>
        </p:grpSpPr>
        <p:sp>
          <p:nvSpPr>
            <p:cNvPr id="100365" name="AutoShape 14"/>
            <p:cNvSpPr>
              <a:spLocks noChangeArrowheads="1"/>
            </p:cNvSpPr>
            <p:nvPr/>
          </p:nvSpPr>
          <p:spPr bwMode="auto">
            <a:xfrm rot="5400000">
              <a:off x="5105400" y="-1143000"/>
              <a:ext cx="1143000" cy="5562600"/>
            </a:xfrm>
            <a:prstGeom prst="can">
              <a:avLst>
                <a:gd name="adj" fmla="val 22508"/>
              </a:avLst>
            </a:prstGeom>
            <a:noFill/>
            <a:ln w="38100">
              <a:solidFill>
                <a:srgbClr val="800000"/>
              </a:solidFill>
              <a:round/>
              <a:headEnd/>
              <a:tailEnd/>
            </a:ln>
          </p:spPr>
          <p:txBody>
            <a:bodyPr rot="10800000" vert="eaVert" wrap="none" anchorCtr="1"/>
            <a:lstStyle/>
            <a:p>
              <a:pPr algn="ctr"/>
              <a:endParaRPr lang="en-US" sz="2000" b="1">
                <a:solidFill>
                  <a:srgbClr val="800000"/>
                </a:solidFill>
                <a:latin typeface="Times New Roman" charset="0"/>
                <a:cs typeface="Times New Roman" charset="0"/>
              </a:endParaRPr>
            </a:p>
            <a:p>
              <a:pPr algn="ctr"/>
              <a:endParaRPr lang="en-US" sz="1000" b="1">
                <a:solidFill>
                  <a:srgbClr val="800000"/>
                </a:solidFill>
                <a:latin typeface="Times New Roman" charset="0"/>
                <a:cs typeface="Times New Roman" charset="0"/>
              </a:endParaRPr>
            </a:p>
            <a:p>
              <a:pPr algn="ctr"/>
              <a:endParaRPr lang="en-US" sz="2000" b="1">
                <a:solidFill>
                  <a:srgbClr val="800000"/>
                </a:solidFill>
                <a:latin typeface="Times New Roman" charset="0"/>
                <a:cs typeface="Times New Roman" charset="0"/>
              </a:endParaRPr>
            </a:p>
          </p:txBody>
        </p:sp>
        <p:sp>
          <p:nvSpPr>
            <p:cNvPr id="100366" name="Text Box 21"/>
            <p:cNvSpPr txBox="1">
              <a:spLocks noChangeArrowheads="1"/>
            </p:cNvSpPr>
            <p:nvPr/>
          </p:nvSpPr>
          <p:spPr bwMode="auto">
            <a:xfrm>
              <a:off x="3180862" y="1222664"/>
              <a:ext cx="4651904" cy="796372"/>
            </a:xfrm>
            <a:prstGeom prst="rect">
              <a:avLst/>
            </a:prstGeom>
            <a:noFill/>
            <a:ln w="9525">
              <a:noFill/>
              <a:miter lim="800000"/>
              <a:headEnd/>
              <a:tailEnd/>
            </a:ln>
          </p:spPr>
          <p:txBody>
            <a:bodyPr>
              <a:spAutoFit/>
            </a:bodyPr>
            <a:lstStyle/>
            <a:p>
              <a:pPr>
                <a:spcBef>
                  <a:spcPct val="50000"/>
                </a:spcBef>
              </a:pPr>
              <a:r>
                <a:rPr lang="en-US" dirty="0"/>
                <a:t>Read to children every day:  “Talk with Me Baby”</a:t>
              </a:r>
            </a:p>
            <a:p>
              <a:pPr>
                <a:spcBef>
                  <a:spcPct val="50000"/>
                </a:spcBef>
              </a:pPr>
              <a:r>
                <a:rPr lang="en-US" dirty="0"/>
                <a:t>Encourage participation of your early learning centers: “Quality Rated” </a:t>
              </a:r>
            </a:p>
          </p:txBody>
        </p:sp>
      </p:grpSp>
      <p:grpSp>
        <p:nvGrpSpPr>
          <p:cNvPr id="3" name="Group 13"/>
          <p:cNvGrpSpPr>
            <a:grpSpLocks/>
          </p:cNvGrpSpPr>
          <p:nvPr/>
        </p:nvGrpSpPr>
        <p:grpSpPr bwMode="auto">
          <a:xfrm>
            <a:off x="2971800" y="3134195"/>
            <a:ext cx="6172199" cy="1590205"/>
            <a:chOff x="3810000" y="2743200"/>
            <a:chExt cx="5539153" cy="1524000"/>
          </a:xfrm>
        </p:grpSpPr>
        <p:sp>
          <p:nvSpPr>
            <p:cNvPr id="100363" name="AutoShape 14"/>
            <p:cNvSpPr>
              <a:spLocks noChangeArrowheads="1"/>
            </p:cNvSpPr>
            <p:nvPr/>
          </p:nvSpPr>
          <p:spPr bwMode="auto">
            <a:xfrm rot="5400000">
              <a:off x="5715000" y="838200"/>
              <a:ext cx="1524000" cy="5334000"/>
            </a:xfrm>
            <a:prstGeom prst="can">
              <a:avLst>
                <a:gd name="adj" fmla="val 21275"/>
              </a:avLst>
            </a:prstGeom>
            <a:noFill/>
            <a:ln w="38100">
              <a:solidFill>
                <a:srgbClr val="800000"/>
              </a:solidFill>
              <a:round/>
              <a:headEnd/>
              <a:tailEnd/>
            </a:ln>
          </p:spPr>
          <p:txBody>
            <a:bodyPr rot="10800000" vert="eaVert" wrap="none" anchorCtr="1"/>
            <a:lstStyle/>
            <a:p>
              <a:pPr algn="ctr"/>
              <a:endParaRPr lang="en-US" sz="2000" b="1">
                <a:solidFill>
                  <a:srgbClr val="800000"/>
                </a:solidFill>
                <a:latin typeface="Times New Roman" charset="0"/>
                <a:cs typeface="Times New Roman" charset="0"/>
              </a:endParaRPr>
            </a:p>
            <a:p>
              <a:pPr algn="ctr"/>
              <a:endParaRPr lang="en-US" sz="1000" b="1">
                <a:solidFill>
                  <a:srgbClr val="800000"/>
                </a:solidFill>
                <a:latin typeface="Times New Roman" charset="0"/>
                <a:cs typeface="Times New Roman" charset="0"/>
              </a:endParaRPr>
            </a:p>
            <a:p>
              <a:pPr algn="ctr"/>
              <a:endParaRPr lang="en-US" sz="2000" b="1">
                <a:solidFill>
                  <a:srgbClr val="800000"/>
                </a:solidFill>
                <a:latin typeface="Times New Roman" charset="0"/>
                <a:cs typeface="Times New Roman" charset="0"/>
              </a:endParaRPr>
            </a:p>
          </p:txBody>
        </p:sp>
        <p:sp>
          <p:nvSpPr>
            <p:cNvPr id="100364" name="Text Box 23"/>
            <p:cNvSpPr txBox="1">
              <a:spLocks noChangeArrowheads="1"/>
            </p:cNvSpPr>
            <p:nvPr/>
          </p:nvSpPr>
          <p:spPr bwMode="auto">
            <a:xfrm>
              <a:off x="4083538" y="2890577"/>
              <a:ext cx="5265615" cy="1342081"/>
            </a:xfrm>
            <a:prstGeom prst="rect">
              <a:avLst/>
            </a:prstGeom>
            <a:noFill/>
            <a:ln w="9525">
              <a:noFill/>
              <a:miter lim="800000"/>
              <a:headEnd/>
              <a:tailEnd/>
            </a:ln>
          </p:spPr>
          <p:txBody>
            <a:bodyPr wrap="square">
              <a:spAutoFit/>
            </a:bodyPr>
            <a:lstStyle/>
            <a:p>
              <a:pPr>
                <a:spcBef>
                  <a:spcPct val="50000"/>
                </a:spcBef>
              </a:pPr>
              <a:r>
                <a:rPr lang="en-US" sz="1700" dirty="0"/>
                <a:t>Support “Get Georgia Reading Campaign”</a:t>
              </a:r>
            </a:p>
            <a:p>
              <a:pPr>
                <a:spcBef>
                  <a:spcPct val="50000"/>
                </a:spcBef>
              </a:pPr>
              <a:r>
                <a:rPr lang="en-US" sz="1700" dirty="0"/>
                <a:t>Leverage partnerships with business and post-secondary – internships and mentoring</a:t>
              </a:r>
            </a:p>
            <a:p>
              <a:pPr>
                <a:spcBef>
                  <a:spcPct val="50000"/>
                </a:spcBef>
              </a:pPr>
              <a:r>
                <a:rPr lang="en-US" sz="1700" dirty="0"/>
                <a:t>Consider dual enrollment high school/college</a:t>
              </a:r>
              <a:endParaRPr lang="en-US" dirty="0"/>
            </a:p>
          </p:txBody>
        </p:sp>
      </p:grpSp>
      <p:grpSp>
        <p:nvGrpSpPr>
          <p:cNvPr id="4" name="Group 14"/>
          <p:cNvGrpSpPr>
            <a:grpSpLocks/>
          </p:cNvGrpSpPr>
          <p:nvPr/>
        </p:nvGrpSpPr>
        <p:grpSpPr bwMode="auto">
          <a:xfrm>
            <a:off x="2362200" y="5033610"/>
            <a:ext cx="6019800" cy="1595790"/>
            <a:chOff x="2743200" y="4724400"/>
            <a:chExt cx="5943600" cy="1219200"/>
          </a:xfrm>
        </p:grpSpPr>
        <p:sp>
          <p:nvSpPr>
            <p:cNvPr id="100361" name="AutoShape 14"/>
            <p:cNvSpPr>
              <a:spLocks noChangeArrowheads="1"/>
            </p:cNvSpPr>
            <p:nvPr/>
          </p:nvSpPr>
          <p:spPr bwMode="auto">
            <a:xfrm rot="5400000">
              <a:off x="5105400" y="2362200"/>
              <a:ext cx="1219200" cy="5943600"/>
            </a:xfrm>
            <a:prstGeom prst="can">
              <a:avLst>
                <a:gd name="adj" fmla="val 22547"/>
              </a:avLst>
            </a:prstGeom>
            <a:noFill/>
            <a:ln w="38100">
              <a:solidFill>
                <a:srgbClr val="800000"/>
              </a:solidFill>
              <a:round/>
              <a:headEnd/>
              <a:tailEnd/>
            </a:ln>
          </p:spPr>
          <p:txBody>
            <a:bodyPr rot="10800000" vert="eaVert" wrap="none" anchorCtr="1"/>
            <a:lstStyle/>
            <a:p>
              <a:pPr algn="ctr"/>
              <a:endParaRPr lang="en-US" sz="2000" b="1">
                <a:solidFill>
                  <a:srgbClr val="800000"/>
                </a:solidFill>
                <a:latin typeface="Times New Roman" charset="0"/>
                <a:cs typeface="Times New Roman" charset="0"/>
              </a:endParaRPr>
            </a:p>
            <a:p>
              <a:pPr algn="ctr"/>
              <a:endParaRPr lang="en-US" sz="1000" b="1">
                <a:solidFill>
                  <a:srgbClr val="800000"/>
                </a:solidFill>
                <a:latin typeface="Times New Roman" charset="0"/>
                <a:cs typeface="Times New Roman" charset="0"/>
              </a:endParaRPr>
            </a:p>
            <a:p>
              <a:pPr algn="ctr"/>
              <a:endParaRPr lang="en-US" sz="2000" b="1">
                <a:solidFill>
                  <a:srgbClr val="800000"/>
                </a:solidFill>
                <a:latin typeface="Times New Roman" charset="0"/>
                <a:cs typeface="Times New Roman" charset="0"/>
              </a:endParaRPr>
            </a:p>
          </p:txBody>
        </p:sp>
        <p:sp>
          <p:nvSpPr>
            <p:cNvPr id="100362" name="Text Box 25"/>
            <p:cNvSpPr txBox="1">
              <a:spLocks noChangeArrowheads="1"/>
            </p:cNvSpPr>
            <p:nvPr/>
          </p:nvSpPr>
          <p:spPr bwMode="auto">
            <a:xfrm>
              <a:off x="3059575" y="4859351"/>
              <a:ext cx="5488329" cy="872966"/>
            </a:xfrm>
            <a:prstGeom prst="rect">
              <a:avLst/>
            </a:prstGeom>
            <a:noFill/>
            <a:ln w="9525">
              <a:noFill/>
              <a:miter lim="800000"/>
              <a:headEnd/>
              <a:tailEnd/>
            </a:ln>
          </p:spPr>
          <p:txBody>
            <a:bodyPr wrap="square">
              <a:spAutoFit/>
            </a:bodyPr>
            <a:lstStyle/>
            <a:p>
              <a:pPr>
                <a:spcBef>
                  <a:spcPct val="50000"/>
                </a:spcBef>
              </a:pPr>
              <a:r>
                <a:rPr lang="en-US" dirty="0"/>
                <a:t>Provide internships/ apprenticeships</a:t>
              </a:r>
            </a:p>
            <a:p>
              <a:pPr>
                <a:spcBef>
                  <a:spcPct val="50000"/>
                </a:spcBef>
              </a:pPr>
              <a:r>
                <a:rPr lang="en-US" dirty="0"/>
                <a:t>Participate and support:  “Go Back. Move Ahead.”</a:t>
              </a:r>
            </a:p>
            <a:p>
              <a:pPr>
                <a:spcBef>
                  <a:spcPct val="50000"/>
                </a:spcBef>
              </a:pPr>
              <a:r>
                <a:rPr lang="en-US" dirty="0"/>
                <a:t>Promote adult literacy efforts</a:t>
              </a:r>
            </a:p>
          </p:txBody>
        </p:sp>
      </p:grpSp>
      <p:sp>
        <p:nvSpPr>
          <p:cNvPr id="100359" name="AutoShape 10"/>
          <p:cNvSpPr>
            <a:spLocks noChangeArrowheads="1"/>
          </p:cNvSpPr>
          <p:nvPr/>
        </p:nvSpPr>
        <p:spPr bwMode="auto">
          <a:xfrm rot="5400000">
            <a:off x="495300" y="1333500"/>
            <a:ext cx="990600" cy="1524000"/>
          </a:xfrm>
          <a:prstGeom prst="can">
            <a:avLst>
              <a:gd name="adj" fmla="val 14995"/>
            </a:avLst>
          </a:prstGeom>
          <a:solidFill>
            <a:srgbClr val="99CCFF"/>
          </a:solidFill>
          <a:ln w="38100">
            <a:solidFill>
              <a:srgbClr val="000066"/>
            </a:solidFill>
            <a:round/>
            <a:headEnd/>
            <a:tailEnd/>
          </a:ln>
        </p:spPr>
        <p:txBody>
          <a:bodyPr rot="10800000" vert="eaVert" anchor="ctr"/>
          <a:lstStyle/>
          <a:p>
            <a:r>
              <a:rPr lang="en-US" sz="2100" b="1" dirty="0">
                <a:latin typeface="+mj-lt"/>
                <a:cs typeface="Times New Roman" charset="0"/>
              </a:rPr>
              <a:t>Early Childhood</a:t>
            </a:r>
          </a:p>
        </p:txBody>
      </p:sp>
      <p:sp>
        <p:nvSpPr>
          <p:cNvPr id="100360" name="AutoShape 11"/>
          <p:cNvSpPr>
            <a:spLocks noChangeArrowheads="1"/>
          </p:cNvSpPr>
          <p:nvPr/>
        </p:nvSpPr>
        <p:spPr bwMode="auto">
          <a:xfrm rot="5400000">
            <a:off x="1028700" y="2628900"/>
            <a:ext cx="914400" cy="2514600"/>
          </a:xfrm>
          <a:prstGeom prst="can">
            <a:avLst>
              <a:gd name="adj" fmla="val 14942"/>
            </a:avLst>
          </a:prstGeom>
          <a:solidFill>
            <a:srgbClr val="99CCFF"/>
          </a:solidFill>
          <a:ln w="38100">
            <a:solidFill>
              <a:srgbClr val="000066"/>
            </a:solidFill>
            <a:round/>
            <a:headEnd/>
            <a:tailEnd/>
          </a:ln>
        </p:spPr>
        <p:txBody>
          <a:bodyPr rot="10800000" vert="eaVert" wrap="none" anchor="ctr"/>
          <a:lstStyle/>
          <a:p>
            <a:r>
              <a:rPr lang="en-US" sz="2100" b="1" dirty="0">
                <a:latin typeface="+mj-lt"/>
                <a:cs typeface="Times New Roman" charset="0"/>
              </a:rPr>
              <a:t>K – 12 System</a:t>
            </a:r>
          </a:p>
        </p:txBody>
      </p:sp>
    </p:spTree>
    <p:extLst>
      <p:ext uri="{BB962C8B-B14F-4D97-AF65-F5344CB8AC3E}">
        <p14:creationId xmlns:p14="http://schemas.microsoft.com/office/powerpoint/2010/main" val="1145268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accel="50000" decel="5000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accel="50000" decel="5000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1000" fill="hold"/>
                                        <p:tgtEl>
                                          <p:spTgt spid="3"/>
                                        </p:tgtEl>
                                        <p:attrNameLst>
                                          <p:attrName>ppt_x</p:attrName>
                                        </p:attrNameLst>
                                      </p:cBhvr>
                                      <p:tavLst>
                                        <p:tav tm="0">
                                          <p:val>
                                            <p:strVal val="0-#ppt_w/2"/>
                                          </p:val>
                                        </p:tav>
                                        <p:tav tm="100000">
                                          <p:val>
                                            <p:strVal val="#ppt_x"/>
                                          </p:val>
                                        </p:tav>
                                      </p:tavLst>
                                    </p:anim>
                                    <p:anim calcmode="lin" valueType="num">
                                      <p:cBhvr additive="base">
                                        <p:cTn id="14" dur="10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accel="50000" decel="5000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1000" fill="hold"/>
                                        <p:tgtEl>
                                          <p:spTgt spid="4"/>
                                        </p:tgtEl>
                                        <p:attrNameLst>
                                          <p:attrName>ppt_x</p:attrName>
                                        </p:attrNameLst>
                                      </p:cBhvr>
                                      <p:tavLst>
                                        <p:tav tm="0">
                                          <p:val>
                                            <p:strVal val="0-#ppt_w/2"/>
                                          </p:val>
                                        </p:tav>
                                        <p:tav tm="100000">
                                          <p:val>
                                            <p:strVal val="#ppt_x"/>
                                          </p:val>
                                        </p:tav>
                                      </p:tavLst>
                                    </p:anim>
                                    <p:anim calcmode="lin" valueType="num">
                                      <p:cBhvr additive="base">
                                        <p:cTn id="20" dur="1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 name="AutoShape 5"/>
          <p:cNvSpPr>
            <a:spLocks noChangeArrowheads="1"/>
          </p:cNvSpPr>
          <p:nvPr/>
        </p:nvSpPr>
        <p:spPr bwMode="auto">
          <a:xfrm>
            <a:off x="914400" y="3124200"/>
            <a:ext cx="6019800" cy="1600200"/>
          </a:xfrm>
          <a:prstGeom prst="rightArrow">
            <a:avLst>
              <a:gd name="adj1" fmla="val 50000"/>
              <a:gd name="adj2" fmla="val 52143"/>
            </a:avLst>
          </a:prstGeom>
          <a:solidFill>
            <a:srgbClr val="92D050"/>
          </a:solidFill>
          <a:ln w="9525">
            <a:solidFill>
              <a:schemeClr val="tx1"/>
            </a:solidFill>
            <a:miter lim="800000"/>
            <a:headEnd/>
            <a:tailEnd/>
          </a:ln>
        </p:spPr>
        <p:txBody>
          <a:bodyPr wrap="none" anchor="ctr"/>
          <a:lstStyle/>
          <a:p>
            <a:pPr algn="ctr"/>
            <a:endParaRPr lang="en-US" sz="2000">
              <a:solidFill>
                <a:srgbClr val="FF5050"/>
              </a:solidFill>
              <a:latin typeface="Times New Roman" charset="0"/>
              <a:cs typeface="Times New Roman" charset="0"/>
            </a:endParaRPr>
          </a:p>
        </p:txBody>
      </p:sp>
      <p:cxnSp>
        <p:nvCxnSpPr>
          <p:cNvPr id="348" name="Straight Arrow Connector 347"/>
          <p:cNvCxnSpPr/>
          <p:nvPr/>
        </p:nvCxnSpPr>
        <p:spPr>
          <a:xfrm>
            <a:off x="2514600" y="3657600"/>
            <a:ext cx="990600" cy="0"/>
          </a:xfrm>
          <a:prstGeom prst="straightConnector1">
            <a:avLst/>
          </a:prstGeom>
          <a:ln w="22225">
            <a:solidFill>
              <a:schemeClr val="tx2">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49" name="Straight Arrow Connector 348"/>
          <p:cNvCxnSpPr/>
          <p:nvPr/>
        </p:nvCxnSpPr>
        <p:spPr>
          <a:xfrm>
            <a:off x="2667000" y="3810000"/>
            <a:ext cx="990600" cy="0"/>
          </a:xfrm>
          <a:prstGeom prst="straightConnector1">
            <a:avLst/>
          </a:prstGeom>
          <a:ln w="22225">
            <a:solidFill>
              <a:schemeClr val="tx2">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51" name="Straight Arrow Connector 350"/>
          <p:cNvCxnSpPr/>
          <p:nvPr/>
        </p:nvCxnSpPr>
        <p:spPr>
          <a:xfrm>
            <a:off x="2438400" y="3733800"/>
            <a:ext cx="990600" cy="0"/>
          </a:xfrm>
          <a:prstGeom prst="straightConnector1">
            <a:avLst/>
          </a:prstGeom>
          <a:ln w="22225">
            <a:solidFill>
              <a:schemeClr val="tx2">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96258" name="Rectangle 2"/>
          <p:cNvSpPr>
            <a:spLocks noChangeArrowheads="1"/>
          </p:cNvSpPr>
          <p:nvPr/>
        </p:nvSpPr>
        <p:spPr bwMode="auto">
          <a:xfrm>
            <a:off x="381000" y="0"/>
            <a:ext cx="8229600" cy="1077218"/>
          </a:xfrm>
          <a:prstGeom prst="rect">
            <a:avLst/>
          </a:prstGeom>
          <a:noFill/>
          <a:ln w="9525">
            <a:noFill/>
            <a:miter lim="800000"/>
            <a:headEnd/>
            <a:tailEnd/>
          </a:ln>
        </p:spPr>
        <p:txBody>
          <a:bodyPr>
            <a:spAutoFit/>
          </a:bodyPr>
          <a:lstStyle/>
          <a:p>
            <a:pPr algn="ctr"/>
            <a:r>
              <a:rPr lang="en-US" sz="3200" b="1" dirty="0">
                <a:solidFill>
                  <a:srgbClr val="000066"/>
                </a:solidFill>
                <a:latin typeface="+mj-lt"/>
                <a:cs typeface="Times New Roman" charset="0"/>
              </a:rPr>
              <a:t>Aligning Educational Strategies for </a:t>
            </a:r>
          </a:p>
          <a:p>
            <a:pPr algn="ctr"/>
            <a:r>
              <a:rPr lang="en-US" sz="3200" b="1" dirty="0">
                <a:solidFill>
                  <a:srgbClr val="000066"/>
                </a:solidFill>
                <a:latin typeface="+mj-lt"/>
                <a:cs typeface="Times New Roman" charset="0"/>
              </a:rPr>
              <a:t>Collective Impact</a:t>
            </a:r>
          </a:p>
        </p:txBody>
      </p:sp>
      <p:grpSp>
        <p:nvGrpSpPr>
          <p:cNvPr id="2" name="Group 3"/>
          <p:cNvGrpSpPr>
            <a:grpSpLocks/>
          </p:cNvGrpSpPr>
          <p:nvPr/>
        </p:nvGrpSpPr>
        <p:grpSpPr bwMode="auto">
          <a:xfrm>
            <a:off x="990600" y="4876800"/>
            <a:ext cx="6019800" cy="1752600"/>
            <a:chOff x="960" y="3120"/>
            <a:chExt cx="3504" cy="1104"/>
          </a:xfrm>
        </p:grpSpPr>
        <p:grpSp>
          <p:nvGrpSpPr>
            <p:cNvPr id="3" name="Group 4"/>
            <p:cNvGrpSpPr>
              <a:grpSpLocks/>
            </p:cNvGrpSpPr>
            <p:nvPr/>
          </p:nvGrpSpPr>
          <p:grpSpPr bwMode="auto">
            <a:xfrm>
              <a:off x="960" y="3216"/>
              <a:ext cx="3504" cy="1008"/>
              <a:chOff x="2016" y="2996"/>
              <a:chExt cx="3504" cy="1008"/>
            </a:xfrm>
          </p:grpSpPr>
          <p:sp>
            <p:nvSpPr>
              <p:cNvPr id="96290" name="AutoShape 5"/>
              <p:cNvSpPr>
                <a:spLocks noChangeArrowheads="1"/>
              </p:cNvSpPr>
              <p:nvPr/>
            </p:nvSpPr>
            <p:spPr bwMode="auto">
              <a:xfrm>
                <a:off x="2016" y="2996"/>
                <a:ext cx="3504" cy="1008"/>
              </a:xfrm>
              <a:prstGeom prst="rightArrow">
                <a:avLst>
                  <a:gd name="adj1" fmla="val 50000"/>
                  <a:gd name="adj2" fmla="val 52143"/>
                </a:avLst>
              </a:prstGeom>
              <a:solidFill>
                <a:srgbClr val="00CCFF"/>
              </a:solidFill>
              <a:ln w="9525">
                <a:solidFill>
                  <a:schemeClr val="tx1"/>
                </a:solidFill>
                <a:miter lim="800000"/>
                <a:headEnd/>
                <a:tailEnd/>
              </a:ln>
            </p:spPr>
            <p:txBody>
              <a:bodyPr wrap="none" anchor="ctr"/>
              <a:lstStyle/>
              <a:p>
                <a:pPr algn="ctr"/>
                <a:endParaRPr lang="en-US" sz="2000">
                  <a:solidFill>
                    <a:srgbClr val="FF5050"/>
                  </a:solidFill>
                  <a:latin typeface="Times New Roman" charset="0"/>
                  <a:cs typeface="Times New Roman" charset="0"/>
                </a:endParaRPr>
              </a:p>
            </p:txBody>
          </p:sp>
          <p:sp>
            <p:nvSpPr>
              <p:cNvPr id="96291" name="Line 6"/>
              <p:cNvSpPr>
                <a:spLocks noChangeShapeType="1"/>
              </p:cNvSpPr>
              <p:nvPr/>
            </p:nvSpPr>
            <p:spPr bwMode="auto">
              <a:xfrm flipV="1">
                <a:off x="4671" y="3623"/>
                <a:ext cx="588" cy="0"/>
              </a:xfrm>
              <a:prstGeom prst="line">
                <a:avLst/>
              </a:prstGeom>
              <a:noFill/>
              <a:ln w="9525">
                <a:solidFill>
                  <a:schemeClr val="tx1"/>
                </a:solidFill>
                <a:miter lim="800000"/>
                <a:headEnd/>
                <a:tailEnd type="triangle" w="med" len="med"/>
              </a:ln>
            </p:spPr>
            <p:txBody>
              <a:bodyPr wrap="none"/>
              <a:lstStyle/>
              <a:p>
                <a:endParaRPr lang="en-US"/>
              </a:p>
            </p:txBody>
          </p:sp>
          <p:sp>
            <p:nvSpPr>
              <p:cNvPr id="96293" name="Line 8"/>
              <p:cNvSpPr>
                <a:spLocks noChangeShapeType="1"/>
              </p:cNvSpPr>
              <p:nvPr/>
            </p:nvSpPr>
            <p:spPr bwMode="auto">
              <a:xfrm flipV="1">
                <a:off x="3647" y="3529"/>
                <a:ext cx="427" cy="0"/>
              </a:xfrm>
              <a:prstGeom prst="line">
                <a:avLst/>
              </a:prstGeom>
              <a:noFill/>
              <a:ln w="9525">
                <a:solidFill>
                  <a:schemeClr val="tx1"/>
                </a:solidFill>
                <a:miter lim="800000"/>
                <a:headEnd/>
                <a:tailEnd type="triangle" w="med" len="med"/>
              </a:ln>
            </p:spPr>
            <p:txBody>
              <a:bodyPr wrap="none"/>
              <a:lstStyle/>
              <a:p>
                <a:endParaRPr lang="en-US"/>
              </a:p>
            </p:txBody>
          </p:sp>
          <p:sp>
            <p:nvSpPr>
              <p:cNvPr id="96295" name="Line 10"/>
              <p:cNvSpPr>
                <a:spLocks noChangeShapeType="1"/>
              </p:cNvSpPr>
              <p:nvPr/>
            </p:nvSpPr>
            <p:spPr bwMode="auto">
              <a:xfrm flipV="1">
                <a:off x="3695" y="3284"/>
                <a:ext cx="481" cy="0"/>
              </a:xfrm>
              <a:prstGeom prst="line">
                <a:avLst/>
              </a:prstGeom>
              <a:noFill/>
              <a:ln w="38100">
                <a:solidFill>
                  <a:schemeClr val="tx1"/>
                </a:solidFill>
                <a:miter lim="800000"/>
                <a:headEnd/>
                <a:tailEnd type="triangle" w="med" len="med"/>
              </a:ln>
            </p:spPr>
            <p:txBody>
              <a:bodyPr wrap="none"/>
              <a:lstStyle/>
              <a:p>
                <a:endParaRPr lang="en-US"/>
              </a:p>
            </p:txBody>
          </p:sp>
          <p:sp>
            <p:nvSpPr>
              <p:cNvPr id="96296" name="Line 11"/>
              <p:cNvSpPr>
                <a:spLocks noChangeShapeType="1"/>
              </p:cNvSpPr>
              <p:nvPr/>
            </p:nvSpPr>
            <p:spPr bwMode="auto">
              <a:xfrm>
                <a:off x="4885" y="3529"/>
                <a:ext cx="160" cy="0"/>
              </a:xfrm>
              <a:prstGeom prst="line">
                <a:avLst/>
              </a:prstGeom>
              <a:noFill/>
              <a:ln w="9525">
                <a:solidFill>
                  <a:schemeClr val="tx1"/>
                </a:solidFill>
                <a:miter lim="800000"/>
                <a:headEnd/>
                <a:tailEnd type="triangle" w="med" len="med"/>
              </a:ln>
            </p:spPr>
            <p:txBody>
              <a:bodyPr wrap="none"/>
              <a:lstStyle/>
              <a:p>
                <a:endParaRPr lang="en-US"/>
              </a:p>
            </p:txBody>
          </p:sp>
          <p:sp>
            <p:nvSpPr>
              <p:cNvPr id="96297" name="Line 12"/>
              <p:cNvSpPr>
                <a:spLocks noChangeShapeType="1"/>
              </p:cNvSpPr>
              <p:nvPr/>
            </p:nvSpPr>
            <p:spPr bwMode="auto">
              <a:xfrm>
                <a:off x="2687" y="3351"/>
                <a:ext cx="535" cy="0"/>
              </a:xfrm>
              <a:prstGeom prst="line">
                <a:avLst/>
              </a:prstGeom>
              <a:noFill/>
              <a:ln w="9525">
                <a:solidFill>
                  <a:schemeClr val="tx1"/>
                </a:solidFill>
                <a:miter lim="800000"/>
                <a:headEnd/>
                <a:tailEnd type="triangle" w="med" len="med"/>
              </a:ln>
            </p:spPr>
            <p:txBody>
              <a:bodyPr wrap="none"/>
              <a:lstStyle/>
              <a:p>
                <a:endParaRPr lang="en-US"/>
              </a:p>
            </p:txBody>
          </p:sp>
          <p:sp>
            <p:nvSpPr>
              <p:cNvPr id="96298" name="Line 13"/>
              <p:cNvSpPr>
                <a:spLocks noChangeShapeType="1"/>
              </p:cNvSpPr>
              <p:nvPr/>
            </p:nvSpPr>
            <p:spPr bwMode="auto">
              <a:xfrm flipV="1">
                <a:off x="2901" y="3284"/>
                <a:ext cx="641" cy="0"/>
              </a:xfrm>
              <a:prstGeom prst="line">
                <a:avLst/>
              </a:prstGeom>
              <a:noFill/>
              <a:ln w="9525">
                <a:solidFill>
                  <a:schemeClr val="tx1"/>
                </a:solidFill>
                <a:miter lim="800000"/>
                <a:headEnd/>
                <a:tailEnd type="triangle" w="med" len="med"/>
              </a:ln>
            </p:spPr>
            <p:txBody>
              <a:bodyPr wrap="none"/>
              <a:lstStyle/>
              <a:p>
                <a:endParaRPr lang="en-US"/>
              </a:p>
            </p:txBody>
          </p:sp>
          <p:sp>
            <p:nvSpPr>
              <p:cNvPr id="96299" name="Line 14"/>
              <p:cNvSpPr>
                <a:spLocks noChangeShapeType="1"/>
              </p:cNvSpPr>
              <p:nvPr/>
            </p:nvSpPr>
            <p:spPr bwMode="auto">
              <a:xfrm flipV="1">
                <a:off x="3275" y="3351"/>
                <a:ext cx="535" cy="0"/>
              </a:xfrm>
              <a:prstGeom prst="line">
                <a:avLst/>
              </a:prstGeom>
              <a:noFill/>
              <a:ln w="9525">
                <a:solidFill>
                  <a:schemeClr val="tx1"/>
                </a:solidFill>
                <a:miter lim="800000"/>
                <a:headEnd/>
                <a:tailEnd type="triangle" w="med" len="med"/>
              </a:ln>
            </p:spPr>
            <p:txBody>
              <a:bodyPr wrap="none"/>
              <a:lstStyle/>
              <a:p>
                <a:endParaRPr lang="en-US"/>
              </a:p>
            </p:txBody>
          </p:sp>
          <p:sp>
            <p:nvSpPr>
              <p:cNvPr id="96300" name="Line 15"/>
              <p:cNvSpPr>
                <a:spLocks noChangeShapeType="1"/>
              </p:cNvSpPr>
              <p:nvPr/>
            </p:nvSpPr>
            <p:spPr bwMode="auto">
              <a:xfrm flipV="1">
                <a:off x="4176" y="3332"/>
                <a:ext cx="588" cy="0"/>
              </a:xfrm>
              <a:prstGeom prst="line">
                <a:avLst/>
              </a:prstGeom>
              <a:noFill/>
              <a:ln w="28575">
                <a:solidFill>
                  <a:schemeClr val="tx1"/>
                </a:solidFill>
                <a:miter lim="800000"/>
                <a:headEnd/>
                <a:tailEnd type="triangle" w="med" len="med"/>
              </a:ln>
            </p:spPr>
            <p:txBody>
              <a:bodyPr wrap="none"/>
              <a:lstStyle/>
              <a:p>
                <a:endParaRPr lang="en-US"/>
              </a:p>
            </p:txBody>
          </p:sp>
          <p:sp>
            <p:nvSpPr>
              <p:cNvPr id="96301" name="Line 16"/>
              <p:cNvSpPr>
                <a:spLocks noChangeShapeType="1"/>
              </p:cNvSpPr>
              <p:nvPr/>
            </p:nvSpPr>
            <p:spPr bwMode="auto">
              <a:xfrm flipV="1">
                <a:off x="4237" y="3351"/>
                <a:ext cx="1039" cy="0"/>
              </a:xfrm>
              <a:prstGeom prst="line">
                <a:avLst/>
              </a:prstGeom>
              <a:noFill/>
              <a:ln w="9525">
                <a:solidFill>
                  <a:schemeClr val="tx1"/>
                </a:solidFill>
                <a:miter lim="800000"/>
                <a:headEnd/>
                <a:tailEnd type="triangle" w="med" len="med"/>
              </a:ln>
            </p:spPr>
            <p:txBody>
              <a:bodyPr wrap="none"/>
              <a:lstStyle/>
              <a:p>
                <a:endParaRPr lang="en-US"/>
              </a:p>
            </p:txBody>
          </p:sp>
          <p:sp>
            <p:nvSpPr>
              <p:cNvPr id="96302" name="Line 17"/>
              <p:cNvSpPr>
                <a:spLocks noChangeShapeType="1"/>
              </p:cNvSpPr>
              <p:nvPr/>
            </p:nvSpPr>
            <p:spPr bwMode="auto">
              <a:xfrm>
                <a:off x="3542" y="3444"/>
                <a:ext cx="856" cy="0"/>
              </a:xfrm>
              <a:prstGeom prst="line">
                <a:avLst/>
              </a:prstGeom>
              <a:noFill/>
              <a:ln w="9525">
                <a:solidFill>
                  <a:schemeClr val="tx1"/>
                </a:solidFill>
                <a:miter lim="800000"/>
                <a:headEnd/>
                <a:tailEnd type="triangle" w="med" len="med"/>
              </a:ln>
            </p:spPr>
            <p:txBody>
              <a:bodyPr wrap="none"/>
              <a:lstStyle/>
              <a:p>
                <a:endParaRPr lang="en-US"/>
              </a:p>
            </p:txBody>
          </p:sp>
          <p:sp>
            <p:nvSpPr>
              <p:cNvPr id="96306" name="Line 21"/>
              <p:cNvSpPr>
                <a:spLocks noChangeShapeType="1"/>
              </p:cNvSpPr>
              <p:nvPr/>
            </p:nvSpPr>
            <p:spPr bwMode="auto">
              <a:xfrm flipV="1">
                <a:off x="3649" y="3351"/>
                <a:ext cx="428" cy="0"/>
              </a:xfrm>
              <a:prstGeom prst="line">
                <a:avLst/>
              </a:prstGeom>
              <a:noFill/>
              <a:ln w="9525">
                <a:solidFill>
                  <a:schemeClr val="tx1"/>
                </a:solidFill>
                <a:miter lim="800000"/>
                <a:headEnd/>
                <a:tailEnd type="triangle" w="med" len="med"/>
              </a:ln>
            </p:spPr>
            <p:txBody>
              <a:bodyPr wrap="none"/>
              <a:lstStyle/>
              <a:p>
                <a:endParaRPr lang="en-US"/>
              </a:p>
            </p:txBody>
          </p:sp>
          <p:sp>
            <p:nvSpPr>
              <p:cNvPr id="96307" name="Line 22"/>
              <p:cNvSpPr>
                <a:spLocks noChangeShapeType="1"/>
              </p:cNvSpPr>
              <p:nvPr/>
            </p:nvSpPr>
            <p:spPr bwMode="auto">
              <a:xfrm flipV="1">
                <a:off x="4184" y="3351"/>
                <a:ext cx="802" cy="0"/>
              </a:xfrm>
              <a:prstGeom prst="line">
                <a:avLst/>
              </a:prstGeom>
              <a:noFill/>
              <a:ln w="9525">
                <a:solidFill>
                  <a:schemeClr val="tx1"/>
                </a:solidFill>
                <a:miter lim="800000"/>
                <a:headEnd/>
                <a:tailEnd type="triangle" w="med" len="med"/>
              </a:ln>
            </p:spPr>
            <p:txBody>
              <a:bodyPr wrap="none"/>
              <a:lstStyle/>
              <a:p>
                <a:endParaRPr lang="en-US"/>
              </a:p>
            </p:txBody>
          </p:sp>
          <p:sp>
            <p:nvSpPr>
              <p:cNvPr id="96309" name="Line 24"/>
              <p:cNvSpPr>
                <a:spLocks noChangeShapeType="1"/>
              </p:cNvSpPr>
              <p:nvPr/>
            </p:nvSpPr>
            <p:spPr bwMode="auto">
              <a:xfrm flipV="1">
                <a:off x="3135" y="3380"/>
                <a:ext cx="321" cy="0"/>
              </a:xfrm>
              <a:prstGeom prst="line">
                <a:avLst/>
              </a:prstGeom>
              <a:noFill/>
              <a:ln w="9525">
                <a:solidFill>
                  <a:schemeClr val="tx1"/>
                </a:solidFill>
                <a:miter lim="800000"/>
                <a:headEnd/>
                <a:tailEnd type="triangle" w="med" len="med"/>
              </a:ln>
            </p:spPr>
            <p:txBody>
              <a:bodyPr wrap="none"/>
              <a:lstStyle/>
              <a:p>
                <a:endParaRPr lang="en-US"/>
              </a:p>
            </p:txBody>
          </p:sp>
          <p:sp>
            <p:nvSpPr>
              <p:cNvPr id="96310" name="Line 25"/>
              <p:cNvSpPr>
                <a:spLocks noChangeShapeType="1"/>
              </p:cNvSpPr>
              <p:nvPr/>
            </p:nvSpPr>
            <p:spPr bwMode="auto">
              <a:xfrm flipV="1">
                <a:off x="4504" y="3257"/>
                <a:ext cx="214" cy="0"/>
              </a:xfrm>
              <a:prstGeom prst="line">
                <a:avLst/>
              </a:prstGeom>
              <a:noFill/>
              <a:ln w="9525">
                <a:solidFill>
                  <a:schemeClr val="tx1"/>
                </a:solidFill>
                <a:miter lim="800000"/>
                <a:headEnd/>
                <a:tailEnd type="triangle" w="med" len="med"/>
              </a:ln>
            </p:spPr>
            <p:txBody>
              <a:bodyPr wrap="none"/>
              <a:lstStyle/>
              <a:p>
                <a:endParaRPr lang="en-US"/>
              </a:p>
            </p:txBody>
          </p:sp>
          <p:sp>
            <p:nvSpPr>
              <p:cNvPr id="96313" name="Line 28"/>
              <p:cNvSpPr>
                <a:spLocks noChangeShapeType="1"/>
              </p:cNvSpPr>
              <p:nvPr/>
            </p:nvSpPr>
            <p:spPr bwMode="auto">
              <a:xfrm>
                <a:off x="4036" y="3702"/>
                <a:ext cx="161" cy="0"/>
              </a:xfrm>
              <a:prstGeom prst="line">
                <a:avLst/>
              </a:prstGeom>
              <a:noFill/>
              <a:ln w="9525">
                <a:solidFill>
                  <a:schemeClr val="tx1"/>
                </a:solidFill>
                <a:miter lim="800000"/>
                <a:headEnd/>
                <a:tailEnd type="triangle" w="med" len="med"/>
              </a:ln>
            </p:spPr>
            <p:txBody>
              <a:bodyPr wrap="none"/>
              <a:lstStyle/>
              <a:p>
                <a:endParaRPr lang="en-US"/>
              </a:p>
            </p:txBody>
          </p:sp>
          <p:sp>
            <p:nvSpPr>
              <p:cNvPr id="96315" name="Line 30"/>
              <p:cNvSpPr>
                <a:spLocks noChangeShapeType="1"/>
              </p:cNvSpPr>
              <p:nvPr/>
            </p:nvSpPr>
            <p:spPr bwMode="auto">
              <a:xfrm>
                <a:off x="4932" y="3444"/>
                <a:ext cx="160" cy="0"/>
              </a:xfrm>
              <a:prstGeom prst="line">
                <a:avLst/>
              </a:prstGeom>
              <a:noFill/>
              <a:ln w="9525">
                <a:solidFill>
                  <a:schemeClr val="tx1"/>
                </a:solidFill>
                <a:miter lim="800000"/>
                <a:headEnd/>
                <a:tailEnd type="triangle" w="med" len="med"/>
              </a:ln>
            </p:spPr>
            <p:txBody>
              <a:bodyPr wrap="none"/>
              <a:lstStyle/>
              <a:p>
                <a:endParaRPr lang="en-US"/>
              </a:p>
            </p:txBody>
          </p:sp>
          <p:sp>
            <p:nvSpPr>
              <p:cNvPr id="96316" name="Line 31"/>
              <p:cNvSpPr>
                <a:spLocks noChangeShapeType="1"/>
              </p:cNvSpPr>
              <p:nvPr/>
            </p:nvSpPr>
            <p:spPr bwMode="auto">
              <a:xfrm flipV="1">
                <a:off x="2631" y="3716"/>
                <a:ext cx="802" cy="0"/>
              </a:xfrm>
              <a:prstGeom prst="line">
                <a:avLst/>
              </a:prstGeom>
              <a:noFill/>
              <a:ln w="9525">
                <a:solidFill>
                  <a:schemeClr val="tx1"/>
                </a:solidFill>
                <a:miter lim="800000"/>
                <a:headEnd/>
                <a:tailEnd type="triangle" w="med" len="med"/>
              </a:ln>
            </p:spPr>
            <p:txBody>
              <a:bodyPr wrap="none"/>
              <a:lstStyle/>
              <a:p>
                <a:endParaRPr lang="en-US"/>
              </a:p>
            </p:txBody>
          </p:sp>
          <p:sp>
            <p:nvSpPr>
              <p:cNvPr id="96318" name="Line 33"/>
              <p:cNvSpPr>
                <a:spLocks noChangeShapeType="1"/>
              </p:cNvSpPr>
              <p:nvPr/>
            </p:nvSpPr>
            <p:spPr bwMode="auto">
              <a:xfrm>
                <a:off x="2379" y="3609"/>
                <a:ext cx="161" cy="0"/>
              </a:xfrm>
              <a:prstGeom prst="line">
                <a:avLst/>
              </a:prstGeom>
              <a:noFill/>
              <a:ln w="9525">
                <a:solidFill>
                  <a:schemeClr val="tx1"/>
                </a:solidFill>
                <a:miter lim="800000"/>
                <a:headEnd/>
                <a:tailEnd type="triangle" w="med" len="med"/>
              </a:ln>
            </p:spPr>
            <p:txBody>
              <a:bodyPr wrap="none"/>
              <a:lstStyle/>
              <a:p>
                <a:endParaRPr lang="en-US"/>
              </a:p>
            </p:txBody>
          </p:sp>
          <p:sp>
            <p:nvSpPr>
              <p:cNvPr id="96319" name="Line 34"/>
              <p:cNvSpPr>
                <a:spLocks noChangeShapeType="1"/>
              </p:cNvSpPr>
              <p:nvPr/>
            </p:nvSpPr>
            <p:spPr bwMode="auto">
              <a:xfrm>
                <a:off x="2433" y="3516"/>
                <a:ext cx="160" cy="0"/>
              </a:xfrm>
              <a:prstGeom prst="line">
                <a:avLst/>
              </a:prstGeom>
              <a:noFill/>
              <a:ln w="9525">
                <a:solidFill>
                  <a:schemeClr val="tx1"/>
                </a:solidFill>
                <a:miter lim="800000"/>
                <a:headEnd/>
                <a:tailEnd type="triangle" w="med" len="med"/>
              </a:ln>
            </p:spPr>
            <p:txBody>
              <a:bodyPr wrap="none"/>
              <a:lstStyle/>
              <a:p>
                <a:endParaRPr lang="en-US"/>
              </a:p>
            </p:txBody>
          </p:sp>
          <p:sp>
            <p:nvSpPr>
              <p:cNvPr id="96320" name="Line 35"/>
              <p:cNvSpPr>
                <a:spLocks noChangeShapeType="1"/>
              </p:cNvSpPr>
              <p:nvPr/>
            </p:nvSpPr>
            <p:spPr bwMode="auto">
              <a:xfrm>
                <a:off x="3074" y="3609"/>
                <a:ext cx="161" cy="0"/>
              </a:xfrm>
              <a:prstGeom prst="line">
                <a:avLst/>
              </a:prstGeom>
              <a:noFill/>
              <a:ln w="9525">
                <a:solidFill>
                  <a:schemeClr val="tx1"/>
                </a:solidFill>
                <a:miter lim="800000"/>
                <a:headEnd/>
                <a:tailEnd type="triangle" w="med" len="med"/>
              </a:ln>
            </p:spPr>
            <p:txBody>
              <a:bodyPr wrap="none"/>
              <a:lstStyle/>
              <a:p>
                <a:endParaRPr lang="en-US"/>
              </a:p>
            </p:txBody>
          </p:sp>
          <p:sp>
            <p:nvSpPr>
              <p:cNvPr id="96321" name="Line 36"/>
              <p:cNvSpPr>
                <a:spLocks noChangeShapeType="1"/>
              </p:cNvSpPr>
              <p:nvPr/>
            </p:nvSpPr>
            <p:spPr bwMode="auto">
              <a:xfrm>
                <a:off x="2634" y="3444"/>
                <a:ext cx="160" cy="0"/>
              </a:xfrm>
              <a:prstGeom prst="line">
                <a:avLst/>
              </a:prstGeom>
              <a:noFill/>
              <a:ln w="9525">
                <a:solidFill>
                  <a:schemeClr val="tx1"/>
                </a:solidFill>
                <a:miter lim="800000"/>
                <a:headEnd/>
                <a:tailEnd type="triangle" w="med" len="med"/>
              </a:ln>
            </p:spPr>
            <p:txBody>
              <a:bodyPr wrap="none"/>
              <a:lstStyle/>
              <a:p>
                <a:endParaRPr lang="en-US"/>
              </a:p>
            </p:txBody>
          </p:sp>
          <p:sp>
            <p:nvSpPr>
              <p:cNvPr id="96322" name="Line 37"/>
              <p:cNvSpPr>
                <a:spLocks noChangeShapeType="1"/>
              </p:cNvSpPr>
              <p:nvPr/>
            </p:nvSpPr>
            <p:spPr bwMode="auto">
              <a:xfrm>
                <a:off x="2794" y="3537"/>
                <a:ext cx="160" cy="0"/>
              </a:xfrm>
              <a:prstGeom prst="line">
                <a:avLst/>
              </a:prstGeom>
              <a:noFill/>
              <a:ln w="9525">
                <a:solidFill>
                  <a:schemeClr val="tx1"/>
                </a:solidFill>
                <a:miter lim="800000"/>
                <a:headEnd/>
                <a:tailEnd type="triangle" w="med" len="med"/>
              </a:ln>
            </p:spPr>
            <p:txBody>
              <a:bodyPr wrap="none"/>
              <a:lstStyle/>
              <a:p>
                <a:endParaRPr lang="en-US"/>
              </a:p>
            </p:txBody>
          </p:sp>
          <p:sp>
            <p:nvSpPr>
              <p:cNvPr id="96323" name="Line 38"/>
              <p:cNvSpPr>
                <a:spLocks noChangeShapeType="1"/>
              </p:cNvSpPr>
              <p:nvPr/>
            </p:nvSpPr>
            <p:spPr bwMode="auto">
              <a:xfrm>
                <a:off x="2112" y="3516"/>
                <a:ext cx="160" cy="0"/>
              </a:xfrm>
              <a:prstGeom prst="line">
                <a:avLst/>
              </a:prstGeom>
              <a:noFill/>
              <a:ln w="9525">
                <a:solidFill>
                  <a:schemeClr val="tx1"/>
                </a:solidFill>
                <a:miter lim="800000"/>
                <a:headEnd/>
                <a:tailEnd type="triangle" w="med" len="med"/>
              </a:ln>
            </p:spPr>
            <p:txBody>
              <a:bodyPr wrap="none"/>
              <a:lstStyle/>
              <a:p>
                <a:endParaRPr lang="en-US"/>
              </a:p>
            </p:txBody>
          </p:sp>
          <p:sp>
            <p:nvSpPr>
              <p:cNvPr id="96324" name="Line 39"/>
              <p:cNvSpPr>
                <a:spLocks noChangeShapeType="1"/>
              </p:cNvSpPr>
              <p:nvPr/>
            </p:nvSpPr>
            <p:spPr bwMode="auto">
              <a:xfrm>
                <a:off x="2367" y="3514"/>
                <a:ext cx="160" cy="0"/>
              </a:xfrm>
              <a:prstGeom prst="line">
                <a:avLst/>
              </a:prstGeom>
              <a:noFill/>
              <a:ln w="9525">
                <a:solidFill>
                  <a:schemeClr val="tx1"/>
                </a:solidFill>
                <a:miter lim="800000"/>
                <a:headEnd/>
                <a:tailEnd type="triangle" w="med" len="med"/>
              </a:ln>
            </p:spPr>
            <p:txBody>
              <a:bodyPr wrap="none"/>
              <a:lstStyle/>
              <a:p>
                <a:endParaRPr lang="en-US"/>
              </a:p>
            </p:txBody>
          </p:sp>
          <p:sp>
            <p:nvSpPr>
              <p:cNvPr id="96325" name="Line 40"/>
              <p:cNvSpPr>
                <a:spLocks noChangeShapeType="1"/>
              </p:cNvSpPr>
              <p:nvPr/>
            </p:nvSpPr>
            <p:spPr bwMode="auto">
              <a:xfrm flipV="1">
                <a:off x="3329" y="3444"/>
                <a:ext cx="534" cy="0"/>
              </a:xfrm>
              <a:prstGeom prst="line">
                <a:avLst/>
              </a:prstGeom>
              <a:noFill/>
              <a:ln w="9525">
                <a:solidFill>
                  <a:schemeClr val="tx1"/>
                </a:solidFill>
                <a:miter lim="800000"/>
                <a:headEnd/>
                <a:tailEnd type="triangle" w="med" len="med"/>
              </a:ln>
            </p:spPr>
            <p:txBody>
              <a:bodyPr wrap="none"/>
              <a:lstStyle/>
              <a:p>
                <a:endParaRPr lang="en-US"/>
              </a:p>
            </p:txBody>
          </p:sp>
          <p:sp>
            <p:nvSpPr>
              <p:cNvPr id="96327" name="Line 42"/>
              <p:cNvSpPr>
                <a:spLocks noChangeShapeType="1"/>
              </p:cNvSpPr>
              <p:nvPr/>
            </p:nvSpPr>
            <p:spPr bwMode="auto">
              <a:xfrm>
                <a:off x="2593" y="3609"/>
                <a:ext cx="160" cy="0"/>
              </a:xfrm>
              <a:prstGeom prst="line">
                <a:avLst/>
              </a:prstGeom>
              <a:noFill/>
              <a:ln w="9525">
                <a:solidFill>
                  <a:schemeClr val="tx1"/>
                </a:solidFill>
                <a:miter lim="800000"/>
                <a:headEnd/>
                <a:tailEnd type="triangle" w="med" len="med"/>
              </a:ln>
            </p:spPr>
            <p:txBody>
              <a:bodyPr wrap="none"/>
              <a:lstStyle/>
              <a:p>
                <a:endParaRPr lang="en-US"/>
              </a:p>
            </p:txBody>
          </p:sp>
          <p:sp>
            <p:nvSpPr>
              <p:cNvPr id="96328" name="Line 43"/>
              <p:cNvSpPr>
                <a:spLocks noChangeShapeType="1"/>
              </p:cNvSpPr>
              <p:nvPr/>
            </p:nvSpPr>
            <p:spPr bwMode="auto">
              <a:xfrm flipV="1">
                <a:off x="3542" y="3444"/>
                <a:ext cx="535" cy="0"/>
              </a:xfrm>
              <a:prstGeom prst="line">
                <a:avLst/>
              </a:prstGeom>
              <a:noFill/>
              <a:ln w="9525">
                <a:solidFill>
                  <a:schemeClr val="tx1"/>
                </a:solidFill>
                <a:miter lim="800000"/>
                <a:headEnd/>
                <a:tailEnd type="triangle" w="med" len="med"/>
              </a:ln>
            </p:spPr>
            <p:txBody>
              <a:bodyPr wrap="none"/>
              <a:lstStyle/>
              <a:p>
                <a:endParaRPr lang="en-US"/>
              </a:p>
            </p:txBody>
          </p:sp>
          <p:sp>
            <p:nvSpPr>
              <p:cNvPr id="96330" name="Line 45"/>
              <p:cNvSpPr>
                <a:spLocks noChangeShapeType="1"/>
              </p:cNvSpPr>
              <p:nvPr/>
            </p:nvSpPr>
            <p:spPr bwMode="auto">
              <a:xfrm>
                <a:off x="2160" y="3284"/>
                <a:ext cx="160" cy="0"/>
              </a:xfrm>
              <a:prstGeom prst="line">
                <a:avLst/>
              </a:prstGeom>
              <a:noFill/>
              <a:ln w="9525">
                <a:solidFill>
                  <a:schemeClr val="tx1"/>
                </a:solidFill>
                <a:miter lim="800000"/>
                <a:headEnd/>
                <a:tailEnd type="triangle" w="med" len="med"/>
              </a:ln>
            </p:spPr>
            <p:txBody>
              <a:bodyPr wrap="none"/>
              <a:lstStyle/>
              <a:p>
                <a:endParaRPr lang="en-US"/>
              </a:p>
            </p:txBody>
          </p:sp>
          <p:sp>
            <p:nvSpPr>
              <p:cNvPr id="96334" name="Line 49"/>
              <p:cNvSpPr>
                <a:spLocks noChangeShapeType="1"/>
              </p:cNvSpPr>
              <p:nvPr/>
            </p:nvSpPr>
            <p:spPr bwMode="auto">
              <a:xfrm flipV="1">
                <a:off x="2260" y="3351"/>
                <a:ext cx="534" cy="0"/>
              </a:xfrm>
              <a:prstGeom prst="line">
                <a:avLst/>
              </a:prstGeom>
              <a:noFill/>
              <a:ln w="9525">
                <a:solidFill>
                  <a:schemeClr val="tx1"/>
                </a:solidFill>
                <a:miter lim="800000"/>
                <a:headEnd/>
                <a:tailEnd type="triangle" w="med" len="med"/>
              </a:ln>
            </p:spPr>
            <p:txBody>
              <a:bodyPr wrap="none"/>
              <a:lstStyle/>
              <a:p>
                <a:endParaRPr lang="en-US"/>
              </a:p>
            </p:txBody>
          </p:sp>
          <p:sp>
            <p:nvSpPr>
              <p:cNvPr id="96335" name="Line 50"/>
              <p:cNvSpPr>
                <a:spLocks noChangeShapeType="1"/>
              </p:cNvSpPr>
              <p:nvPr/>
            </p:nvSpPr>
            <p:spPr bwMode="auto">
              <a:xfrm flipV="1">
                <a:off x="3649" y="3351"/>
                <a:ext cx="428" cy="0"/>
              </a:xfrm>
              <a:prstGeom prst="line">
                <a:avLst/>
              </a:prstGeom>
              <a:noFill/>
              <a:ln w="9525">
                <a:solidFill>
                  <a:schemeClr val="tx1"/>
                </a:solidFill>
                <a:miter lim="800000"/>
                <a:headEnd/>
                <a:tailEnd type="triangle" w="med" len="med"/>
              </a:ln>
            </p:spPr>
            <p:txBody>
              <a:bodyPr wrap="none"/>
              <a:lstStyle/>
              <a:p>
                <a:endParaRPr lang="en-US"/>
              </a:p>
            </p:txBody>
          </p:sp>
          <p:sp>
            <p:nvSpPr>
              <p:cNvPr id="96336" name="Line 51"/>
              <p:cNvSpPr>
                <a:spLocks noChangeShapeType="1"/>
              </p:cNvSpPr>
              <p:nvPr/>
            </p:nvSpPr>
            <p:spPr bwMode="auto">
              <a:xfrm>
                <a:off x="2367" y="3332"/>
                <a:ext cx="160" cy="0"/>
              </a:xfrm>
              <a:prstGeom prst="line">
                <a:avLst/>
              </a:prstGeom>
              <a:noFill/>
              <a:ln w="9525">
                <a:solidFill>
                  <a:schemeClr val="tx1"/>
                </a:solidFill>
                <a:miter lim="800000"/>
                <a:headEnd/>
                <a:tailEnd type="triangle" w="med" len="med"/>
              </a:ln>
            </p:spPr>
            <p:txBody>
              <a:bodyPr wrap="none"/>
              <a:lstStyle/>
              <a:p>
                <a:endParaRPr lang="en-US"/>
              </a:p>
            </p:txBody>
          </p:sp>
          <p:sp>
            <p:nvSpPr>
              <p:cNvPr id="96337" name="Line 52"/>
              <p:cNvSpPr>
                <a:spLocks noChangeShapeType="1"/>
              </p:cNvSpPr>
              <p:nvPr/>
            </p:nvSpPr>
            <p:spPr bwMode="auto">
              <a:xfrm flipV="1">
                <a:off x="4799" y="3284"/>
                <a:ext cx="481" cy="0"/>
              </a:xfrm>
              <a:prstGeom prst="line">
                <a:avLst/>
              </a:prstGeom>
              <a:noFill/>
              <a:ln w="38100">
                <a:solidFill>
                  <a:schemeClr val="tx1"/>
                </a:solidFill>
                <a:miter lim="800000"/>
                <a:headEnd/>
                <a:tailEnd type="triangle" w="med" len="med"/>
              </a:ln>
            </p:spPr>
            <p:txBody>
              <a:bodyPr wrap="none"/>
              <a:lstStyle/>
              <a:p>
                <a:endParaRPr lang="en-US"/>
              </a:p>
            </p:txBody>
          </p:sp>
          <p:sp>
            <p:nvSpPr>
              <p:cNvPr id="96338" name="Line 53"/>
              <p:cNvSpPr>
                <a:spLocks noChangeShapeType="1"/>
              </p:cNvSpPr>
              <p:nvPr/>
            </p:nvSpPr>
            <p:spPr bwMode="auto">
              <a:xfrm flipV="1">
                <a:off x="4451" y="3444"/>
                <a:ext cx="481" cy="0"/>
              </a:xfrm>
              <a:prstGeom prst="line">
                <a:avLst/>
              </a:prstGeom>
              <a:noFill/>
              <a:ln w="38100">
                <a:solidFill>
                  <a:schemeClr val="tx1"/>
                </a:solidFill>
                <a:miter lim="800000"/>
                <a:headEnd/>
                <a:tailEnd type="triangle" w="med" len="med"/>
              </a:ln>
            </p:spPr>
            <p:txBody>
              <a:bodyPr wrap="none"/>
              <a:lstStyle/>
              <a:p>
                <a:endParaRPr lang="en-US"/>
              </a:p>
            </p:txBody>
          </p:sp>
          <p:sp>
            <p:nvSpPr>
              <p:cNvPr id="96339" name="Line 54"/>
              <p:cNvSpPr>
                <a:spLocks noChangeShapeType="1"/>
              </p:cNvSpPr>
              <p:nvPr/>
            </p:nvSpPr>
            <p:spPr bwMode="auto">
              <a:xfrm flipV="1">
                <a:off x="4617" y="3436"/>
                <a:ext cx="481" cy="0"/>
              </a:xfrm>
              <a:prstGeom prst="line">
                <a:avLst/>
              </a:prstGeom>
              <a:noFill/>
              <a:ln w="38100">
                <a:solidFill>
                  <a:schemeClr val="tx1"/>
                </a:solidFill>
                <a:miter lim="800000"/>
                <a:headEnd/>
                <a:tailEnd type="triangle" w="med" len="med"/>
              </a:ln>
            </p:spPr>
            <p:txBody>
              <a:bodyPr wrap="none"/>
              <a:lstStyle/>
              <a:p>
                <a:endParaRPr lang="en-US"/>
              </a:p>
            </p:txBody>
          </p:sp>
          <p:sp>
            <p:nvSpPr>
              <p:cNvPr id="96341" name="Line 56"/>
              <p:cNvSpPr>
                <a:spLocks noChangeShapeType="1"/>
              </p:cNvSpPr>
              <p:nvPr/>
            </p:nvSpPr>
            <p:spPr bwMode="auto">
              <a:xfrm flipV="1">
                <a:off x="3762" y="3436"/>
                <a:ext cx="481" cy="0"/>
              </a:xfrm>
              <a:prstGeom prst="line">
                <a:avLst/>
              </a:prstGeom>
              <a:noFill/>
              <a:ln w="38100">
                <a:solidFill>
                  <a:schemeClr val="tx1"/>
                </a:solidFill>
                <a:miter lim="800000"/>
                <a:headEnd/>
                <a:tailEnd type="triangle" w="med" len="med"/>
              </a:ln>
            </p:spPr>
            <p:txBody>
              <a:bodyPr wrap="none"/>
              <a:lstStyle/>
              <a:p>
                <a:endParaRPr lang="en-US"/>
              </a:p>
            </p:txBody>
          </p:sp>
          <p:sp>
            <p:nvSpPr>
              <p:cNvPr id="96342" name="Line 57"/>
              <p:cNvSpPr>
                <a:spLocks noChangeShapeType="1"/>
              </p:cNvSpPr>
              <p:nvPr/>
            </p:nvSpPr>
            <p:spPr bwMode="auto">
              <a:xfrm>
                <a:off x="4350" y="3436"/>
                <a:ext cx="160" cy="0"/>
              </a:xfrm>
              <a:prstGeom prst="line">
                <a:avLst/>
              </a:prstGeom>
              <a:noFill/>
              <a:ln w="9525">
                <a:solidFill>
                  <a:schemeClr val="tx1"/>
                </a:solidFill>
                <a:miter lim="800000"/>
                <a:headEnd/>
                <a:tailEnd type="triangle" w="med" len="med"/>
              </a:ln>
            </p:spPr>
            <p:txBody>
              <a:bodyPr wrap="none"/>
              <a:lstStyle/>
              <a:p>
                <a:endParaRPr lang="en-US"/>
              </a:p>
            </p:txBody>
          </p:sp>
          <p:sp>
            <p:nvSpPr>
              <p:cNvPr id="96343" name="Line 58"/>
              <p:cNvSpPr>
                <a:spLocks noChangeShapeType="1"/>
              </p:cNvSpPr>
              <p:nvPr/>
            </p:nvSpPr>
            <p:spPr bwMode="auto">
              <a:xfrm>
                <a:off x="4624" y="3516"/>
                <a:ext cx="161" cy="0"/>
              </a:xfrm>
              <a:prstGeom prst="line">
                <a:avLst/>
              </a:prstGeom>
              <a:noFill/>
              <a:ln w="9525">
                <a:solidFill>
                  <a:schemeClr val="tx1"/>
                </a:solidFill>
                <a:miter lim="800000"/>
                <a:headEnd/>
                <a:tailEnd type="triangle" w="med" len="med"/>
              </a:ln>
            </p:spPr>
            <p:txBody>
              <a:bodyPr wrap="none"/>
              <a:lstStyle/>
              <a:p>
                <a:endParaRPr lang="en-US"/>
              </a:p>
            </p:txBody>
          </p:sp>
          <p:sp>
            <p:nvSpPr>
              <p:cNvPr id="96344" name="Line 59"/>
              <p:cNvSpPr>
                <a:spLocks noChangeShapeType="1"/>
              </p:cNvSpPr>
              <p:nvPr/>
            </p:nvSpPr>
            <p:spPr bwMode="auto">
              <a:xfrm>
                <a:off x="4772" y="3631"/>
                <a:ext cx="160" cy="0"/>
              </a:xfrm>
              <a:prstGeom prst="line">
                <a:avLst/>
              </a:prstGeom>
              <a:noFill/>
              <a:ln w="9525">
                <a:solidFill>
                  <a:schemeClr val="tx1"/>
                </a:solidFill>
                <a:miter lim="800000"/>
                <a:headEnd/>
                <a:tailEnd type="triangle" w="med" len="med"/>
              </a:ln>
            </p:spPr>
            <p:txBody>
              <a:bodyPr wrap="none"/>
              <a:lstStyle/>
              <a:p>
                <a:endParaRPr lang="en-US"/>
              </a:p>
            </p:txBody>
          </p:sp>
          <p:sp>
            <p:nvSpPr>
              <p:cNvPr id="96345" name="Line 60"/>
              <p:cNvSpPr>
                <a:spLocks noChangeShapeType="1"/>
              </p:cNvSpPr>
              <p:nvPr/>
            </p:nvSpPr>
            <p:spPr bwMode="auto">
              <a:xfrm>
                <a:off x="2901" y="3444"/>
                <a:ext cx="160" cy="0"/>
              </a:xfrm>
              <a:prstGeom prst="line">
                <a:avLst/>
              </a:prstGeom>
              <a:noFill/>
              <a:ln w="9525">
                <a:solidFill>
                  <a:schemeClr val="tx1"/>
                </a:solidFill>
                <a:miter lim="800000"/>
                <a:headEnd/>
                <a:tailEnd type="triangle" w="med" len="med"/>
              </a:ln>
            </p:spPr>
            <p:txBody>
              <a:bodyPr wrap="none"/>
              <a:lstStyle/>
              <a:p>
                <a:endParaRPr lang="en-US"/>
              </a:p>
            </p:txBody>
          </p:sp>
          <p:sp>
            <p:nvSpPr>
              <p:cNvPr id="96346" name="Line 61"/>
              <p:cNvSpPr>
                <a:spLocks noChangeShapeType="1"/>
              </p:cNvSpPr>
              <p:nvPr/>
            </p:nvSpPr>
            <p:spPr bwMode="auto">
              <a:xfrm>
                <a:off x="4718" y="3724"/>
                <a:ext cx="161" cy="0"/>
              </a:xfrm>
              <a:prstGeom prst="line">
                <a:avLst/>
              </a:prstGeom>
              <a:noFill/>
              <a:ln w="9525">
                <a:solidFill>
                  <a:schemeClr val="tx1"/>
                </a:solidFill>
                <a:miter lim="800000"/>
                <a:headEnd/>
                <a:tailEnd type="triangle" w="med" len="med"/>
              </a:ln>
            </p:spPr>
            <p:txBody>
              <a:bodyPr wrap="none"/>
              <a:lstStyle/>
              <a:p>
                <a:endParaRPr lang="en-US"/>
              </a:p>
            </p:txBody>
          </p:sp>
          <p:sp>
            <p:nvSpPr>
              <p:cNvPr id="96347" name="Line 62"/>
              <p:cNvSpPr>
                <a:spLocks noChangeShapeType="1"/>
              </p:cNvSpPr>
              <p:nvPr/>
            </p:nvSpPr>
            <p:spPr bwMode="auto">
              <a:xfrm>
                <a:off x="2848" y="3537"/>
                <a:ext cx="160" cy="0"/>
              </a:xfrm>
              <a:prstGeom prst="line">
                <a:avLst/>
              </a:prstGeom>
              <a:noFill/>
              <a:ln w="9525">
                <a:solidFill>
                  <a:schemeClr val="tx1"/>
                </a:solidFill>
                <a:miter lim="800000"/>
                <a:headEnd/>
                <a:tailEnd type="triangle" w="med" len="med"/>
              </a:ln>
            </p:spPr>
            <p:txBody>
              <a:bodyPr wrap="none"/>
              <a:lstStyle/>
              <a:p>
                <a:endParaRPr lang="en-US"/>
              </a:p>
            </p:txBody>
          </p:sp>
          <p:sp>
            <p:nvSpPr>
              <p:cNvPr id="96348" name="Line 63"/>
              <p:cNvSpPr>
                <a:spLocks noChangeShapeType="1"/>
              </p:cNvSpPr>
              <p:nvPr/>
            </p:nvSpPr>
            <p:spPr bwMode="auto">
              <a:xfrm>
                <a:off x="4373" y="3572"/>
                <a:ext cx="160" cy="0"/>
              </a:xfrm>
              <a:prstGeom prst="line">
                <a:avLst/>
              </a:prstGeom>
              <a:noFill/>
              <a:ln w="9525">
                <a:solidFill>
                  <a:schemeClr val="tx1"/>
                </a:solidFill>
                <a:miter lim="800000"/>
                <a:headEnd/>
                <a:tailEnd type="triangle" w="med" len="med"/>
              </a:ln>
            </p:spPr>
            <p:txBody>
              <a:bodyPr wrap="none"/>
              <a:lstStyle/>
              <a:p>
                <a:endParaRPr lang="en-US"/>
              </a:p>
            </p:txBody>
          </p:sp>
          <p:sp>
            <p:nvSpPr>
              <p:cNvPr id="96349" name="Line 64"/>
              <p:cNvSpPr>
                <a:spLocks noChangeShapeType="1"/>
              </p:cNvSpPr>
              <p:nvPr/>
            </p:nvSpPr>
            <p:spPr bwMode="auto">
              <a:xfrm>
                <a:off x="3168" y="3514"/>
                <a:ext cx="161" cy="0"/>
              </a:xfrm>
              <a:prstGeom prst="line">
                <a:avLst/>
              </a:prstGeom>
              <a:noFill/>
              <a:ln w="9525">
                <a:solidFill>
                  <a:schemeClr val="tx1"/>
                </a:solidFill>
                <a:miter lim="800000"/>
                <a:headEnd/>
                <a:tailEnd type="triangle" w="med" len="med"/>
              </a:ln>
            </p:spPr>
            <p:txBody>
              <a:bodyPr wrap="none"/>
              <a:lstStyle/>
              <a:p>
                <a:endParaRPr lang="en-US"/>
              </a:p>
            </p:txBody>
          </p:sp>
          <p:sp>
            <p:nvSpPr>
              <p:cNvPr id="96350" name="Line 65"/>
              <p:cNvSpPr>
                <a:spLocks noChangeShapeType="1"/>
              </p:cNvSpPr>
              <p:nvPr/>
            </p:nvSpPr>
            <p:spPr bwMode="auto">
              <a:xfrm>
                <a:off x="3495" y="3436"/>
                <a:ext cx="160" cy="0"/>
              </a:xfrm>
              <a:prstGeom prst="line">
                <a:avLst/>
              </a:prstGeom>
              <a:noFill/>
              <a:ln w="9525">
                <a:solidFill>
                  <a:schemeClr val="tx1"/>
                </a:solidFill>
                <a:miter lim="800000"/>
                <a:headEnd/>
                <a:tailEnd type="triangle" w="med" len="med"/>
              </a:ln>
            </p:spPr>
            <p:txBody>
              <a:bodyPr wrap="none"/>
              <a:lstStyle/>
              <a:p>
                <a:endParaRPr lang="en-US"/>
              </a:p>
            </p:txBody>
          </p:sp>
          <p:sp>
            <p:nvSpPr>
              <p:cNvPr id="96351" name="Line 66"/>
              <p:cNvSpPr>
                <a:spLocks noChangeShapeType="1"/>
              </p:cNvSpPr>
              <p:nvPr/>
            </p:nvSpPr>
            <p:spPr bwMode="auto">
              <a:xfrm flipV="1">
                <a:off x="4510" y="3623"/>
                <a:ext cx="588" cy="0"/>
              </a:xfrm>
              <a:prstGeom prst="line">
                <a:avLst/>
              </a:prstGeom>
              <a:noFill/>
              <a:ln w="9525">
                <a:solidFill>
                  <a:schemeClr val="tx1"/>
                </a:solidFill>
                <a:miter lim="800000"/>
                <a:headEnd/>
                <a:tailEnd type="triangle" w="med" len="med"/>
              </a:ln>
            </p:spPr>
            <p:txBody>
              <a:bodyPr wrap="none"/>
              <a:lstStyle/>
              <a:p>
                <a:endParaRPr lang="en-US"/>
              </a:p>
            </p:txBody>
          </p:sp>
          <p:sp>
            <p:nvSpPr>
              <p:cNvPr id="96354" name="Line 69"/>
              <p:cNvSpPr>
                <a:spLocks noChangeShapeType="1"/>
              </p:cNvSpPr>
              <p:nvPr/>
            </p:nvSpPr>
            <p:spPr bwMode="auto">
              <a:xfrm flipV="1">
                <a:off x="4662" y="3716"/>
                <a:ext cx="588" cy="0"/>
              </a:xfrm>
              <a:prstGeom prst="line">
                <a:avLst/>
              </a:prstGeom>
              <a:noFill/>
              <a:ln w="9525">
                <a:solidFill>
                  <a:schemeClr val="tx1"/>
                </a:solidFill>
                <a:miter lim="800000"/>
                <a:headEnd/>
                <a:tailEnd type="triangle" w="med" len="med"/>
              </a:ln>
            </p:spPr>
            <p:txBody>
              <a:bodyPr wrap="none"/>
              <a:lstStyle/>
              <a:p>
                <a:endParaRPr lang="en-US"/>
              </a:p>
            </p:txBody>
          </p:sp>
          <p:sp>
            <p:nvSpPr>
              <p:cNvPr id="96355" name="Line 70"/>
              <p:cNvSpPr>
                <a:spLocks noChangeShapeType="1"/>
              </p:cNvSpPr>
              <p:nvPr/>
            </p:nvSpPr>
            <p:spPr bwMode="auto">
              <a:xfrm flipV="1">
                <a:off x="2580" y="3284"/>
                <a:ext cx="481" cy="0"/>
              </a:xfrm>
              <a:prstGeom prst="line">
                <a:avLst/>
              </a:prstGeom>
              <a:noFill/>
              <a:ln w="38100">
                <a:solidFill>
                  <a:schemeClr val="tx1"/>
                </a:solidFill>
                <a:miter lim="800000"/>
                <a:headEnd/>
                <a:tailEnd type="triangle" w="med" len="med"/>
              </a:ln>
            </p:spPr>
            <p:txBody>
              <a:bodyPr wrap="none"/>
              <a:lstStyle/>
              <a:p>
                <a:endParaRPr lang="en-US"/>
              </a:p>
            </p:txBody>
          </p:sp>
          <p:sp>
            <p:nvSpPr>
              <p:cNvPr id="96357" name="Line 72"/>
              <p:cNvSpPr>
                <a:spLocks noChangeShapeType="1"/>
              </p:cNvSpPr>
              <p:nvPr/>
            </p:nvSpPr>
            <p:spPr bwMode="auto">
              <a:xfrm>
                <a:off x="2527" y="3351"/>
                <a:ext cx="534" cy="0"/>
              </a:xfrm>
              <a:prstGeom prst="line">
                <a:avLst/>
              </a:prstGeom>
              <a:noFill/>
              <a:ln w="9525">
                <a:solidFill>
                  <a:schemeClr val="tx1"/>
                </a:solidFill>
                <a:miter lim="800000"/>
                <a:headEnd/>
                <a:tailEnd type="triangle" w="med" len="med"/>
              </a:ln>
            </p:spPr>
            <p:txBody>
              <a:bodyPr wrap="none"/>
              <a:lstStyle/>
              <a:p>
                <a:endParaRPr lang="en-US"/>
              </a:p>
            </p:txBody>
          </p:sp>
          <p:sp>
            <p:nvSpPr>
              <p:cNvPr id="96358" name="Line 73"/>
              <p:cNvSpPr>
                <a:spLocks noChangeShapeType="1"/>
              </p:cNvSpPr>
              <p:nvPr/>
            </p:nvSpPr>
            <p:spPr bwMode="auto">
              <a:xfrm flipV="1">
                <a:off x="2741" y="3332"/>
                <a:ext cx="641" cy="0"/>
              </a:xfrm>
              <a:prstGeom prst="line">
                <a:avLst/>
              </a:prstGeom>
              <a:noFill/>
              <a:ln w="9525">
                <a:solidFill>
                  <a:schemeClr val="tx1"/>
                </a:solidFill>
                <a:miter lim="800000"/>
                <a:headEnd/>
                <a:tailEnd type="triangle" w="med" len="med"/>
              </a:ln>
            </p:spPr>
            <p:txBody>
              <a:bodyPr wrap="none"/>
              <a:lstStyle/>
              <a:p>
                <a:endParaRPr lang="en-US"/>
              </a:p>
            </p:txBody>
          </p:sp>
          <p:sp>
            <p:nvSpPr>
              <p:cNvPr id="96359" name="Line 74"/>
              <p:cNvSpPr>
                <a:spLocks noChangeShapeType="1"/>
              </p:cNvSpPr>
              <p:nvPr/>
            </p:nvSpPr>
            <p:spPr bwMode="auto">
              <a:xfrm flipV="1">
                <a:off x="3115" y="3351"/>
                <a:ext cx="534" cy="0"/>
              </a:xfrm>
              <a:prstGeom prst="line">
                <a:avLst/>
              </a:prstGeom>
              <a:noFill/>
              <a:ln w="9525">
                <a:solidFill>
                  <a:schemeClr val="tx1"/>
                </a:solidFill>
                <a:miter lim="800000"/>
                <a:headEnd/>
                <a:tailEnd type="triangle" w="med" len="med"/>
              </a:ln>
            </p:spPr>
            <p:txBody>
              <a:bodyPr wrap="none"/>
              <a:lstStyle/>
              <a:p>
                <a:endParaRPr lang="en-US"/>
              </a:p>
            </p:txBody>
          </p:sp>
          <p:sp>
            <p:nvSpPr>
              <p:cNvPr id="96360" name="Line 75"/>
              <p:cNvSpPr>
                <a:spLocks noChangeShapeType="1"/>
              </p:cNvSpPr>
              <p:nvPr/>
            </p:nvSpPr>
            <p:spPr bwMode="auto">
              <a:xfrm flipV="1">
                <a:off x="4836" y="3476"/>
                <a:ext cx="588" cy="0"/>
              </a:xfrm>
              <a:prstGeom prst="line">
                <a:avLst/>
              </a:prstGeom>
              <a:noFill/>
              <a:ln w="28575">
                <a:solidFill>
                  <a:schemeClr val="tx1"/>
                </a:solidFill>
                <a:miter lim="800000"/>
                <a:headEnd/>
                <a:tailEnd type="triangle" w="med" len="med"/>
              </a:ln>
            </p:spPr>
            <p:txBody>
              <a:bodyPr wrap="none"/>
              <a:lstStyle/>
              <a:p>
                <a:endParaRPr lang="en-US"/>
              </a:p>
            </p:txBody>
          </p:sp>
          <p:sp>
            <p:nvSpPr>
              <p:cNvPr id="96361" name="Line 76"/>
              <p:cNvSpPr>
                <a:spLocks noChangeShapeType="1"/>
              </p:cNvSpPr>
              <p:nvPr/>
            </p:nvSpPr>
            <p:spPr bwMode="auto">
              <a:xfrm flipV="1">
                <a:off x="4077" y="3351"/>
                <a:ext cx="1039" cy="0"/>
              </a:xfrm>
              <a:prstGeom prst="line">
                <a:avLst/>
              </a:prstGeom>
              <a:noFill/>
              <a:ln w="9525">
                <a:solidFill>
                  <a:schemeClr val="tx1"/>
                </a:solidFill>
                <a:miter lim="800000"/>
                <a:headEnd/>
                <a:tailEnd type="triangle" w="med" len="med"/>
              </a:ln>
            </p:spPr>
            <p:txBody>
              <a:bodyPr wrap="none"/>
              <a:lstStyle/>
              <a:p>
                <a:endParaRPr lang="en-US"/>
              </a:p>
            </p:txBody>
          </p:sp>
          <p:sp>
            <p:nvSpPr>
              <p:cNvPr id="96362" name="Line 77"/>
              <p:cNvSpPr>
                <a:spLocks noChangeShapeType="1"/>
              </p:cNvSpPr>
              <p:nvPr/>
            </p:nvSpPr>
            <p:spPr bwMode="auto">
              <a:xfrm>
                <a:off x="3382" y="3444"/>
                <a:ext cx="855" cy="0"/>
              </a:xfrm>
              <a:prstGeom prst="line">
                <a:avLst/>
              </a:prstGeom>
              <a:noFill/>
              <a:ln w="9525">
                <a:solidFill>
                  <a:schemeClr val="tx1"/>
                </a:solidFill>
                <a:miter lim="800000"/>
                <a:headEnd/>
                <a:tailEnd type="triangle" w="med" len="med"/>
              </a:ln>
            </p:spPr>
            <p:txBody>
              <a:bodyPr wrap="none"/>
              <a:lstStyle/>
              <a:p>
                <a:endParaRPr lang="en-US"/>
              </a:p>
            </p:txBody>
          </p:sp>
          <p:sp>
            <p:nvSpPr>
              <p:cNvPr id="96363" name="Line 78"/>
              <p:cNvSpPr>
                <a:spLocks noChangeShapeType="1"/>
              </p:cNvSpPr>
              <p:nvPr/>
            </p:nvSpPr>
            <p:spPr bwMode="auto">
              <a:xfrm flipV="1">
                <a:off x="3542" y="3514"/>
                <a:ext cx="794" cy="0"/>
              </a:xfrm>
              <a:prstGeom prst="line">
                <a:avLst/>
              </a:prstGeom>
              <a:noFill/>
              <a:ln w="9525">
                <a:solidFill>
                  <a:schemeClr val="tx1"/>
                </a:solidFill>
                <a:miter lim="800000"/>
                <a:headEnd/>
                <a:tailEnd type="triangle" w="med" len="med"/>
              </a:ln>
            </p:spPr>
            <p:txBody>
              <a:bodyPr wrap="none"/>
              <a:lstStyle/>
              <a:p>
                <a:endParaRPr lang="en-US"/>
              </a:p>
            </p:txBody>
          </p:sp>
          <p:sp>
            <p:nvSpPr>
              <p:cNvPr id="96366" name="Line 81"/>
              <p:cNvSpPr>
                <a:spLocks noChangeShapeType="1"/>
              </p:cNvSpPr>
              <p:nvPr/>
            </p:nvSpPr>
            <p:spPr bwMode="auto">
              <a:xfrm flipV="1">
                <a:off x="3489" y="3351"/>
                <a:ext cx="428" cy="0"/>
              </a:xfrm>
              <a:prstGeom prst="line">
                <a:avLst/>
              </a:prstGeom>
              <a:noFill/>
              <a:ln w="9525">
                <a:solidFill>
                  <a:schemeClr val="tx1"/>
                </a:solidFill>
                <a:miter lim="800000"/>
                <a:headEnd/>
                <a:tailEnd type="triangle" w="med" len="med"/>
              </a:ln>
            </p:spPr>
            <p:txBody>
              <a:bodyPr wrap="none"/>
              <a:lstStyle/>
              <a:p>
                <a:endParaRPr lang="en-US"/>
              </a:p>
            </p:txBody>
          </p:sp>
          <p:sp>
            <p:nvSpPr>
              <p:cNvPr id="96367" name="Line 82"/>
              <p:cNvSpPr>
                <a:spLocks noChangeShapeType="1"/>
              </p:cNvSpPr>
              <p:nvPr/>
            </p:nvSpPr>
            <p:spPr bwMode="auto">
              <a:xfrm flipV="1">
                <a:off x="4023" y="3351"/>
                <a:ext cx="802" cy="0"/>
              </a:xfrm>
              <a:prstGeom prst="line">
                <a:avLst/>
              </a:prstGeom>
              <a:noFill/>
              <a:ln w="9525">
                <a:solidFill>
                  <a:schemeClr val="tx1"/>
                </a:solidFill>
                <a:miter lim="800000"/>
                <a:headEnd/>
                <a:tailEnd type="triangle" w="med" len="med"/>
              </a:ln>
            </p:spPr>
            <p:txBody>
              <a:bodyPr wrap="none"/>
              <a:lstStyle/>
              <a:p>
                <a:endParaRPr lang="en-US"/>
              </a:p>
            </p:txBody>
          </p:sp>
          <p:sp>
            <p:nvSpPr>
              <p:cNvPr id="96368" name="Line 83"/>
              <p:cNvSpPr>
                <a:spLocks noChangeShapeType="1"/>
              </p:cNvSpPr>
              <p:nvPr/>
            </p:nvSpPr>
            <p:spPr bwMode="auto">
              <a:xfrm>
                <a:off x="2792" y="3716"/>
                <a:ext cx="160" cy="0"/>
              </a:xfrm>
              <a:prstGeom prst="line">
                <a:avLst/>
              </a:prstGeom>
              <a:noFill/>
              <a:ln w="9525">
                <a:solidFill>
                  <a:schemeClr val="tx1"/>
                </a:solidFill>
                <a:miter lim="800000"/>
                <a:headEnd/>
                <a:tailEnd type="triangle" w="med" len="med"/>
              </a:ln>
            </p:spPr>
            <p:txBody>
              <a:bodyPr wrap="none"/>
              <a:lstStyle/>
              <a:p>
                <a:endParaRPr lang="en-US"/>
              </a:p>
            </p:txBody>
          </p:sp>
          <p:sp>
            <p:nvSpPr>
              <p:cNvPr id="96369" name="Line 84"/>
              <p:cNvSpPr>
                <a:spLocks noChangeShapeType="1"/>
              </p:cNvSpPr>
              <p:nvPr/>
            </p:nvSpPr>
            <p:spPr bwMode="auto">
              <a:xfrm flipV="1">
                <a:off x="2794" y="3332"/>
                <a:ext cx="321" cy="0"/>
              </a:xfrm>
              <a:prstGeom prst="line">
                <a:avLst/>
              </a:prstGeom>
              <a:noFill/>
              <a:ln w="9525">
                <a:solidFill>
                  <a:schemeClr val="tx1"/>
                </a:solidFill>
                <a:miter lim="800000"/>
                <a:headEnd/>
                <a:tailEnd type="triangle" w="med" len="med"/>
              </a:ln>
            </p:spPr>
            <p:txBody>
              <a:bodyPr wrap="none"/>
              <a:lstStyle/>
              <a:p>
                <a:endParaRPr lang="en-US"/>
              </a:p>
            </p:txBody>
          </p:sp>
          <p:sp>
            <p:nvSpPr>
              <p:cNvPr id="96370" name="Line 85"/>
              <p:cNvSpPr>
                <a:spLocks noChangeShapeType="1"/>
              </p:cNvSpPr>
              <p:nvPr/>
            </p:nvSpPr>
            <p:spPr bwMode="auto">
              <a:xfrm flipV="1">
                <a:off x="3744" y="3716"/>
                <a:ext cx="214" cy="0"/>
              </a:xfrm>
              <a:prstGeom prst="line">
                <a:avLst/>
              </a:prstGeom>
              <a:noFill/>
              <a:ln w="9525">
                <a:solidFill>
                  <a:schemeClr val="tx1"/>
                </a:solidFill>
                <a:miter lim="800000"/>
                <a:headEnd/>
                <a:tailEnd type="triangle" w="med" len="med"/>
              </a:ln>
            </p:spPr>
            <p:txBody>
              <a:bodyPr wrap="none"/>
              <a:lstStyle/>
              <a:p>
                <a:endParaRPr lang="en-US"/>
              </a:p>
            </p:txBody>
          </p:sp>
          <p:sp>
            <p:nvSpPr>
              <p:cNvPr id="96371" name="Line 86"/>
              <p:cNvSpPr>
                <a:spLocks noChangeShapeType="1"/>
              </p:cNvSpPr>
              <p:nvPr/>
            </p:nvSpPr>
            <p:spPr bwMode="auto">
              <a:xfrm>
                <a:off x="2845" y="3529"/>
                <a:ext cx="160" cy="0"/>
              </a:xfrm>
              <a:prstGeom prst="line">
                <a:avLst/>
              </a:prstGeom>
              <a:noFill/>
              <a:ln w="9525">
                <a:solidFill>
                  <a:schemeClr val="tx1"/>
                </a:solidFill>
                <a:miter lim="800000"/>
                <a:headEnd/>
                <a:tailEnd type="triangle" w="med" len="med"/>
              </a:ln>
            </p:spPr>
            <p:txBody>
              <a:bodyPr wrap="none"/>
              <a:lstStyle/>
              <a:p>
                <a:endParaRPr lang="en-US"/>
              </a:p>
            </p:txBody>
          </p:sp>
          <p:sp>
            <p:nvSpPr>
              <p:cNvPr id="96373" name="Line 88"/>
              <p:cNvSpPr>
                <a:spLocks noChangeShapeType="1"/>
              </p:cNvSpPr>
              <p:nvPr/>
            </p:nvSpPr>
            <p:spPr bwMode="auto">
              <a:xfrm>
                <a:off x="4083" y="3529"/>
                <a:ext cx="160" cy="0"/>
              </a:xfrm>
              <a:prstGeom prst="line">
                <a:avLst/>
              </a:prstGeom>
              <a:noFill/>
              <a:ln w="9525">
                <a:solidFill>
                  <a:schemeClr val="tx1"/>
                </a:solidFill>
                <a:miter lim="800000"/>
                <a:headEnd/>
                <a:tailEnd type="triangle" w="med" len="med"/>
              </a:ln>
            </p:spPr>
            <p:txBody>
              <a:bodyPr wrap="none"/>
              <a:lstStyle/>
              <a:p>
                <a:endParaRPr lang="en-US"/>
              </a:p>
            </p:txBody>
          </p:sp>
          <p:sp>
            <p:nvSpPr>
              <p:cNvPr id="96374" name="Line 89"/>
              <p:cNvSpPr>
                <a:spLocks noChangeShapeType="1"/>
              </p:cNvSpPr>
              <p:nvPr/>
            </p:nvSpPr>
            <p:spPr bwMode="auto">
              <a:xfrm>
                <a:off x="4577" y="3553"/>
                <a:ext cx="161" cy="0"/>
              </a:xfrm>
              <a:prstGeom prst="line">
                <a:avLst/>
              </a:prstGeom>
              <a:noFill/>
              <a:ln w="9525">
                <a:solidFill>
                  <a:schemeClr val="tx1"/>
                </a:solidFill>
                <a:miter lim="800000"/>
                <a:headEnd/>
                <a:tailEnd type="triangle" w="med" len="med"/>
              </a:ln>
            </p:spPr>
            <p:txBody>
              <a:bodyPr wrap="none"/>
              <a:lstStyle/>
              <a:p>
                <a:endParaRPr lang="en-US"/>
              </a:p>
            </p:txBody>
          </p:sp>
          <p:sp>
            <p:nvSpPr>
              <p:cNvPr id="96375" name="Line 90"/>
              <p:cNvSpPr>
                <a:spLocks noChangeShapeType="1"/>
              </p:cNvSpPr>
              <p:nvPr/>
            </p:nvSpPr>
            <p:spPr bwMode="auto">
              <a:xfrm>
                <a:off x="4772" y="3444"/>
                <a:ext cx="160" cy="0"/>
              </a:xfrm>
              <a:prstGeom prst="line">
                <a:avLst/>
              </a:prstGeom>
              <a:noFill/>
              <a:ln w="9525">
                <a:solidFill>
                  <a:schemeClr val="tx1"/>
                </a:solidFill>
                <a:miter lim="800000"/>
                <a:headEnd/>
                <a:tailEnd type="triangle" w="med" len="med"/>
              </a:ln>
            </p:spPr>
            <p:txBody>
              <a:bodyPr wrap="none"/>
              <a:lstStyle/>
              <a:p>
                <a:endParaRPr lang="en-US"/>
              </a:p>
            </p:txBody>
          </p:sp>
          <p:sp>
            <p:nvSpPr>
              <p:cNvPr id="96376" name="Line 91"/>
              <p:cNvSpPr>
                <a:spLocks noChangeShapeType="1"/>
              </p:cNvSpPr>
              <p:nvPr/>
            </p:nvSpPr>
            <p:spPr bwMode="auto">
              <a:xfrm flipV="1">
                <a:off x="2471" y="3623"/>
                <a:ext cx="802" cy="0"/>
              </a:xfrm>
              <a:prstGeom prst="line">
                <a:avLst/>
              </a:prstGeom>
              <a:noFill/>
              <a:ln w="9525">
                <a:solidFill>
                  <a:schemeClr val="tx1"/>
                </a:solidFill>
                <a:miter lim="800000"/>
                <a:headEnd/>
                <a:tailEnd type="triangle" w="med" len="med"/>
              </a:ln>
            </p:spPr>
            <p:txBody>
              <a:bodyPr wrap="none"/>
              <a:lstStyle/>
              <a:p>
                <a:endParaRPr lang="en-US"/>
              </a:p>
            </p:txBody>
          </p:sp>
          <p:sp>
            <p:nvSpPr>
              <p:cNvPr id="96378" name="Line 93"/>
              <p:cNvSpPr>
                <a:spLocks noChangeShapeType="1"/>
              </p:cNvSpPr>
              <p:nvPr/>
            </p:nvSpPr>
            <p:spPr bwMode="auto">
              <a:xfrm>
                <a:off x="2219" y="3609"/>
                <a:ext cx="160" cy="0"/>
              </a:xfrm>
              <a:prstGeom prst="line">
                <a:avLst/>
              </a:prstGeom>
              <a:noFill/>
              <a:ln w="9525">
                <a:solidFill>
                  <a:schemeClr val="tx1"/>
                </a:solidFill>
                <a:miter lim="800000"/>
                <a:headEnd/>
                <a:tailEnd type="triangle" w="med" len="med"/>
              </a:ln>
            </p:spPr>
            <p:txBody>
              <a:bodyPr wrap="none"/>
              <a:lstStyle/>
              <a:p>
                <a:endParaRPr lang="en-US"/>
              </a:p>
            </p:txBody>
          </p:sp>
          <p:sp>
            <p:nvSpPr>
              <p:cNvPr id="96379" name="Line 94"/>
              <p:cNvSpPr>
                <a:spLocks noChangeShapeType="1"/>
              </p:cNvSpPr>
              <p:nvPr/>
            </p:nvSpPr>
            <p:spPr bwMode="auto">
              <a:xfrm>
                <a:off x="2807" y="3574"/>
                <a:ext cx="160" cy="0"/>
              </a:xfrm>
              <a:prstGeom prst="line">
                <a:avLst/>
              </a:prstGeom>
              <a:noFill/>
              <a:ln w="9525">
                <a:solidFill>
                  <a:schemeClr val="tx1"/>
                </a:solidFill>
                <a:miter lim="800000"/>
                <a:headEnd/>
                <a:tailEnd type="triangle" w="med" len="med"/>
              </a:ln>
            </p:spPr>
            <p:txBody>
              <a:bodyPr wrap="none"/>
              <a:lstStyle/>
              <a:p>
                <a:endParaRPr lang="en-US"/>
              </a:p>
            </p:txBody>
          </p:sp>
          <p:sp>
            <p:nvSpPr>
              <p:cNvPr id="96380" name="Line 95"/>
              <p:cNvSpPr>
                <a:spLocks noChangeShapeType="1"/>
              </p:cNvSpPr>
              <p:nvPr/>
            </p:nvSpPr>
            <p:spPr bwMode="auto">
              <a:xfrm>
                <a:off x="2473" y="3444"/>
                <a:ext cx="161" cy="0"/>
              </a:xfrm>
              <a:prstGeom prst="line">
                <a:avLst/>
              </a:prstGeom>
              <a:noFill/>
              <a:ln w="9525">
                <a:solidFill>
                  <a:schemeClr val="tx1"/>
                </a:solidFill>
                <a:miter lim="800000"/>
                <a:headEnd/>
                <a:tailEnd type="triangle" w="med" len="med"/>
              </a:ln>
            </p:spPr>
            <p:txBody>
              <a:bodyPr wrap="none"/>
              <a:lstStyle/>
              <a:p>
                <a:endParaRPr lang="en-US"/>
              </a:p>
            </p:txBody>
          </p:sp>
          <p:sp>
            <p:nvSpPr>
              <p:cNvPr id="96381" name="Line 96"/>
              <p:cNvSpPr>
                <a:spLocks noChangeShapeType="1"/>
              </p:cNvSpPr>
              <p:nvPr/>
            </p:nvSpPr>
            <p:spPr bwMode="auto">
              <a:xfrm flipV="1">
                <a:off x="3168" y="3444"/>
                <a:ext cx="535" cy="0"/>
              </a:xfrm>
              <a:prstGeom prst="line">
                <a:avLst/>
              </a:prstGeom>
              <a:noFill/>
              <a:ln w="9525">
                <a:solidFill>
                  <a:schemeClr val="tx1"/>
                </a:solidFill>
                <a:miter lim="800000"/>
                <a:headEnd/>
                <a:tailEnd type="triangle" w="med" len="med"/>
              </a:ln>
            </p:spPr>
            <p:txBody>
              <a:bodyPr wrap="none"/>
              <a:lstStyle/>
              <a:p>
                <a:endParaRPr lang="en-US"/>
              </a:p>
            </p:txBody>
          </p:sp>
          <p:sp>
            <p:nvSpPr>
              <p:cNvPr id="96382" name="Line 97"/>
              <p:cNvSpPr>
                <a:spLocks noChangeShapeType="1"/>
              </p:cNvSpPr>
              <p:nvPr/>
            </p:nvSpPr>
            <p:spPr bwMode="auto">
              <a:xfrm>
                <a:off x="2524" y="3529"/>
                <a:ext cx="161" cy="0"/>
              </a:xfrm>
              <a:prstGeom prst="line">
                <a:avLst/>
              </a:prstGeom>
              <a:noFill/>
              <a:ln w="9525">
                <a:solidFill>
                  <a:schemeClr val="tx1"/>
                </a:solidFill>
                <a:miter lim="800000"/>
                <a:headEnd/>
                <a:tailEnd type="triangle" w="med" len="med"/>
              </a:ln>
            </p:spPr>
            <p:txBody>
              <a:bodyPr wrap="none"/>
              <a:lstStyle/>
              <a:p>
                <a:endParaRPr lang="en-US"/>
              </a:p>
            </p:txBody>
          </p:sp>
          <p:sp>
            <p:nvSpPr>
              <p:cNvPr id="96383" name="Line 98"/>
              <p:cNvSpPr>
                <a:spLocks noChangeShapeType="1"/>
              </p:cNvSpPr>
              <p:nvPr/>
            </p:nvSpPr>
            <p:spPr bwMode="auto">
              <a:xfrm>
                <a:off x="2774" y="3632"/>
                <a:ext cx="160" cy="0"/>
              </a:xfrm>
              <a:prstGeom prst="line">
                <a:avLst/>
              </a:prstGeom>
              <a:noFill/>
              <a:ln w="9525">
                <a:solidFill>
                  <a:schemeClr val="tx1"/>
                </a:solidFill>
                <a:miter lim="800000"/>
                <a:headEnd/>
                <a:tailEnd type="triangle" w="med" len="med"/>
              </a:ln>
            </p:spPr>
            <p:txBody>
              <a:bodyPr wrap="none"/>
              <a:lstStyle/>
              <a:p>
                <a:endParaRPr lang="en-US"/>
              </a:p>
            </p:txBody>
          </p:sp>
          <p:sp>
            <p:nvSpPr>
              <p:cNvPr id="96384" name="Line 99"/>
              <p:cNvSpPr>
                <a:spLocks noChangeShapeType="1"/>
              </p:cNvSpPr>
              <p:nvPr/>
            </p:nvSpPr>
            <p:spPr bwMode="auto">
              <a:xfrm flipV="1">
                <a:off x="3382" y="3444"/>
                <a:ext cx="535" cy="0"/>
              </a:xfrm>
              <a:prstGeom prst="line">
                <a:avLst/>
              </a:prstGeom>
              <a:noFill/>
              <a:ln w="9525">
                <a:solidFill>
                  <a:schemeClr val="tx1"/>
                </a:solidFill>
                <a:miter lim="800000"/>
                <a:headEnd/>
                <a:tailEnd type="triangle" w="med" len="med"/>
              </a:ln>
            </p:spPr>
            <p:txBody>
              <a:bodyPr wrap="none"/>
              <a:lstStyle/>
              <a:p>
                <a:endParaRPr lang="en-US"/>
              </a:p>
            </p:txBody>
          </p:sp>
          <p:sp>
            <p:nvSpPr>
              <p:cNvPr id="96385" name="Line 100"/>
              <p:cNvSpPr>
                <a:spLocks noChangeShapeType="1"/>
              </p:cNvSpPr>
              <p:nvPr/>
            </p:nvSpPr>
            <p:spPr bwMode="auto">
              <a:xfrm>
                <a:off x="2738" y="3529"/>
                <a:ext cx="161" cy="0"/>
              </a:xfrm>
              <a:prstGeom prst="line">
                <a:avLst/>
              </a:prstGeom>
              <a:noFill/>
              <a:ln w="9525">
                <a:solidFill>
                  <a:schemeClr val="tx1"/>
                </a:solidFill>
                <a:miter lim="800000"/>
                <a:headEnd/>
                <a:tailEnd type="triangle" w="med" len="med"/>
              </a:ln>
            </p:spPr>
            <p:txBody>
              <a:bodyPr wrap="none"/>
              <a:lstStyle/>
              <a:p>
                <a:endParaRPr lang="en-US"/>
              </a:p>
            </p:txBody>
          </p:sp>
          <p:sp>
            <p:nvSpPr>
              <p:cNvPr id="96386" name="Line 101"/>
              <p:cNvSpPr>
                <a:spLocks noChangeShapeType="1"/>
              </p:cNvSpPr>
              <p:nvPr/>
            </p:nvSpPr>
            <p:spPr bwMode="auto">
              <a:xfrm>
                <a:off x="2280" y="3432"/>
                <a:ext cx="160" cy="0"/>
              </a:xfrm>
              <a:prstGeom prst="line">
                <a:avLst/>
              </a:prstGeom>
              <a:noFill/>
              <a:ln w="9525">
                <a:solidFill>
                  <a:schemeClr val="tx1"/>
                </a:solidFill>
                <a:miter lim="800000"/>
                <a:headEnd/>
                <a:tailEnd type="triangle" w="med" len="med"/>
              </a:ln>
            </p:spPr>
            <p:txBody>
              <a:bodyPr wrap="none"/>
              <a:lstStyle/>
              <a:p>
                <a:endParaRPr lang="en-US"/>
              </a:p>
            </p:txBody>
          </p:sp>
          <p:sp>
            <p:nvSpPr>
              <p:cNvPr id="96387" name="Line 102"/>
              <p:cNvSpPr>
                <a:spLocks noChangeShapeType="1"/>
              </p:cNvSpPr>
              <p:nvPr/>
            </p:nvSpPr>
            <p:spPr bwMode="auto">
              <a:xfrm>
                <a:off x="2304" y="3553"/>
                <a:ext cx="160" cy="0"/>
              </a:xfrm>
              <a:prstGeom prst="line">
                <a:avLst/>
              </a:prstGeom>
              <a:noFill/>
              <a:ln w="9525">
                <a:solidFill>
                  <a:schemeClr val="tx1"/>
                </a:solidFill>
                <a:miter lim="800000"/>
                <a:headEnd/>
                <a:tailEnd type="triangle" w="med" len="med"/>
              </a:ln>
            </p:spPr>
            <p:txBody>
              <a:bodyPr wrap="none"/>
              <a:lstStyle/>
              <a:p>
                <a:endParaRPr lang="en-US"/>
              </a:p>
            </p:txBody>
          </p:sp>
          <p:sp>
            <p:nvSpPr>
              <p:cNvPr id="96388" name="Line 103"/>
              <p:cNvSpPr>
                <a:spLocks noChangeShapeType="1"/>
              </p:cNvSpPr>
              <p:nvPr/>
            </p:nvSpPr>
            <p:spPr bwMode="auto">
              <a:xfrm flipV="1">
                <a:off x="3059" y="3529"/>
                <a:ext cx="534" cy="0"/>
              </a:xfrm>
              <a:prstGeom prst="line">
                <a:avLst/>
              </a:prstGeom>
              <a:noFill/>
              <a:ln w="9525">
                <a:solidFill>
                  <a:schemeClr val="tx1"/>
                </a:solidFill>
                <a:miter lim="800000"/>
                <a:headEnd/>
                <a:tailEnd type="triangle" w="med" len="med"/>
              </a:ln>
            </p:spPr>
            <p:txBody>
              <a:bodyPr wrap="none"/>
              <a:lstStyle/>
              <a:p>
                <a:endParaRPr lang="en-US"/>
              </a:p>
            </p:txBody>
          </p:sp>
          <p:sp>
            <p:nvSpPr>
              <p:cNvPr id="96389" name="Line 104"/>
              <p:cNvSpPr>
                <a:spLocks noChangeShapeType="1"/>
              </p:cNvSpPr>
              <p:nvPr/>
            </p:nvSpPr>
            <p:spPr bwMode="auto">
              <a:xfrm>
                <a:off x="2311" y="3716"/>
                <a:ext cx="160" cy="0"/>
              </a:xfrm>
              <a:prstGeom prst="line">
                <a:avLst/>
              </a:prstGeom>
              <a:noFill/>
              <a:ln w="9525">
                <a:solidFill>
                  <a:schemeClr val="tx1"/>
                </a:solidFill>
                <a:miter lim="800000"/>
                <a:headEnd/>
                <a:tailEnd type="triangle" w="med" len="med"/>
              </a:ln>
            </p:spPr>
            <p:txBody>
              <a:bodyPr wrap="none"/>
              <a:lstStyle/>
              <a:p>
                <a:endParaRPr lang="en-US"/>
              </a:p>
            </p:txBody>
          </p:sp>
          <p:sp>
            <p:nvSpPr>
              <p:cNvPr id="96390" name="Line 105"/>
              <p:cNvSpPr>
                <a:spLocks noChangeShapeType="1"/>
              </p:cNvSpPr>
              <p:nvPr/>
            </p:nvSpPr>
            <p:spPr bwMode="auto">
              <a:xfrm flipV="1">
                <a:off x="3489" y="3351"/>
                <a:ext cx="428" cy="0"/>
              </a:xfrm>
              <a:prstGeom prst="line">
                <a:avLst/>
              </a:prstGeom>
              <a:noFill/>
              <a:ln w="9525">
                <a:solidFill>
                  <a:schemeClr val="tx1"/>
                </a:solidFill>
                <a:miter lim="800000"/>
                <a:headEnd/>
                <a:tailEnd type="triangle" w="med" len="med"/>
              </a:ln>
            </p:spPr>
            <p:txBody>
              <a:bodyPr wrap="none"/>
              <a:lstStyle/>
              <a:p>
                <a:endParaRPr lang="en-US"/>
              </a:p>
            </p:txBody>
          </p:sp>
          <p:sp>
            <p:nvSpPr>
              <p:cNvPr id="96391" name="Line 106"/>
              <p:cNvSpPr>
                <a:spLocks noChangeShapeType="1"/>
              </p:cNvSpPr>
              <p:nvPr/>
            </p:nvSpPr>
            <p:spPr bwMode="auto">
              <a:xfrm>
                <a:off x="2048" y="3380"/>
                <a:ext cx="160" cy="0"/>
              </a:xfrm>
              <a:prstGeom prst="line">
                <a:avLst/>
              </a:prstGeom>
              <a:noFill/>
              <a:ln w="9525">
                <a:solidFill>
                  <a:schemeClr val="tx1"/>
                </a:solidFill>
                <a:miter lim="800000"/>
                <a:headEnd/>
                <a:tailEnd type="triangle" w="med" len="med"/>
              </a:ln>
            </p:spPr>
            <p:txBody>
              <a:bodyPr wrap="none"/>
              <a:lstStyle/>
              <a:p>
                <a:endParaRPr lang="en-US"/>
              </a:p>
            </p:txBody>
          </p:sp>
          <p:sp>
            <p:nvSpPr>
              <p:cNvPr id="96392" name="Line 107"/>
              <p:cNvSpPr>
                <a:spLocks noChangeShapeType="1"/>
              </p:cNvSpPr>
              <p:nvPr/>
            </p:nvSpPr>
            <p:spPr bwMode="auto">
              <a:xfrm flipV="1">
                <a:off x="4074" y="3716"/>
                <a:ext cx="481" cy="0"/>
              </a:xfrm>
              <a:prstGeom prst="line">
                <a:avLst/>
              </a:prstGeom>
              <a:noFill/>
              <a:ln w="38100">
                <a:solidFill>
                  <a:schemeClr val="tx1"/>
                </a:solidFill>
                <a:miter lim="800000"/>
                <a:headEnd/>
                <a:tailEnd type="triangle" w="med" len="med"/>
              </a:ln>
            </p:spPr>
            <p:txBody>
              <a:bodyPr wrap="none"/>
              <a:lstStyle/>
              <a:p>
                <a:endParaRPr lang="en-US"/>
              </a:p>
            </p:txBody>
          </p:sp>
          <p:sp>
            <p:nvSpPr>
              <p:cNvPr id="96393" name="Line 108"/>
              <p:cNvSpPr>
                <a:spLocks noChangeShapeType="1"/>
              </p:cNvSpPr>
              <p:nvPr/>
            </p:nvSpPr>
            <p:spPr bwMode="auto">
              <a:xfrm flipV="1">
                <a:off x="4250" y="3609"/>
                <a:ext cx="481" cy="0"/>
              </a:xfrm>
              <a:prstGeom prst="line">
                <a:avLst/>
              </a:prstGeom>
              <a:noFill/>
              <a:ln w="38100">
                <a:solidFill>
                  <a:schemeClr val="tx1"/>
                </a:solidFill>
                <a:miter lim="800000"/>
                <a:headEnd/>
                <a:tailEnd type="triangle" w="med" len="med"/>
              </a:ln>
            </p:spPr>
            <p:txBody>
              <a:bodyPr wrap="none"/>
              <a:lstStyle/>
              <a:p>
                <a:endParaRPr lang="en-US"/>
              </a:p>
            </p:txBody>
          </p:sp>
          <p:sp>
            <p:nvSpPr>
              <p:cNvPr id="96394" name="Line 109"/>
              <p:cNvSpPr>
                <a:spLocks noChangeShapeType="1"/>
              </p:cNvSpPr>
              <p:nvPr/>
            </p:nvSpPr>
            <p:spPr bwMode="auto">
              <a:xfrm flipV="1">
                <a:off x="3059" y="3623"/>
                <a:ext cx="481" cy="0"/>
              </a:xfrm>
              <a:prstGeom prst="line">
                <a:avLst/>
              </a:prstGeom>
              <a:noFill/>
              <a:ln w="38100">
                <a:solidFill>
                  <a:schemeClr val="tx1"/>
                </a:solidFill>
                <a:miter lim="800000"/>
                <a:headEnd/>
                <a:tailEnd type="triangle" w="med" len="med"/>
              </a:ln>
            </p:spPr>
            <p:txBody>
              <a:bodyPr wrap="none"/>
              <a:lstStyle/>
              <a:p>
                <a:endParaRPr lang="en-US"/>
              </a:p>
            </p:txBody>
          </p:sp>
          <p:sp>
            <p:nvSpPr>
              <p:cNvPr id="96395" name="Line 110"/>
              <p:cNvSpPr>
                <a:spLocks noChangeShapeType="1"/>
              </p:cNvSpPr>
              <p:nvPr/>
            </p:nvSpPr>
            <p:spPr bwMode="auto">
              <a:xfrm flipV="1">
                <a:off x="3395" y="3609"/>
                <a:ext cx="481" cy="0"/>
              </a:xfrm>
              <a:prstGeom prst="line">
                <a:avLst/>
              </a:prstGeom>
              <a:noFill/>
              <a:ln w="38100">
                <a:solidFill>
                  <a:schemeClr val="tx1"/>
                </a:solidFill>
                <a:miter lim="800000"/>
                <a:headEnd/>
                <a:tailEnd type="triangle" w="med" len="med"/>
              </a:ln>
            </p:spPr>
            <p:txBody>
              <a:bodyPr wrap="none"/>
              <a:lstStyle/>
              <a:p>
                <a:endParaRPr lang="en-US"/>
              </a:p>
            </p:txBody>
          </p:sp>
          <p:sp>
            <p:nvSpPr>
              <p:cNvPr id="96396" name="Line 111"/>
              <p:cNvSpPr>
                <a:spLocks noChangeShapeType="1"/>
              </p:cNvSpPr>
              <p:nvPr/>
            </p:nvSpPr>
            <p:spPr bwMode="auto">
              <a:xfrm>
                <a:off x="3983" y="3609"/>
                <a:ext cx="160" cy="0"/>
              </a:xfrm>
              <a:prstGeom prst="line">
                <a:avLst/>
              </a:prstGeom>
              <a:noFill/>
              <a:ln w="9525">
                <a:solidFill>
                  <a:schemeClr val="tx1"/>
                </a:solidFill>
                <a:miter lim="800000"/>
                <a:headEnd/>
                <a:tailEnd type="triangle" w="med" len="med"/>
              </a:ln>
            </p:spPr>
            <p:txBody>
              <a:bodyPr wrap="none"/>
              <a:lstStyle/>
              <a:p>
                <a:endParaRPr lang="en-US"/>
              </a:p>
            </p:txBody>
          </p:sp>
          <p:sp>
            <p:nvSpPr>
              <p:cNvPr id="96397" name="Line 112"/>
              <p:cNvSpPr>
                <a:spLocks noChangeShapeType="1"/>
              </p:cNvSpPr>
              <p:nvPr/>
            </p:nvSpPr>
            <p:spPr bwMode="auto">
              <a:xfrm>
                <a:off x="2741" y="3444"/>
                <a:ext cx="160" cy="0"/>
              </a:xfrm>
              <a:prstGeom prst="line">
                <a:avLst/>
              </a:prstGeom>
              <a:noFill/>
              <a:ln w="9525">
                <a:solidFill>
                  <a:schemeClr val="tx1"/>
                </a:solidFill>
                <a:miter lim="800000"/>
                <a:headEnd/>
                <a:tailEnd type="triangle" w="med" len="med"/>
              </a:ln>
            </p:spPr>
            <p:txBody>
              <a:bodyPr wrap="none"/>
              <a:lstStyle/>
              <a:p>
                <a:endParaRPr lang="en-US"/>
              </a:p>
            </p:txBody>
          </p:sp>
          <p:sp>
            <p:nvSpPr>
              <p:cNvPr id="96398" name="Line 113"/>
              <p:cNvSpPr>
                <a:spLocks noChangeShapeType="1"/>
              </p:cNvSpPr>
              <p:nvPr/>
            </p:nvSpPr>
            <p:spPr bwMode="auto">
              <a:xfrm>
                <a:off x="3128" y="3539"/>
                <a:ext cx="160" cy="0"/>
              </a:xfrm>
              <a:prstGeom prst="line">
                <a:avLst/>
              </a:prstGeom>
              <a:noFill/>
              <a:ln w="9525">
                <a:solidFill>
                  <a:schemeClr val="tx1"/>
                </a:solidFill>
                <a:miter lim="800000"/>
                <a:headEnd/>
                <a:tailEnd type="triangle" w="med" len="med"/>
              </a:ln>
            </p:spPr>
            <p:txBody>
              <a:bodyPr wrap="none"/>
              <a:lstStyle/>
              <a:p>
                <a:endParaRPr lang="en-US"/>
              </a:p>
            </p:txBody>
          </p:sp>
          <p:sp>
            <p:nvSpPr>
              <p:cNvPr id="96399" name="Line 114"/>
              <p:cNvSpPr>
                <a:spLocks noChangeShapeType="1"/>
              </p:cNvSpPr>
              <p:nvPr/>
            </p:nvSpPr>
            <p:spPr bwMode="auto">
              <a:xfrm>
                <a:off x="4426" y="3329"/>
                <a:ext cx="160" cy="0"/>
              </a:xfrm>
              <a:prstGeom prst="line">
                <a:avLst/>
              </a:prstGeom>
              <a:noFill/>
              <a:ln w="9525">
                <a:solidFill>
                  <a:schemeClr val="tx1"/>
                </a:solidFill>
                <a:miter lim="800000"/>
                <a:headEnd/>
                <a:tailEnd type="triangle" w="med" len="med"/>
              </a:ln>
            </p:spPr>
            <p:txBody>
              <a:bodyPr wrap="none"/>
              <a:lstStyle/>
              <a:p>
                <a:endParaRPr lang="en-US"/>
              </a:p>
            </p:txBody>
          </p:sp>
          <p:sp>
            <p:nvSpPr>
              <p:cNvPr id="96400" name="Line 115"/>
              <p:cNvSpPr>
                <a:spLocks noChangeShapeType="1"/>
              </p:cNvSpPr>
              <p:nvPr/>
            </p:nvSpPr>
            <p:spPr bwMode="auto">
              <a:xfrm>
                <a:off x="4879" y="3537"/>
                <a:ext cx="160" cy="0"/>
              </a:xfrm>
              <a:prstGeom prst="line">
                <a:avLst/>
              </a:prstGeom>
              <a:noFill/>
              <a:ln w="9525">
                <a:solidFill>
                  <a:schemeClr val="tx1"/>
                </a:solidFill>
                <a:miter lim="800000"/>
                <a:headEnd/>
                <a:tailEnd type="triangle" w="med" len="med"/>
              </a:ln>
            </p:spPr>
            <p:txBody>
              <a:bodyPr wrap="none"/>
              <a:lstStyle/>
              <a:p>
                <a:endParaRPr lang="en-US"/>
              </a:p>
            </p:txBody>
          </p:sp>
          <p:sp>
            <p:nvSpPr>
              <p:cNvPr id="96401" name="Line 116"/>
              <p:cNvSpPr>
                <a:spLocks noChangeShapeType="1"/>
              </p:cNvSpPr>
              <p:nvPr/>
            </p:nvSpPr>
            <p:spPr bwMode="auto">
              <a:xfrm>
                <a:off x="4624" y="3422"/>
                <a:ext cx="161" cy="0"/>
              </a:xfrm>
              <a:prstGeom prst="line">
                <a:avLst/>
              </a:prstGeom>
              <a:noFill/>
              <a:ln w="9525">
                <a:solidFill>
                  <a:schemeClr val="tx1"/>
                </a:solidFill>
                <a:miter lim="800000"/>
                <a:headEnd/>
                <a:tailEnd type="triangle" w="med" len="med"/>
              </a:ln>
            </p:spPr>
            <p:txBody>
              <a:bodyPr wrap="none"/>
              <a:lstStyle/>
              <a:p>
                <a:endParaRPr lang="en-US"/>
              </a:p>
            </p:txBody>
          </p:sp>
          <p:sp>
            <p:nvSpPr>
              <p:cNvPr id="96402" name="Line 117"/>
              <p:cNvSpPr>
                <a:spLocks noChangeShapeType="1"/>
              </p:cNvSpPr>
              <p:nvPr/>
            </p:nvSpPr>
            <p:spPr bwMode="auto">
              <a:xfrm>
                <a:off x="2914" y="3539"/>
                <a:ext cx="160" cy="0"/>
              </a:xfrm>
              <a:prstGeom prst="line">
                <a:avLst/>
              </a:prstGeom>
              <a:noFill/>
              <a:ln w="9525">
                <a:solidFill>
                  <a:schemeClr val="tx1"/>
                </a:solidFill>
                <a:miter lim="800000"/>
                <a:headEnd/>
                <a:tailEnd type="triangle" w="med" len="med"/>
              </a:ln>
            </p:spPr>
            <p:txBody>
              <a:bodyPr wrap="none"/>
              <a:lstStyle/>
              <a:p>
                <a:endParaRPr lang="en-US"/>
              </a:p>
            </p:txBody>
          </p:sp>
          <p:sp>
            <p:nvSpPr>
              <p:cNvPr id="96403" name="Line 118"/>
              <p:cNvSpPr>
                <a:spLocks noChangeShapeType="1"/>
              </p:cNvSpPr>
              <p:nvPr/>
            </p:nvSpPr>
            <p:spPr bwMode="auto">
              <a:xfrm>
                <a:off x="5098" y="3529"/>
                <a:ext cx="161" cy="0"/>
              </a:xfrm>
              <a:prstGeom prst="line">
                <a:avLst/>
              </a:prstGeom>
              <a:noFill/>
              <a:ln w="9525">
                <a:solidFill>
                  <a:schemeClr val="tx1"/>
                </a:solidFill>
                <a:miter lim="800000"/>
                <a:headEnd/>
                <a:tailEnd type="triangle" w="med" len="med"/>
              </a:ln>
            </p:spPr>
            <p:txBody>
              <a:bodyPr wrap="none"/>
              <a:lstStyle/>
              <a:p>
                <a:endParaRPr lang="en-US"/>
              </a:p>
            </p:txBody>
          </p:sp>
        </p:grpSp>
        <p:sp>
          <p:nvSpPr>
            <p:cNvPr id="96289" name="Text Box 119"/>
            <p:cNvSpPr txBox="1">
              <a:spLocks noChangeArrowheads="1"/>
            </p:cNvSpPr>
            <p:nvPr/>
          </p:nvSpPr>
          <p:spPr bwMode="auto">
            <a:xfrm>
              <a:off x="1008" y="3120"/>
              <a:ext cx="2640" cy="288"/>
            </a:xfrm>
            <a:prstGeom prst="rect">
              <a:avLst/>
            </a:prstGeom>
            <a:noFill/>
            <a:ln w="9525">
              <a:noFill/>
              <a:miter lim="800000"/>
              <a:headEnd/>
              <a:tailEnd/>
            </a:ln>
          </p:spPr>
          <p:txBody>
            <a:bodyPr>
              <a:spAutoFit/>
            </a:bodyPr>
            <a:lstStyle/>
            <a:p>
              <a:pPr algn="ctr">
                <a:spcBef>
                  <a:spcPct val="50000"/>
                </a:spcBef>
              </a:pPr>
              <a:r>
                <a:rPr lang="en-US" sz="2400" dirty="0">
                  <a:solidFill>
                    <a:srgbClr val="CC3300"/>
                  </a:solidFill>
                  <a:cs typeface="Times New Roman" charset="0"/>
                </a:rPr>
                <a:t>Aligned Acts of Improvement</a:t>
              </a:r>
            </a:p>
          </p:txBody>
        </p:sp>
      </p:grpSp>
      <p:grpSp>
        <p:nvGrpSpPr>
          <p:cNvPr id="4" name="Group 120"/>
          <p:cNvGrpSpPr>
            <a:grpSpLocks/>
          </p:cNvGrpSpPr>
          <p:nvPr/>
        </p:nvGrpSpPr>
        <p:grpSpPr bwMode="auto">
          <a:xfrm>
            <a:off x="838200" y="1143087"/>
            <a:ext cx="6019800" cy="1426509"/>
            <a:chOff x="768" y="867"/>
            <a:chExt cx="3792" cy="871"/>
          </a:xfrm>
        </p:grpSpPr>
        <p:grpSp>
          <p:nvGrpSpPr>
            <p:cNvPr id="5" name="Group 121"/>
            <p:cNvGrpSpPr>
              <a:grpSpLocks/>
            </p:cNvGrpSpPr>
            <p:nvPr/>
          </p:nvGrpSpPr>
          <p:grpSpPr bwMode="auto">
            <a:xfrm>
              <a:off x="768" y="1192"/>
              <a:ext cx="3792" cy="546"/>
              <a:chOff x="1536" y="1151"/>
              <a:chExt cx="3888" cy="567"/>
            </a:xfrm>
          </p:grpSpPr>
          <p:sp>
            <p:nvSpPr>
              <p:cNvPr id="96265" name="Rectangle 122"/>
              <p:cNvSpPr>
                <a:spLocks noChangeArrowheads="1"/>
              </p:cNvSpPr>
              <p:nvPr/>
            </p:nvSpPr>
            <p:spPr bwMode="auto">
              <a:xfrm>
                <a:off x="1536" y="1151"/>
                <a:ext cx="3888" cy="507"/>
              </a:xfrm>
              <a:prstGeom prst="rect">
                <a:avLst/>
              </a:prstGeom>
              <a:solidFill>
                <a:srgbClr val="FFFF00">
                  <a:alpha val="59999"/>
                </a:srgbClr>
              </a:solidFill>
              <a:ln w="9525">
                <a:solidFill>
                  <a:schemeClr val="tx1"/>
                </a:solidFill>
                <a:miter lim="800000"/>
                <a:headEnd/>
                <a:tailEnd/>
              </a:ln>
            </p:spPr>
            <p:txBody>
              <a:bodyPr wrap="none" anchor="ctr"/>
              <a:lstStyle/>
              <a:p>
                <a:endParaRPr lang="en-US"/>
              </a:p>
            </p:txBody>
          </p:sp>
          <p:sp>
            <p:nvSpPr>
              <p:cNvPr id="96266" name="Line 123"/>
              <p:cNvSpPr>
                <a:spLocks noChangeShapeType="1"/>
              </p:cNvSpPr>
              <p:nvPr/>
            </p:nvSpPr>
            <p:spPr bwMode="auto">
              <a:xfrm flipV="1">
                <a:off x="1684" y="1200"/>
                <a:ext cx="490" cy="303"/>
              </a:xfrm>
              <a:prstGeom prst="line">
                <a:avLst/>
              </a:prstGeom>
              <a:noFill/>
              <a:ln w="9525">
                <a:solidFill>
                  <a:srgbClr val="00CC00"/>
                </a:solidFill>
                <a:miter lim="800000"/>
                <a:headEnd/>
                <a:tailEnd type="triangle" w="med" len="med"/>
              </a:ln>
            </p:spPr>
            <p:txBody>
              <a:bodyPr wrap="none"/>
              <a:lstStyle/>
              <a:p>
                <a:endParaRPr lang="en-US"/>
              </a:p>
            </p:txBody>
          </p:sp>
          <p:sp>
            <p:nvSpPr>
              <p:cNvPr id="96267" name="Line 124"/>
              <p:cNvSpPr>
                <a:spLocks noChangeShapeType="1"/>
              </p:cNvSpPr>
              <p:nvPr/>
            </p:nvSpPr>
            <p:spPr bwMode="auto">
              <a:xfrm flipV="1">
                <a:off x="3290" y="1555"/>
                <a:ext cx="771" cy="0"/>
              </a:xfrm>
              <a:prstGeom prst="line">
                <a:avLst/>
              </a:prstGeom>
              <a:noFill/>
              <a:ln w="9525">
                <a:solidFill>
                  <a:schemeClr val="tx1"/>
                </a:solidFill>
                <a:miter lim="800000"/>
                <a:headEnd/>
                <a:tailEnd type="triangle" w="med" len="med"/>
              </a:ln>
            </p:spPr>
            <p:txBody>
              <a:bodyPr wrap="none"/>
              <a:lstStyle/>
              <a:p>
                <a:endParaRPr lang="en-US"/>
              </a:p>
            </p:txBody>
          </p:sp>
          <p:sp>
            <p:nvSpPr>
              <p:cNvPr id="96268" name="Line 125"/>
              <p:cNvSpPr>
                <a:spLocks noChangeShapeType="1"/>
              </p:cNvSpPr>
              <p:nvPr/>
            </p:nvSpPr>
            <p:spPr bwMode="auto">
              <a:xfrm flipV="1">
                <a:off x="3081" y="1341"/>
                <a:ext cx="280" cy="377"/>
              </a:xfrm>
              <a:prstGeom prst="line">
                <a:avLst/>
              </a:prstGeom>
              <a:noFill/>
              <a:ln w="9525">
                <a:solidFill>
                  <a:srgbClr val="FFFF99"/>
                </a:solidFill>
                <a:miter lim="800000"/>
                <a:headEnd/>
                <a:tailEnd type="triangle" w="med" len="med"/>
              </a:ln>
            </p:spPr>
            <p:txBody>
              <a:bodyPr wrap="none"/>
              <a:lstStyle/>
              <a:p>
                <a:endParaRPr lang="en-US"/>
              </a:p>
            </p:txBody>
          </p:sp>
          <p:sp>
            <p:nvSpPr>
              <p:cNvPr id="96270" name="Line 127"/>
              <p:cNvSpPr>
                <a:spLocks noChangeShapeType="1"/>
              </p:cNvSpPr>
              <p:nvPr/>
            </p:nvSpPr>
            <p:spPr bwMode="auto">
              <a:xfrm flipV="1">
                <a:off x="2730" y="1200"/>
                <a:ext cx="421" cy="377"/>
              </a:xfrm>
              <a:prstGeom prst="line">
                <a:avLst/>
              </a:prstGeom>
              <a:noFill/>
              <a:ln w="38100">
                <a:solidFill>
                  <a:schemeClr val="tx1"/>
                </a:solidFill>
                <a:miter lim="800000"/>
                <a:headEnd/>
                <a:tailEnd type="triangle" w="med" len="med"/>
              </a:ln>
            </p:spPr>
            <p:txBody>
              <a:bodyPr wrap="none"/>
              <a:lstStyle/>
              <a:p>
                <a:endParaRPr lang="en-US"/>
              </a:p>
            </p:txBody>
          </p:sp>
          <p:sp>
            <p:nvSpPr>
              <p:cNvPr id="96272" name="Line 129"/>
              <p:cNvSpPr>
                <a:spLocks noChangeShapeType="1"/>
              </p:cNvSpPr>
              <p:nvPr/>
            </p:nvSpPr>
            <p:spPr bwMode="auto">
              <a:xfrm>
                <a:off x="2730" y="1341"/>
                <a:ext cx="701" cy="151"/>
              </a:xfrm>
              <a:prstGeom prst="line">
                <a:avLst/>
              </a:prstGeom>
              <a:noFill/>
              <a:ln w="9525">
                <a:solidFill>
                  <a:schemeClr val="tx1"/>
                </a:solidFill>
                <a:miter lim="800000"/>
                <a:headEnd/>
                <a:tailEnd type="triangle" w="med" len="med"/>
              </a:ln>
            </p:spPr>
            <p:txBody>
              <a:bodyPr wrap="none"/>
              <a:lstStyle/>
              <a:p>
                <a:endParaRPr lang="en-US"/>
              </a:p>
            </p:txBody>
          </p:sp>
          <p:sp>
            <p:nvSpPr>
              <p:cNvPr id="96273" name="Line 130"/>
              <p:cNvSpPr>
                <a:spLocks noChangeShapeType="1"/>
              </p:cNvSpPr>
              <p:nvPr/>
            </p:nvSpPr>
            <p:spPr bwMode="auto">
              <a:xfrm flipV="1">
                <a:off x="3361" y="1254"/>
                <a:ext cx="700" cy="302"/>
              </a:xfrm>
              <a:prstGeom prst="line">
                <a:avLst/>
              </a:prstGeom>
              <a:noFill/>
              <a:ln w="9525">
                <a:solidFill>
                  <a:schemeClr val="tx1"/>
                </a:solidFill>
                <a:miter lim="800000"/>
                <a:headEnd/>
                <a:tailEnd type="triangle" w="med" len="med"/>
              </a:ln>
            </p:spPr>
            <p:txBody>
              <a:bodyPr wrap="none"/>
              <a:lstStyle/>
              <a:p>
                <a:endParaRPr lang="en-US"/>
              </a:p>
            </p:txBody>
          </p:sp>
          <p:sp>
            <p:nvSpPr>
              <p:cNvPr id="96274" name="Line 131"/>
              <p:cNvSpPr>
                <a:spLocks noChangeShapeType="1"/>
              </p:cNvSpPr>
              <p:nvPr/>
            </p:nvSpPr>
            <p:spPr bwMode="auto">
              <a:xfrm flipV="1">
                <a:off x="3570" y="1254"/>
                <a:ext cx="701" cy="151"/>
              </a:xfrm>
              <a:prstGeom prst="line">
                <a:avLst/>
              </a:prstGeom>
              <a:noFill/>
              <a:ln w="9525">
                <a:solidFill>
                  <a:schemeClr val="tx1"/>
                </a:solidFill>
                <a:miter lim="800000"/>
                <a:headEnd/>
                <a:tailEnd type="triangle" w="med" len="med"/>
              </a:ln>
            </p:spPr>
            <p:txBody>
              <a:bodyPr wrap="none"/>
              <a:lstStyle/>
              <a:p>
                <a:endParaRPr lang="en-US"/>
              </a:p>
            </p:txBody>
          </p:sp>
          <p:sp>
            <p:nvSpPr>
              <p:cNvPr id="96275" name="Line 132"/>
              <p:cNvSpPr>
                <a:spLocks noChangeShapeType="1"/>
              </p:cNvSpPr>
              <p:nvPr/>
            </p:nvSpPr>
            <p:spPr bwMode="auto">
              <a:xfrm>
                <a:off x="4207" y="1345"/>
                <a:ext cx="915" cy="166"/>
              </a:xfrm>
              <a:prstGeom prst="line">
                <a:avLst/>
              </a:prstGeom>
              <a:noFill/>
              <a:ln w="28575">
                <a:solidFill>
                  <a:schemeClr val="tx1"/>
                </a:solidFill>
                <a:miter lim="800000"/>
                <a:headEnd/>
                <a:tailEnd type="triangle" w="med" len="med"/>
              </a:ln>
            </p:spPr>
            <p:txBody>
              <a:bodyPr wrap="none"/>
              <a:lstStyle/>
              <a:p>
                <a:endParaRPr lang="en-US"/>
              </a:p>
            </p:txBody>
          </p:sp>
          <p:sp>
            <p:nvSpPr>
              <p:cNvPr id="96276" name="Line 133"/>
              <p:cNvSpPr>
                <a:spLocks noChangeShapeType="1"/>
              </p:cNvSpPr>
              <p:nvPr/>
            </p:nvSpPr>
            <p:spPr bwMode="auto">
              <a:xfrm flipV="1">
                <a:off x="4784" y="1404"/>
                <a:ext cx="493" cy="45"/>
              </a:xfrm>
              <a:prstGeom prst="line">
                <a:avLst/>
              </a:prstGeom>
              <a:noFill/>
              <a:ln w="57150">
                <a:solidFill>
                  <a:srgbClr val="00CC00"/>
                </a:solidFill>
                <a:miter lim="800000"/>
                <a:headEnd/>
                <a:tailEnd type="triangle" w="med" len="med"/>
              </a:ln>
            </p:spPr>
            <p:txBody>
              <a:bodyPr wrap="none"/>
              <a:lstStyle/>
              <a:p>
                <a:endParaRPr lang="en-US"/>
              </a:p>
            </p:txBody>
          </p:sp>
          <p:sp>
            <p:nvSpPr>
              <p:cNvPr id="96278" name="Line 135"/>
              <p:cNvSpPr>
                <a:spLocks noChangeShapeType="1"/>
              </p:cNvSpPr>
              <p:nvPr/>
            </p:nvSpPr>
            <p:spPr bwMode="auto">
              <a:xfrm flipH="1" flipV="1">
                <a:off x="2310" y="1266"/>
                <a:ext cx="112" cy="337"/>
              </a:xfrm>
              <a:prstGeom prst="line">
                <a:avLst/>
              </a:prstGeom>
              <a:noFill/>
              <a:ln w="76200">
                <a:solidFill>
                  <a:schemeClr val="folHlink"/>
                </a:solidFill>
                <a:miter lim="800000"/>
                <a:headEnd/>
                <a:tailEnd type="triangle" w="med" len="med"/>
              </a:ln>
            </p:spPr>
            <p:txBody>
              <a:bodyPr wrap="none"/>
              <a:lstStyle/>
              <a:p>
                <a:endParaRPr lang="en-US"/>
              </a:p>
            </p:txBody>
          </p:sp>
          <p:sp>
            <p:nvSpPr>
              <p:cNvPr id="96281" name="Line 138"/>
              <p:cNvSpPr>
                <a:spLocks noChangeShapeType="1"/>
              </p:cNvSpPr>
              <p:nvPr/>
            </p:nvSpPr>
            <p:spPr bwMode="auto">
              <a:xfrm flipV="1">
                <a:off x="2380" y="1254"/>
                <a:ext cx="490" cy="302"/>
              </a:xfrm>
              <a:prstGeom prst="line">
                <a:avLst/>
              </a:prstGeom>
              <a:noFill/>
              <a:ln w="9525">
                <a:solidFill>
                  <a:schemeClr val="tx1"/>
                </a:solidFill>
                <a:miter lim="800000"/>
                <a:headEnd/>
                <a:tailEnd type="triangle" w="med" len="med"/>
              </a:ln>
            </p:spPr>
            <p:txBody>
              <a:bodyPr wrap="none"/>
              <a:lstStyle/>
              <a:p>
                <a:endParaRPr lang="en-US"/>
              </a:p>
            </p:txBody>
          </p:sp>
          <p:sp>
            <p:nvSpPr>
              <p:cNvPr id="96282" name="Line 139"/>
              <p:cNvSpPr>
                <a:spLocks noChangeShapeType="1"/>
              </p:cNvSpPr>
              <p:nvPr/>
            </p:nvSpPr>
            <p:spPr bwMode="auto">
              <a:xfrm flipV="1">
                <a:off x="2274" y="1249"/>
                <a:ext cx="394" cy="244"/>
              </a:xfrm>
              <a:prstGeom prst="line">
                <a:avLst/>
              </a:prstGeom>
              <a:noFill/>
              <a:ln w="9525">
                <a:solidFill>
                  <a:schemeClr val="tx1"/>
                </a:solidFill>
                <a:miter lim="800000"/>
                <a:headEnd/>
                <a:tailEnd type="triangle" w="med" len="med"/>
              </a:ln>
            </p:spPr>
            <p:txBody>
              <a:bodyPr wrap="none"/>
              <a:lstStyle/>
              <a:p>
                <a:endParaRPr lang="en-US"/>
              </a:p>
            </p:txBody>
          </p:sp>
          <p:sp>
            <p:nvSpPr>
              <p:cNvPr id="96283" name="Line 140"/>
              <p:cNvSpPr>
                <a:spLocks noChangeShapeType="1"/>
              </p:cNvSpPr>
              <p:nvPr/>
            </p:nvSpPr>
            <p:spPr bwMode="auto">
              <a:xfrm flipV="1">
                <a:off x="3160" y="1282"/>
                <a:ext cx="206" cy="272"/>
              </a:xfrm>
              <a:prstGeom prst="line">
                <a:avLst/>
              </a:prstGeom>
              <a:noFill/>
              <a:ln w="9525">
                <a:solidFill>
                  <a:schemeClr val="tx1"/>
                </a:solidFill>
                <a:miter lim="800000"/>
                <a:headEnd/>
                <a:tailEnd type="triangle" w="med" len="med"/>
              </a:ln>
            </p:spPr>
            <p:txBody>
              <a:bodyPr wrap="none"/>
              <a:lstStyle/>
              <a:p>
                <a:endParaRPr lang="en-US"/>
              </a:p>
            </p:txBody>
          </p:sp>
          <p:sp>
            <p:nvSpPr>
              <p:cNvPr id="96284" name="Line 141"/>
              <p:cNvSpPr>
                <a:spLocks noChangeShapeType="1"/>
              </p:cNvSpPr>
              <p:nvPr/>
            </p:nvSpPr>
            <p:spPr bwMode="auto">
              <a:xfrm>
                <a:off x="1930" y="1442"/>
                <a:ext cx="210" cy="75"/>
              </a:xfrm>
              <a:prstGeom prst="line">
                <a:avLst/>
              </a:prstGeom>
              <a:noFill/>
              <a:ln w="9525">
                <a:solidFill>
                  <a:schemeClr val="tx1"/>
                </a:solidFill>
                <a:miter lim="800000"/>
                <a:headEnd/>
                <a:tailEnd type="triangle" w="med" len="med"/>
              </a:ln>
            </p:spPr>
            <p:txBody>
              <a:bodyPr wrap="none"/>
              <a:lstStyle/>
              <a:p>
                <a:endParaRPr lang="en-US"/>
              </a:p>
            </p:txBody>
          </p:sp>
          <p:sp>
            <p:nvSpPr>
              <p:cNvPr id="96285" name="Line 142"/>
              <p:cNvSpPr>
                <a:spLocks noChangeShapeType="1"/>
              </p:cNvSpPr>
              <p:nvPr/>
            </p:nvSpPr>
            <p:spPr bwMode="auto">
              <a:xfrm>
                <a:off x="3781" y="1329"/>
                <a:ext cx="210" cy="76"/>
              </a:xfrm>
              <a:prstGeom prst="line">
                <a:avLst/>
              </a:prstGeom>
              <a:noFill/>
              <a:ln w="9525">
                <a:solidFill>
                  <a:schemeClr val="tx1"/>
                </a:solidFill>
                <a:miter lim="800000"/>
                <a:headEnd/>
                <a:tailEnd type="triangle" w="med" len="med"/>
              </a:ln>
            </p:spPr>
            <p:txBody>
              <a:bodyPr wrap="none"/>
              <a:lstStyle/>
              <a:p>
                <a:endParaRPr lang="en-US"/>
              </a:p>
            </p:txBody>
          </p:sp>
          <p:sp>
            <p:nvSpPr>
              <p:cNvPr id="96286" name="Line 143"/>
              <p:cNvSpPr>
                <a:spLocks noChangeShapeType="1"/>
              </p:cNvSpPr>
              <p:nvPr/>
            </p:nvSpPr>
            <p:spPr bwMode="auto">
              <a:xfrm>
                <a:off x="4276" y="1496"/>
                <a:ext cx="427" cy="90"/>
              </a:xfrm>
              <a:prstGeom prst="line">
                <a:avLst/>
              </a:prstGeom>
              <a:noFill/>
              <a:ln w="9525">
                <a:solidFill>
                  <a:schemeClr val="tx1"/>
                </a:solidFill>
                <a:miter lim="800000"/>
                <a:headEnd/>
                <a:tailEnd type="triangle" w="med" len="med"/>
              </a:ln>
            </p:spPr>
            <p:txBody>
              <a:bodyPr wrap="none"/>
              <a:lstStyle/>
              <a:p>
                <a:endParaRPr lang="en-US"/>
              </a:p>
            </p:txBody>
          </p:sp>
        </p:grpSp>
        <p:sp>
          <p:nvSpPr>
            <p:cNvPr id="96264" name="Text Box 145"/>
            <p:cNvSpPr txBox="1">
              <a:spLocks noChangeArrowheads="1"/>
            </p:cNvSpPr>
            <p:nvPr/>
          </p:nvSpPr>
          <p:spPr bwMode="auto">
            <a:xfrm>
              <a:off x="816" y="867"/>
              <a:ext cx="2976" cy="288"/>
            </a:xfrm>
            <a:prstGeom prst="rect">
              <a:avLst/>
            </a:prstGeom>
            <a:noFill/>
            <a:ln w="9525">
              <a:noFill/>
              <a:miter lim="800000"/>
              <a:headEnd/>
              <a:tailEnd/>
            </a:ln>
          </p:spPr>
          <p:txBody>
            <a:bodyPr>
              <a:spAutoFit/>
            </a:bodyPr>
            <a:lstStyle/>
            <a:p>
              <a:pPr algn="ctr">
                <a:spcBef>
                  <a:spcPct val="50000"/>
                </a:spcBef>
              </a:pPr>
              <a:r>
                <a:rPr lang="en-US" sz="2400" dirty="0">
                  <a:solidFill>
                    <a:srgbClr val="CC3300"/>
                  </a:solidFill>
                  <a:cs typeface="Times New Roman" charset="0"/>
                </a:rPr>
                <a:t>Random Acts of Improvement</a:t>
              </a:r>
            </a:p>
          </p:txBody>
        </p:sp>
      </p:grpSp>
      <p:sp>
        <p:nvSpPr>
          <p:cNvPr id="263315" name="Oval 147"/>
          <p:cNvSpPr>
            <a:spLocks noChangeArrowheads="1"/>
          </p:cNvSpPr>
          <p:nvPr/>
        </p:nvSpPr>
        <p:spPr bwMode="auto">
          <a:xfrm>
            <a:off x="7010400" y="1447800"/>
            <a:ext cx="1295400" cy="1219200"/>
          </a:xfrm>
          <a:prstGeom prst="ellipse">
            <a:avLst/>
          </a:prstGeom>
          <a:solidFill>
            <a:srgbClr val="CC3300"/>
          </a:solidFill>
          <a:ln w="9525">
            <a:solidFill>
              <a:srgbClr val="000000"/>
            </a:solidFill>
            <a:round/>
            <a:headEnd/>
            <a:tailEnd/>
          </a:ln>
        </p:spPr>
        <p:txBody>
          <a:bodyPr wrap="none" lIns="0" tIns="0" rIns="0" bIns="0" anchor="ctr"/>
          <a:lstStyle/>
          <a:p>
            <a:pPr eaLnBrk="0" hangingPunct="0"/>
            <a:r>
              <a:rPr lang="en-US" sz="2600" b="1" dirty="0">
                <a:solidFill>
                  <a:srgbClr val="FFFFFF"/>
                </a:solidFill>
                <a:cs typeface="Times New Roman" charset="0"/>
              </a:rPr>
              <a:t>GOALS</a:t>
            </a:r>
          </a:p>
        </p:txBody>
      </p:sp>
      <p:sp>
        <p:nvSpPr>
          <p:cNvPr id="337" name="Text Box 119"/>
          <p:cNvSpPr txBox="1">
            <a:spLocks noChangeArrowheads="1"/>
          </p:cNvSpPr>
          <p:nvPr/>
        </p:nvSpPr>
        <p:spPr bwMode="auto">
          <a:xfrm>
            <a:off x="1143000" y="2891135"/>
            <a:ext cx="5029200" cy="461665"/>
          </a:xfrm>
          <a:prstGeom prst="rect">
            <a:avLst/>
          </a:prstGeom>
          <a:noFill/>
          <a:ln w="9525">
            <a:noFill/>
            <a:miter lim="800000"/>
            <a:headEnd/>
            <a:tailEnd/>
          </a:ln>
        </p:spPr>
        <p:txBody>
          <a:bodyPr wrap="square">
            <a:spAutoFit/>
          </a:bodyPr>
          <a:lstStyle/>
          <a:p>
            <a:pPr algn="ctr">
              <a:spcBef>
                <a:spcPct val="50000"/>
              </a:spcBef>
            </a:pPr>
            <a:r>
              <a:rPr lang="en-US" sz="2400" dirty="0">
                <a:solidFill>
                  <a:srgbClr val="CC3300"/>
                </a:solidFill>
                <a:cs typeface="Times New Roman" charset="0"/>
              </a:rPr>
              <a:t>Partially Aligned Acts of Improvement</a:t>
            </a:r>
          </a:p>
        </p:txBody>
      </p:sp>
      <p:cxnSp>
        <p:nvCxnSpPr>
          <p:cNvPr id="341" name="Straight Arrow Connector 340"/>
          <p:cNvCxnSpPr/>
          <p:nvPr/>
        </p:nvCxnSpPr>
        <p:spPr>
          <a:xfrm flipV="1">
            <a:off x="1371600" y="3810000"/>
            <a:ext cx="304800" cy="152400"/>
          </a:xfrm>
          <a:prstGeom prst="straightConnector1">
            <a:avLst/>
          </a:prstGeom>
          <a:ln>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42" name="Straight Arrow Connector 341"/>
          <p:cNvCxnSpPr/>
          <p:nvPr/>
        </p:nvCxnSpPr>
        <p:spPr>
          <a:xfrm flipV="1">
            <a:off x="1447800" y="3733800"/>
            <a:ext cx="304800" cy="152400"/>
          </a:xfrm>
          <a:prstGeom prst="straightConnector1">
            <a:avLst/>
          </a:prstGeom>
          <a:ln>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43" name="Straight Arrow Connector 342"/>
          <p:cNvCxnSpPr/>
          <p:nvPr/>
        </p:nvCxnSpPr>
        <p:spPr>
          <a:xfrm flipV="1">
            <a:off x="1295400" y="3962400"/>
            <a:ext cx="304800" cy="152400"/>
          </a:xfrm>
          <a:prstGeom prst="straightConnector1">
            <a:avLst/>
          </a:prstGeom>
          <a:ln>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44" name="Straight Arrow Connector 343"/>
          <p:cNvCxnSpPr/>
          <p:nvPr/>
        </p:nvCxnSpPr>
        <p:spPr>
          <a:xfrm flipV="1">
            <a:off x="1295400" y="3733800"/>
            <a:ext cx="304800" cy="152400"/>
          </a:xfrm>
          <a:prstGeom prst="straightConnector1">
            <a:avLst/>
          </a:prstGeom>
          <a:ln>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50" name="Straight Arrow Connector 349"/>
          <p:cNvCxnSpPr/>
          <p:nvPr/>
        </p:nvCxnSpPr>
        <p:spPr>
          <a:xfrm>
            <a:off x="2895600" y="3581400"/>
            <a:ext cx="990600" cy="0"/>
          </a:xfrm>
          <a:prstGeom prst="straightConnector1">
            <a:avLst/>
          </a:prstGeom>
          <a:ln w="22225">
            <a:solidFill>
              <a:schemeClr val="tx2">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352" name="Down Arrow 351"/>
          <p:cNvSpPr/>
          <p:nvPr/>
        </p:nvSpPr>
        <p:spPr>
          <a:xfrm rot="19638407">
            <a:off x="4393940" y="3640280"/>
            <a:ext cx="105287" cy="533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3" name="Down Arrow 352"/>
          <p:cNvSpPr/>
          <p:nvPr/>
        </p:nvSpPr>
        <p:spPr>
          <a:xfrm rot="19638407">
            <a:off x="4546340" y="3719983"/>
            <a:ext cx="105287" cy="533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4" name="Down Arrow 353"/>
          <p:cNvSpPr/>
          <p:nvPr/>
        </p:nvSpPr>
        <p:spPr>
          <a:xfrm rot="19638407">
            <a:off x="4631516" y="3643783"/>
            <a:ext cx="105287" cy="533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5" name="Down Arrow 354"/>
          <p:cNvSpPr/>
          <p:nvPr/>
        </p:nvSpPr>
        <p:spPr>
          <a:xfrm rot="19638407">
            <a:off x="4479116" y="3491383"/>
            <a:ext cx="105287" cy="533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57" name="Straight Arrow Connector 356"/>
          <p:cNvCxnSpPr/>
          <p:nvPr/>
        </p:nvCxnSpPr>
        <p:spPr>
          <a:xfrm>
            <a:off x="3276600" y="4038600"/>
            <a:ext cx="304800" cy="152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58" name="Straight Arrow Connector 357"/>
          <p:cNvCxnSpPr/>
          <p:nvPr/>
        </p:nvCxnSpPr>
        <p:spPr>
          <a:xfrm>
            <a:off x="3276600" y="3962400"/>
            <a:ext cx="304800" cy="152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59" name="Straight Arrow Connector 358"/>
          <p:cNvCxnSpPr/>
          <p:nvPr/>
        </p:nvCxnSpPr>
        <p:spPr>
          <a:xfrm>
            <a:off x="3124200" y="3962400"/>
            <a:ext cx="304800" cy="152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60" name="Straight Arrow Connector 359"/>
          <p:cNvCxnSpPr/>
          <p:nvPr/>
        </p:nvCxnSpPr>
        <p:spPr>
          <a:xfrm>
            <a:off x="3124200" y="4038600"/>
            <a:ext cx="304800" cy="152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62" name="Straight Arrow Connector 361"/>
          <p:cNvCxnSpPr/>
          <p:nvPr/>
        </p:nvCxnSpPr>
        <p:spPr>
          <a:xfrm flipV="1">
            <a:off x="5867400" y="3505200"/>
            <a:ext cx="533400" cy="533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63" name="Straight Arrow Connector 362"/>
          <p:cNvCxnSpPr/>
          <p:nvPr/>
        </p:nvCxnSpPr>
        <p:spPr>
          <a:xfrm flipV="1">
            <a:off x="6019800" y="3657600"/>
            <a:ext cx="533400" cy="533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64" name="Straight Arrow Connector 363"/>
          <p:cNvCxnSpPr/>
          <p:nvPr/>
        </p:nvCxnSpPr>
        <p:spPr>
          <a:xfrm flipV="1">
            <a:off x="5943600" y="3657600"/>
            <a:ext cx="533400" cy="533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65" name="Straight Arrow Connector 364"/>
          <p:cNvCxnSpPr/>
          <p:nvPr/>
        </p:nvCxnSpPr>
        <p:spPr>
          <a:xfrm flipV="1">
            <a:off x="5791200" y="3733800"/>
            <a:ext cx="533400" cy="533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66" name="Oval 147"/>
          <p:cNvSpPr>
            <a:spLocks noChangeArrowheads="1"/>
          </p:cNvSpPr>
          <p:nvPr/>
        </p:nvSpPr>
        <p:spPr bwMode="auto">
          <a:xfrm>
            <a:off x="7086600" y="3276600"/>
            <a:ext cx="1295400" cy="1219200"/>
          </a:xfrm>
          <a:prstGeom prst="ellipse">
            <a:avLst/>
          </a:prstGeom>
          <a:solidFill>
            <a:srgbClr val="CC3300"/>
          </a:solidFill>
          <a:ln w="9525">
            <a:solidFill>
              <a:srgbClr val="000000"/>
            </a:solidFill>
            <a:round/>
            <a:headEnd/>
            <a:tailEnd/>
          </a:ln>
        </p:spPr>
        <p:txBody>
          <a:bodyPr wrap="none" lIns="0" tIns="0" rIns="0" bIns="0" anchor="ctr"/>
          <a:lstStyle/>
          <a:p>
            <a:pPr eaLnBrk="0" hangingPunct="0"/>
            <a:r>
              <a:rPr lang="en-US" sz="2600" b="1" dirty="0">
                <a:solidFill>
                  <a:srgbClr val="FFFFFF"/>
                </a:solidFill>
                <a:cs typeface="Times New Roman" charset="0"/>
              </a:rPr>
              <a:t>GOALS</a:t>
            </a:r>
          </a:p>
        </p:txBody>
      </p:sp>
      <p:sp>
        <p:nvSpPr>
          <p:cNvPr id="367" name="Oval 147"/>
          <p:cNvSpPr>
            <a:spLocks noChangeArrowheads="1"/>
          </p:cNvSpPr>
          <p:nvPr/>
        </p:nvSpPr>
        <p:spPr bwMode="auto">
          <a:xfrm>
            <a:off x="7086600" y="5181600"/>
            <a:ext cx="1295400" cy="1219200"/>
          </a:xfrm>
          <a:prstGeom prst="ellipse">
            <a:avLst/>
          </a:prstGeom>
          <a:solidFill>
            <a:srgbClr val="CC3300"/>
          </a:solidFill>
          <a:ln w="9525">
            <a:solidFill>
              <a:srgbClr val="000000"/>
            </a:solidFill>
            <a:round/>
            <a:headEnd/>
            <a:tailEnd/>
          </a:ln>
        </p:spPr>
        <p:txBody>
          <a:bodyPr wrap="none" lIns="0" tIns="0" rIns="0" bIns="0" anchor="ctr"/>
          <a:lstStyle/>
          <a:p>
            <a:pPr eaLnBrk="0" hangingPunct="0"/>
            <a:r>
              <a:rPr lang="en-US" sz="2600" b="1" dirty="0">
                <a:solidFill>
                  <a:srgbClr val="FFFFFF"/>
                </a:solidFill>
                <a:cs typeface="Times New Roman" charset="0"/>
              </a:rPr>
              <a:t>GOALS</a:t>
            </a:r>
          </a:p>
        </p:txBody>
      </p:sp>
    </p:spTree>
    <p:extLst>
      <p:ext uri="{BB962C8B-B14F-4D97-AF65-F5344CB8AC3E}">
        <p14:creationId xmlns:p14="http://schemas.microsoft.com/office/powerpoint/2010/main" val="4251745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263315"/>
                                        </p:tgtEl>
                                        <p:attrNameLst>
                                          <p:attrName>style.visibility</p:attrName>
                                        </p:attrNameLst>
                                      </p:cBhvr>
                                      <p:to>
                                        <p:strVal val="visible"/>
                                      </p:to>
                                    </p:set>
                                    <p:anim calcmode="lin" valueType="num">
                                      <p:cBhvr additive="base">
                                        <p:cTn id="13" dur="500" fill="hold"/>
                                        <p:tgtEl>
                                          <p:spTgt spid="263315"/>
                                        </p:tgtEl>
                                        <p:attrNameLst>
                                          <p:attrName>ppt_x</p:attrName>
                                        </p:attrNameLst>
                                      </p:cBhvr>
                                      <p:tavLst>
                                        <p:tav tm="0">
                                          <p:val>
                                            <p:strVal val="1+#ppt_w/2"/>
                                          </p:val>
                                        </p:tav>
                                        <p:tav tm="100000">
                                          <p:val>
                                            <p:strVal val="#ppt_x"/>
                                          </p:val>
                                        </p:tav>
                                      </p:tavLst>
                                    </p:anim>
                                    <p:anim calcmode="lin" valueType="num">
                                      <p:cBhvr additive="base">
                                        <p:cTn id="14" dur="500" fill="hold"/>
                                        <p:tgtEl>
                                          <p:spTgt spid="263315"/>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36"/>
                                        </p:tgtEl>
                                        <p:attrNameLst>
                                          <p:attrName>style.visibility</p:attrName>
                                        </p:attrNameLst>
                                      </p:cBhvr>
                                      <p:to>
                                        <p:strVal val="visible"/>
                                      </p:to>
                                    </p:set>
                                    <p:anim calcmode="lin" valueType="num">
                                      <p:cBhvr additive="base">
                                        <p:cTn id="19" dur="500" fill="hold"/>
                                        <p:tgtEl>
                                          <p:spTgt spid="336"/>
                                        </p:tgtEl>
                                        <p:attrNameLst>
                                          <p:attrName>ppt_x</p:attrName>
                                        </p:attrNameLst>
                                      </p:cBhvr>
                                      <p:tavLst>
                                        <p:tav tm="0">
                                          <p:val>
                                            <p:strVal val="0-#ppt_w/2"/>
                                          </p:val>
                                        </p:tav>
                                        <p:tav tm="100000">
                                          <p:val>
                                            <p:strVal val="#ppt_x"/>
                                          </p:val>
                                        </p:tav>
                                      </p:tavLst>
                                    </p:anim>
                                    <p:anim calcmode="lin" valueType="num">
                                      <p:cBhvr additive="base">
                                        <p:cTn id="20" dur="500" fill="hold"/>
                                        <p:tgtEl>
                                          <p:spTgt spid="336"/>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348"/>
                                        </p:tgtEl>
                                        <p:attrNameLst>
                                          <p:attrName>style.visibility</p:attrName>
                                        </p:attrNameLst>
                                      </p:cBhvr>
                                      <p:to>
                                        <p:strVal val="visible"/>
                                      </p:to>
                                    </p:set>
                                    <p:anim calcmode="lin" valueType="num">
                                      <p:cBhvr additive="base">
                                        <p:cTn id="23" dur="500" fill="hold"/>
                                        <p:tgtEl>
                                          <p:spTgt spid="348"/>
                                        </p:tgtEl>
                                        <p:attrNameLst>
                                          <p:attrName>ppt_x</p:attrName>
                                        </p:attrNameLst>
                                      </p:cBhvr>
                                      <p:tavLst>
                                        <p:tav tm="0">
                                          <p:val>
                                            <p:strVal val="0-#ppt_w/2"/>
                                          </p:val>
                                        </p:tav>
                                        <p:tav tm="100000">
                                          <p:val>
                                            <p:strVal val="#ppt_x"/>
                                          </p:val>
                                        </p:tav>
                                      </p:tavLst>
                                    </p:anim>
                                    <p:anim calcmode="lin" valueType="num">
                                      <p:cBhvr additive="base">
                                        <p:cTn id="24" dur="500" fill="hold"/>
                                        <p:tgtEl>
                                          <p:spTgt spid="348"/>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stCondLst>
                                    <p:cond delay="0"/>
                                  </p:stCondLst>
                                  <p:childTnLst>
                                    <p:set>
                                      <p:cBhvr>
                                        <p:cTn id="26" dur="1" fill="hold">
                                          <p:stCondLst>
                                            <p:cond delay="0"/>
                                          </p:stCondLst>
                                        </p:cTn>
                                        <p:tgtEl>
                                          <p:spTgt spid="349"/>
                                        </p:tgtEl>
                                        <p:attrNameLst>
                                          <p:attrName>style.visibility</p:attrName>
                                        </p:attrNameLst>
                                      </p:cBhvr>
                                      <p:to>
                                        <p:strVal val="visible"/>
                                      </p:to>
                                    </p:set>
                                    <p:anim calcmode="lin" valueType="num">
                                      <p:cBhvr additive="base">
                                        <p:cTn id="27" dur="500" fill="hold"/>
                                        <p:tgtEl>
                                          <p:spTgt spid="349"/>
                                        </p:tgtEl>
                                        <p:attrNameLst>
                                          <p:attrName>ppt_x</p:attrName>
                                        </p:attrNameLst>
                                      </p:cBhvr>
                                      <p:tavLst>
                                        <p:tav tm="0">
                                          <p:val>
                                            <p:strVal val="0-#ppt_w/2"/>
                                          </p:val>
                                        </p:tav>
                                        <p:tav tm="100000">
                                          <p:val>
                                            <p:strVal val="#ppt_x"/>
                                          </p:val>
                                        </p:tav>
                                      </p:tavLst>
                                    </p:anim>
                                    <p:anim calcmode="lin" valueType="num">
                                      <p:cBhvr additive="base">
                                        <p:cTn id="28" dur="500" fill="hold"/>
                                        <p:tgtEl>
                                          <p:spTgt spid="349"/>
                                        </p:tgtEl>
                                        <p:attrNameLst>
                                          <p:attrName>ppt_y</p:attrName>
                                        </p:attrNameLst>
                                      </p:cBhvr>
                                      <p:tavLst>
                                        <p:tav tm="0">
                                          <p:val>
                                            <p:strVal val="#ppt_y"/>
                                          </p:val>
                                        </p:tav>
                                        <p:tav tm="100000">
                                          <p:val>
                                            <p:strVal val="#ppt_y"/>
                                          </p:val>
                                        </p:tav>
                                      </p:tavLst>
                                    </p:anim>
                                  </p:childTnLst>
                                </p:cTn>
                              </p:par>
                              <p:par>
                                <p:cTn id="29" presetID="2" presetClass="entr" presetSubtype="8" fill="hold" nodeType="withEffect">
                                  <p:stCondLst>
                                    <p:cond delay="0"/>
                                  </p:stCondLst>
                                  <p:childTnLst>
                                    <p:set>
                                      <p:cBhvr>
                                        <p:cTn id="30" dur="1" fill="hold">
                                          <p:stCondLst>
                                            <p:cond delay="0"/>
                                          </p:stCondLst>
                                        </p:cTn>
                                        <p:tgtEl>
                                          <p:spTgt spid="351"/>
                                        </p:tgtEl>
                                        <p:attrNameLst>
                                          <p:attrName>style.visibility</p:attrName>
                                        </p:attrNameLst>
                                      </p:cBhvr>
                                      <p:to>
                                        <p:strVal val="visible"/>
                                      </p:to>
                                    </p:set>
                                    <p:anim calcmode="lin" valueType="num">
                                      <p:cBhvr additive="base">
                                        <p:cTn id="31" dur="500" fill="hold"/>
                                        <p:tgtEl>
                                          <p:spTgt spid="351"/>
                                        </p:tgtEl>
                                        <p:attrNameLst>
                                          <p:attrName>ppt_x</p:attrName>
                                        </p:attrNameLst>
                                      </p:cBhvr>
                                      <p:tavLst>
                                        <p:tav tm="0">
                                          <p:val>
                                            <p:strVal val="0-#ppt_w/2"/>
                                          </p:val>
                                        </p:tav>
                                        <p:tav tm="100000">
                                          <p:val>
                                            <p:strVal val="#ppt_x"/>
                                          </p:val>
                                        </p:tav>
                                      </p:tavLst>
                                    </p:anim>
                                    <p:anim calcmode="lin" valueType="num">
                                      <p:cBhvr additive="base">
                                        <p:cTn id="32" dur="500" fill="hold"/>
                                        <p:tgtEl>
                                          <p:spTgt spid="351"/>
                                        </p:tgtEl>
                                        <p:attrNameLst>
                                          <p:attrName>ppt_y</p:attrName>
                                        </p:attrNameLst>
                                      </p:cBhvr>
                                      <p:tavLst>
                                        <p:tav tm="0">
                                          <p:val>
                                            <p:strVal val="#ppt_y"/>
                                          </p:val>
                                        </p:tav>
                                        <p:tav tm="100000">
                                          <p:val>
                                            <p:strVal val="#ppt_y"/>
                                          </p:val>
                                        </p:tav>
                                      </p:tavLst>
                                    </p:anim>
                                  </p:childTnLst>
                                </p:cTn>
                              </p:par>
                              <p:par>
                                <p:cTn id="33" presetID="2" presetClass="entr" presetSubtype="8" fill="hold" nodeType="withEffect">
                                  <p:stCondLst>
                                    <p:cond delay="0"/>
                                  </p:stCondLst>
                                  <p:childTnLst>
                                    <p:set>
                                      <p:cBhvr>
                                        <p:cTn id="34" dur="1" fill="hold">
                                          <p:stCondLst>
                                            <p:cond delay="0"/>
                                          </p:stCondLst>
                                        </p:cTn>
                                        <p:tgtEl>
                                          <p:spTgt spid="341"/>
                                        </p:tgtEl>
                                        <p:attrNameLst>
                                          <p:attrName>style.visibility</p:attrName>
                                        </p:attrNameLst>
                                      </p:cBhvr>
                                      <p:to>
                                        <p:strVal val="visible"/>
                                      </p:to>
                                    </p:set>
                                    <p:anim calcmode="lin" valueType="num">
                                      <p:cBhvr additive="base">
                                        <p:cTn id="35" dur="500" fill="hold"/>
                                        <p:tgtEl>
                                          <p:spTgt spid="341"/>
                                        </p:tgtEl>
                                        <p:attrNameLst>
                                          <p:attrName>ppt_x</p:attrName>
                                        </p:attrNameLst>
                                      </p:cBhvr>
                                      <p:tavLst>
                                        <p:tav tm="0">
                                          <p:val>
                                            <p:strVal val="0-#ppt_w/2"/>
                                          </p:val>
                                        </p:tav>
                                        <p:tav tm="100000">
                                          <p:val>
                                            <p:strVal val="#ppt_x"/>
                                          </p:val>
                                        </p:tav>
                                      </p:tavLst>
                                    </p:anim>
                                    <p:anim calcmode="lin" valueType="num">
                                      <p:cBhvr additive="base">
                                        <p:cTn id="36" dur="500" fill="hold"/>
                                        <p:tgtEl>
                                          <p:spTgt spid="341"/>
                                        </p:tgtEl>
                                        <p:attrNameLst>
                                          <p:attrName>ppt_y</p:attrName>
                                        </p:attrNameLst>
                                      </p:cBhvr>
                                      <p:tavLst>
                                        <p:tav tm="0">
                                          <p:val>
                                            <p:strVal val="#ppt_y"/>
                                          </p:val>
                                        </p:tav>
                                        <p:tav tm="100000">
                                          <p:val>
                                            <p:strVal val="#ppt_y"/>
                                          </p:val>
                                        </p:tav>
                                      </p:tavLst>
                                    </p:anim>
                                  </p:childTnLst>
                                </p:cTn>
                              </p:par>
                              <p:par>
                                <p:cTn id="37" presetID="2" presetClass="entr" presetSubtype="8" fill="hold" nodeType="withEffect">
                                  <p:stCondLst>
                                    <p:cond delay="0"/>
                                  </p:stCondLst>
                                  <p:childTnLst>
                                    <p:set>
                                      <p:cBhvr>
                                        <p:cTn id="38" dur="1" fill="hold">
                                          <p:stCondLst>
                                            <p:cond delay="0"/>
                                          </p:stCondLst>
                                        </p:cTn>
                                        <p:tgtEl>
                                          <p:spTgt spid="342"/>
                                        </p:tgtEl>
                                        <p:attrNameLst>
                                          <p:attrName>style.visibility</p:attrName>
                                        </p:attrNameLst>
                                      </p:cBhvr>
                                      <p:to>
                                        <p:strVal val="visible"/>
                                      </p:to>
                                    </p:set>
                                    <p:anim calcmode="lin" valueType="num">
                                      <p:cBhvr additive="base">
                                        <p:cTn id="39" dur="500" fill="hold"/>
                                        <p:tgtEl>
                                          <p:spTgt spid="342"/>
                                        </p:tgtEl>
                                        <p:attrNameLst>
                                          <p:attrName>ppt_x</p:attrName>
                                        </p:attrNameLst>
                                      </p:cBhvr>
                                      <p:tavLst>
                                        <p:tav tm="0">
                                          <p:val>
                                            <p:strVal val="0-#ppt_w/2"/>
                                          </p:val>
                                        </p:tav>
                                        <p:tav tm="100000">
                                          <p:val>
                                            <p:strVal val="#ppt_x"/>
                                          </p:val>
                                        </p:tav>
                                      </p:tavLst>
                                    </p:anim>
                                    <p:anim calcmode="lin" valueType="num">
                                      <p:cBhvr additive="base">
                                        <p:cTn id="40" dur="500" fill="hold"/>
                                        <p:tgtEl>
                                          <p:spTgt spid="342"/>
                                        </p:tgtEl>
                                        <p:attrNameLst>
                                          <p:attrName>ppt_y</p:attrName>
                                        </p:attrNameLst>
                                      </p:cBhvr>
                                      <p:tavLst>
                                        <p:tav tm="0">
                                          <p:val>
                                            <p:strVal val="#ppt_y"/>
                                          </p:val>
                                        </p:tav>
                                        <p:tav tm="100000">
                                          <p:val>
                                            <p:strVal val="#ppt_y"/>
                                          </p:val>
                                        </p:tav>
                                      </p:tavLst>
                                    </p:anim>
                                  </p:childTnLst>
                                </p:cTn>
                              </p:par>
                              <p:par>
                                <p:cTn id="41" presetID="2" presetClass="entr" presetSubtype="8" fill="hold" nodeType="withEffect">
                                  <p:stCondLst>
                                    <p:cond delay="0"/>
                                  </p:stCondLst>
                                  <p:childTnLst>
                                    <p:set>
                                      <p:cBhvr>
                                        <p:cTn id="42" dur="1" fill="hold">
                                          <p:stCondLst>
                                            <p:cond delay="0"/>
                                          </p:stCondLst>
                                        </p:cTn>
                                        <p:tgtEl>
                                          <p:spTgt spid="343"/>
                                        </p:tgtEl>
                                        <p:attrNameLst>
                                          <p:attrName>style.visibility</p:attrName>
                                        </p:attrNameLst>
                                      </p:cBhvr>
                                      <p:to>
                                        <p:strVal val="visible"/>
                                      </p:to>
                                    </p:set>
                                    <p:anim calcmode="lin" valueType="num">
                                      <p:cBhvr additive="base">
                                        <p:cTn id="43" dur="500" fill="hold"/>
                                        <p:tgtEl>
                                          <p:spTgt spid="343"/>
                                        </p:tgtEl>
                                        <p:attrNameLst>
                                          <p:attrName>ppt_x</p:attrName>
                                        </p:attrNameLst>
                                      </p:cBhvr>
                                      <p:tavLst>
                                        <p:tav tm="0">
                                          <p:val>
                                            <p:strVal val="0-#ppt_w/2"/>
                                          </p:val>
                                        </p:tav>
                                        <p:tav tm="100000">
                                          <p:val>
                                            <p:strVal val="#ppt_x"/>
                                          </p:val>
                                        </p:tav>
                                      </p:tavLst>
                                    </p:anim>
                                    <p:anim calcmode="lin" valueType="num">
                                      <p:cBhvr additive="base">
                                        <p:cTn id="44" dur="500" fill="hold"/>
                                        <p:tgtEl>
                                          <p:spTgt spid="343"/>
                                        </p:tgtEl>
                                        <p:attrNameLst>
                                          <p:attrName>ppt_y</p:attrName>
                                        </p:attrNameLst>
                                      </p:cBhvr>
                                      <p:tavLst>
                                        <p:tav tm="0">
                                          <p:val>
                                            <p:strVal val="#ppt_y"/>
                                          </p:val>
                                        </p:tav>
                                        <p:tav tm="100000">
                                          <p:val>
                                            <p:strVal val="#ppt_y"/>
                                          </p:val>
                                        </p:tav>
                                      </p:tavLst>
                                    </p:anim>
                                  </p:childTnLst>
                                </p:cTn>
                              </p:par>
                              <p:par>
                                <p:cTn id="45" presetID="2" presetClass="entr" presetSubtype="8" fill="hold" nodeType="withEffect">
                                  <p:stCondLst>
                                    <p:cond delay="0"/>
                                  </p:stCondLst>
                                  <p:childTnLst>
                                    <p:set>
                                      <p:cBhvr>
                                        <p:cTn id="46" dur="1" fill="hold">
                                          <p:stCondLst>
                                            <p:cond delay="0"/>
                                          </p:stCondLst>
                                        </p:cTn>
                                        <p:tgtEl>
                                          <p:spTgt spid="344"/>
                                        </p:tgtEl>
                                        <p:attrNameLst>
                                          <p:attrName>style.visibility</p:attrName>
                                        </p:attrNameLst>
                                      </p:cBhvr>
                                      <p:to>
                                        <p:strVal val="visible"/>
                                      </p:to>
                                    </p:set>
                                    <p:anim calcmode="lin" valueType="num">
                                      <p:cBhvr additive="base">
                                        <p:cTn id="47" dur="500" fill="hold"/>
                                        <p:tgtEl>
                                          <p:spTgt spid="344"/>
                                        </p:tgtEl>
                                        <p:attrNameLst>
                                          <p:attrName>ppt_x</p:attrName>
                                        </p:attrNameLst>
                                      </p:cBhvr>
                                      <p:tavLst>
                                        <p:tav tm="0">
                                          <p:val>
                                            <p:strVal val="0-#ppt_w/2"/>
                                          </p:val>
                                        </p:tav>
                                        <p:tav tm="100000">
                                          <p:val>
                                            <p:strVal val="#ppt_x"/>
                                          </p:val>
                                        </p:tav>
                                      </p:tavLst>
                                    </p:anim>
                                    <p:anim calcmode="lin" valueType="num">
                                      <p:cBhvr additive="base">
                                        <p:cTn id="48" dur="500" fill="hold"/>
                                        <p:tgtEl>
                                          <p:spTgt spid="344"/>
                                        </p:tgtEl>
                                        <p:attrNameLst>
                                          <p:attrName>ppt_y</p:attrName>
                                        </p:attrNameLst>
                                      </p:cBhvr>
                                      <p:tavLst>
                                        <p:tav tm="0">
                                          <p:val>
                                            <p:strVal val="#ppt_y"/>
                                          </p:val>
                                        </p:tav>
                                        <p:tav tm="100000">
                                          <p:val>
                                            <p:strVal val="#ppt_y"/>
                                          </p:val>
                                        </p:tav>
                                      </p:tavLst>
                                    </p:anim>
                                  </p:childTnLst>
                                </p:cTn>
                              </p:par>
                              <p:par>
                                <p:cTn id="49" presetID="2" presetClass="entr" presetSubtype="8" fill="hold" nodeType="withEffect">
                                  <p:stCondLst>
                                    <p:cond delay="0"/>
                                  </p:stCondLst>
                                  <p:childTnLst>
                                    <p:set>
                                      <p:cBhvr>
                                        <p:cTn id="50" dur="1" fill="hold">
                                          <p:stCondLst>
                                            <p:cond delay="0"/>
                                          </p:stCondLst>
                                        </p:cTn>
                                        <p:tgtEl>
                                          <p:spTgt spid="350"/>
                                        </p:tgtEl>
                                        <p:attrNameLst>
                                          <p:attrName>style.visibility</p:attrName>
                                        </p:attrNameLst>
                                      </p:cBhvr>
                                      <p:to>
                                        <p:strVal val="visible"/>
                                      </p:to>
                                    </p:set>
                                    <p:anim calcmode="lin" valueType="num">
                                      <p:cBhvr additive="base">
                                        <p:cTn id="51" dur="500" fill="hold"/>
                                        <p:tgtEl>
                                          <p:spTgt spid="350"/>
                                        </p:tgtEl>
                                        <p:attrNameLst>
                                          <p:attrName>ppt_x</p:attrName>
                                        </p:attrNameLst>
                                      </p:cBhvr>
                                      <p:tavLst>
                                        <p:tav tm="0">
                                          <p:val>
                                            <p:strVal val="0-#ppt_w/2"/>
                                          </p:val>
                                        </p:tav>
                                        <p:tav tm="100000">
                                          <p:val>
                                            <p:strVal val="#ppt_x"/>
                                          </p:val>
                                        </p:tav>
                                      </p:tavLst>
                                    </p:anim>
                                    <p:anim calcmode="lin" valueType="num">
                                      <p:cBhvr additive="base">
                                        <p:cTn id="52" dur="500" fill="hold"/>
                                        <p:tgtEl>
                                          <p:spTgt spid="350"/>
                                        </p:tgtEl>
                                        <p:attrNameLst>
                                          <p:attrName>ppt_y</p:attrName>
                                        </p:attrNameLst>
                                      </p:cBhvr>
                                      <p:tavLst>
                                        <p:tav tm="0">
                                          <p:val>
                                            <p:strVal val="#ppt_y"/>
                                          </p:val>
                                        </p:tav>
                                        <p:tav tm="100000">
                                          <p:val>
                                            <p:strVal val="#ppt_y"/>
                                          </p:val>
                                        </p:tav>
                                      </p:tavLst>
                                    </p:anim>
                                  </p:childTnLst>
                                </p:cTn>
                              </p:par>
                              <p:par>
                                <p:cTn id="53" presetID="2" presetClass="entr" presetSubtype="8" fill="hold" grpId="0" nodeType="withEffect">
                                  <p:stCondLst>
                                    <p:cond delay="0"/>
                                  </p:stCondLst>
                                  <p:childTnLst>
                                    <p:set>
                                      <p:cBhvr>
                                        <p:cTn id="54" dur="1" fill="hold">
                                          <p:stCondLst>
                                            <p:cond delay="0"/>
                                          </p:stCondLst>
                                        </p:cTn>
                                        <p:tgtEl>
                                          <p:spTgt spid="352"/>
                                        </p:tgtEl>
                                        <p:attrNameLst>
                                          <p:attrName>style.visibility</p:attrName>
                                        </p:attrNameLst>
                                      </p:cBhvr>
                                      <p:to>
                                        <p:strVal val="visible"/>
                                      </p:to>
                                    </p:set>
                                    <p:anim calcmode="lin" valueType="num">
                                      <p:cBhvr additive="base">
                                        <p:cTn id="55" dur="500" fill="hold"/>
                                        <p:tgtEl>
                                          <p:spTgt spid="352"/>
                                        </p:tgtEl>
                                        <p:attrNameLst>
                                          <p:attrName>ppt_x</p:attrName>
                                        </p:attrNameLst>
                                      </p:cBhvr>
                                      <p:tavLst>
                                        <p:tav tm="0">
                                          <p:val>
                                            <p:strVal val="0-#ppt_w/2"/>
                                          </p:val>
                                        </p:tav>
                                        <p:tav tm="100000">
                                          <p:val>
                                            <p:strVal val="#ppt_x"/>
                                          </p:val>
                                        </p:tav>
                                      </p:tavLst>
                                    </p:anim>
                                    <p:anim calcmode="lin" valueType="num">
                                      <p:cBhvr additive="base">
                                        <p:cTn id="56" dur="500" fill="hold"/>
                                        <p:tgtEl>
                                          <p:spTgt spid="352"/>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353"/>
                                        </p:tgtEl>
                                        <p:attrNameLst>
                                          <p:attrName>style.visibility</p:attrName>
                                        </p:attrNameLst>
                                      </p:cBhvr>
                                      <p:to>
                                        <p:strVal val="visible"/>
                                      </p:to>
                                    </p:set>
                                    <p:anim calcmode="lin" valueType="num">
                                      <p:cBhvr additive="base">
                                        <p:cTn id="59" dur="500" fill="hold"/>
                                        <p:tgtEl>
                                          <p:spTgt spid="353"/>
                                        </p:tgtEl>
                                        <p:attrNameLst>
                                          <p:attrName>ppt_x</p:attrName>
                                        </p:attrNameLst>
                                      </p:cBhvr>
                                      <p:tavLst>
                                        <p:tav tm="0">
                                          <p:val>
                                            <p:strVal val="0-#ppt_w/2"/>
                                          </p:val>
                                        </p:tav>
                                        <p:tav tm="100000">
                                          <p:val>
                                            <p:strVal val="#ppt_x"/>
                                          </p:val>
                                        </p:tav>
                                      </p:tavLst>
                                    </p:anim>
                                    <p:anim calcmode="lin" valueType="num">
                                      <p:cBhvr additive="base">
                                        <p:cTn id="60" dur="500" fill="hold"/>
                                        <p:tgtEl>
                                          <p:spTgt spid="353"/>
                                        </p:tgtEl>
                                        <p:attrNameLst>
                                          <p:attrName>ppt_y</p:attrName>
                                        </p:attrNameLst>
                                      </p:cBhvr>
                                      <p:tavLst>
                                        <p:tav tm="0">
                                          <p:val>
                                            <p:strVal val="#ppt_y"/>
                                          </p:val>
                                        </p:tav>
                                        <p:tav tm="100000">
                                          <p:val>
                                            <p:strVal val="#ppt_y"/>
                                          </p:val>
                                        </p:tav>
                                      </p:tavLst>
                                    </p:anim>
                                  </p:childTnLst>
                                </p:cTn>
                              </p:par>
                              <p:par>
                                <p:cTn id="61" presetID="2" presetClass="entr" presetSubtype="8" fill="hold" grpId="0" nodeType="withEffect">
                                  <p:stCondLst>
                                    <p:cond delay="0"/>
                                  </p:stCondLst>
                                  <p:childTnLst>
                                    <p:set>
                                      <p:cBhvr>
                                        <p:cTn id="62" dur="1" fill="hold">
                                          <p:stCondLst>
                                            <p:cond delay="0"/>
                                          </p:stCondLst>
                                        </p:cTn>
                                        <p:tgtEl>
                                          <p:spTgt spid="354"/>
                                        </p:tgtEl>
                                        <p:attrNameLst>
                                          <p:attrName>style.visibility</p:attrName>
                                        </p:attrNameLst>
                                      </p:cBhvr>
                                      <p:to>
                                        <p:strVal val="visible"/>
                                      </p:to>
                                    </p:set>
                                    <p:anim calcmode="lin" valueType="num">
                                      <p:cBhvr additive="base">
                                        <p:cTn id="63" dur="500" fill="hold"/>
                                        <p:tgtEl>
                                          <p:spTgt spid="354"/>
                                        </p:tgtEl>
                                        <p:attrNameLst>
                                          <p:attrName>ppt_x</p:attrName>
                                        </p:attrNameLst>
                                      </p:cBhvr>
                                      <p:tavLst>
                                        <p:tav tm="0">
                                          <p:val>
                                            <p:strVal val="0-#ppt_w/2"/>
                                          </p:val>
                                        </p:tav>
                                        <p:tav tm="100000">
                                          <p:val>
                                            <p:strVal val="#ppt_x"/>
                                          </p:val>
                                        </p:tav>
                                      </p:tavLst>
                                    </p:anim>
                                    <p:anim calcmode="lin" valueType="num">
                                      <p:cBhvr additive="base">
                                        <p:cTn id="64" dur="500" fill="hold"/>
                                        <p:tgtEl>
                                          <p:spTgt spid="354"/>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55"/>
                                        </p:tgtEl>
                                        <p:attrNameLst>
                                          <p:attrName>style.visibility</p:attrName>
                                        </p:attrNameLst>
                                      </p:cBhvr>
                                      <p:to>
                                        <p:strVal val="visible"/>
                                      </p:to>
                                    </p:set>
                                    <p:anim calcmode="lin" valueType="num">
                                      <p:cBhvr additive="base">
                                        <p:cTn id="67" dur="500" fill="hold"/>
                                        <p:tgtEl>
                                          <p:spTgt spid="355"/>
                                        </p:tgtEl>
                                        <p:attrNameLst>
                                          <p:attrName>ppt_x</p:attrName>
                                        </p:attrNameLst>
                                      </p:cBhvr>
                                      <p:tavLst>
                                        <p:tav tm="0">
                                          <p:val>
                                            <p:strVal val="0-#ppt_w/2"/>
                                          </p:val>
                                        </p:tav>
                                        <p:tav tm="100000">
                                          <p:val>
                                            <p:strVal val="#ppt_x"/>
                                          </p:val>
                                        </p:tav>
                                      </p:tavLst>
                                    </p:anim>
                                    <p:anim calcmode="lin" valueType="num">
                                      <p:cBhvr additive="base">
                                        <p:cTn id="68" dur="500" fill="hold"/>
                                        <p:tgtEl>
                                          <p:spTgt spid="355"/>
                                        </p:tgtEl>
                                        <p:attrNameLst>
                                          <p:attrName>ppt_y</p:attrName>
                                        </p:attrNameLst>
                                      </p:cBhvr>
                                      <p:tavLst>
                                        <p:tav tm="0">
                                          <p:val>
                                            <p:strVal val="#ppt_y"/>
                                          </p:val>
                                        </p:tav>
                                        <p:tav tm="100000">
                                          <p:val>
                                            <p:strVal val="#ppt_y"/>
                                          </p:val>
                                        </p:tav>
                                      </p:tavLst>
                                    </p:anim>
                                  </p:childTnLst>
                                </p:cTn>
                              </p:par>
                              <p:par>
                                <p:cTn id="69" presetID="2" presetClass="entr" presetSubtype="8" fill="hold" nodeType="withEffect">
                                  <p:stCondLst>
                                    <p:cond delay="0"/>
                                  </p:stCondLst>
                                  <p:childTnLst>
                                    <p:set>
                                      <p:cBhvr>
                                        <p:cTn id="70" dur="1" fill="hold">
                                          <p:stCondLst>
                                            <p:cond delay="0"/>
                                          </p:stCondLst>
                                        </p:cTn>
                                        <p:tgtEl>
                                          <p:spTgt spid="357"/>
                                        </p:tgtEl>
                                        <p:attrNameLst>
                                          <p:attrName>style.visibility</p:attrName>
                                        </p:attrNameLst>
                                      </p:cBhvr>
                                      <p:to>
                                        <p:strVal val="visible"/>
                                      </p:to>
                                    </p:set>
                                    <p:anim calcmode="lin" valueType="num">
                                      <p:cBhvr additive="base">
                                        <p:cTn id="71" dur="500" fill="hold"/>
                                        <p:tgtEl>
                                          <p:spTgt spid="357"/>
                                        </p:tgtEl>
                                        <p:attrNameLst>
                                          <p:attrName>ppt_x</p:attrName>
                                        </p:attrNameLst>
                                      </p:cBhvr>
                                      <p:tavLst>
                                        <p:tav tm="0">
                                          <p:val>
                                            <p:strVal val="0-#ppt_w/2"/>
                                          </p:val>
                                        </p:tav>
                                        <p:tav tm="100000">
                                          <p:val>
                                            <p:strVal val="#ppt_x"/>
                                          </p:val>
                                        </p:tav>
                                      </p:tavLst>
                                    </p:anim>
                                    <p:anim calcmode="lin" valueType="num">
                                      <p:cBhvr additive="base">
                                        <p:cTn id="72" dur="500" fill="hold"/>
                                        <p:tgtEl>
                                          <p:spTgt spid="357"/>
                                        </p:tgtEl>
                                        <p:attrNameLst>
                                          <p:attrName>ppt_y</p:attrName>
                                        </p:attrNameLst>
                                      </p:cBhvr>
                                      <p:tavLst>
                                        <p:tav tm="0">
                                          <p:val>
                                            <p:strVal val="#ppt_y"/>
                                          </p:val>
                                        </p:tav>
                                        <p:tav tm="100000">
                                          <p:val>
                                            <p:strVal val="#ppt_y"/>
                                          </p:val>
                                        </p:tav>
                                      </p:tavLst>
                                    </p:anim>
                                  </p:childTnLst>
                                </p:cTn>
                              </p:par>
                              <p:par>
                                <p:cTn id="73" presetID="2" presetClass="entr" presetSubtype="8" fill="hold" nodeType="withEffect">
                                  <p:stCondLst>
                                    <p:cond delay="0"/>
                                  </p:stCondLst>
                                  <p:childTnLst>
                                    <p:set>
                                      <p:cBhvr>
                                        <p:cTn id="74" dur="1" fill="hold">
                                          <p:stCondLst>
                                            <p:cond delay="0"/>
                                          </p:stCondLst>
                                        </p:cTn>
                                        <p:tgtEl>
                                          <p:spTgt spid="358"/>
                                        </p:tgtEl>
                                        <p:attrNameLst>
                                          <p:attrName>style.visibility</p:attrName>
                                        </p:attrNameLst>
                                      </p:cBhvr>
                                      <p:to>
                                        <p:strVal val="visible"/>
                                      </p:to>
                                    </p:set>
                                    <p:anim calcmode="lin" valueType="num">
                                      <p:cBhvr additive="base">
                                        <p:cTn id="75" dur="500" fill="hold"/>
                                        <p:tgtEl>
                                          <p:spTgt spid="358"/>
                                        </p:tgtEl>
                                        <p:attrNameLst>
                                          <p:attrName>ppt_x</p:attrName>
                                        </p:attrNameLst>
                                      </p:cBhvr>
                                      <p:tavLst>
                                        <p:tav tm="0">
                                          <p:val>
                                            <p:strVal val="0-#ppt_w/2"/>
                                          </p:val>
                                        </p:tav>
                                        <p:tav tm="100000">
                                          <p:val>
                                            <p:strVal val="#ppt_x"/>
                                          </p:val>
                                        </p:tav>
                                      </p:tavLst>
                                    </p:anim>
                                    <p:anim calcmode="lin" valueType="num">
                                      <p:cBhvr additive="base">
                                        <p:cTn id="76" dur="500" fill="hold"/>
                                        <p:tgtEl>
                                          <p:spTgt spid="358"/>
                                        </p:tgtEl>
                                        <p:attrNameLst>
                                          <p:attrName>ppt_y</p:attrName>
                                        </p:attrNameLst>
                                      </p:cBhvr>
                                      <p:tavLst>
                                        <p:tav tm="0">
                                          <p:val>
                                            <p:strVal val="#ppt_y"/>
                                          </p:val>
                                        </p:tav>
                                        <p:tav tm="100000">
                                          <p:val>
                                            <p:strVal val="#ppt_y"/>
                                          </p:val>
                                        </p:tav>
                                      </p:tavLst>
                                    </p:anim>
                                  </p:childTnLst>
                                </p:cTn>
                              </p:par>
                              <p:par>
                                <p:cTn id="77" presetID="2" presetClass="entr" presetSubtype="8" fill="hold" nodeType="withEffect">
                                  <p:stCondLst>
                                    <p:cond delay="0"/>
                                  </p:stCondLst>
                                  <p:childTnLst>
                                    <p:set>
                                      <p:cBhvr>
                                        <p:cTn id="78" dur="1" fill="hold">
                                          <p:stCondLst>
                                            <p:cond delay="0"/>
                                          </p:stCondLst>
                                        </p:cTn>
                                        <p:tgtEl>
                                          <p:spTgt spid="359"/>
                                        </p:tgtEl>
                                        <p:attrNameLst>
                                          <p:attrName>style.visibility</p:attrName>
                                        </p:attrNameLst>
                                      </p:cBhvr>
                                      <p:to>
                                        <p:strVal val="visible"/>
                                      </p:to>
                                    </p:set>
                                    <p:anim calcmode="lin" valueType="num">
                                      <p:cBhvr additive="base">
                                        <p:cTn id="79" dur="500" fill="hold"/>
                                        <p:tgtEl>
                                          <p:spTgt spid="359"/>
                                        </p:tgtEl>
                                        <p:attrNameLst>
                                          <p:attrName>ppt_x</p:attrName>
                                        </p:attrNameLst>
                                      </p:cBhvr>
                                      <p:tavLst>
                                        <p:tav tm="0">
                                          <p:val>
                                            <p:strVal val="0-#ppt_w/2"/>
                                          </p:val>
                                        </p:tav>
                                        <p:tav tm="100000">
                                          <p:val>
                                            <p:strVal val="#ppt_x"/>
                                          </p:val>
                                        </p:tav>
                                      </p:tavLst>
                                    </p:anim>
                                    <p:anim calcmode="lin" valueType="num">
                                      <p:cBhvr additive="base">
                                        <p:cTn id="80" dur="500" fill="hold"/>
                                        <p:tgtEl>
                                          <p:spTgt spid="359"/>
                                        </p:tgtEl>
                                        <p:attrNameLst>
                                          <p:attrName>ppt_y</p:attrName>
                                        </p:attrNameLst>
                                      </p:cBhvr>
                                      <p:tavLst>
                                        <p:tav tm="0">
                                          <p:val>
                                            <p:strVal val="#ppt_y"/>
                                          </p:val>
                                        </p:tav>
                                        <p:tav tm="100000">
                                          <p:val>
                                            <p:strVal val="#ppt_y"/>
                                          </p:val>
                                        </p:tav>
                                      </p:tavLst>
                                    </p:anim>
                                  </p:childTnLst>
                                </p:cTn>
                              </p:par>
                              <p:par>
                                <p:cTn id="81" presetID="2" presetClass="entr" presetSubtype="8" fill="hold" nodeType="withEffect">
                                  <p:stCondLst>
                                    <p:cond delay="0"/>
                                  </p:stCondLst>
                                  <p:childTnLst>
                                    <p:set>
                                      <p:cBhvr>
                                        <p:cTn id="82" dur="1" fill="hold">
                                          <p:stCondLst>
                                            <p:cond delay="0"/>
                                          </p:stCondLst>
                                        </p:cTn>
                                        <p:tgtEl>
                                          <p:spTgt spid="360"/>
                                        </p:tgtEl>
                                        <p:attrNameLst>
                                          <p:attrName>style.visibility</p:attrName>
                                        </p:attrNameLst>
                                      </p:cBhvr>
                                      <p:to>
                                        <p:strVal val="visible"/>
                                      </p:to>
                                    </p:set>
                                    <p:anim calcmode="lin" valueType="num">
                                      <p:cBhvr additive="base">
                                        <p:cTn id="83" dur="500" fill="hold"/>
                                        <p:tgtEl>
                                          <p:spTgt spid="360"/>
                                        </p:tgtEl>
                                        <p:attrNameLst>
                                          <p:attrName>ppt_x</p:attrName>
                                        </p:attrNameLst>
                                      </p:cBhvr>
                                      <p:tavLst>
                                        <p:tav tm="0">
                                          <p:val>
                                            <p:strVal val="0-#ppt_w/2"/>
                                          </p:val>
                                        </p:tav>
                                        <p:tav tm="100000">
                                          <p:val>
                                            <p:strVal val="#ppt_x"/>
                                          </p:val>
                                        </p:tav>
                                      </p:tavLst>
                                    </p:anim>
                                    <p:anim calcmode="lin" valueType="num">
                                      <p:cBhvr additive="base">
                                        <p:cTn id="84" dur="500" fill="hold"/>
                                        <p:tgtEl>
                                          <p:spTgt spid="360"/>
                                        </p:tgtEl>
                                        <p:attrNameLst>
                                          <p:attrName>ppt_y</p:attrName>
                                        </p:attrNameLst>
                                      </p:cBhvr>
                                      <p:tavLst>
                                        <p:tav tm="0">
                                          <p:val>
                                            <p:strVal val="#ppt_y"/>
                                          </p:val>
                                        </p:tav>
                                        <p:tav tm="100000">
                                          <p:val>
                                            <p:strVal val="#ppt_y"/>
                                          </p:val>
                                        </p:tav>
                                      </p:tavLst>
                                    </p:anim>
                                  </p:childTnLst>
                                </p:cTn>
                              </p:par>
                              <p:par>
                                <p:cTn id="85" presetID="2" presetClass="entr" presetSubtype="8" fill="hold" nodeType="withEffect">
                                  <p:stCondLst>
                                    <p:cond delay="0"/>
                                  </p:stCondLst>
                                  <p:childTnLst>
                                    <p:set>
                                      <p:cBhvr>
                                        <p:cTn id="86" dur="1" fill="hold">
                                          <p:stCondLst>
                                            <p:cond delay="0"/>
                                          </p:stCondLst>
                                        </p:cTn>
                                        <p:tgtEl>
                                          <p:spTgt spid="362"/>
                                        </p:tgtEl>
                                        <p:attrNameLst>
                                          <p:attrName>style.visibility</p:attrName>
                                        </p:attrNameLst>
                                      </p:cBhvr>
                                      <p:to>
                                        <p:strVal val="visible"/>
                                      </p:to>
                                    </p:set>
                                    <p:anim calcmode="lin" valueType="num">
                                      <p:cBhvr additive="base">
                                        <p:cTn id="87" dur="500" fill="hold"/>
                                        <p:tgtEl>
                                          <p:spTgt spid="362"/>
                                        </p:tgtEl>
                                        <p:attrNameLst>
                                          <p:attrName>ppt_x</p:attrName>
                                        </p:attrNameLst>
                                      </p:cBhvr>
                                      <p:tavLst>
                                        <p:tav tm="0">
                                          <p:val>
                                            <p:strVal val="0-#ppt_w/2"/>
                                          </p:val>
                                        </p:tav>
                                        <p:tav tm="100000">
                                          <p:val>
                                            <p:strVal val="#ppt_x"/>
                                          </p:val>
                                        </p:tav>
                                      </p:tavLst>
                                    </p:anim>
                                    <p:anim calcmode="lin" valueType="num">
                                      <p:cBhvr additive="base">
                                        <p:cTn id="88" dur="500" fill="hold"/>
                                        <p:tgtEl>
                                          <p:spTgt spid="362"/>
                                        </p:tgtEl>
                                        <p:attrNameLst>
                                          <p:attrName>ppt_y</p:attrName>
                                        </p:attrNameLst>
                                      </p:cBhvr>
                                      <p:tavLst>
                                        <p:tav tm="0">
                                          <p:val>
                                            <p:strVal val="#ppt_y"/>
                                          </p:val>
                                        </p:tav>
                                        <p:tav tm="100000">
                                          <p:val>
                                            <p:strVal val="#ppt_y"/>
                                          </p:val>
                                        </p:tav>
                                      </p:tavLst>
                                    </p:anim>
                                  </p:childTnLst>
                                </p:cTn>
                              </p:par>
                              <p:par>
                                <p:cTn id="89" presetID="2" presetClass="entr" presetSubtype="8" fill="hold" nodeType="withEffect">
                                  <p:stCondLst>
                                    <p:cond delay="0"/>
                                  </p:stCondLst>
                                  <p:childTnLst>
                                    <p:set>
                                      <p:cBhvr>
                                        <p:cTn id="90" dur="1" fill="hold">
                                          <p:stCondLst>
                                            <p:cond delay="0"/>
                                          </p:stCondLst>
                                        </p:cTn>
                                        <p:tgtEl>
                                          <p:spTgt spid="363"/>
                                        </p:tgtEl>
                                        <p:attrNameLst>
                                          <p:attrName>style.visibility</p:attrName>
                                        </p:attrNameLst>
                                      </p:cBhvr>
                                      <p:to>
                                        <p:strVal val="visible"/>
                                      </p:to>
                                    </p:set>
                                    <p:anim calcmode="lin" valueType="num">
                                      <p:cBhvr additive="base">
                                        <p:cTn id="91" dur="500" fill="hold"/>
                                        <p:tgtEl>
                                          <p:spTgt spid="363"/>
                                        </p:tgtEl>
                                        <p:attrNameLst>
                                          <p:attrName>ppt_x</p:attrName>
                                        </p:attrNameLst>
                                      </p:cBhvr>
                                      <p:tavLst>
                                        <p:tav tm="0">
                                          <p:val>
                                            <p:strVal val="0-#ppt_w/2"/>
                                          </p:val>
                                        </p:tav>
                                        <p:tav tm="100000">
                                          <p:val>
                                            <p:strVal val="#ppt_x"/>
                                          </p:val>
                                        </p:tav>
                                      </p:tavLst>
                                    </p:anim>
                                    <p:anim calcmode="lin" valueType="num">
                                      <p:cBhvr additive="base">
                                        <p:cTn id="92" dur="500" fill="hold"/>
                                        <p:tgtEl>
                                          <p:spTgt spid="363"/>
                                        </p:tgtEl>
                                        <p:attrNameLst>
                                          <p:attrName>ppt_y</p:attrName>
                                        </p:attrNameLst>
                                      </p:cBhvr>
                                      <p:tavLst>
                                        <p:tav tm="0">
                                          <p:val>
                                            <p:strVal val="#ppt_y"/>
                                          </p:val>
                                        </p:tav>
                                        <p:tav tm="100000">
                                          <p:val>
                                            <p:strVal val="#ppt_y"/>
                                          </p:val>
                                        </p:tav>
                                      </p:tavLst>
                                    </p:anim>
                                  </p:childTnLst>
                                </p:cTn>
                              </p:par>
                              <p:par>
                                <p:cTn id="93" presetID="2" presetClass="entr" presetSubtype="8" fill="hold" nodeType="withEffect">
                                  <p:stCondLst>
                                    <p:cond delay="0"/>
                                  </p:stCondLst>
                                  <p:childTnLst>
                                    <p:set>
                                      <p:cBhvr>
                                        <p:cTn id="94" dur="1" fill="hold">
                                          <p:stCondLst>
                                            <p:cond delay="0"/>
                                          </p:stCondLst>
                                        </p:cTn>
                                        <p:tgtEl>
                                          <p:spTgt spid="364"/>
                                        </p:tgtEl>
                                        <p:attrNameLst>
                                          <p:attrName>style.visibility</p:attrName>
                                        </p:attrNameLst>
                                      </p:cBhvr>
                                      <p:to>
                                        <p:strVal val="visible"/>
                                      </p:to>
                                    </p:set>
                                    <p:anim calcmode="lin" valueType="num">
                                      <p:cBhvr additive="base">
                                        <p:cTn id="95" dur="500" fill="hold"/>
                                        <p:tgtEl>
                                          <p:spTgt spid="364"/>
                                        </p:tgtEl>
                                        <p:attrNameLst>
                                          <p:attrName>ppt_x</p:attrName>
                                        </p:attrNameLst>
                                      </p:cBhvr>
                                      <p:tavLst>
                                        <p:tav tm="0">
                                          <p:val>
                                            <p:strVal val="0-#ppt_w/2"/>
                                          </p:val>
                                        </p:tav>
                                        <p:tav tm="100000">
                                          <p:val>
                                            <p:strVal val="#ppt_x"/>
                                          </p:val>
                                        </p:tav>
                                      </p:tavLst>
                                    </p:anim>
                                    <p:anim calcmode="lin" valueType="num">
                                      <p:cBhvr additive="base">
                                        <p:cTn id="96" dur="500" fill="hold"/>
                                        <p:tgtEl>
                                          <p:spTgt spid="364"/>
                                        </p:tgtEl>
                                        <p:attrNameLst>
                                          <p:attrName>ppt_y</p:attrName>
                                        </p:attrNameLst>
                                      </p:cBhvr>
                                      <p:tavLst>
                                        <p:tav tm="0">
                                          <p:val>
                                            <p:strVal val="#ppt_y"/>
                                          </p:val>
                                        </p:tav>
                                        <p:tav tm="100000">
                                          <p:val>
                                            <p:strVal val="#ppt_y"/>
                                          </p:val>
                                        </p:tav>
                                      </p:tavLst>
                                    </p:anim>
                                  </p:childTnLst>
                                </p:cTn>
                              </p:par>
                              <p:par>
                                <p:cTn id="97" presetID="2" presetClass="entr" presetSubtype="8" fill="hold" nodeType="withEffect">
                                  <p:stCondLst>
                                    <p:cond delay="0"/>
                                  </p:stCondLst>
                                  <p:childTnLst>
                                    <p:set>
                                      <p:cBhvr>
                                        <p:cTn id="98" dur="1" fill="hold">
                                          <p:stCondLst>
                                            <p:cond delay="0"/>
                                          </p:stCondLst>
                                        </p:cTn>
                                        <p:tgtEl>
                                          <p:spTgt spid="365"/>
                                        </p:tgtEl>
                                        <p:attrNameLst>
                                          <p:attrName>style.visibility</p:attrName>
                                        </p:attrNameLst>
                                      </p:cBhvr>
                                      <p:to>
                                        <p:strVal val="visible"/>
                                      </p:to>
                                    </p:set>
                                    <p:anim calcmode="lin" valueType="num">
                                      <p:cBhvr additive="base">
                                        <p:cTn id="99" dur="500" fill="hold"/>
                                        <p:tgtEl>
                                          <p:spTgt spid="365"/>
                                        </p:tgtEl>
                                        <p:attrNameLst>
                                          <p:attrName>ppt_x</p:attrName>
                                        </p:attrNameLst>
                                      </p:cBhvr>
                                      <p:tavLst>
                                        <p:tav tm="0">
                                          <p:val>
                                            <p:strVal val="0-#ppt_w/2"/>
                                          </p:val>
                                        </p:tav>
                                        <p:tav tm="100000">
                                          <p:val>
                                            <p:strVal val="#ppt_x"/>
                                          </p:val>
                                        </p:tav>
                                      </p:tavLst>
                                    </p:anim>
                                    <p:anim calcmode="lin" valueType="num">
                                      <p:cBhvr additive="base">
                                        <p:cTn id="100" dur="500" fill="hold"/>
                                        <p:tgtEl>
                                          <p:spTgt spid="365"/>
                                        </p:tgtEl>
                                        <p:attrNameLst>
                                          <p:attrName>ppt_y</p:attrName>
                                        </p:attrNameLst>
                                      </p:cBhvr>
                                      <p:tavLst>
                                        <p:tav tm="0">
                                          <p:val>
                                            <p:strVal val="#ppt_y"/>
                                          </p:val>
                                        </p:tav>
                                        <p:tav tm="100000">
                                          <p:val>
                                            <p:strVal val="#ppt_y"/>
                                          </p:val>
                                        </p:tav>
                                      </p:tavLst>
                                    </p:anim>
                                  </p:childTnLst>
                                </p:cTn>
                              </p:par>
                              <p:par>
                                <p:cTn id="101" presetID="2" presetClass="entr" presetSubtype="8" fill="hold" grpId="0" nodeType="withEffect">
                                  <p:stCondLst>
                                    <p:cond delay="0"/>
                                  </p:stCondLst>
                                  <p:childTnLst>
                                    <p:set>
                                      <p:cBhvr>
                                        <p:cTn id="102" dur="1" fill="hold">
                                          <p:stCondLst>
                                            <p:cond delay="0"/>
                                          </p:stCondLst>
                                        </p:cTn>
                                        <p:tgtEl>
                                          <p:spTgt spid="337"/>
                                        </p:tgtEl>
                                        <p:attrNameLst>
                                          <p:attrName>style.visibility</p:attrName>
                                        </p:attrNameLst>
                                      </p:cBhvr>
                                      <p:to>
                                        <p:strVal val="visible"/>
                                      </p:to>
                                    </p:set>
                                    <p:anim calcmode="lin" valueType="num">
                                      <p:cBhvr additive="base">
                                        <p:cTn id="103" dur="500" fill="hold"/>
                                        <p:tgtEl>
                                          <p:spTgt spid="337"/>
                                        </p:tgtEl>
                                        <p:attrNameLst>
                                          <p:attrName>ppt_x</p:attrName>
                                        </p:attrNameLst>
                                      </p:cBhvr>
                                      <p:tavLst>
                                        <p:tav tm="0">
                                          <p:val>
                                            <p:strVal val="0-#ppt_w/2"/>
                                          </p:val>
                                        </p:tav>
                                        <p:tav tm="100000">
                                          <p:val>
                                            <p:strVal val="#ppt_x"/>
                                          </p:val>
                                        </p:tav>
                                      </p:tavLst>
                                    </p:anim>
                                    <p:anim calcmode="lin" valueType="num">
                                      <p:cBhvr additive="base">
                                        <p:cTn id="104" dur="500" fill="hold"/>
                                        <p:tgtEl>
                                          <p:spTgt spid="337"/>
                                        </p:tgtEl>
                                        <p:attrNameLst>
                                          <p:attrName>ppt_y</p:attrName>
                                        </p:attrNameLst>
                                      </p:cBhvr>
                                      <p:tavLst>
                                        <p:tav tm="0">
                                          <p:val>
                                            <p:strVal val="#ppt_y"/>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2" presetClass="entr" presetSubtype="2" fill="hold" grpId="0" nodeType="clickEffect">
                                  <p:stCondLst>
                                    <p:cond delay="0"/>
                                  </p:stCondLst>
                                  <p:childTnLst>
                                    <p:set>
                                      <p:cBhvr>
                                        <p:cTn id="108" dur="1" fill="hold">
                                          <p:stCondLst>
                                            <p:cond delay="0"/>
                                          </p:stCondLst>
                                        </p:cTn>
                                        <p:tgtEl>
                                          <p:spTgt spid="366"/>
                                        </p:tgtEl>
                                        <p:attrNameLst>
                                          <p:attrName>style.visibility</p:attrName>
                                        </p:attrNameLst>
                                      </p:cBhvr>
                                      <p:to>
                                        <p:strVal val="visible"/>
                                      </p:to>
                                    </p:set>
                                    <p:anim calcmode="lin" valueType="num">
                                      <p:cBhvr additive="base">
                                        <p:cTn id="109" dur="500" fill="hold"/>
                                        <p:tgtEl>
                                          <p:spTgt spid="366"/>
                                        </p:tgtEl>
                                        <p:attrNameLst>
                                          <p:attrName>ppt_x</p:attrName>
                                        </p:attrNameLst>
                                      </p:cBhvr>
                                      <p:tavLst>
                                        <p:tav tm="0">
                                          <p:val>
                                            <p:strVal val="1+#ppt_w/2"/>
                                          </p:val>
                                        </p:tav>
                                        <p:tav tm="100000">
                                          <p:val>
                                            <p:strVal val="#ppt_x"/>
                                          </p:val>
                                        </p:tav>
                                      </p:tavLst>
                                    </p:anim>
                                    <p:anim calcmode="lin" valueType="num">
                                      <p:cBhvr additive="base">
                                        <p:cTn id="110" dur="500" fill="hold"/>
                                        <p:tgtEl>
                                          <p:spTgt spid="366"/>
                                        </p:tgtEl>
                                        <p:attrNameLst>
                                          <p:attrName>ppt_y</p:attrName>
                                        </p:attrNameLst>
                                      </p:cBhvr>
                                      <p:tavLst>
                                        <p:tav tm="0">
                                          <p:val>
                                            <p:strVal val="#ppt_y"/>
                                          </p:val>
                                        </p:tav>
                                        <p:tav tm="100000">
                                          <p:val>
                                            <p:strVal val="#ppt_y"/>
                                          </p:val>
                                        </p:tav>
                                      </p:tavLst>
                                    </p:anim>
                                  </p:childTnLst>
                                </p:cTn>
                              </p:par>
                            </p:childTnLst>
                          </p:cTn>
                        </p:par>
                      </p:childTnLst>
                    </p:cTn>
                  </p:par>
                  <p:par>
                    <p:cTn id="111" fill="hold">
                      <p:stCondLst>
                        <p:cond delay="indefinite"/>
                      </p:stCondLst>
                      <p:childTnLst>
                        <p:par>
                          <p:cTn id="112" fill="hold">
                            <p:stCondLst>
                              <p:cond delay="0"/>
                            </p:stCondLst>
                            <p:childTnLst>
                              <p:par>
                                <p:cTn id="113" presetID="2" presetClass="entr" presetSubtype="8" fill="hold" nodeType="clickEffect">
                                  <p:stCondLst>
                                    <p:cond delay="0"/>
                                  </p:stCondLst>
                                  <p:childTnLst>
                                    <p:set>
                                      <p:cBhvr>
                                        <p:cTn id="114" dur="1" fill="hold">
                                          <p:stCondLst>
                                            <p:cond delay="0"/>
                                          </p:stCondLst>
                                        </p:cTn>
                                        <p:tgtEl>
                                          <p:spTgt spid="2"/>
                                        </p:tgtEl>
                                        <p:attrNameLst>
                                          <p:attrName>style.visibility</p:attrName>
                                        </p:attrNameLst>
                                      </p:cBhvr>
                                      <p:to>
                                        <p:strVal val="visible"/>
                                      </p:to>
                                    </p:set>
                                    <p:anim calcmode="lin" valueType="num">
                                      <p:cBhvr additive="base">
                                        <p:cTn id="115" dur="500" fill="hold"/>
                                        <p:tgtEl>
                                          <p:spTgt spid="2"/>
                                        </p:tgtEl>
                                        <p:attrNameLst>
                                          <p:attrName>ppt_x</p:attrName>
                                        </p:attrNameLst>
                                      </p:cBhvr>
                                      <p:tavLst>
                                        <p:tav tm="0">
                                          <p:val>
                                            <p:strVal val="0-#ppt_w/2"/>
                                          </p:val>
                                        </p:tav>
                                        <p:tav tm="100000">
                                          <p:val>
                                            <p:strVal val="#ppt_x"/>
                                          </p:val>
                                        </p:tav>
                                      </p:tavLst>
                                    </p:anim>
                                    <p:anim calcmode="lin" valueType="num">
                                      <p:cBhvr additive="base">
                                        <p:cTn id="116"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17" fill="hold">
                      <p:stCondLst>
                        <p:cond delay="indefinite"/>
                      </p:stCondLst>
                      <p:childTnLst>
                        <p:par>
                          <p:cTn id="118" fill="hold">
                            <p:stCondLst>
                              <p:cond delay="0"/>
                            </p:stCondLst>
                            <p:childTnLst>
                              <p:par>
                                <p:cTn id="119" presetID="2" presetClass="entr" presetSubtype="2" fill="hold" grpId="0" nodeType="clickEffect">
                                  <p:stCondLst>
                                    <p:cond delay="0"/>
                                  </p:stCondLst>
                                  <p:childTnLst>
                                    <p:set>
                                      <p:cBhvr>
                                        <p:cTn id="120" dur="1" fill="hold">
                                          <p:stCondLst>
                                            <p:cond delay="0"/>
                                          </p:stCondLst>
                                        </p:cTn>
                                        <p:tgtEl>
                                          <p:spTgt spid="367"/>
                                        </p:tgtEl>
                                        <p:attrNameLst>
                                          <p:attrName>style.visibility</p:attrName>
                                        </p:attrNameLst>
                                      </p:cBhvr>
                                      <p:to>
                                        <p:strVal val="visible"/>
                                      </p:to>
                                    </p:set>
                                    <p:anim calcmode="lin" valueType="num">
                                      <p:cBhvr additive="base">
                                        <p:cTn id="121" dur="500" fill="hold"/>
                                        <p:tgtEl>
                                          <p:spTgt spid="367"/>
                                        </p:tgtEl>
                                        <p:attrNameLst>
                                          <p:attrName>ppt_x</p:attrName>
                                        </p:attrNameLst>
                                      </p:cBhvr>
                                      <p:tavLst>
                                        <p:tav tm="0">
                                          <p:val>
                                            <p:strVal val="1+#ppt_w/2"/>
                                          </p:val>
                                        </p:tav>
                                        <p:tav tm="100000">
                                          <p:val>
                                            <p:strVal val="#ppt_x"/>
                                          </p:val>
                                        </p:tav>
                                      </p:tavLst>
                                    </p:anim>
                                    <p:anim calcmode="lin" valueType="num">
                                      <p:cBhvr additive="base">
                                        <p:cTn id="122" dur="500" fill="hold"/>
                                        <p:tgtEl>
                                          <p:spTgt spid="36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6" grpId="0" animBg="1"/>
      <p:bldP spid="263315" grpId="0" animBg="1"/>
      <p:bldP spid="337" grpId="0"/>
      <p:bldP spid="352" grpId="0" animBg="1"/>
      <p:bldP spid="353" grpId="0" animBg="1"/>
      <p:bldP spid="354" grpId="0" animBg="1"/>
      <p:bldP spid="355" grpId="0" animBg="1"/>
      <p:bldP spid="366" grpId="0" animBg="1"/>
      <p:bldP spid="367"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screenshot&#10;&#10;Description generated with high confidence">
            <a:extLst>
              <a:ext uri="{FF2B5EF4-FFF2-40B4-BE49-F238E27FC236}">
                <a16:creationId xmlns:a16="http://schemas.microsoft.com/office/drawing/2014/main" id="{D0C704F6-C8CA-45F7-9C3C-DDF97244BFB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2913"/>
          <a:stretch/>
        </p:blipFill>
        <p:spPr>
          <a:xfrm>
            <a:off x="-4970" y="0"/>
            <a:ext cx="9143980" cy="6857990"/>
          </a:xfrm>
          <a:prstGeom prst="rect">
            <a:avLst/>
          </a:prstGeom>
        </p:spPr>
      </p:pic>
      <p:sp>
        <p:nvSpPr>
          <p:cNvPr id="9" name="TextBox 8"/>
          <p:cNvSpPr txBox="1"/>
          <p:nvPr/>
        </p:nvSpPr>
        <p:spPr>
          <a:xfrm>
            <a:off x="4191000" y="177998"/>
            <a:ext cx="4876800" cy="5232202"/>
          </a:xfrm>
          <a:prstGeom prst="rect">
            <a:avLst/>
          </a:prstGeom>
          <a:noFill/>
        </p:spPr>
        <p:txBody>
          <a:bodyPr wrap="square" rtlCol="0">
            <a:spAutoFit/>
          </a:bodyPr>
          <a:lstStyle/>
          <a:p>
            <a:r>
              <a:rPr lang="en-US" sz="2800" b="1" dirty="0">
                <a:solidFill>
                  <a:srgbClr val="D70002"/>
                </a:solidFill>
              </a:rPr>
              <a:t>Connect with us</a:t>
            </a:r>
          </a:p>
          <a:p>
            <a:pPr algn="ctr"/>
            <a:endParaRPr lang="en-US" sz="2400" b="1" dirty="0">
              <a:solidFill>
                <a:srgbClr val="8E0000"/>
              </a:solidFill>
            </a:endParaRPr>
          </a:p>
          <a:p>
            <a:r>
              <a:rPr lang="en-US" sz="2400" dirty="0">
                <a:solidFill>
                  <a:srgbClr val="D70002"/>
                </a:solidFill>
              </a:rPr>
              <a:t>Twitter: </a:t>
            </a:r>
            <a:r>
              <a:rPr lang="en-US" sz="2400" dirty="0"/>
              <a:t>@</a:t>
            </a:r>
            <a:r>
              <a:rPr lang="en-US" sz="2400" dirty="0" err="1"/>
              <a:t>GAPartnership</a:t>
            </a:r>
            <a:endParaRPr lang="en-US" sz="2400" dirty="0"/>
          </a:p>
          <a:p>
            <a:r>
              <a:rPr lang="en-US" sz="2400" dirty="0"/>
              <a:t> </a:t>
            </a:r>
          </a:p>
          <a:p>
            <a:r>
              <a:rPr lang="en-US" sz="2400" dirty="0" err="1">
                <a:solidFill>
                  <a:srgbClr val="D70002"/>
                </a:solidFill>
              </a:rPr>
              <a:t>Facebook</a:t>
            </a:r>
            <a:r>
              <a:rPr lang="en-US" sz="2400" dirty="0">
                <a:solidFill>
                  <a:srgbClr val="D70002"/>
                </a:solidFill>
              </a:rPr>
              <a:t>: </a:t>
            </a:r>
            <a:r>
              <a:rPr lang="en-US" sz="2400" dirty="0"/>
              <a:t>Georgia Partnership for Excellence in Education</a:t>
            </a:r>
          </a:p>
          <a:p>
            <a:r>
              <a:rPr lang="en-US" sz="2400" dirty="0"/>
              <a:t> </a:t>
            </a:r>
          </a:p>
          <a:p>
            <a:r>
              <a:rPr lang="en-US" sz="2400" dirty="0" err="1">
                <a:solidFill>
                  <a:srgbClr val="D70002"/>
                </a:solidFill>
              </a:rPr>
              <a:t>Instagram</a:t>
            </a:r>
            <a:r>
              <a:rPr lang="en-US" sz="2400" dirty="0">
                <a:solidFill>
                  <a:srgbClr val="D70002"/>
                </a:solidFill>
              </a:rPr>
              <a:t>: </a:t>
            </a:r>
            <a:r>
              <a:rPr lang="en-US" sz="2400" dirty="0"/>
              <a:t>@GAPARTNERSHIP</a:t>
            </a:r>
          </a:p>
          <a:p>
            <a:endParaRPr lang="en-US" sz="2400" dirty="0"/>
          </a:p>
          <a:p>
            <a:r>
              <a:rPr lang="en-US" sz="2400" dirty="0">
                <a:solidFill>
                  <a:srgbClr val="D70002"/>
                </a:solidFill>
              </a:rPr>
              <a:t>LinkedIn: </a:t>
            </a:r>
            <a:r>
              <a:rPr lang="en-US" sz="2400" dirty="0"/>
              <a:t>Georgia Partnership for Excellence in Education</a:t>
            </a:r>
          </a:p>
          <a:p>
            <a:endParaRPr lang="en-US" sz="2400" b="1" dirty="0">
              <a:solidFill>
                <a:srgbClr val="8E0000"/>
              </a:solidFill>
            </a:endParaRPr>
          </a:p>
          <a:p>
            <a:r>
              <a:rPr lang="en-US" sz="2400" dirty="0">
                <a:solidFill>
                  <a:srgbClr val="D70002"/>
                </a:solidFill>
              </a:rPr>
              <a:t>Website: </a:t>
            </a:r>
            <a:r>
              <a:rPr lang="en-US" sz="2400" b="1" dirty="0">
                <a:solidFill>
                  <a:srgbClr val="002060"/>
                </a:solidFill>
                <a:hlinkClick r:id="rId4"/>
              </a:rPr>
              <a:t>www.gpee.org</a:t>
            </a:r>
            <a:endParaRPr lang="en-US" sz="2400" b="1" dirty="0">
              <a:solidFill>
                <a:srgbClr val="002060"/>
              </a:solidFill>
            </a:endParaRPr>
          </a:p>
          <a:p>
            <a:pPr algn="ctr"/>
            <a:endParaRPr lang="en-US" dirty="0">
              <a:solidFill>
                <a:srgbClr val="002060"/>
              </a:solidFill>
            </a:endParaRPr>
          </a:p>
        </p:txBody>
      </p:sp>
      <p:pic>
        <p:nvPicPr>
          <p:cNvPr id="5" name="Picture 4" descr="A screenshot of a cell phone&#10;&#10;Description generated with very high confidence">
            <a:extLst>
              <a:ext uri="{FF2B5EF4-FFF2-40B4-BE49-F238E27FC236}">
                <a16:creationId xmlns:a16="http://schemas.microsoft.com/office/drawing/2014/main" id="{CE517E70-1DE7-4F8C-9884-305835F07166}"/>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1287" b="1626"/>
          <a:stretch/>
        </p:blipFill>
        <p:spPr>
          <a:xfrm>
            <a:off x="152403" y="381000"/>
            <a:ext cx="3657597" cy="2743200"/>
          </a:xfrm>
          <a:prstGeom prst="rect">
            <a:avLst/>
          </a:prstGeom>
        </p:spPr>
      </p:pic>
      <p:grpSp>
        <p:nvGrpSpPr>
          <p:cNvPr id="6" name="Group 5">
            <a:extLst>
              <a:ext uri="{FF2B5EF4-FFF2-40B4-BE49-F238E27FC236}">
                <a16:creationId xmlns:a16="http://schemas.microsoft.com/office/drawing/2014/main" id="{783D59BD-8261-4A9E-9E90-AFC6B4E53D4B}"/>
              </a:ext>
            </a:extLst>
          </p:cNvPr>
          <p:cNvGrpSpPr/>
          <p:nvPr/>
        </p:nvGrpSpPr>
        <p:grpSpPr>
          <a:xfrm>
            <a:off x="-152400" y="3733800"/>
            <a:ext cx="4267200" cy="1138773"/>
            <a:chOff x="533400" y="443805"/>
            <a:chExt cx="8077200" cy="1966481"/>
          </a:xfrm>
        </p:grpSpPr>
        <p:sp>
          <p:nvSpPr>
            <p:cNvPr id="8" name="Text Box 3">
              <a:extLst>
                <a:ext uri="{FF2B5EF4-FFF2-40B4-BE49-F238E27FC236}">
                  <a16:creationId xmlns:a16="http://schemas.microsoft.com/office/drawing/2014/main" id="{39843546-A370-4FF0-B9D3-5ABFC7425C48}"/>
                </a:ext>
              </a:extLst>
            </p:cNvPr>
            <p:cNvSpPr txBox="1">
              <a:spLocks noChangeArrowheads="1"/>
            </p:cNvSpPr>
            <p:nvPr/>
          </p:nvSpPr>
          <p:spPr bwMode="auto">
            <a:xfrm>
              <a:off x="533400" y="443805"/>
              <a:ext cx="8077200" cy="1966481"/>
            </a:xfrm>
            <a:prstGeom prst="rect">
              <a:avLst/>
            </a:prstGeom>
            <a:noFill/>
            <a:ln w="22225">
              <a:noFill/>
              <a:miter lim="800000"/>
              <a:headEnd/>
              <a:tailEnd/>
            </a:ln>
          </p:spPr>
          <p:txBody>
            <a:bodyPr wrap="square" anchorCtr="1">
              <a:spAutoFit/>
            </a:bodyPr>
            <a:lstStyle/>
            <a:p>
              <a:pPr algn="ctr"/>
              <a:r>
                <a:rPr lang="en-US" sz="2400" dirty="0">
                  <a:solidFill>
                    <a:srgbClr val="C00000"/>
                  </a:solidFill>
                  <a:latin typeface="Calibri" panose="020F0502020204030204" pitchFamily="34" charset="0"/>
                  <a:cs typeface="Calibri" panose="020F0502020204030204" pitchFamily="34" charset="0"/>
                </a:rPr>
                <a:t>PROGRAM SPONSOR</a:t>
              </a:r>
              <a:r>
                <a:rPr lang="en-US" sz="2400" dirty="0">
                  <a:solidFill>
                    <a:srgbClr val="C00000"/>
                  </a:solidFill>
                  <a:latin typeface="Century" pitchFamily="18" charset="0"/>
                  <a:cs typeface="Times New Roman" pitchFamily="18" charset="0"/>
                </a:rPr>
                <a:t>:</a:t>
              </a:r>
            </a:p>
            <a:p>
              <a:pPr algn="ctr"/>
              <a:endParaRPr lang="en-US" sz="2400" b="1" dirty="0">
                <a:solidFill>
                  <a:srgbClr val="C00000"/>
                </a:solidFill>
                <a:latin typeface="Century" pitchFamily="18" charset="0"/>
                <a:cs typeface="Times New Roman" pitchFamily="18" charset="0"/>
              </a:endParaRPr>
            </a:p>
            <a:p>
              <a:pPr algn="ctr"/>
              <a:endParaRPr lang="en-US" sz="2000" b="1" dirty="0">
                <a:solidFill>
                  <a:srgbClr val="C00000"/>
                </a:solidFill>
                <a:latin typeface="Century" pitchFamily="18" charset="0"/>
                <a:cs typeface="Times New Roman" pitchFamily="18" charset="0"/>
              </a:endParaRPr>
            </a:p>
          </p:txBody>
        </p:sp>
        <p:pic>
          <p:nvPicPr>
            <p:cNvPr id="10" name="Picture 9">
              <a:extLst>
                <a:ext uri="{FF2B5EF4-FFF2-40B4-BE49-F238E27FC236}">
                  <a16:creationId xmlns:a16="http://schemas.microsoft.com/office/drawing/2014/main" id="{FF35D588-DB92-4764-A10F-575EFAE9BD2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81200" y="1162050"/>
              <a:ext cx="5162550" cy="1123950"/>
            </a:xfrm>
            <a:prstGeom prst="rect">
              <a:avLst/>
            </a:prstGeom>
          </p:spPr>
        </p:pic>
      </p:grpSp>
    </p:spTree>
    <p:extLst>
      <p:ext uri="{BB962C8B-B14F-4D97-AF65-F5344CB8AC3E}">
        <p14:creationId xmlns:p14="http://schemas.microsoft.com/office/powerpoint/2010/main" val="37035154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cture containing screenshot&#10;&#10;Description generated with high confidence">
            <a:extLst>
              <a:ext uri="{FF2B5EF4-FFF2-40B4-BE49-F238E27FC236}">
                <a16:creationId xmlns:a16="http://schemas.microsoft.com/office/drawing/2014/main" id="{D0C704F6-C8CA-45F7-9C3C-DDF97244BFB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2913"/>
          <a:stretch/>
        </p:blipFill>
        <p:spPr>
          <a:xfrm>
            <a:off x="20" y="21275"/>
            <a:ext cx="9143980" cy="6857990"/>
          </a:xfrm>
          <a:prstGeom prst="rect">
            <a:avLst/>
          </a:prstGeom>
        </p:spPr>
      </p:pic>
      <p:sp>
        <p:nvSpPr>
          <p:cNvPr id="5" name="Line 4"/>
          <p:cNvSpPr>
            <a:spLocks noChangeShapeType="1"/>
          </p:cNvSpPr>
          <p:nvPr/>
        </p:nvSpPr>
        <p:spPr bwMode="auto">
          <a:xfrm>
            <a:off x="601494" y="1676400"/>
            <a:ext cx="8153400" cy="0"/>
          </a:xfrm>
          <a:prstGeom prst="line">
            <a:avLst/>
          </a:prstGeom>
          <a:noFill/>
          <a:ln w="44450">
            <a:solidFill>
              <a:srgbClr val="000066"/>
            </a:solidFill>
            <a:round/>
            <a:headEnd/>
            <a:tailEnd/>
          </a:ln>
        </p:spPr>
        <p:txBody>
          <a:bodyPr anchor="ctr" anchorCtr="1"/>
          <a:lstStyle/>
          <a:p>
            <a:endParaRPr lang="en-US"/>
          </a:p>
        </p:txBody>
      </p:sp>
      <p:graphicFrame>
        <p:nvGraphicFramePr>
          <p:cNvPr id="7" name="Table 6"/>
          <p:cNvGraphicFramePr>
            <a:graphicFrameLocks noGrp="1"/>
          </p:cNvGraphicFramePr>
          <p:nvPr>
            <p:extLst>
              <p:ext uri="{D42A27DB-BD31-4B8C-83A1-F6EECF244321}">
                <p14:modId xmlns:p14="http://schemas.microsoft.com/office/powerpoint/2010/main" val="3400432872"/>
              </p:ext>
            </p:extLst>
          </p:nvPr>
        </p:nvGraphicFramePr>
        <p:xfrm>
          <a:off x="1219200" y="1828800"/>
          <a:ext cx="6781800" cy="3656838"/>
        </p:xfrm>
        <a:graphic>
          <a:graphicData uri="http://schemas.openxmlformats.org/drawingml/2006/table">
            <a:tbl>
              <a:tblPr/>
              <a:tblGrid>
                <a:gridCol w="6781800">
                  <a:extLst>
                    <a:ext uri="{9D8B030D-6E8A-4147-A177-3AD203B41FA5}">
                      <a16:colId xmlns:a16="http://schemas.microsoft.com/office/drawing/2014/main" val="20000"/>
                    </a:ext>
                  </a:extLst>
                </a:gridCol>
              </a:tblGrid>
              <a:tr h="3428238">
                <a:tc>
                  <a:txBody>
                    <a:bodyPr/>
                    <a:lstStyle/>
                    <a:p>
                      <a:pPr marL="457200" marR="0" lvl="0" indent="-457200" algn="l" defTabSz="914400" rtl="0" eaLnBrk="0" fontAlgn="base" latinLnBrk="0" hangingPunct="0">
                        <a:lnSpc>
                          <a:spcPct val="200000"/>
                        </a:lnSpc>
                        <a:spcBef>
                          <a:spcPct val="20000"/>
                        </a:spcBef>
                        <a:spcAft>
                          <a:spcPct val="0"/>
                        </a:spcAft>
                        <a:buClrTx/>
                        <a:buSzTx/>
                        <a:buFont typeface="+mj-lt"/>
                        <a:buAutoNum type="arabicPeriod"/>
                        <a:tabLst/>
                      </a:pPr>
                      <a:r>
                        <a:rPr kumimoji="0" lang="en-US" sz="22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Examine the Data for Education in Georgia</a:t>
                      </a:r>
                    </a:p>
                    <a:p>
                      <a:pPr marL="457200" marR="0" lvl="0" indent="-457200" algn="l" defTabSz="914400" rtl="0" eaLnBrk="0" fontAlgn="base" latinLnBrk="0" hangingPunct="0">
                        <a:lnSpc>
                          <a:spcPct val="200000"/>
                        </a:lnSpc>
                        <a:spcBef>
                          <a:spcPct val="20000"/>
                        </a:spcBef>
                        <a:spcAft>
                          <a:spcPct val="0"/>
                        </a:spcAft>
                        <a:buClrTx/>
                        <a:buSzTx/>
                        <a:buFont typeface="+mj-lt"/>
                        <a:buAutoNum type="arabicPeriod"/>
                        <a:tabLst/>
                      </a:pPr>
                      <a:r>
                        <a:rPr kumimoji="0" lang="en-US" sz="22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Economic Impact of Georgia Non-Graduates</a:t>
                      </a:r>
                    </a:p>
                    <a:p>
                      <a:pPr marL="457200" marR="0" lvl="0" indent="-457200" algn="l" defTabSz="914400" rtl="0" eaLnBrk="0" fontAlgn="base" latinLnBrk="0" hangingPunct="0">
                        <a:lnSpc>
                          <a:spcPct val="200000"/>
                        </a:lnSpc>
                        <a:spcBef>
                          <a:spcPct val="20000"/>
                        </a:spcBef>
                        <a:spcAft>
                          <a:spcPct val="0"/>
                        </a:spcAft>
                        <a:buClrTx/>
                        <a:buSzTx/>
                        <a:buFont typeface="+mj-lt"/>
                        <a:buAutoNum type="arabicPeriod"/>
                        <a:tabLst/>
                        <a:defRPr/>
                      </a:pPr>
                      <a:r>
                        <a:rPr kumimoji="0" lang="en-US" sz="22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Challenges in the Birth to Work Pipeline</a:t>
                      </a:r>
                    </a:p>
                    <a:p>
                      <a:pPr marL="457200" marR="0" lvl="0" indent="-457200" algn="l" defTabSz="914400" rtl="0" eaLnBrk="0" fontAlgn="base" latinLnBrk="0" hangingPunct="0">
                        <a:lnSpc>
                          <a:spcPct val="200000"/>
                        </a:lnSpc>
                        <a:spcBef>
                          <a:spcPct val="20000"/>
                        </a:spcBef>
                        <a:spcAft>
                          <a:spcPct val="0"/>
                        </a:spcAft>
                        <a:buClrTx/>
                        <a:buSzTx/>
                        <a:buFont typeface="+mj-lt"/>
                        <a:buAutoNum type="arabicPeriod"/>
                        <a:tabLst/>
                        <a:defRPr/>
                      </a:pPr>
                      <a:r>
                        <a:rPr kumimoji="0" lang="en-US" sz="22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What Can We Do?</a:t>
                      </a:r>
                    </a:p>
                  </a:txBody>
                  <a:tcPr anchor="ct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0"/>
                  </a:ext>
                </a:extLst>
              </a:tr>
              <a:tr h="228600">
                <a:tc>
                  <a:txBody>
                    <a:bodyPr/>
                    <a:lstStyle/>
                    <a:p>
                      <a:pPr marL="228600" marR="0" lvl="0" indent="-228600" algn="l" defTabSz="914400" rtl="0" eaLnBrk="0" fontAlgn="base" latinLnBrk="0" hangingPunct="0">
                        <a:lnSpc>
                          <a:spcPct val="100000"/>
                        </a:lnSpc>
                        <a:spcBef>
                          <a:spcPct val="20000"/>
                        </a:spcBef>
                        <a:spcAft>
                          <a:spcPct val="0"/>
                        </a:spcAft>
                        <a:buClrTx/>
                        <a:buSzTx/>
                        <a:buFont typeface="+mj-lt"/>
                        <a:buAutoNum type="arabicPeriod"/>
                        <a:tabLst/>
                      </a:pPr>
                      <a:endParaRPr kumimoji="0" lang="en-US" sz="9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txBody>
                  <a:tcPr anchor="ct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1"/>
                  </a:ext>
                </a:extLst>
              </a:tr>
            </a:tbl>
          </a:graphicData>
        </a:graphic>
      </p:graphicFrame>
      <p:sp>
        <p:nvSpPr>
          <p:cNvPr id="9" name="Text Box 3">
            <a:extLst>
              <a:ext uri="{FF2B5EF4-FFF2-40B4-BE49-F238E27FC236}">
                <a16:creationId xmlns:a16="http://schemas.microsoft.com/office/drawing/2014/main" id="{8AA44FA7-0BB5-4D17-99FB-251F45160601}"/>
              </a:ext>
            </a:extLst>
          </p:cNvPr>
          <p:cNvSpPr txBox="1">
            <a:spLocks noChangeArrowheads="1"/>
          </p:cNvSpPr>
          <p:nvPr/>
        </p:nvSpPr>
        <p:spPr bwMode="auto">
          <a:xfrm>
            <a:off x="533400" y="914400"/>
            <a:ext cx="8077200" cy="584775"/>
          </a:xfrm>
          <a:prstGeom prst="rect">
            <a:avLst/>
          </a:prstGeom>
          <a:noFill/>
          <a:ln w="22225">
            <a:noFill/>
            <a:miter lim="800000"/>
            <a:headEnd/>
            <a:tailEnd/>
          </a:ln>
        </p:spPr>
        <p:txBody>
          <a:bodyPr wrap="square" anchorCtr="1">
            <a:spAutoFit/>
          </a:bodyPr>
          <a:lstStyle/>
          <a:p>
            <a:pPr algn="ctr"/>
            <a:r>
              <a:rPr lang="en-US" sz="3200" b="1" dirty="0">
                <a:solidFill>
                  <a:srgbClr val="002060"/>
                </a:solidFill>
                <a:latin typeface="Calibri" panose="020F0502020204030204" pitchFamily="34" charset="0"/>
                <a:cs typeface="Calibri" panose="020F0502020204030204" pitchFamily="34" charset="0"/>
              </a:rPr>
              <a:t>Overview</a:t>
            </a:r>
          </a:p>
        </p:txBody>
      </p:sp>
    </p:spTree>
    <p:extLst>
      <p:ext uri="{BB962C8B-B14F-4D97-AF65-F5344CB8AC3E}">
        <p14:creationId xmlns:p14="http://schemas.microsoft.com/office/powerpoint/2010/main" val="6395864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cture containing screenshot&#10;&#10;Description generated with high confidence">
            <a:extLst>
              <a:ext uri="{FF2B5EF4-FFF2-40B4-BE49-F238E27FC236}">
                <a16:creationId xmlns:a16="http://schemas.microsoft.com/office/drawing/2014/main" id="{D0C704F6-C8CA-45F7-9C3C-DDF97244BFB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2913"/>
          <a:stretch/>
        </p:blipFill>
        <p:spPr>
          <a:xfrm>
            <a:off x="20" y="10"/>
            <a:ext cx="9143980" cy="6857990"/>
          </a:xfrm>
          <a:prstGeom prst="rect">
            <a:avLst/>
          </a:prstGeom>
        </p:spPr>
      </p:pic>
      <p:sp>
        <p:nvSpPr>
          <p:cNvPr id="9" name="Rectangle 3">
            <a:extLst>
              <a:ext uri="{FF2B5EF4-FFF2-40B4-BE49-F238E27FC236}">
                <a16:creationId xmlns:a16="http://schemas.microsoft.com/office/drawing/2014/main" id="{62575BDB-1696-4EC9-B582-468CA16D1094}"/>
              </a:ext>
            </a:extLst>
          </p:cNvPr>
          <p:cNvSpPr txBox="1">
            <a:spLocks noChangeArrowheads="1"/>
          </p:cNvSpPr>
          <p:nvPr/>
        </p:nvSpPr>
        <p:spPr>
          <a:xfrm>
            <a:off x="0" y="2057400"/>
            <a:ext cx="9144000" cy="1676400"/>
          </a:xfrm>
          <a:prstGeom prst="rect">
            <a:avLst/>
          </a:prstGeom>
          <a:solidFill>
            <a:srgbClr val="0070C0"/>
          </a:solidFill>
          <a:ln w="57150" cmpd="thinThick">
            <a:noFill/>
          </a:ln>
          <a:effectLst/>
        </p:spPr>
        <p:txBody>
          <a:bodyPr vert="horz" lIns="91440" tIns="45720" rIns="91440" bIns="45720" rtlCol="0" anchor="ctr" anchorCtr="1">
            <a:normAutofit/>
          </a:bodyPr>
          <a:lstStyle/>
          <a:p>
            <a:r>
              <a:rPr lang="en-US" sz="3200" b="1" dirty="0">
                <a:solidFill>
                  <a:schemeClr val="bg1"/>
                </a:solidFill>
              </a:rPr>
              <a:t>Examine the Data for Education in Georgia</a:t>
            </a:r>
          </a:p>
        </p:txBody>
      </p:sp>
    </p:spTree>
    <p:extLst>
      <p:ext uri="{BB962C8B-B14F-4D97-AF65-F5344CB8AC3E}">
        <p14:creationId xmlns:p14="http://schemas.microsoft.com/office/powerpoint/2010/main" val="29536128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ChangeArrowheads="1"/>
          </p:cNvSpPr>
          <p:nvPr/>
        </p:nvSpPr>
        <p:spPr bwMode="auto">
          <a:xfrm>
            <a:off x="3810000" y="3124200"/>
            <a:ext cx="184150" cy="579438"/>
          </a:xfrm>
          <a:prstGeom prst="rect">
            <a:avLst/>
          </a:prstGeom>
          <a:noFill/>
          <a:ln w="9525">
            <a:noFill/>
            <a:miter lim="800000"/>
            <a:headEnd/>
            <a:tailEnd/>
          </a:ln>
        </p:spPr>
        <p:txBody>
          <a:bodyPr wrap="none">
            <a:spAutoFit/>
          </a:bodyPr>
          <a:lstStyle/>
          <a:p>
            <a:endParaRPr lang="en-US" sz="3200" b="1">
              <a:cs typeface="Times New Roman" charset="0"/>
            </a:endParaRPr>
          </a:p>
        </p:txBody>
      </p:sp>
      <p:sp>
        <p:nvSpPr>
          <p:cNvPr id="26627" name="Rectangle 3"/>
          <p:cNvSpPr>
            <a:spLocks noChangeArrowheads="1"/>
          </p:cNvSpPr>
          <p:nvPr/>
        </p:nvSpPr>
        <p:spPr bwMode="auto">
          <a:xfrm>
            <a:off x="533400" y="533400"/>
            <a:ext cx="8153400" cy="579438"/>
          </a:xfrm>
          <a:prstGeom prst="rect">
            <a:avLst/>
          </a:prstGeom>
          <a:noFill/>
          <a:ln w="9525">
            <a:noFill/>
            <a:miter lim="800000"/>
            <a:headEnd/>
            <a:tailEnd/>
          </a:ln>
        </p:spPr>
        <p:txBody>
          <a:bodyPr>
            <a:spAutoFit/>
          </a:bodyPr>
          <a:lstStyle/>
          <a:p>
            <a:pPr algn="ctr"/>
            <a:r>
              <a:rPr lang="en-US" sz="3200" b="1" dirty="0">
                <a:solidFill>
                  <a:srgbClr val="002060"/>
                </a:solidFill>
                <a:latin typeface="+mj-lt"/>
                <a:cs typeface="Times New Roman" charset="0"/>
              </a:rPr>
              <a:t>Academic Achievement Milestones</a:t>
            </a:r>
          </a:p>
        </p:txBody>
      </p:sp>
      <p:sp>
        <p:nvSpPr>
          <p:cNvPr id="26628" name="AutoShape 4"/>
          <p:cNvSpPr>
            <a:spLocks noChangeArrowheads="1"/>
          </p:cNvSpPr>
          <p:nvPr/>
        </p:nvSpPr>
        <p:spPr bwMode="auto">
          <a:xfrm>
            <a:off x="533400" y="1447800"/>
            <a:ext cx="8153400" cy="762000"/>
          </a:xfrm>
          <a:prstGeom prst="roundRect">
            <a:avLst>
              <a:gd name="adj" fmla="val 16667"/>
            </a:avLst>
          </a:prstGeom>
          <a:solidFill>
            <a:srgbClr val="E11148"/>
          </a:solidFill>
          <a:ln w="22225">
            <a:solidFill>
              <a:schemeClr val="tx1"/>
            </a:solidFill>
            <a:round/>
            <a:headEnd/>
            <a:tailEnd/>
          </a:ln>
        </p:spPr>
        <p:txBody>
          <a:bodyPr wrap="none" anchor="ctr"/>
          <a:lstStyle/>
          <a:p>
            <a:pPr algn="ctr">
              <a:buFont typeface="Wingdings" charset="2"/>
              <a:buNone/>
            </a:pPr>
            <a:r>
              <a:rPr lang="en-US" sz="2800" b="1" dirty="0">
                <a:solidFill>
                  <a:schemeClr val="bg1"/>
                </a:solidFill>
                <a:latin typeface="+mj-lt"/>
                <a:cs typeface="Times New Roman" charset="0"/>
              </a:rPr>
              <a:t>School Readiness</a:t>
            </a:r>
          </a:p>
        </p:txBody>
      </p:sp>
      <p:sp>
        <p:nvSpPr>
          <p:cNvPr id="26629" name="AutoShape 5"/>
          <p:cNvSpPr>
            <a:spLocks noChangeArrowheads="1"/>
          </p:cNvSpPr>
          <p:nvPr/>
        </p:nvSpPr>
        <p:spPr bwMode="auto">
          <a:xfrm>
            <a:off x="533400" y="2362200"/>
            <a:ext cx="8153400" cy="762000"/>
          </a:xfrm>
          <a:prstGeom prst="roundRect">
            <a:avLst>
              <a:gd name="adj" fmla="val 16667"/>
            </a:avLst>
          </a:prstGeom>
          <a:solidFill>
            <a:srgbClr val="E11148"/>
          </a:solidFill>
          <a:ln w="22225">
            <a:solidFill>
              <a:schemeClr val="tx1"/>
            </a:solidFill>
            <a:round/>
            <a:headEnd/>
            <a:tailEnd/>
          </a:ln>
        </p:spPr>
        <p:txBody>
          <a:bodyPr wrap="none" anchor="ctr"/>
          <a:lstStyle/>
          <a:p>
            <a:pPr algn="ctr"/>
            <a:r>
              <a:rPr lang="en-US" sz="2800" b="1" dirty="0">
                <a:solidFill>
                  <a:schemeClr val="bg1"/>
                </a:solidFill>
                <a:latin typeface="+mj-lt"/>
                <a:cs typeface="Times New Roman" charset="0"/>
              </a:rPr>
              <a:t>Literacy by 3</a:t>
            </a:r>
            <a:r>
              <a:rPr lang="en-US" sz="2800" b="1" baseline="30000" dirty="0">
                <a:solidFill>
                  <a:schemeClr val="bg1"/>
                </a:solidFill>
                <a:latin typeface="+mj-lt"/>
                <a:cs typeface="Times New Roman" charset="0"/>
              </a:rPr>
              <a:t>rd</a:t>
            </a:r>
            <a:r>
              <a:rPr lang="en-US" sz="2800" b="1" dirty="0">
                <a:solidFill>
                  <a:schemeClr val="bg1"/>
                </a:solidFill>
                <a:latin typeface="+mj-lt"/>
                <a:cs typeface="Times New Roman" charset="0"/>
              </a:rPr>
              <a:t> Grade</a:t>
            </a:r>
          </a:p>
        </p:txBody>
      </p:sp>
      <p:sp>
        <p:nvSpPr>
          <p:cNvPr id="26630" name="AutoShape 6"/>
          <p:cNvSpPr>
            <a:spLocks noChangeArrowheads="1"/>
          </p:cNvSpPr>
          <p:nvPr/>
        </p:nvSpPr>
        <p:spPr bwMode="auto">
          <a:xfrm>
            <a:off x="533400" y="3276600"/>
            <a:ext cx="8153400" cy="762000"/>
          </a:xfrm>
          <a:prstGeom prst="roundRect">
            <a:avLst>
              <a:gd name="adj" fmla="val 16667"/>
            </a:avLst>
          </a:prstGeom>
          <a:solidFill>
            <a:srgbClr val="E11148"/>
          </a:solidFill>
          <a:ln w="22225">
            <a:solidFill>
              <a:schemeClr val="tx1"/>
            </a:solidFill>
            <a:round/>
            <a:headEnd/>
            <a:tailEnd/>
          </a:ln>
        </p:spPr>
        <p:txBody>
          <a:bodyPr wrap="none" anchor="ctr"/>
          <a:lstStyle/>
          <a:p>
            <a:pPr algn="ctr"/>
            <a:r>
              <a:rPr lang="en-US" sz="2800" b="1" dirty="0">
                <a:solidFill>
                  <a:schemeClr val="bg1"/>
                </a:solidFill>
                <a:latin typeface="+mj-lt"/>
                <a:cs typeface="Times New Roman" charset="0"/>
              </a:rPr>
              <a:t>Numeracy by 8</a:t>
            </a:r>
            <a:r>
              <a:rPr lang="en-US" sz="2800" b="1" baseline="30000" dirty="0">
                <a:solidFill>
                  <a:schemeClr val="bg1"/>
                </a:solidFill>
                <a:latin typeface="+mj-lt"/>
                <a:cs typeface="Times New Roman" charset="0"/>
              </a:rPr>
              <a:t>th</a:t>
            </a:r>
            <a:r>
              <a:rPr lang="en-US" sz="2800" b="1" dirty="0">
                <a:solidFill>
                  <a:schemeClr val="bg1"/>
                </a:solidFill>
                <a:latin typeface="+mj-lt"/>
                <a:cs typeface="Times New Roman" charset="0"/>
              </a:rPr>
              <a:t> Grade</a:t>
            </a:r>
          </a:p>
        </p:txBody>
      </p:sp>
      <p:sp>
        <p:nvSpPr>
          <p:cNvPr id="26631" name="AutoShape 7"/>
          <p:cNvSpPr>
            <a:spLocks noChangeArrowheads="1"/>
          </p:cNvSpPr>
          <p:nvPr/>
        </p:nvSpPr>
        <p:spPr bwMode="auto">
          <a:xfrm>
            <a:off x="533400" y="4191000"/>
            <a:ext cx="8153400" cy="762000"/>
          </a:xfrm>
          <a:prstGeom prst="roundRect">
            <a:avLst>
              <a:gd name="adj" fmla="val 16667"/>
            </a:avLst>
          </a:prstGeom>
          <a:solidFill>
            <a:srgbClr val="E11148"/>
          </a:solidFill>
          <a:ln w="22225">
            <a:solidFill>
              <a:schemeClr val="tx1"/>
            </a:solidFill>
            <a:round/>
            <a:headEnd/>
            <a:tailEnd/>
          </a:ln>
        </p:spPr>
        <p:txBody>
          <a:bodyPr wrap="none" anchor="ctr"/>
          <a:lstStyle/>
          <a:p>
            <a:pPr algn="ctr"/>
            <a:r>
              <a:rPr lang="en-US" sz="2800" b="1" dirty="0">
                <a:solidFill>
                  <a:schemeClr val="bg1"/>
                </a:solidFill>
                <a:latin typeface="+mj-lt"/>
                <a:cs typeface="Times New Roman" charset="0"/>
              </a:rPr>
              <a:t>High School Graduation</a:t>
            </a:r>
          </a:p>
        </p:txBody>
      </p:sp>
      <p:sp>
        <p:nvSpPr>
          <p:cNvPr id="26632" name="AutoShape 8"/>
          <p:cNvSpPr>
            <a:spLocks noChangeArrowheads="1"/>
          </p:cNvSpPr>
          <p:nvPr/>
        </p:nvSpPr>
        <p:spPr bwMode="auto">
          <a:xfrm>
            <a:off x="533400" y="5943600"/>
            <a:ext cx="8153400" cy="762000"/>
          </a:xfrm>
          <a:prstGeom prst="roundRect">
            <a:avLst>
              <a:gd name="adj" fmla="val 16667"/>
            </a:avLst>
          </a:prstGeom>
          <a:solidFill>
            <a:srgbClr val="0070C0"/>
          </a:solidFill>
          <a:ln w="22225">
            <a:solidFill>
              <a:schemeClr val="tx1"/>
            </a:solidFill>
            <a:round/>
            <a:headEnd/>
            <a:tailEnd/>
          </a:ln>
        </p:spPr>
        <p:txBody>
          <a:bodyPr wrap="none" anchor="ctr"/>
          <a:lstStyle/>
          <a:p>
            <a:pPr algn="ctr"/>
            <a:r>
              <a:rPr lang="en-US" sz="2800" b="1" dirty="0">
                <a:solidFill>
                  <a:schemeClr val="bg1"/>
                </a:solidFill>
                <a:latin typeface="+mj-lt"/>
                <a:cs typeface="Times New Roman" charset="0"/>
              </a:rPr>
              <a:t>Workforce and/or College Ready</a:t>
            </a:r>
          </a:p>
        </p:txBody>
      </p:sp>
      <p:sp>
        <p:nvSpPr>
          <p:cNvPr id="26633" name="AutoShape 9"/>
          <p:cNvSpPr>
            <a:spLocks noChangeArrowheads="1"/>
          </p:cNvSpPr>
          <p:nvPr/>
        </p:nvSpPr>
        <p:spPr bwMode="auto">
          <a:xfrm>
            <a:off x="4114800" y="5105400"/>
            <a:ext cx="838200" cy="685800"/>
          </a:xfrm>
          <a:prstGeom prst="downArrow">
            <a:avLst>
              <a:gd name="adj1" fmla="val 53787"/>
              <a:gd name="adj2" fmla="val 52546"/>
            </a:avLst>
          </a:prstGeom>
          <a:noFill/>
          <a:ln w="63500">
            <a:solidFill>
              <a:schemeClr val="tx1"/>
            </a:solidFill>
            <a:miter lim="800000"/>
            <a:headEnd/>
            <a:tailEnd/>
          </a:ln>
        </p:spPr>
        <p:txBody>
          <a:bodyPr wrap="none" anchor="ctr"/>
          <a:lstStyle/>
          <a:p>
            <a:endParaRPr lang="en-US"/>
          </a:p>
        </p:txBody>
      </p:sp>
    </p:spTree>
    <p:extLst>
      <p:ext uri="{BB962C8B-B14F-4D97-AF65-F5344CB8AC3E}">
        <p14:creationId xmlns:p14="http://schemas.microsoft.com/office/powerpoint/2010/main" val="1464442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2"/>
          <p:cNvPicPr>
            <a:picLocks noChangeAspect="1" noChangeArrowheads="1"/>
          </p:cNvPicPr>
          <p:nvPr/>
        </p:nvPicPr>
        <p:blipFill>
          <a:blip r:embed="rId3" cstate="print"/>
          <a:srcRect/>
          <a:stretch>
            <a:fillRect/>
          </a:stretch>
        </p:blipFill>
        <p:spPr bwMode="auto">
          <a:xfrm>
            <a:off x="1295400" y="1182189"/>
            <a:ext cx="6553200" cy="5675811"/>
          </a:xfrm>
          <a:prstGeom prst="rect">
            <a:avLst/>
          </a:prstGeom>
          <a:noFill/>
          <a:ln w="9525">
            <a:noFill/>
            <a:miter lim="800000"/>
            <a:headEnd/>
            <a:tailEnd/>
          </a:ln>
        </p:spPr>
      </p:pic>
      <p:sp>
        <p:nvSpPr>
          <p:cNvPr id="5" name="Rectangle 2"/>
          <p:cNvSpPr>
            <a:spLocks noChangeArrowheads="1"/>
          </p:cNvSpPr>
          <p:nvPr/>
        </p:nvSpPr>
        <p:spPr bwMode="auto">
          <a:xfrm>
            <a:off x="228600" y="228600"/>
            <a:ext cx="8686800" cy="579438"/>
          </a:xfrm>
          <a:prstGeom prst="rect">
            <a:avLst/>
          </a:prstGeom>
          <a:noFill/>
          <a:ln w="9525">
            <a:noFill/>
            <a:miter lim="800000"/>
            <a:headEnd/>
            <a:tailEnd/>
          </a:ln>
        </p:spPr>
        <p:txBody>
          <a:bodyPr>
            <a:spAutoFit/>
          </a:bodyPr>
          <a:lstStyle/>
          <a:p>
            <a:pPr algn="ctr"/>
            <a:r>
              <a:rPr lang="en-US" sz="3200" b="1" dirty="0">
                <a:solidFill>
                  <a:srgbClr val="002060"/>
                </a:solidFill>
                <a:latin typeface="+mj-lt"/>
                <a:cs typeface="Times New Roman" charset="0"/>
              </a:rPr>
              <a:t>School Readiness</a:t>
            </a:r>
          </a:p>
        </p:txBody>
      </p:sp>
      <p:sp>
        <p:nvSpPr>
          <p:cNvPr id="6" name="TextBox 5"/>
          <p:cNvSpPr txBox="1"/>
          <p:nvPr/>
        </p:nvSpPr>
        <p:spPr>
          <a:xfrm>
            <a:off x="1295400" y="762000"/>
            <a:ext cx="5715000" cy="369332"/>
          </a:xfrm>
          <a:prstGeom prst="rect">
            <a:avLst/>
          </a:prstGeom>
          <a:noFill/>
        </p:spPr>
        <p:txBody>
          <a:bodyPr wrap="square" rtlCol="0">
            <a:spAutoFit/>
          </a:bodyPr>
          <a:lstStyle/>
          <a:p>
            <a:pPr algn="ctr"/>
            <a:r>
              <a:rPr lang="en-US" dirty="0"/>
              <a:t>Percent of Children with School Readiness Skills</a:t>
            </a:r>
          </a:p>
        </p:txBody>
      </p:sp>
    </p:spTree>
    <p:extLst>
      <p:ext uri="{BB962C8B-B14F-4D97-AF65-F5344CB8AC3E}">
        <p14:creationId xmlns:p14="http://schemas.microsoft.com/office/powerpoint/2010/main" val="1049551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228600" y="228600"/>
            <a:ext cx="8686800" cy="1077218"/>
          </a:xfrm>
          <a:prstGeom prst="rect">
            <a:avLst/>
          </a:prstGeom>
          <a:noFill/>
          <a:ln w="9525">
            <a:noFill/>
            <a:miter lim="800000"/>
            <a:headEnd/>
            <a:tailEnd/>
          </a:ln>
        </p:spPr>
        <p:txBody>
          <a:bodyPr>
            <a:spAutoFit/>
          </a:bodyPr>
          <a:lstStyle/>
          <a:p>
            <a:pPr algn="ctr"/>
            <a:r>
              <a:rPr lang="en-US" sz="3200" b="1" dirty="0">
                <a:solidFill>
                  <a:srgbClr val="002060"/>
                </a:solidFill>
                <a:latin typeface="+mj-lt"/>
                <a:cs typeface="Times New Roman" charset="0"/>
              </a:rPr>
              <a:t>NAEP 4</a:t>
            </a:r>
            <a:r>
              <a:rPr lang="en-US" sz="3200" b="1" baseline="30000" dirty="0">
                <a:solidFill>
                  <a:srgbClr val="002060"/>
                </a:solidFill>
                <a:latin typeface="+mj-lt"/>
                <a:cs typeface="Times New Roman" charset="0"/>
              </a:rPr>
              <a:t>th</a:t>
            </a:r>
            <a:r>
              <a:rPr lang="en-US" sz="3200" b="1" dirty="0">
                <a:solidFill>
                  <a:srgbClr val="002060"/>
                </a:solidFill>
                <a:latin typeface="+mj-lt"/>
                <a:cs typeface="Times New Roman" charset="0"/>
              </a:rPr>
              <a:t> Grade Reading</a:t>
            </a:r>
          </a:p>
          <a:p>
            <a:pPr algn="ctr"/>
            <a:r>
              <a:rPr lang="en-US" sz="3200" b="1" dirty="0">
                <a:solidFill>
                  <a:srgbClr val="002060"/>
                </a:solidFill>
                <a:latin typeface="+mj-lt"/>
                <a:cs typeface="Times New Roman" charset="0"/>
              </a:rPr>
              <a:t>Percent At or Above Proficient</a:t>
            </a:r>
          </a:p>
        </p:txBody>
      </p:sp>
      <p:graphicFrame>
        <p:nvGraphicFramePr>
          <p:cNvPr id="7" name="Content Placeholder 4"/>
          <p:cNvGraphicFramePr>
            <a:graphicFrameLocks noGrp="1"/>
          </p:cNvGraphicFramePr>
          <p:nvPr>
            <p:ph idx="1"/>
            <p:extLst>
              <p:ext uri="{D42A27DB-BD31-4B8C-83A1-F6EECF244321}">
                <p14:modId xmlns:p14="http://schemas.microsoft.com/office/powerpoint/2010/main" val="1355060835"/>
              </p:ext>
            </p:extLst>
          </p:nvPr>
        </p:nvGraphicFramePr>
        <p:xfrm>
          <a:off x="457200" y="1371600"/>
          <a:ext cx="8382000" cy="51816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67259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3566639075"/>
              </p:ext>
            </p:extLst>
          </p:nvPr>
        </p:nvGraphicFramePr>
        <p:xfrm>
          <a:off x="457200" y="1371600"/>
          <a:ext cx="8382000" cy="5181600"/>
        </p:xfrm>
        <a:graphic>
          <a:graphicData uri="http://schemas.openxmlformats.org/drawingml/2006/chart">
            <c:chart xmlns:c="http://schemas.openxmlformats.org/drawingml/2006/chart" xmlns:r="http://schemas.openxmlformats.org/officeDocument/2006/relationships" r:id="rId3"/>
          </a:graphicData>
        </a:graphic>
      </p:graphicFrame>
      <p:sp>
        <p:nvSpPr>
          <p:cNvPr id="4" name="Rectangle 2"/>
          <p:cNvSpPr>
            <a:spLocks noChangeArrowheads="1"/>
          </p:cNvSpPr>
          <p:nvPr/>
        </p:nvSpPr>
        <p:spPr bwMode="auto">
          <a:xfrm>
            <a:off x="228600" y="228600"/>
            <a:ext cx="8686800" cy="1077218"/>
          </a:xfrm>
          <a:prstGeom prst="rect">
            <a:avLst/>
          </a:prstGeom>
          <a:noFill/>
          <a:ln w="9525">
            <a:noFill/>
            <a:miter lim="800000"/>
            <a:headEnd/>
            <a:tailEnd/>
          </a:ln>
        </p:spPr>
        <p:txBody>
          <a:bodyPr>
            <a:spAutoFit/>
          </a:bodyPr>
          <a:lstStyle/>
          <a:p>
            <a:pPr algn="ctr"/>
            <a:r>
              <a:rPr lang="en-US" sz="3200" b="1" dirty="0">
                <a:solidFill>
                  <a:srgbClr val="000066"/>
                </a:solidFill>
                <a:latin typeface="+mj-lt"/>
                <a:cs typeface="Times New Roman" charset="0"/>
              </a:rPr>
              <a:t>NAEP 8</a:t>
            </a:r>
            <a:r>
              <a:rPr lang="en-US" sz="3200" b="1" baseline="30000" dirty="0">
                <a:solidFill>
                  <a:srgbClr val="000066"/>
                </a:solidFill>
                <a:latin typeface="+mj-lt"/>
                <a:cs typeface="Times New Roman" charset="0"/>
              </a:rPr>
              <a:t>th</a:t>
            </a:r>
            <a:r>
              <a:rPr lang="en-US" sz="3200" b="1" dirty="0">
                <a:solidFill>
                  <a:srgbClr val="000066"/>
                </a:solidFill>
                <a:latin typeface="+mj-lt"/>
                <a:cs typeface="Times New Roman" charset="0"/>
              </a:rPr>
              <a:t> Grade Math</a:t>
            </a:r>
          </a:p>
          <a:p>
            <a:pPr algn="ctr"/>
            <a:r>
              <a:rPr lang="en-US" sz="3200" b="1" dirty="0">
                <a:solidFill>
                  <a:srgbClr val="000066"/>
                </a:solidFill>
                <a:latin typeface="+mj-lt"/>
                <a:cs typeface="Times New Roman" charset="0"/>
              </a:rPr>
              <a:t>Percent At or Above Proficient</a:t>
            </a:r>
          </a:p>
        </p:txBody>
      </p:sp>
    </p:spTree>
    <p:extLst>
      <p:ext uri="{BB962C8B-B14F-4D97-AF65-F5344CB8AC3E}">
        <p14:creationId xmlns:p14="http://schemas.microsoft.com/office/powerpoint/2010/main" val="191242480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126CB2F2DF703418D50FADA9ADA3629" ma:contentTypeVersion="6" ma:contentTypeDescription="Create a new document." ma:contentTypeScope="" ma:versionID="58bd7439c8e4adf92f6f90f0da1a17b9">
  <xsd:schema xmlns:xsd="http://www.w3.org/2001/XMLSchema" xmlns:xs="http://www.w3.org/2001/XMLSchema" xmlns:p="http://schemas.microsoft.com/office/2006/metadata/properties" xmlns:ns2="ab090288-4c34-446d-8647-54677f3ef443" xmlns:ns3="a5a119f9-ed53-4ed8-8889-091554ae87e3" targetNamespace="http://schemas.microsoft.com/office/2006/metadata/properties" ma:root="true" ma:fieldsID="e8d81ce92542e8ee8735826b6a4ff266" ns2:_="" ns3:_="">
    <xsd:import namespace="ab090288-4c34-446d-8647-54677f3ef443"/>
    <xsd:import namespace="a5a119f9-ed53-4ed8-8889-091554ae87e3"/>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b090288-4c34-446d-8647-54677f3ef443"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5a119f9-ed53-4ed8-8889-091554ae87e3"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description="" ma:hidden="true" ma:internalName="MediaServiceDateTaken" ma:readOnly="true">
      <xsd:simpleType>
        <xsd:restriction base="dms:Text"/>
      </xsd:simpleType>
    </xsd:element>
    <xsd:element name="MediaServiceAutoTags" ma:index="13" nillable="true" ma:displayName="MediaServiceAutoTags" ma:description="" ma:internalName="MediaServiceAutoTag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A7EFAF0-07B3-40C1-9207-0A0A7DC57A0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b090288-4c34-446d-8647-54677f3ef443"/>
    <ds:schemaRef ds:uri="a5a119f9-ed53-4ed8-8889-091554ae87e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5233646-C608-4099-A280-E6539AAD0203}">
  <ds:schemaRefs>
    <ds:schemaRef ds:uri="ab090288-4c34-446d-8647-54677f3ef443"/>
    <ds:schemaRef ds:uri="http://purl.org/dc/dcmitype/"/>
    <ds:schemaRef ds:uri="http://schemas.microsoft.com/office/infopath/2007/PartnerControls"/>
    <ds:schemaRef ds:uri="http://schemas.microsoft.com/office/2006/metadata/properties"/>
    <ds:schemaRef ds:uri="http://purl.org/dc/terms/"/>
    <ds:schemaRef ds:uri="http://purl.org/dc/elements/1.1/"/>
    <ds:schemaRef ds:uri="http://schemas.microsoft.com/office/2006/documentManagement/types"/>
    <ds:schemaRef ds:uri="http://schemas.openxmlformats.org/package/2006/metadata/core-properties"/>
    <ds:schemaRef ds:uri="a5a119f9-ed53-4ed8-8889-091554ae87e3"/>
    <ds:schemaRef ds:uri="http://www.w3.org/XML/1998/namespace"/>
  </ds:schemaRefs>
</ds:datastoreItem>
</file>

<file path=customXml/itemProps3.xml><?xml version="1.0" encoding="utf-8"?>
<ds:datastoreItem xmlns:ds="http://schemas.openxmlformats.org/officeDocument/2006/customXml" ds:itemID="{2003C184-71D8-40E0-B2A4-975CF75878C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9507</TotalTime>
  <Words>2654</Words>
  <Application>Microsoft Office PowerPoint</Application>
  <PresentationFormat>On-screen Show (4:3)</PresentationFormat>
  <Paragraphs>344</Paragraphs>
  <Slides>39</Slides>
  <Notes>33</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39</vt:i4>
      </vt:variant>
    </vt:vector>
  </HeadingPairs>
  <TitlesOfParts>
    <vt:vector size="49" baseType="lpstr">
      <vt:lpstr>Arial</vt:lpstr>
      <vt:lpstr>Avenir-Black</vt:lpstr>
      <vt:lpstr>Calibri</vt:lpstr>
      <vt:lpstr>Century</vt:lpstr>
      <vt:lpstr>Century Gothic</vt:lpstr>
      <vt:lpstr>Times New Roman</vt:lpstr>
      <vt:lpstr>Verdana</vt:lpstr>
      <vt:lpstr>Wingdings</vt:lpstr>
      <vt:lpstr>Office Theme</vt:lpstr>
      <vt:lpstr>Chart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Percent of ACT Tested High School Graduates Meeting College Readiness Benchmarks - Reading</vt:lpstr>
      <vt:lpstr>Percent of ACT Tested High School Graduates Meeting College Readiness Benchmarks - Math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Changing Face of Georgia</vt:lpstr>
      <vt:lpstr>PowerPoint Presentation</vt:lpstr>
      <vt:lpstr>Achievement Gaps</vt:lpstr>
      <vt:lpstr>The Great Equalizer</vt:lpstr>
      <vt:lpstr>The Missing 57%</vt:lpstr>
      <vt:lpstr>Georgia’s Economic Development Needs</vt:lpstr>
      <vt:lpstr>Georgia’s Future Workforce</vt:lpstr>
      <vt:lpstr>PowerPoint Presentation</vt:lpstr>
      <vt:lpstr>PowerPoint Presentation</vt:lpstr>
      <vt:lpstr>Profile of Child Wellbeing and Academic Achievement</vt:lpstr>
      <vt:lpstr>Babies Born to Mothers with  &lt;12 Years of Education</vt:lpstr>
      <vt:lpstr>Percent Teens Not Working or in School</vt:lpstr>
      <vt:lpstr>Percent Low-Income by School District</vt:lpstr>
      <vt:lpstr>Percent Low-Income and  Proficient + Distinguished 3rd Grade English Language Arts</vt:lpstr>
      <vt:lpstr>Percent Low-Income and  Proficient + Distinguished 8th Grade Math</vt:lpstr>
      <vt:lpstr>Percent Low-Income and HS Graduation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sdolinger</dc:creator>
  <cp:lastModifiedBy>Elisa Adelman</cp:lastModifiedBy>
  <cp:revision>332</cp:revision>
  <cp:lastPrinted>2017-10-06T11:53:24Z</cp:lastPrinted>
  <dcterms:created xsi:type="dcterms:W3CDTF">2014-01-08T20:33:30Z</dcterms:created>
  <dcterms:modified xsi:type="dcterms:W3CDTF">2019-10-10T19:19:46Z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0x010100A126CB2F2DF703418D50FADA9ADA3629</vt:lpwstr>
  </property>
</Properties>
</file>