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</p:sldMasterIdLst>
  <p:notesMasterIdLst>
    <p:notesMasterId r:id="rId17"/>
  </p:notesMasterIdLst>
  <p:sldIdLst>
    <p:sldId id="256" r:id="rId5"/>
    <p:sldId id="259" r:id="rId6"/>
    <p:sldId id="395" r:id="rId7"/>
    <p:sldId id="456" r:id="rId8"/>
    <p:sldId id="452" r:id="rId9"/>
    <p:sldId id="401" r:id="rId10"/>
    <p:sldId id="436" r:id="rId11"/>
    <p:sldId id="414" r:id="rId12"/>
    <p:sldId id="279" r:id="rId13"/>
    <p:sldId id="388" r:id="rId14"/>
    <p:sldId id="391" r:id="rId15"/>
    <p:sldId id="25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35502C-EE5E-DFAE-C78E-89B6F79E8D4D}" name="Stephen Owens" initials="SO" userId="S::sowens@gbpi.org::f47bec31-6d58-410a-8e2c-7e8916f77e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FF5"/>
    <a:srgbClr val="CFB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B9F119-C28E-426E-AD1A-537F8E83CB42}" v="64" dt="2024-01-02T19:36:02.1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Owens" userId="f47bec31-6d58-410a-8e2c-7e8916f77ea0" providerId="ADAL" clId="{5CB9F119-C28E-426E-AD1A-537F8E83CB42}"/>
    <pc:docChg chg="undo redo custSel modSld">
      <pc:chgData name="Stephen Owens" userId="f47bec31-6d58-410a-8e2c-7e8916f77ea0" providerId="ADAL" clId="{5CB9F119-C28E-426E-AD1A-537F8E83CB42}" dt="2024-01-02T20:01:40.967" v="1288" actId="20577"/>
      <pc:docMkLst>
        <pc:docMk/>
      </pc:docMkLst>
      <pc:sldChg chg="modSp mod">
        <pc:chgData name="Stephen Owens" userId="f47bec31-6d58-410a-8e2c-7e8916f77ea0" providerId="ADAL" clId="{5CB9F119-C28E-426E-AD1A-537F8E83CB42}" dt="2024-01-02T20:01:40.967" v="1288" actId="20577"/>
        <pc:sldMkLst>
          <pc:docMk/>
          <pc:sldMk cId="2705247377" sldId="256"/>
        </pc:sldMkLst>
        <pc:spChg chg="mod">
          <ac:chgData name="Stephen Owens" userId="f47bec31-6d58-410a-8e2c-7e8916f77ea0" providerId="ADAL" clId="{5CB9F119-C28E-426E-AD1A-537F8E83CB42}" dt="2024-01-02T20:01:40.967" v="1288" actId="20577"/>
          <ac:spMkLst>
            <pc:docMk/>
            <pc:sldMk cId="2705247377" sldId="256"/>
            <ac:spMk id="3" creationId="{75A76A22-5FD1-4DE5-A018-80BFE8DEF115}"/>
          </ac:spMkLst>
        </pc:spChg>
      </pc:sldChg>
      <pc:sldChg chg="modSp mod">
        <pc:chgData name="Stephen Owens" userId="f47bec31-6d58-410a-8e2c-7e8916f77ea0" providerId="ADAL" clId="{5CB9F119-C28E-426E-AD1A-537F8E83CB42}" dt="2024-01-02T18:35:45.665" v="53" actId="207"/>
        <pc:sldMkLst>
          <pc:docMk/>
          <pc:sldMk cId="3146699233" sldId="259"/>
        </pc:sldMkLst>
        <pc:spChg chg="mod">
          <ac:chgData name="Stephen Owens" userId="f47bec31-6d58-410a-8e2c-7e8916f77ea0" providerId="ADAL" clId="{5CB9F119-C28E-426E-AD1A-537F8E83CB42}" dt="2024-01-02T18:35:45.665" v="53" actId="207"/>
          <ac:spMkLst>
            <pc:docMk/>
            <pc:sldMk cId="3146699233" sldId="259"/>
            <ac:spMk id="3" creationId="{29DDFF2A-C673-4ED8-B9A7-98F3AB2BB8C5}"/>
          </ac:spMkLst>
        </pc:spChg>
      </pc:sldChg>
      <pc:sldChg chg="modSp mod">
        <pc:chgData name="Stephen Owens" userId="f47bec31-6d58-410a-8e2c-7e8916f77ea0" providerId="ADAL" clId="{5CB9F119-C28E-426E-AD1A-537F8E83CB42}" dt="2024-01-02T19:46:44.797" v="876" actId="20577"/>
        <pc:sldMkLst>
          <pc:docMk/>
          <pc:sldMk cId="4019027593" sldId="279"/>
        </pc:sldMkLst>
        <pc:spChg chg="mod">
          <ac:chgData name="Stephen Owens" userId="f47bec31-6d58-410a-8e2c-7e8916f77ea0" providerId="ADAL" clId="{5CB9F119-C28E-426E-AD1A-537F8E83CB42}" dt="2024-01-02T19:46:44.797" v="876" actId="20577"/>
          <ac:spMkLst>
            <pc:docMk/>
            <pc:sldMk cId="4019027593" sldId="279"/>
            <ac:spMk id="3" creationId="{A45DB232-95CF-4BCC-A121-9339912B4FCF}"/>
          </ac:spMkLst>
        </pc:spChg>
      </pc:sldChg>
      <pc:sldChg chg="modSp mod">
        <pc:chgData name="Stephen Owens" userId="f47bec31-6d58-410a-8e2c-7e8916f77ea0" providerId="ADAL" clId="{5CB9F119-C28E-426E-AD1A-537F8E83CB42}" dt="2024-01-02T19:51:44.667" v="1285" actId="20577"/>
        <pc:sldMkLst>
          <pc:docMk/>
          <pc:sldMk cId="577744794" sldId="388"/>
        </pc:sldMkLst>
        <pc:spChg chg="mod">
          <ac:chgData name="Stephen Owens" userId="f47bec31-6d58-410a-8e2c-7e8916f77ea0" providerId="ADAL" clId="{5CB9F119-C28E-426E-AD1A-537F8E83CB42}" dt="2024-01-02T19:51:44.667" v="1285" actId="20577"/>
          <ac:spMkLst>
            <pc:docMk/>
            <pc:sldMk cId="577744794" sldId="388"/>
            <ac:spMk id="2" creationId="{518127D1-854C-4B14-8B97-AF48EA6D1D7A}"/>
          </ac:spMkLst>
        </pc:spChg>
        <pc:spChg chg="mod">
          <ac:chgData name="Stephen Owens" userId="f47bec31-6d58-410a-8e2c-7e8916f77ea0" providerId="ADAL" clId="{5CB9F119-C28E-426E-AD1A-537F8E83CB42}" dt="2024-01-02T19:51:05.866" v="1283" actId="20577"/>
          <ac:spMkLst>
            <pc:docMk/>
            <pc:sldMk cId="577744794" sldId="388"/>
            <ac:spMk id="3" creationId="{D664C6D7-0FA4-44F7-A93A-7E38022D86FF}"/>
          </ac:spMkLst>
        </pc:spChg>
      </pc:sldChg>
      <pc:sldChg chg="modSp mod">
        <pc:chgData name="Stephen Owens" userId="f47bec31-6d58-410a-8e2c-7e8916f77ea0" providerId="ADAL" clId="{5CB9F119-C28E-426E-AD1A-537F8E83CB42}" dt="2024-01-02T18:51:15.741" v="115" actId="20577"/>
        <pc:sldMkLst>
          <pc:docMk/>
          <pc:sldMk cId="883527763" sldId="395"/>
        </pc:sldMkLst>
        <pc:spChg chg="mod">
          <ac:chgData name="Stephen Owens" userId="f47bec31-6d58-410a-8e2c-7e8916f77ea0" providerId="ADAL" clId="{5CB9F119-C28E-426E-AD1A-537F8E83CB42}" dt="2024-01-02T17:05:22.188" v="5" actId="20577"/>
          <ac:spMkLst>
            <pc:docMk/>
            <pc:sldMk cId="883527763" sldId="395"/>
            <ac:spMk id="2" creationId="{69194628-F217-4615-812C-86903E171515}"/>
          </ac:spMkLst>
        </pc:spChg>
        <pc:spChg chg="mod">
          <ac:chgData name="Stephen Owens" userId="f47bec31-6d58-410a-8e2c-7e8916f77ea0" providerId="ADAL" clId="{5CB9F119-C28E-426E-AD1A-537F8E83CB42}" dt="2024-01-02T18:51:15.741" v="115" actId="20577"/>
          <ac:spMkLst>
            <pc:docMk/>
            <pc:sldMk cId="883527763" sldId="395"/>
            <ac:spMk id="5" creationId="{E7F9C744-91FE-40AC-8D2A-A95CD2059157}"/>
          </ac:spMkLst>
        </pc:spChg>
      </pc:sldChg>
      <pc:sldChg chg="addSp delSp modSp mod">
        <pc:chgData name="Stephen Owens" userId="f47bec31-6d58-410a-8e2c-7e8916f77ea0" providerId="ADAL" clId="{5CB9F119-C28E-426E-AD1A-537F8E83CB42}" dt="2024-01-02T19:54:00.014" v="1286" actId="2711"/>
        <pc:sldMkLst>
          <pc:docMk/>
          <pc:sldMk cId="4172825221" sldId="414"/>
        </pc:sldMkLst>
        <pc:spChg chg="del">
          <ac:chgData name="Stephen Owens" userId="f47bec31-6d58-410a-8e2c-7e8916f77ea0" providerId="ADAL" clId="{5CB9F119-C28E-426E-AD1A-537F8E83CB42}" dt="2024-01-02T19:19:08.481" v="244" actId="478"/>
          <ac:spMkLst>
            <pc:docMk/>
            <pc:sldMk cId="4172825221" sldId="414"/>
            <ac:spMk id="2" creationId="{6F2F1614-38E1-A244-9301-297F8BADAE63}"/>
          </ac:spMkLst>
        </pc:spChg>
        <pc:spChg chg="add mod">
          <ac:chgData name="Stephen Owens" userId="f47bec31-6d58-410a-8e2c-7e8916f77ea0" providerId="ADAL" clId="{5CB9F119-C28E-426E-AD1A-537F8E83CB42}" dt="2024-01-02T19:54:00.014" v="1286" actId="2711"/>
          <ac:spMkLst>
            <pc:docMk/>
            <pc:sldMk cId="4172825221" sldId="414"/>
            <ac:spMk id="3" creationId="{D35CD59F-0075-2144-CE6C-1092294BEE11}"/>
          </ac:spMkLst>
        </pc:spChg>
        <pc:spChg chg="mod">
          <ac:chgData name="Stephen Owens" userId="f47bec31-6d58-410a-8e2c-7e8916f77ea0" providerId="ADAL" clId="{5CB9F119-C28E-426E-AD1A-537F8E83CB42}" dt="2024-01-02T19:19:52.214" v="249" actId="20577"/>
          <ac:spMkLst>
            <pc:docMk/>
            <pc:sldMk cId="4172825221" sldId="414"/>
            <ac:spMk id="4" creationId="{96C0743C-E10B-547C-4E36-D72335F2D247}"/>
          </ac:spMkLst>
        </pc:spChg>
        <pc:picChg chg="add mod">
          <ac:chgData name="Stephen Owens" userId="f47bec31-6d58-410a-8e2c-7e8916f77ea0" providerId="ADAL" clId="{5CB9F119-C28E-426E-AD1A-537F8E83CB42}" dt="2024-01-02T19:32:03.272" v="384" actId="1076"/>
          <ac:picMkLst>
            <pc:docMk/>
            <pc:sldMk cId="4172825221" sldId="414"/>
            <ac:picMk id="6" creationId="{F145E857-E210-8933-7B39-1D9FC732EA7B}"/>
          </ac:picMkLst>
        </pc:picChg>
        <pc:picChg chg="del">
          <ac:chgData name="Stephen Owens" userId="f47bec31-6d58-410a-8e2c-7e8916f77ea0" providerId="ADAL" clId="{5CB9F119-C28E-426E-AD1A-537F8E83CB42}" dt="2024-01-02T19:19:12.401" v="245" actId="478"/>
          <ac:picMkLst>
            <pc:docMk/>
            <pc:sldMk cId="4172825221" sldId="414"/>
            <ac:picMk id="18" creationId="{8845B97F-BC72-AEE5-85E3-56D872E24C60}"/>
          </ac:picMkLst>
        </pc:picChg>
        <pc:picChg chg="add del mod">
          <ac:chgData name="Stephen Owens" userId="f47bec31-6d58-410a-8e2c-7e8916f77ea0" providerId="ADAL" clId="{5CB9F119-C28E-426E-AD1A-537F8E83CB42}" dt="2024-01-02T19:31:23.990" v="378" actId="478"/>
          <ac:picMkLst>
            <pc:docMk/>
            <pc:sldMk cId="4172825221" sldId="414"/>
            <ac:picMk id="2050" creationId="{56B1ACEC-E7A9-1A49-810D-4A5DAF5DAC41}"/>
          </ac:picMkLst>
        </pc:picChg>
      </pc:sldChg>
      <pc:sldChg chg="addSp delSp modSp mod">
        <pc:chgData name="Stephen Owens" userId="f47bec31-6d58-410a-8e2c-7e8916f77ea0" providerId="ADAL" clId="{5CB9F119-C28E-426E-AD1A-537F8E83CB42}" dt="2024-01-02T19:43:36.822" v="874" actId="20577"/>
        <pc:sldMkLst>
          <pc:docMk/>
          <pc:sldMk cId="775999909" sldId="436"/>
        </pc:sldMkLst>
        <pc:spChg chg="add del mod">
          <ac:chgData name="Stephen Owens" userId="f47bec31-6d58-410a-8e2c-7e8916f77ea0" providerId="ADAL" clId="{5CB9F119-C28E-426E-AD1A-537F8E83CB42}" dt="2024-01-02T19:36:07.554" v="457"/>
          <ac:spMkLst>
            <pc:docMk/>
            <pc:sldMk cId="775999909" sldId="436"/>
            <ac:spMk id="2" creationId="{7CB1473D-D85A-9A54-4930-D2069CE07FA0}"/>
          </ac:spMkLst>
        </pc:spChg>
        <pc:spChg chg="add del mod">
          <ac:chgData name="Stephen Owens" userId="f47bec31-6d58-410a-8e2c-7e8916f77ea0" providerId="ADAL" clId="{5CB9F119-C28E-426E-AD1A-537F8E83CB42}" dt="2024-01-02T19:36:23.950" v="461" actId="22"/>
          <ac:spMkLst>
            <pc:docMk/>
            <pc:sldMk cId="775999909" sldId="436"/>
            <ac:spMk id="5" creationId="{33940FE5-410F-60C0-E421-5B424FFEECB5}"/>
          </ac:spMkLst>
        </pc:spChg>
        <pc:spChg chg="del">
          <ac:chgData name="Stephen Owens" userId="f47bec31-6d58-410a-8e2c-7e8916f77ea0" providerId="ADAL" clId="{5CB9F119-C28E-426E-AD1A-537F8E83CB42}" dt="2024-01-02T19:35:49.173" v="454" actId="478"/>
          <ac:spMkLst>
            <pc:docMk/>
            <pc:sldMk cId="775999909" sldId="436"/>
            <ac:spMk id="6" creationId="{03AF9DD2-FBC2-4C42-5415-11CBA88B5C03}"/>
          </ac:spMkLst>
        </pc:spChg>
        <pc:spChg chg="mod">
          <ac:chgData name="Stephen Owens" userId="f47bec31-6d58-410a-8e2c-7e8916f77ea0" providerId="ADAL" clId="{5CB9F119-C28E-426E-AD1A-537F8E83CB42}" dt="2024-01-02T19:35:42.139" v="452" actId="20577"/>
          <ac:spMkLst>
            <pc:docMk/>
            <pc:sldMk cId="775999909" sldId="436"/>
            <ac:spMk id="7" creationId="{8514217F-9929-7840-ACBB-3226AFE1D3F1}"/>
          </ac:spMkLst>
        </pc:spChg>
        <pc:spChg chg="add del">
          <ac:chgData name="Stephen Owens" userId="f47bec31-6d58-410a-8e2c-7e8916f77ea0" providerId="ADAL" clId="{5CB9F119-C28E-426E-AD1A-537F8E83CB42}" dt="2024-01-02T19:36:27.235" v="465" actId="22"/>
          <ac:spMkLst>
            <pc:docMk/>
            <pc:sldMk cId="775999909" sldId="436"/>
            <ac:spMk id="9" creationId="{9843413A-BF57-85A6-9153-C8FF5817A239}"/>
          </ac:spMkLst>
        </pc:spChg>
        <pc:spChg chg="add mod">
          <ac:chgData name="Stephen Owens" userId="f47bec31-6d58-410a-8e2c-7e8916f77ea0" providerId="ADAL" clId="{5CB9F119-C28E-426E-AD1A-537F8E83CB42}" dt="2024-01-02T19:43:36.822" v="874" actId="20577"/>
          <ac:spMkLst>
            <pc:docMk/>
            <pc:sldMk cId="775999909" sldId="436"/>
            <ac:spMk id="11" creationId="{9EE46DA1-66E6-5457-59FE-D9E9D5F728CD}"/>
          </ac:spMkLst>
        </pc:spChg>
        <pc:picChg chg="del">
          <ac:chgData name="Stephen Owens" userId="f47bec31-6d58-410a-8e2c-7e8916f77ea0" providerId="ADAL" clId="{5CB9F119-C28E-426E-AD1A-537F8E83CB42}" dt="2024-01-02T19:35:45.931" v="453" actId="478"/>
          <ac:picMkLst>
            <pc:docMk/>
            <pc:sldMk cId="775999909" sldId="436"/>
            <ac:picMk id="4" creationId="{B4269697-DF13-8DEE-7583-890049F0EC63}"/>
          </ac:picMkLst>
        </pc:picChg>
      </pc:sldChg>
      <pc:sldChg chg="addSp delSp modSp mod">
        <pc:chgData name="Stephen Owens" userId="f47bec31-6d58-410a-8e2c-7e8916f77ea0" providerId="ADAL" clId="{5CB9F119-C28E-426E-AD1A-537F8E83CB42}" dt="2024-01-02T19:02:40.235" v="169" actId="14100"/>
        <pc:sldMkLst>
          <pc:docMk/>
          <pc:sldMk cId="4019128618" sldId="452"/>
        </pc:sldMkLst>
        <pc:spChg chg="add del mod">
          <ac:chgData name="Stephen Owens" userId="f47bec31-6d58-410a-8e2c-7e8916f77ea0" providerId="ADAL" clId="{5CB9F119-C28E-426E-AD1A-537F8E83CB42}" dt="2024-01-02T18:40:38.061" v="88"/>
          <ac:spMkLst>
            <pc:docMk/>
            <pc:sldMk cId="4019128618" sldId="452"/>
            <ac:spMk id="4" creationId="{C279C7C3-C085-0D87-CD2C-2E8FAF14E8AE}"/>
          </ac:spMkLst>
        </pc:spChg>
        <pc:spChg chg="add del mod">
          <ac:chgData name="Stephen Owens" userId="f47bec31-6d58-410a-8e2c-7e8916f77ea0" providerId="ADAL" clId="{5CB9F119-C28E-426E-AD1A-537F8E83CB42}" dt="2024-01-02T18:49:59.874" v="104"/>
          <ac:spMkLst>
            <pc:docMk/>
            <pc:sldMk cId="4019128618" sldId="452"/>
            <ac:spMk id="5" creationId="{3DAEC919-3114-A3D3-A8C6-D909878F4214}"/>
          </ac:spMkLst>
        </pc:spChg>
        <pc:spChg chg="mod">
          <ac:chgData name="Stephen Owens" userId="f47bec31-6d58-410a-8e2c-7e8916f77ea0" providerId="ADAL" clId="{5CB9F119-C28E-426E-AD1A-537F8E83CB42}" dt="2024-01-02T19:00:10.297" v="117" actId="20577"/>
          <ac:spMkLst>
            <pc:docMk/>
            <pc:sldMk cId="4019128618" sldId="452"/>
            <ac:spMk id="9" creationId="{EA1A41F6-ACC1-BDE1-3199-5B630D6CF030}"/>
          </ac:spMkLst>
        </pc:spChg>
        <pc:graphicFrameChg chg="add mod">
          <ac:chgData name="Stephen Owens" userId="f47bec31-6d58-410a-8e2c-7e8916f77ea0" providerId="ADAL" clId="{5CB9F119-C28E-426E-AD1A-537F8E83CB42}" dt="2024-01-02T18:49:59.797" v="103"/>
          <ac:graphicFrameMkLst>
            <pc:docMk/>
            <pc:sldMk cId="4019128618" sldId="452"/>
            <ac:graphicFrameMk id="6" creationId="{3793CF07-E0F4-4D88-A859-F656F4119BA2}"/>
          </ac:graphicFrameMkLst>
        </pc:graphicFrameChg>
        <pc:graphicFrameChg chg="add mod">
          <ac:chgData name="Stephen Owens" userId="f47bec31-6d58-410a-8e2c-7e8916f77ea0" providerId="ADAL" clId="{5CB9F119-C28E-426E-AD1A-537F8E83CB42}" dt="2024-01-02T19:02:40.235" v="169" actId="14100"/>
          <ac:graphicFrameMkLst>
            <pc:docMk/>
            <pc:sldMk cId="4019128618" sldId="452"/>
            <ac:graphicFrameMk id="8" creationId="{3793CF07-E0F4-4D88-A859-F656F4119BA2}"/>
          </ac:graphicFrameMkLst>
        </pc:graphicFrameChg>
        <pc:picChg chg="del">
          <ac:chgData name="Stephen Owens" userId="f47bec31-6d58-410a-8e2c-7e8916f77ea0" providerId="ADAL" clId="{5CB9F119-C28E-426E-AD1A-537F8E83CB42}" dt="2024-01-02T18:40:35.365" v="86" actId="478"/>
          <ac:picMkLst>
            <pc:docMk/>
            <pc:sldMk cId="4019128618" sldId="452"/>
            <ac:picMk id="7" creationId="{137E4AA9-2114-FF6C-52F6-635963E7D9D4}"/>
          </ac:picMkLst>
        </pc:picChg>
        <pc:picChg chg="add del mod">
          <ac:chgData name="Stephen Owens" userId="f47bec31-6d58-410a-8e2c-7e8916f77ea0" providerId="ADAL" clId="{5CB9F119-C28E-426E-AD1A-537F8E83CB42}" dt="2024-01-02T18:49:45.493" v="92" actId="478"/>
          <ac:picMkLst>
            <pc:docMk/>
            <pc:sldMk cId="4019128618" sldId="452"/>
            <ac:picMk id="1026" creationId="{37C13D1C-74E9-0865-6505-F1C6242CC83F}"/>
          </ac:picMkLst>
        </pc:picChg>
      </pc:sldChg>
      <pc:sldChg chg="modSp mod">
        <pc:chgData name="Stephen Owens" userId="f47bec31-6d58-410a-8e2c-7e8916f77ea0" providerId="ADAL" clId="{5CB9F119-C28E-426E-AD1A-537F8E83CB42}" dt="2024-01-02T18:39:28.825" v="85" actId="1076"/>
        <pc:sldMkLst>
          <pc:docMk/>
          <pc:sldMk cId="1186381776" sldId="456"/>
        </pc:sldMkLst>
        <pc:spChg chg="mod">
          <ac:chgData name="Stephen Owens" userId="f47bec31-6d58-410a-8e2c-7e8916f77ea0" providerId="ADAL" clId="{5CB9F119-C28E-426E-AD1A-537F8E83CB42}" dt="2024-01-02T18:39:15.443" v="84" actId="20577"/>
          <ac:spMkLst>
            <pc:docMk/>
            <pc:sldMk cId="1186381776" sldId="456"/>
            <ac:spMk id="3" creationId="{019A8862-F810-0187-C353-F38578260907}"/>
          </ac:spMkLst>
        </pc:spChg>
        <pc:spChg chg="mod">
          <ac:chgData name="Stephen Owens" userId="f47bec31-6d58-410a-8e2c-7e8916f77ea0" providerId="ADAL" clId="{5CB9F119-C28E-426E-AD1A-537F8E83CB42}" dt="2024-01-02T18:39:28.825" v="85" actId="1076"/>
          <ac:spMkLst>
            <pc:docMk/>
            <pc:sldMk cId="1186381776" sldId="456"/>
            <ac:spMk id="4" creationId="{345522EE-9A0D-FC58-53DE-B7F1E60F9B4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gbpi.sharepoint.com/Shared%20Documents/Shared%20Drive/POLICY%20RESEARCH/Stephen's%20Files/GBPI/Research/Transportation%20Report%20Data%20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>
                <a:solidFill>
                  <a:schemeClr val="tx1"/>
                </a:solidFill>
              </a:rPr>
              <a:t>State Funding for Pupil Transportation Does Not Address Inflation</a:t>
            </a:r>
          </a:p>
        </c:rich>
      </c:tx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'[Transportation Report Data Analysis.xlsx]Rising Costs Chart (2)'!$B$1</c:f>
              <c:strCache>
                <c:ptCount val="1"/>
                <c:pt idx="0">
                  <c:v> State Funding 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numRef>
              <c:f>'[Transportation Report Data Analysis.xlsx]Rising Costs Chart (2)'!$A$2:$A$25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'[Transportation Report Data Analysis.xlsx]Rising Costs Chart (2)'!$B$2:$B$25</c:f>
              <c:numCache>
                <c:formatCode>_("$"* #,##0_);_("$"* \(#,##0\);_("$"* "-"??_);_(@_)</c:formatCode>
                <c:ptCount val="24"/>
                <c:pt idx="0">
                  <c:v>152008380</c:v>
                </c:pt>
                <c:pt idx="1">
                  <c:v>164594769</c:v>
                </c:pt>
                <c:pt idx="2">
                  <c:v>177551705</c:v>
                </c:pt>
                <c:pt idx="3">
                  <c:v>164765207</c:v>
                </c:pt>
                <c:pt idx="4">
                  <c:v>157439881</c:v>
                </c:pt>
                <c:pt idx="5">
                  <c:v>151852510</c:v>
                </c:pt>
                <c:pt idx="6">
                  <c:v>163328976</c:v>
                </c:pt>
                <c:pt idx="7">
                  <c:v>166452130</c:v>
                </c:pt>
                <c:pt idx="8">
                  <c:v>168868763</c:v>
                </c:pt>
                <c:pt idx="9">
                  <c:v>167098251</c:v>
                </c:pt>
                <c:pt idx="10">
                  <c:v>141397382</c:v>
                </c:pt>
                <c:pt idx="11">
                  <c:v>183083261</c:v>
                </c:pt>
                <c:pt idx="12">
                  <c:v>152704479</c:v>
                </c:pt>
                <c:pt idx="13">
                  <c:v>152704479</c:v>
                </c:pt>
                <c:pt idx="14">
                  <c:v>147704479</c:v>
                </c:pt>
                <c:pt idx="15">
                  <c:v>147704476</c:v>
                </c:pt>
                <c:pt idx="16">
                  <c:v>147704472</c:v>
                </c:pt>
                <c:pt idx="17">
                  <c:v>144524812</c:v>
                </c:pt>
                <c:pt idx="18">
                  <c:v>154480745</c:v>
                </c:pt>
                <c:pt idx="19">
                  <c:v>152884118</c:v>
                </c:pt>
                <c:pt idx="20">
                  <c:v>155434946</c:v>
                </c:pt>
                <c:pt idx="21">
                  <c:v>176516490</c:v>
                </c:pt>
                <c:pt idx="22">
                  <c:v>232339559</c:v>
                </c:pt>
                <c:pt idx="23">
                  <c:v>205427745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85-48F2-9343-008E98584EE0}"/>
            </c:ext>
          </c:extLst>
        </c:ser>
        <c:ser>
          <c:idx val="1"/>
          <c:order val="1"/>
          <c:tx>
            <c:strRef>
              <c:f>'[Transportation Report Data Analysis.xlsx]Rising Costs Chart (2)'!$C$1</c:f>
              <c:strCache>
                <c:ptCount val="1"/>
                <c:pt idx="0">
                  <c:v> Local Funding 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85-48F2-9343-008E98584EE0}"/>
              </c:ext>
            </c:extLst>
          </c:dPt>
          <c:cat>
            <c:numRef>
              <c:f>'[Transportation Report Data Analysis.xlsx]Rising Costs Chart (2)'!$A$2:$A$25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'[Transportation Report Data Analysis.xlsx]Rising Costs Chart (2)'!$C$2:$C$25</c:f>
              <c:numCache>
                <c:formatCode>_("$"* #,##0_);_("$"* \(#,##0\);_("$"* "-"??_);_(@_)</c:formatCode>
                <c:ptCount val="24"/>
                <c:pt idx="0">
                  <c:v>233502906.86000001</c:v>
                </c:pt>
                <c:pt idx="1">
                  <c:v>261646339.99000001</c:v>
                </c:pt>
                <c:pt idx="2">
                  <c:v>266742547.54000002</c:v>
                </c:pt>
                <c:pt idx="3">
                  <c:v>313085748.02999997</c:v>
                </c:pt>
                <c:pt idx="4">
                  <c:v>328180287.58999997</c:v>
                </c:pt>
                <c:pt idx="5">
                  <c:v>363617652.91000003</c:v>
                </c:pt>
                <c:pt idx="6">
                  <c:v>418117708.23000002</c:v>
                </c:pt>
                <c:pt idx="7">
                  <c:v>509264399.14999998</c:v>
                </c:pt>
                <c:pt idx="8">
                  <c:v>541411811.13999999</c:v>
                </c:pt>
                <c:pt idx="9">
                  <c:v>533539289.27999997</c:v>
                </c:pt>
                <c:pt idx="10">
                  <c:v>504067440.80999994</c:v>
                </c:pt>
                <c:pt idx="11">
                  <c:v>503244021.27999997</c:v>
                </c:pt>
                <c:pt idx="12">
                  <c:v>589863184.59000003</c:v>
                </c:pt>
                <c:pt idx="13">
                  <c:v>599268064.53999996</c:v>
                </c:pt>
                <c:pt idx="14">
                  <c:v>629988974.53999996</c:v>
                </c:pt>
                <c:pt idx="15">
                  <c:v>637028660.87</c:v>
                </c:pt>
                <c:pt idx="16">
                  <c:v>677060487.15999997</c:v>
                </c:pt>
                <c:pt idx="17">
                  <c:v>739910227.08000004</c:v>
                </c:pt>
                <c:pt idx="18">
                  <c:v>791182195</c:v>
                </c:pt>
                <c:pt idx="19">
                  <c:v>844757190.69000006</c:v>
                </c:pt>
                <c:pt idx="20">
                  <c:v>814207181.14999998</c:v>
                </c:pt>
                <c:pt idx="21">
                  <c:v>739665284.53999996</c:v>
                </c:pt>
                <c:pt idx="22">
                  <c:v>911287129.50999999</c:v>
                </c:pt>
                <c:pt idx="23">
                  <c:v>1006735990.26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85-48F2-9343-008E98584E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overlap val="100"/>
        <c:axId val="1948852272"/>
        <c:axId val="1948854768"/>
      </c:barChart>
      <c:lineChart>
        <c:grouping val="stacked"/>
        <c:varyColors val="0"/>
        <c:ser>
          <c:idx val="2"/>
          <c:order val="2"/>
          <c:tx>
            <c:strRef>
              <c:f>'[Transportation Report Data Analysis.xlsx]Rising Costs Chart (2)'!$D$1</c:f>
              <c:strCache>
                <c:ptCount val="1"/>
                <c:pt idx="0">
                  <c:v> Districts' Total Expenditure </c:v>
                </c:pt>
              </c:strCache>
            </c:strRef>
          </c:tx>
          <c:spPr>
            <a:ln w="60325" cap="sq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'[Transportation Report Data Analysis.xlsx]Rising Costs Chart (2)'!$A$2:$A$25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'[Transportation Report Data Analysis.xlsx]Rising Costs Chart (2)'!$D$2:$D$25</c:f>
              <c:numCache>
                <c:formatCode>_("$"* #,##0_);_("$"* \(#,##0\);_("$"* "-"??_);_(@_)</c:formatCode>
                <c:ptCount val="24"/>
                <c:pt idx="0">
                  <c:v>385511286.86000001</c:v>
                </c:pt>
                <c:pt idx="1">
                  <c:v>426241108.99000001</c:v>
                </c:pt>
                <c:pt idx="2">
                  <c:v>444294252.54000002</c:v>
                </c:pt>
                <c:pt idx="3">
                  <c:v>477850955.02999997</c:v>
                </c:pt>
                <c:pt idx="4">
                  <c:v>485620168.58999997</c:v>
                </c:pt>
                <c:pt idx="5">
                  <c:v>515470162.91000003</c:v>
                </c:pt>
                <c:pt idx="6">
                  <c:v>581446684.23000002</c:v>
                </c:pt>
                <c:pt idx="7">
                  <c:v>675716529.14999998</c:v>
                </c:pt>
                <c:pt idx="8">
                  <c:v>710280574.13999999</c:v>
                </c:pt>
                <c:pt idx="9">
                  <c:v>700637540.27999997</c:v>
                </c:pt>
                <c:pt idx="10">
                  <c:v>645464822.80999994</c:v>
                </c:pt>
                <c:pt idx="11">
                  <c:v>686327282.27999997</c:v>
                </c:pt>
                <c:pt idx="12">
                  <c:v>742567663.59000003</c:v>
                </c:pt>
                <c:pt idx="13">
                  <c:v>751972543.53999996</c:v>
                </c:pt>
                <c:pt idx="14">
                  <c:v>777693453.53999996</c:v>
                </c:pt>
                <c:pt idx="15">
                  <c:v>784733136.87</c:v>
                </c:pt>
                <c:pt idx="16">
                  <c:v>824764959.15999997</c:v>
                </c:pt>
                <c:pt idx="17">
                  <c:v>884435039.08000004</c:v>
                </c:pt>
                <c:pt idx="18">
                  <c:v>945662940</c:v>
                </c:pt>
                <c:pt idx="19">
                  <c:v>997641308.69000006</c:v>
                </c:pt>
                <c:pt idx="20">
                  <c:v>969642127.14999998</c:v>
                </c:pt>
                <c:pt idx="21">
                  <c:v>916181774.53999996</c:v>
                </c:pt>
                <c:pt idx="22">
                  <c:v>1143626688.51</c:v>
                </c:pt>
                <c:pt idx="23">
                  <c:v>1212163735.26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085-48F2-9343-008E98584E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8852272"/>
        <c:axId val="1948854768"/>
      </c:lineChart>
      <c:catAx>
        <c:axId val="194885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8854768"/>
        <c:crosses val="autoZero"/>
        <c:auto val="1"/>
        <c:lblAlgn val="ctr"/>
        <c:lblOffset val="100"/>
        <c:noMultiLvlLbl val="0"/>
      </c:catAx>
      <c:valAx>
        <c:axId val="1948854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885227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107481559536354E-2"/>
                <c:y val="0.39114675734826049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63CF-15AC-4A20-AE5F-1649A4EAD88F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18F9E-86DD-4093-9959-6F2CB6B01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8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754" y="2350230"/>
            <a:ext cx="6211079" cy="1820554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 goes right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7753" y="4170784"/>
            <a:ext cx="5399315" cy="76511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Date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44D73D-4305-4C18-BDCF-1BAFCE9EA76A}"/>
              </a:ext>
            </a:extLst>
          </p:cNvPr>
          <p:cNvSpPr/>
          <p:nvPr userDrawn="1"/>
        </p:nvSpPr>
        <p:spPr>
          <a:xfrm>
            <a:off x="353962" y="1046804"/>
            <a:ext cx="2182761" cy="1076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9C09B3B-6A74-4F57-90EE-74368CB8CF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687" y="1226854"/>
            <a:ext cx="2182761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35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287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393B86-015A-4C22-8671-3283B120ECB5}"/>
              </a:ext>
            </a:extLst>
          </p:cNvPr>
          <p:cNvSpPr/>
          <p:nvPr userDrawn="1"/>
        </p:nvSpPr>
        <p:spPr>
          <a:xfrm>
            <a:off x="10235381" y="5604387"/>
            <a:ext cx="1740309" cy="1076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11DEC12-C887-4F94-BA77-02244EC43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29" y="5784437"/>
            <a:ext cx="2182761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16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515599" cy="2475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0727" y="4413380"/>
            <a:ext cx="8061647" cy="20794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6197E3-081F-4E1C-9E70-345E0D071A7A}"/>
              </a:ext>
            </a:extLst>
          </p:cNvPr>
          <p:cNvSpPr/>
          <p:nvPr userDrawn="1"/>
        </p:nvSpPr>
        <p:spPr>
          <a:xfrm>
            <a:off x="10235381" y="5604387"/>
            <a:ext cx="1740309" cy="1076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1462767-02CE-447C-B3D1-CD0B1C1824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29" y="5784437"/>
            <a:ext cx="2182761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7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39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7A6C8-A7A1-4C19-A9C8-141D47DC3035}"/>
              </a:ext>
            </a:extLst>
          </p:cNvPr>
          <p:cNvSpPr/>
          <p:nvPr userDrawn="1"/>
        </p:nvSpPr>
        <p:spPr>
          <a:xfrm>
            <a:off x="10235381" y="5604387"/>
            <a:ext cx="1740309" cy="1076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2AD0468C-F8EB-4332-B607-B9536DA5D4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29" y="5784437"/>
            <a:ext cx="2182761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79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C19194-4714-4F4F-8DD7-74F9ADCB3858}"/>
              </a:ext>
            </a:extLst>
          </p:cNvPr>
          <p:cNvSpPr/>
          <p:nvPr userDrawn="1"/>
        </p:nvSpPr>
        <p:spPr>
          <a:xfrm>
            <a:off x="10235381" y="5604387"/>
            <a:ext cx="1740309" cy="1076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E56B52A-34EA-418F-8CCE-41F2D4C3D3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29" y="5784437"/>
            <a:ext cx="2182761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92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7A1E61-BE50-4A48-B292-FD36459C33FF}"/>
              </a:ext>
            </a:extLst>
          </p:cNvPr>
          <p:cNvSpPr/>
          <p:nvPr userDrawn="1"/>
        </p:nvSpPr>
        <p:spPr>
          <a:xfrm>
            <a:off x="10235381" y="5604387"/>
            <a:ext cx="1740309" cy="1076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24FC8262-020F-4DCF-8C69-7163506A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29" y="5784437"/>
            <a:ext cx="2182761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10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1FB64D-8642-4623-BCE0-34924785409A}"/>
              </a:ext>
            </a:extLst>
          </p:cNvPr>
          <p:cNvSpPr/>
          <p:nvPr userDrawn="1"/>
        </p:nvSpPr>
        <p:spPr>
          <a:xfrm>
            <a:off x="2153265" y="2123768"/>
            <a:ext cx="2153264" cy="1076632"/>
          </a:xfrm>
          <a:prstGeom prst="rect">
            <a:avLst/>
          </a:prstGeom>
          <a:solidFill>
            <a:srgbClr val="CFB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F334243F-05FD-4273-ABA6-409D0DD843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529" y="2213793"/>
            <a:ext cx="2182761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13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6762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23230E-7124-4740-9F5C-ADF3C46C54E8}"/>
              </a:ext>
            </a:extLst>
          </p:cNvPr>
          <p:cNvSpPr/>
          <p:nvPr userDrawn="1"/>
        </p:nvSpPr>
        <p:spPr>
          <a:xfrm>
            <a:off x="10235381" y="5604387"/>
            <a:ext cx="1740309" cy="1076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7843D92-A758-4455-B126-8348CA37C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29" y="5784437"/>
            <a:ext cx="2182761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02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EB0F28-56A1-4036-9C2D-44F602F2020D}"/>
              </a:ext>
            </a:extLst>
          </p:cNvPr>
          <p:cNvSpPr/>
          <p:nvPr userDrawn="1"/>
        </p:nvSpPr>
        <p:spPr>
          <a:xfrm>
            <a:off x="4694705" y="5653478"/>
            <a:ext cx="1740309" cy="1076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917200" cy="129678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-1"/>
            <a:ext cx="6096000" cy="685800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36865"/>
            <a:ext cx="4917200" cy="40720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96E3C5D-1105-4813-A93F-09132BD17E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85" y="5925243"/>
            <a:ext cx="1740309" cy="7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49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5837" y="457200"/>
            <a:ext cx="4917200" cy="118040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6096000" cy="685800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5837" y="1820487"/>
            <a:ext cx="4917200" cy="41790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32ED4-0E7A-48E0-BCD8-15A644D37FB9}"/>
              </a:ext>
            </a:extLst>
          </p:cNvPr>
          <p:cNvSpPr/>
          <p:nvPr userDrawn="1"/>
        </p:nvSpPr>
        <p:spPr>
          <a:xfrm>
            <a:off x="10235381" y="5604387"/>
            <a:ext cx="1740309" cy="1076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1AE5EE7-BDB9-4CDA-B029-D1B78E2C09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142" y="5923771"/>
            <a:ext cx="1843548" cy="7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07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ADB77-E911-4D4D-8F42-BE7ADA0BA0E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D58676-A7B6-4EB2-BDFC-CC253E54A9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811893-2CA4-454E-AFFB-A482E94C7775}"/>
              </a:ext>
            </a:extLst>
          </p:cNvPr>
          <p:cNvSpPr/>
          <p:nvPr userDrawn="1"/>
        </p:nvSpPr>
        <p:spPr>
          <a:xfrm>
            <a:off x="10235381" y="5604387"/>
            <a:ext cx="1740309" cy="1076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082A8EE1-A5AC-4432-9BD9-FA1D3CA7E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29" y="5784437"/>
            <a:ext cx="2182761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9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4BF590-D8AA-482F-9447-C2499DD419D5}"/>
              </a:ext>
            </a:extLst>
          </p:cNvPr>
          <p:cNvSpPr/>
          <p:nvPr userDrawn="1"/>
        </p:nvSpPr>
        <p:spPr>
          <a:xfrm>
            <a:off x="10235381" y="5604387"/>
            <a:ext cx="1740309" cy="1076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5A72C6A-B261-4CCE-BB8A-827D49A25D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29" y="5784437"/>
            <a:ext cx="2182761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69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ADB77-E911-4D4D-8F42-BE7ADA0BA0E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D58676-A7B6-4EB2-BDFC-CC253E54A9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84F05E-109C-4200-B47A-A4A111296874}"/>
              </a:ext>
            </a:extLst>
          </p:cNvPr>
          <p:cNvSpPr/>
          <p:nvPr userDrawn="1"/>
        </p:nvSpPr>
        <p:spPr>
          <a:xfrm>
            <a:off x="10235381" y="5604387"/>
            <a:ext cx="1740309" cy="1076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BC7E644-CEC0-4540-9E5C-98DCE63FE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29" y="5784437"/>
            <a:ext cx="2182761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228392"/>
            <a:ext cx="6783355" cy="167951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New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551871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3352" y="3429000"/>
            <a:ext cx="5335685" cy="128295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New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435005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3352" y="3429000"/>
            <a:ext cx="5335685" cy="128295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New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4003365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3352" y="3429000"/>
            <a:ext cx="5335685" cy="128295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New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86659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3352" y="3429000"/>
            <a:ext cx="5335685" cy="128295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New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404753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3352" y="3429000"/>
            <a:ext cx="5335685" cy="128295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New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53887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3352" y="3429000"/>
            <a:ext cx="5335685" cy="128295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New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437699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65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0175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79" r:id="rId10"/>
    <p:sldLayoutId id="2147483695" r:id="rId11"/>
    <p:sldLayoutId id="2147483680" r:id="rId12"/>
    <p:sldLayoutId id="2147483681" r:id="rId13"/>
    <p:sldLayoutId id="2147483682" r:id="rId14"/>
    <p:sldLayoutId id="2147483694" r:id="rId15"/>
    <p:sldLayoutId id="2147483683" r:id="rId16"/>
    <p:sldLayoutId id="2147483684" r:id="rId17"/>
    <p:sldLayoutId id="2147483687" r:id="rId18"/>
    <p:sldLayoutId id="2147483685" r:id="rId19"/>
    <p:sldLayoutId id="2147483686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all" spc="1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29107-6A8D-4A78-8624-B155C33E72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3600" cap="none" dirty="0">
                <a:latin typeface="Arial"/>
                <a:cs typeface="Arial"/>
              </a:rPr>
              <a:t>Georgia Education Budget Primer</a:t>
            </a:r>
            <a:endParaRPr lang="en-US" sz="3600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76A22-5FD1-4DE5-A018-80BFE8DEF1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Arial"/>
                <a:cs typeface="Arial"/>
              </a:rPr>
              <a:t>Stephen J. Owens, Ph.D.</a:t>
            </a:r>
            <a:endParaRPr lang="en-US" dirty="0"/>
          </a:p>
          <a:p>
            <a:r>
              <a:rPr lang="en-US">
                <a:latin typeface="Arial"/>
                <a:cs typeface="Arial"/>
              </a:rPr>
              <a:t>January </a:t>
            </a:r>
            <a:r>
              <a:rPr lang="en-US" dirty="0">
                <a:latin typeface="Arial"/>
                <a:cs typeface="Arial"/>
              </a:rPr>
              <a:t>5</a:t>
            </a:r>
            <a:r>
              <a:rPr lang="en-US">
                <a:latin typeface="Arial"/>
                <a:cs typeface="Arial"/>
              </a:rPr>
              <a:t>, </a:t>
            </a:r>
            <a:r>
              <a:rPr lang="en-US" dirty="0">
                <a:latin typeface="Arial"/>
                <a:cs typeface="Arial"/>
              </a:rPr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47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27D1-854C-4B14-8B97-AF48EA6D1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cap="none" dirty="0"/>
              <a:t>2024 At-A-Glance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4C6D7-0FA4-44F7-A93A-7E38022D8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Significant surplus</a:t>
            </a:r>
          </a:p>
          <a:p>
            <a:pPr lvl="1"/>
            <a:r>
              <a:rPr lang="en-US" sz="2800" dirty="0"/>
              <a:t>Cost to replace every school bus in Georgia (~$2.7b) is less than a third of the unobligated surplus amount</a:t>
            </a:r>
          </a:p>
          <a:p>
            <a:r>
              <a:rPr lang="en-US" sz="3200" dirty="0"/>
              <a:t>School safety grants</a:t>
            </a:r>
          </a:p>
          <a:p>
            <a:r>
              <a:rPr lang="en-US" sz="3200" dirty="0"/>
              <a:t>Vouchers (womp womp)</a:t>
            </a:r>
          </a:p>
          <a:p>
            <a:pPr lvl="1"/>
            <a:r>
              <a:rPr lang="en-US" sz="2800" dirty="0"/>
              <a:t>Senate Bill 233 contains flaws that other state’s weak voucher bills should warn us from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744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960BF-E1BA-48D2-B964-A18E45304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l"/>
            <a:r>
              <a:rPr lang="en-US" cap="none"/>
              <a:t>Questions?</a:t>
            </a:r>
            <a:endParaRPr lang="en-US" cap="none" dirty="0"/>
          </a:p>
        </p:txBody>
      </p:sp>
      <p:pic>
        <p:nvPicPr>
          <p:cNvPr id="6" name="Picture 5" descr="Question-01.jpg">
            <a:extLst>
              <a:ext uri="{FF2B5EF4-FFF2-40B4-BE49-F238E27FC236}">
                <a16:creationId xmlns:a16="http://schemas.microsoft.com/office/drawing/2014/main" id="{2A7B529D-2676-4BED-82D3-8A888682FF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3828" y="1233821"/>
            <a:ext cx="6444343" cy="525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85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717E4-CEF0-48AF-BD00-B9B92315E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4879" y="1961535"/>
            <a:ext cx="5906145" cy="3905865"/>
          </a:xfrm>
        </p:spPr>
        <p:txBody>
          <a:bodyPr anchor="ctr">
            <a:normAutofit/>
          </a:bodyPr>
          <a:lstStyle/>
          <a:p>
            <a:pPr algn="l"/>
            <a:r>
              <a:rPr lang="en-US" sz="2500" cap="none" dirty="0"/>
              <a:t>Website: gbpi.org</a:t>
            </a:r>
            <a:br>
              <a:rPr lang="en-US" sz="2500" cap="none" dirty="0"/>
            </a:br>
            <a:br>
              <a:rPr lang="en-US" sz="2500" cap="none" dirty="0"/>
            </a:br>
            <a:r>
              <a:rPr lang="en-US" sz="2500" cap="none" dirty="0"/>
              <a:t>Email: sowens@gbpi.org </a:t>
            </a:r>
            <a:br>
              <a:rPr lang="en-US" sz="2500" cap="none" dirty="0"/>
            </a:br>
            <a:br>
              <a:rPr lang="en-US" sz="2500" cap="none" dirty="0"/>
            </a:br>
            <a:r>
              <a:rPr lang="en-US" sz="2500" cap="none" dirty="0"/>
              <a:t>Phone: (404) 420-1324 x105</a:t>
            </a:r>
            <a:br>
              <a:rPr lang="en-US" sz="2500" cap="none" dirty="0"/>
            </a:br>
            <a:br>
              <a:rPr lang="en-US" sz="2500" cap="none" dirty="0"/>
            </a:br>
            <a:r>
              <a:rPr lang="en-US" sz="2500" cap="none" dirty="0"/>
              <a:t>Twitter/</a:t>
            </a:r>
            <a:r>
              <a:rPr lang="en-US" sz="2500" cap="none" dirty="0" err="1"/>
              <a:t>TikTok</a:t>
            </a:r>
            <a:r>
              <a:rPr lang="en-US" sz="2500" cap="none" dirty="0"/>
              <a:t>: @StephenJOwens_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A1ADF9-24D1-4390-8CC6-90AF9FC6508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A46A2F8-1A24-46C7-8EA3-C6A5301D2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 b="16644"/>
          <a:stretch/>
        </p:blipFill>
        <p:spPr bwMode="auto">
          <a:xfrm>
            <a:off x="0" y="0"/>
            <a:ext cx="61048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31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EF5960E-822B-418E-A787-5FEDF613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l"/>
            <a:r>
              <a:rPr lang="en-US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 do</a:t>
            </a:r>
            <a:endParaRPr lang="en-US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DFF2A-C673-4ED8-B9A7-98F3AB2BB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6"/>
                </a:solidFill>
              </a:rPr>
              <a:t>Mission: To advance lasting solutions that expand economic opportunity and well-being for all Georgians</a:t>
            </a:r>
          </a:p>
          <a:p>
            <a:endParaRPr lang="en-US" sz="3600" dirty="0">
              <a:solidFill>
                <a:schemeClr val="accent6"/>
              </a:solidFill>
            </a:endParaRPr>
          </a:p>
          <a:p>
            <a:r>
              <a:rPr lang="en-US" sz="3600" dirty="0">
                <a:solidFill>
                  <a:schemeClr val="accent6"/>
                </a:solidFill>
              </a:rPr>
              <a:t>Vision: A fair and inclusive Georgia where all people prosper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99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94628-F217-4615-812C-86903E171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we stand: K-12 education budget (FY24)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F9C744-91FE-40AC-8D2A-A95CD2059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6"/>
                </a:solidFill>
              </a:rPr>
              <a:t>Overview: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accent6"/>
                </a:solidFill>
              </a:rPr>
              <a:t>K-12 Education funding makes up </a:t>
            </a:r>
            <a:r>
              <a:rPr lang="en-US" sz="3600" b="1" dirty="0">
                <a:solidFill>
                  <a:schemeClr val="accent6"/>
                </a:solidFill>
              </a:rPr>
              <a:t>38.3 percent </a:t>
            </a:r>
            <a:r>
              <a:rPr lang="en-US" sz="3600" dirty="0">
                <a:solidFill>
                  <a:schemeClr val="accent6"/>
                </a:solidFill>
              </a:rPr>
              <a:t>of the state’s budget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accent6"/>
                </a:solidFill>
              </a:rPr>
              <a:t>Department of Education - </a:t>
            </a:r>
            <a:r>
              <a:rPr lang="en-US" sz="3600" b="1" dirty="0">
                <a:solidFill>
                  <a:schemeClr val="accent6"/>
                </a:solidFill>
              </a:rPr>
              <a:t>$11.9 billion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accent6"/>
                </a:solidFill>
              </a:rPr>
              <a:t>State Health Benefit Plan increase - </a:t>
            </a:r>
            <a:r>
              <a:rPr lang="en-US" sz="3600" b="1" dirty="0">
                <a:solidFill>
                  <a:schemeClr val="accent6"/>
                </a:solidFill>
              </a:rPr>
              <a:t>$840 million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accent6"/>
                </a:solidFill>
              </a:rPr>
              <a:t>Un-obligated surplus - </a:t>
            </a:r>
            <a:r>
              <a:rPr lang="en-US" sz="3600" b="1" dirty="0">
                <a:solidFill>
                  <a:schemeClr val="accent6"/>
                </a:solidFill>
              </a:rPr>
              <a:t>$10.7 billion</a:t>
            </a:r>
          </a:p>
        </p:txBody>
      </p:sp>
    </p:spTree>
    <p:extLst>
      <p:ext uri="{BB962C8B-B14F-4D97-AF65-F5344CB8AC3E}">
        <p14:creationId xmlns:p14="http://schemas.microsoft.com/office/powerpoint/2010/main" val="88352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B863F-AE16-EF67-3005-95475D64F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Georgia stack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A8862-F810-0187-C353-F38578260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43332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accent6"/>
                </a:solidFill>
                <a:ea typeface="Calibri" panose="020F0502020204030204" pitchFamily="34" charset="0"/>
              </a:rPr>
              <a:t>Equity - $1,750 per pupil more for high poverty schools (11</a:t>
            </a:r>
            <a:r>
              <a:rPr lang="en-US" sz="3200" baseline="30000" dirty="0">
                <a:solidFill>
                  <a:schemeClr val="accent6"/>
                </a:solidFill>
                <a:ea typeface="Calibri" panose="020F0502020204030204" pitchFamily="34" charset="0"/>
              </a:rPr>
              <a:t>th</a:t>
            </a:r>
            <a:r>
              <a:rPr lang="en-US" sz="3200" dirty="0">
                <a:solidFill>
                  <a:schemeClr val="accent6"/>
                </a:solidFill>
                <a:ea typeface="Calibri" panose="020F0502020204030204" pitchFamily="34" charset="0"/>
              </a:rPr>
              <a:t>)</a:t>
            </a:r>
          </a:p>
          <a:p>
            <a:r>
              <a:rPr lang="en-US" sz="3200" dirty="0">
                <a:solidFill>
                  <a:schemeClr val="accent6"/>
                </a:solidFill>
                <a:effectLst/>
                <a:ea typeface="Calibri" panose="020F0502020204030204" pitchFamily="34" charset="0"/>
              </a:rPr>
              <a:t>Adequacy - $2,238 per pupil below national average (36</a:t>
            </a:r>
            <a:r>
              <a:rPr lang="en-US" sz="3200" baseline="30000" dirty="0">
                <a:solidFill>
                  <a:schemeClr val="accent6"/>
                </a:solidFill>
                <a:effectLst/>
                <a:ea typeface="Calibri" panose="020F0502020204030204" pitchFamily="34" charset="0"/>
              </a:rPr>
              <a:t>th</a:t>
            </a:r>
            <a:r>
              <a:rPr lang="en-US" sz="3200" dirty="0">
                <a:solidFill>
                  <a:schemeClr val="accent6"/>
                </a:solidFill>
                <a:effectLst/>
                <a:ea typeface="Calibri" panose="020F0502020204030204" pitchFamily="34" charset="0"/>
              </a:rPr>
              <a:t>)</a:t>
            </a:r>
          </a:p>
          <a:p>
            <a:r>
              <a:rPr lang="en-US" sz="3200" dirty="0">
                <a:solidFill>
                  <a:schemeClr val="accent6"/>
                </a:solidFill>
                <a:ea typeface="Calibri" panose="020F0502020204030204" pitchFamily="34" charset="0"/>
              </a:rPr>
              <a:t>Support for low-income folks</a:t>
            </a:r>
          </a:p>
          <a:p>
            <a:pPr lvl="1"/>
            <a:r>
              <a:rPr lang="en-US" dirty="0">
                <a:solidFill>
                  <a:schemeClr val="accent6"/>
                </a:solidFill>
                <a:ea typeface="Calibri" panose="020F0502020204030204" pitchFamily="34" charset="0"/>
              </a:rPr>
              <a:t>High fines and fees, no Medicaid expansion, strict cash assistance, b</a:t>
            </a:r>
            <a:r>
              <a:rPr lang="en-US" dirty="0">
                <a:solidFill>
                  <a:schemeClr val="accent6"/>
                </a:solidFill>
                <a:effectLst/>
                <a:ea typeface="Calibri" panose="020F0502020204030204" pitchFamily="34" charset="0"/>
              </a:rPr>
              <a:t>arely any childcare supports, neglect as top reason CPS is called, etc.</a:t>
            </a:r>
          </a:p>
          <a:p>
            <a:pPr lvl="1"/>
            <a:endParaRPr lang="en-US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522EE-9A0D-FC58-53DE-B7F1E60F9B4A}"/>
              </a:ext>
            </a:extLst>
          </p:cNvPr>
          <p:cNvSpPr txBox="1"/>
          <p:nvPr/>
        </p:nvSpPr>
        <p:spPr>
          <a:xfrm>
            <a:off x="838200" y="4821253"/>
            <a:ext cx="8733183" cy="1569660"/>
          </a:xfrm>
          <a:prstGeom prst="rect">
            <a:avLst/>
          </a:prstGeom>
          <a:solidFill>
            <a:srgbClr val="ECEFF5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Georgia’s history of white supremacist policies have cemented a relationship between race and wealth therefore policies that support low-income kids are a tool of racial justice.</a:t>
            </a:r>
          </a:p>
        </p:txBody>
      </p:sp>
    </p:spTree>
    <p:extLst>
      <p:ext uri="{BB962C8B-B14F-4D97-AF65-F5344CB8AC3E}">
        <p14:creationId xmlns:p14="http://schemas.microsoft.com/office/powerpoint/2010/main" val="11863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173"/>
    </mc:Choice>
    <mc:Fallback xmlns="">
      <p:transition spd="slow" advTm="467173"/>
    </mc:Fallback>
  </mc:AlternateContent>
  <p:extLst>
    <p:ext uri="{3A86A75C-4F4B-4683-9AE1-C65F6400EC91}">
      <p14:laserTraceLst xmlns:p14="http://schemas.microsoft.com/office/powerpoint/2010/main">
        <p14:tracePtLst>
          <p14:tracePt t="455329" x="12095163" y="5373688"/>
          <p14:tracePt t="455336" x="12050713" y="5337175"/>
          <p14:tracePt t="455344" x="12006263" y="5319713"/>
          <p14:tracePt t="455352" x="11971338" y="5294313"/>
          <p14:tracePt t="455361" x="11953875" y="5267325"/>
          <p14:tracePt t="455369" x="11936413" y="5249863"/>
          <p14:tracePt t="455378" x="11909425" y="5222875"/>
          <p14:tracePt t="455385" x="11882438" y="5205413"/>
          <p14:tracePt t="455394" x="11864975" y="5170488"/>
          <p14:tracePt t="455400" x="11847513" y="5153025"/>
          <p14:tracePt t="455410" x="11803063" y="5108575"/>
          <p14:tracePt t="455416" x="11768138" y="5064125"/>
          <p14:tracePt t="455427" x="11723688" y="5010150"/>
          <p14:tracePt t="455432" x="11634788" y="4949825"/>
          <p14:tracePt t="455441" x="11555413" y="4878388"/>
          <p14:tracePt t="455450" x="11476038" y="4826000"/>
          <p14:tracePt t="455458" x="11396663" y="4772025"/>
          <p14:tracePt t="455465" x="11307763" y="4737100"/>
          <p14:tracePt t="455475" x="11193463" y="4702175"/>
          <p14:tracePt t="455481" x="11087100" y="4675188"/>
          <p14:tracePt t="455489" x="10972800" y="4640263"/>
          <p14:tracePt t="455496" x="10866438" y="4640263"/>
          <p14:tracePt t="455505" x="10779125" y="4622800"/>
          <p14:tracePt t="455512" x="10680700" y="4613275"/>
          <p14:tracePt t="455520" x="10610850" y="4595813"/>
          <p14:tracePt t="455529" x="10556875" y="4595813"/>
          <p14:tracePt t="455536" x="10504488" y="4595813"/>
          <p14:tracePt t="455544" x="10469563" y="4595813"/>
          <p14:tracePt t="455552" x="10434638" y="4595813"/>
          <p14:tracePt t="455560" x="10407650" y="4595813"/>
          <p14:tracePt t="455569" x="10318750" y="4595813"/>
          <p14:tracePt t="455577" x="10231438" y="4613275"/>
          <p14:tracePt t="455584" x="10080625" y="4675188"/>
          <p14:tracePt t="455593" x="9939338" y="4745038"/>
          <p14:tracePt t="455600" x="9744075" y="4843463"/>
          <p14:tracePt t="455609" x="9594850" y="4949825"/>
          <p14:tracePt t="455616" x="9399588" y="5046663"/>
          <p14:tracePt t="455627" x="9250363" y="5153025"/>
          <p14:tracePt t="455632" x="9109075" y="5249863"/>
          <p14:tracePt t="455642" x="8958263" y="5337175"/>
          <p14:tracePt t="455648" x="8809038" y="5426075"/>
          <p14:tracePt t="455658" x="8640763" y="5522913"/>
          <p14:tracePt t="455664" x="8437563" y="5621338"/>
          <p14:tracePt t="455675" x="8251825" y="5683250"/>
          <p14:tracePt t="455680" x="8048625" y="5788025"/>
          <p14:tracePt t="455688" x="7810500" y="5894388"/>
          <p14:tracePt t="455696" x="7580313" y="5983288"/>
          <p14:tracePt t="455705" x="7332663" y="6053138"/>
          <p14:tracePt t="455712" x="7112000" y="6124575"/>
          <p14:tracePt t="455720" x="6891338" y="6194425"/>
          <p14:tracePt t="455728" x="6740525" y="6221413"/>
          <p14:tracePt t="455737" x="6634163" y="6265863"/>
          <p14:tracePt t="455744" x="6502400" y="6292850"/>
          <p14:tracePt t="455752" x="6413500" y="6337300"/>
          <p14:tracePt t="455760" x="6281738" y="6362700"/>
          <p14:tracePt t="455769" x="6210300" y="6372225"/>
          <p14:tracePt t="455778" x="6105525" y="6399213"/>
          <p14:tracePt t="455785" x="6007100" y="6399213"/>
          <p14:tracePt t="455795" x="5865813" y="6424613"/>
          <p14:tracePt t="455800" x="5707063" y="6442075"/>
          <p14:tracePt t="455810" x="5548313" y="6469063"/>
          <p14:tracePt t="455816" x="5407025" y="6486525"/>
          <p14:tracePt t="455827" x="5265738" y="6513513"/>
          <p14:tracePt t="455832" x="5168900" y="6530975"/>
          <p14:tracePt t="455843" x="5080000" y="6540500"/>
          <p14:tracePt t="455848" x="4973638" y="6557963"/>
          <p14:tracePt t="455858" x="4894263" y="6565900"/>
          <p14:tracePt t="455864" x="4787900" y="6583363"/>
          <p14:tracePt t="455874" x="4700588" y="6610350"/>
          <p14:tracePt t="455880" x="4621213" y="6619875"/>
          <p14:tracePt t="455889" x="4532313" y="6645275"/>
          <p14:tracePt t="455897" x="4435475" y="6689725"/>
          <p14:tracePt t="455904" x="4319588" y="6724650"/>
          <p14:tracePt t="455912" x="4240213" y="6769100"/>
          <p14:tracePt t="455926" x="4152900" y="68056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1FE9-F24C-B3D7-3B29-7DD766CEB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Pupil Transportation takes inflationary hit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1A41F6-ACC1-BDE1-3199-5B630D6CF030}"/>
              </a:ext>
            </a:extLst>
          </p:cNvPr>
          <p:cNvSpPr txBox="1"/>
          <p:nvPr/>
        </p:nvSpPr>
        <p:spPr>
          <a:xfrm>
            <a:off x="9469120" y="1603217"/>
            <a:ext cx="2722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State investment has lowered from 54 percent in 1991 to 17 percent in 2023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793CF07-E0F4-4D88-A859-F656F4119B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350384"/>
              </p:ext>
            </p:extLst>
          </p:nvPr>
        </p:nvGraphicFramePr>
        <p:xfrm>
          <a:off x="447040" y="1603218"/>
          <a:ext cx="8910320" cy="5023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9128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838A8E72-B5A7-2746-76A5-C25016409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E2C98-64C4-4DB6-A7DD-E391D8BE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100" i="1" cap="none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missing piece: An Opportunity Weight for students in poverty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104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514217F-9929-7840-ACBB-3226AFE1D3F1}"/>
              </a:ext>
            </a:extLst>
          </p:cNvPr>
          <p:cNvSpPr txBox="1"/>
          <p:nvPr/>
        </p:nvSpPr>
        <p:spPr>
          <a:xfrm>
            <a:off x="1312603" y="723392"/>
            <a:ext cx="8772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State Health Benefit Plan Increases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E46DA1-66E6-5457-59FE-D9E9D5F728CD}"/>
              </a:ext>
            </a:extLst>
          </p:cNvPr>
          <p:cNvSpPr txBox="1"/>
          <p:nvPr/>
        </p:nvSpPr>
        <p:spPr>
          <a:xfrm>
            <a:off x="629920" y="1818640"/>
            <a:ext cx="10820400" cy="402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the numbers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$846,122,505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Amount needed to recognize increase for certified school employees (FY24)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$228,992,430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Amount schools must pay for non-certified employees (FY24)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44 percent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A recent GBPI survey of school leaders found that a plurality of districts would be forced to reduce their workforce if state funding does not increase</a:t>
            </a:r>
          </a:p>
        </p:txBody>
      </p:sp>
    </p:spTree>
    <p:extLst>
      <p:ext uri="{BB962C8B-B14F-4D97-AF65-F5344CB8AC3E}">
        <p14:creationId xmlns:p14="http://schemas.microsoft.com/office/powerpoint/2010/main" val="775999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C0743C-E10B-547C-4E36-D72335F2D247}"/>
              </a:ext>
            </a:extLst>
          </p:cNvPr>
          <p:cNvSpPr txBox="1"/>
          <p:nvPr/>
        </p:nvSpPr>
        <p:spPr>
          <a:xfrm>
            <a:off x="2107733" y="528289"/>
            <a:ext cx="87727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State funding for private school pulls from rural Georgia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5CD59F-0075-2144-CE6C-1092294BEE11}"/>
              </a:ext>
            </a:extLst>
          </p:cNvPr>
          <p:cNvSpPr txBox="1"/>
          <p:nvPr/>
        </p:nvSpPr>
        <p:spPr>
          <a:xfrm>
            <a:off x="7894320" y="1674674"/>
            <a:ext cx="39238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Thirty-one percent of the voucher dollars last year were funneled to just two counties: Fulton and DeKalb.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Priorities comparison: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Sparsity grants – Prorated at 73 percent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Qualified Education Expense Tax Credit - $120m annually</a:t>
            </a:r>
          </a:p>
        </p:txBody>
      </p:sp>
      <p:pic>
        <p:nvPicPr>
          <p:cNvPr id="6" name="Picture 5" descr="A map of the state of georgia&#10;&#10;Description automatically generated">
            <a:extLst>
              <a:ext uri="{FF2B5EF4-FFF2-40B4-BE49-F238E27FC236}">
                <a16:creationId xmlns:a16="http://schemas.microsoft.com/office/drawing/2014/main" id="{F145E857-E210-8933-7B39-1D9FC732E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1" y="1603889"/>
            <a:ext cx="7266479" cy="50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25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2F285-3AC6-4685-BECD-2DECCB253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Continued Healthy Investment in TRS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DB232-95CF-4BCC-A121-9339912B4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Georgia lawmakers have </a:t>
            </a:r>
            <a:r>
              <a:rPr lang="en-US" b="1" dirty="0"/>
              <a:t>always paid ADC</a:t>
            </a:r>
          </a:p>
          <a:p>
            <a:pPr lvl="1"/>
            <a:r>
              <a:rPr lang="en-US" dirty="0"/>
              <a:t>Even as employer contribution increased steadily from FY 2006 to FY 2019</a:t>
            </a:r>
          </a:p>
          <a:p>
            <a:r>
              <a:rPr lang="en-US" dirty="0"/>
              <a:t>Relatively generous benefit for vested members</a:t>
            </a:r>
          </a:p>
          <a:p>
            <a:pPr lvl="1"/>
            <a:r>
              <a:rPr lang="en-US" dirty="0"/>
              <a:t>One of the highest in the Southeast, but with a longer vesting period</a:t>
            </a:r>
          </a:p>
          <a:p>
            <a:r>
              <a:rPr lang="en-US" dirty="0"/>
              <a:t>Pension hovers around </a:t>
            </a:r>
            <a:r>
              <a:rPr lang="en-US" b="1" dirty="0"/>
              <a:t>76 percent funded</a:t>
            </a:r>
          </a:p>
          <a:p>
            <a:r>
              <a:rPr lang="en-US" dirty="0"/>
              <a:t>Significantly lower investment expense – 0.06 percent</a:t>
            </a:r>
          </a:p>
          <a:p>
            <a:pPr lvl="1"/>
            <a:r>
              <a:rPr lang="en-US" dirty="0"/>
              <a:t>National average – 0.44 percent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027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BPI15forward">
      <a:dk1>
        <a:srgbClr val="0D3973"/>
      </a:dk1>
      <a:lt1>
        <a:sysClr val="window" lastClr="FFFFFF"/>
      </a:lt1>
      <a:dk2>
        <a:srgbClr val="262626"/>
      </a:dk2>
      <a:lt2>
        <a:srgbClr val="AD9130"/>
      </a:lt2>
      <a:accent1>
        <a:srgbClr val="87B4F1"/>
      </a:accent1>
      <a:accent2>
        <a:srgbClr val="665000"/>
      </a:accent2>
      <a:accent3>
        <a:srgbClr val="D8D8D8"/>
      </a:accent3>
      <a:accent4>
        <a:srgbClr val="E2D296"/>
      </a:accent4>
      <a:accent5>
        <a:srgbClr val="D9E8FB"/>
      </a:accent5>
      <a:accent6>
        <a:srgbClr val="000000"/>
      </a:accent6>
      <a:hlink>
        <a:srgbClr val="1762C7"/>
      </a:hlink>
      <a:folHlink>
        <a:srgbClr val="AD913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BPI Standard Colors">
    <a:dk1>
      <a:srgbClr val="665000"/>
    </a:dk1>
    <a:lt1>
      <a:srgbClr val="E9E9E9"/>
    </a:lt1>
    <a:dk2>
      <a:srgbClr val="44546A"/>
    </a:dk2>
    <a:lt2>
      <a:srgbClr val="FFFFFF"/>
    </a:lt2>
    <a:accent1>
      <a:srgbClr val="0D3973"/>
    </a:accent1>
    <a:accent2>
      <a:srgbClr val="3180E8"/>
    </a:accent2>
    <a:accent3>
      <a:srgbClr val="6C6C6C"/>
    </a:accent3>
    <a:accent4>
      <a:srgbClr val="AD9130"/>
    </a:accent4>
    <a:accent5>
      <a:srgbClr val="640000"/>
    </a:accent5>
    <a:accent6>
      <a:srgbClr val="171717"/>
    </a:accent6>
    <a:hlink>
      <a:srgbClr val="0563C1"/>
    </a:hlink>
    <a:folHlink>
      <a:srgbClr val="954F72"/>
    </a:folHlink>
  </a:clrScheme>
  <a:fontScheme name="GBPI Fonts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ae1af6-5dbd-4ca9-bf21-b7a9b60d54fd">
      <Terms xmlns="http://schemas.microsoft.com/office/infopath/2007/PartnerControls"/>
    </lcf76f155ced4ddcb4097134ff3c332f>
    <TaxCatchAll xmlns="f13d1b39-2b1b-4da9-b61d-6cff8ff5b13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6160CB0112E945995D8D43A0332A6D" ma:contentTypeVersion="14" ma:contentTypeDescription="Create a new document." ma:contentTypeScope="" ma:versionID="cb95200d55e5c6e09f0f2d58741e7fa0">
  <xsd:schema xmlns:xsd="http://www.w3.org/2001/XMLSchema" xmlns:xs="http://www.w3.org/2001/XMLSchema" xmlns:p="http://schemas.microsoft.com/office/2006/metadata/properties" xmlns:ns2="43ae1af6-5dbd-4ca9-bf21-b7a9b60d54fd" xmlns:ns3="f13d1b39-2b1b-4da9-b61d-6cff8ff5b133" targetNamespace="http://schemas.microsoft.com/office/2006/metadata/properties" ma:root="true" ma:fieldsID="5d3df717c645e8ff9a5faeebfc5f8b0e" ns2:_="" ns3:_="">
    <xsd:import namespace="43ae1af6-5dbd-4ca9-bf21-b7a9b60d54fd"/>
    <xsd:import namespace="f13d1b39-2b1b-4da9-b61d-6cff8ff5b1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ae1af6-5dbd-4ca9-bf21-b7a9b60d54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717e62a-40b9-459b-bf84-463333206b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3d1b39-2b1b-4da9-b61d-6cff8ff5b13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21ddaad-cbe1-4955-8b0e-3b1be5dfa6ab}" ma:internalName="TaxCatchAll" ma:showField="CatchAllData" ma:web="f13d1b39-2b1b-4da9-b61d-6cff8ff5b1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D5EC9F-CD25-4F1C-8933-8BF77117E876}">
  <ds:schemaRefs>
    <ds:schemaRef ds:uri="http://schemas.microsoft.com/office/2006/documentManagement/types"/>
    <ds:schemaRef ds:uri="http://schemas.microsoft.com/office/2006/metadata/properties"/>
    <ds:schemaRef ds:uri="3f8a10e7-b697-42d4-8a22-40227990a77f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0275b648-c0a3-4519-9506-3e57119823f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F81FD4E-AE50-45DD-8EBA-8443B878D5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77D1F9-314F-4C55-B1CF-4442354B9598}"/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476</Words>
  <Application>Microsoft Office PowerPoint</Application>
  <PresentationFormat>Widescreen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Office Theme</vt:lpstr>
      <vt:lpstr>Georgia Education Budget Primer</vt:lpstr>
      <vt:lpstr>What we do</vt:lpstr>
      <vt:lpstr>Where we stand: K-12 education budget (FY24)</vt:lpstr>
      <vt:lpstr>How does Georgia stack up?</vt:lpstr>
      <vt:lpstr>Pupil Transportation takes inflationary hit</vt:lpstr>
      <vt:lpstr>The missing piece: An Opportunity Weight for students in poverty</vt:lpstr>
      <vt:lpstr>PowerPoint Presentation</vt:lpstr>
      <vt:lpstr>PowerPoint Presentation</vt:lpstr>
      <vt:lpstr>Continued Healthy Investment in TRS</vt:lpstr>
      <vt:lpstr>2024 At-A-Glance</vt:lpstr>
      <vt:lpstr>Questions?</vt:lpstr>
      <vt:lpstr>Website: gbpi.org  Email: sowens@gbpi.org   Phone: (404) 420-1324 x105  Twitter/TikTok: @StephenJOwens_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Racial Wealth Gap, Economic Inequities, and the Path Forward</dc:title>
  <dc:creator>Ray Khalfani</dc:creator>
  <cp:lastModifiedBy>Stephen Owens</cp:lastModifiedBy>
  <cp:revision>26</cp:revision>
  <dcterms:created xsi:type="dcterms:W3CDTF">2020-09-10T18:06:22Z</dcterms:created>
  <dcterms:modified xsi:type="dcterms:W3CDTF">2024-01-02T20:01:43Z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0x010100864A655A7F5FEE4EB4699AB7E6A67BAA</vt:lpwstr>
  </property>
  <property fmtid="{D5CDD505-2E9C-101B-9397-08002B2CF9AE}" pid="3" name="MediaServiceImageTags">
    <vt:lpwstr/>
  </property>
</Properties>
</file>