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742" autoAdjust="0"/>
  </p:normalViewPr>
  <p:slideViewPr>
    <p:cSldViewPr snapToGrid="0">
      <p:cViewPr varScale="1">
        <p:scale>
          <a:sx n="80" d="100"/>
          <a:sy n="80" d="100"/>
        </p:scale>
        <p:origin x="17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Smith" userId="75a4dcae-4ca1-4125-a2d9-0f022c441c85" providerId="ADAL" clId="{1AFD2B2E-3ED8-401E-86B4-7B730FC6E35E}"/>
    <pc:docChg chg="modSld">
      <pc:chgData name="Matt Smith" userId="75a4dcae-4ca1-4125-a2d9-0f022c441c85" providerId="ADAL" clId="{1AFD2B2E-3ED8-401E-86B4-7B730FC6E35E}" dt="2024-01-04T15:47:51.126" v="5" actId="20577"/>
      <pc:docMkLst>
        <pc:docMk/>
      </pc:docMkLst>
      <pc:sldChg chg="modNotesTx">
        <pc:chgData name="Matt Smith" userId="75a4dcae-4ca1-4125-a2d9-0f022c441c85" providerId="ADAL" clId="{1AFD2B2E-3ED8-401E-86B4-7B730FC6E35E}" dt="2024-01-04T15:47:26.694" v="0" actId="20577"/>
        <pc:sldMkLst>
          <pc:docMk/>
          <pc:sldMk cId="3784293919" sldId="256"/>
        </pc:sldMkLst>
      </pc:sldChg>
      <pc:sldChg chg="modNotesTx">
        <pc:chgData name="Matt Smith" userId="75a4dcae-4ca1-4125-a2d9-0f022c441c85" providerId="ADAL" clId="{1AFD2B2E-3ED8-401E-86B4-7B730FC6E35E}" dt="2024-01-04T15:47:30.029" v="1" actId="20577"/>
        <pc:sldMkLst>
          <pc:docMk/>
          <pc:sldMk cId="1732115775" sldId="257"/>
        </pc:sldMkLst>
      </pc:sldChg>
      <pc:sldChg chg="modNotesTx">
        <pc:chgData name="Matt Smith" userId="75a4dcae-4ca1-4125-a2d9-0f022c441c85" providerId="ADAL" clId="{1AFD2B2E-3ED8-401E-86B4-7B730FC6E35E}" dt="2024-01-04T15:47:32.447" v="2" actId="20577"/>
        <pc:sldMkLst>
          <pc:docMk/>
          <pc:sldMk cId="709368667" sldId="258"/>
        </pc:sldMkLst>
      </pc:sldChg>
      <pc:sldChg chg="modNotesTx">
        <pc:chgData name="Matt Smith" userId="75a4dcae-4ca1-4125-a2d9-0f022c441c85" providerId="ADAL" clId="{1AFD2B2E-3ED8-401E-86B4-7B730FC6E35E}" dt="2024-01-04T15:47:34.953" v="3" actId="20577"/>
        <pc:sldMkLst>
          <pc:docMk/>
          <pc:sldMk cId="714260189" sldId="260"/>
        </pc:sldMkLst>
      </pc:sldChg>
      <pc:sldChg chg="modNotesTx">
        <pc:chgData name="Matt Smith" userId="75a4dcae-4ca1-4125-a2d9-0f022c441c85" providerId="ADAL" clId="{1AFD2B2E-3ED8-401E-86B4-7B730FC6E35E}" dt="2024-01-04T15:47:40.843" v="4" actId="20577"/>
        <pc:sldMkLst>
          <pc:docMk/>
          <pc:sldMk cId="41716055" sldId="265"/>
        </pc:sldMkLst>
      </pc:sldChg>
      <pc:sldChg chg="modNotesTx">
        <pc:chgData name="Matt Smith" userId="75a4dcae-4ca1-4125-a2d9-0f022c441c85" providerId="ADAL" clId="{1AFD2B2E-3ED8-401E-86B4-7B730FC6E35E}" dt="2024-01-04T15:47:51.126" v="5" actId="20577"/>
        <pc:sldMkLst>
          <pc:docMk/>
          <pc:sldMk cId="3148017239" sldId="2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F564FD-7247-4BD6-A646-25E64846EC72}" type="datetimeFigureOut">
              <a:rPr lang="en-US" smtClean="0"/>
              <a:t>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1AF21E-484D-4D64-B918-211BA4B929A7}" type="slidenum">
              <a:rPr lang="en-US" smtClean="0"/>
              <a:t>‹#›</a:t>
            </a:fld>
            <a:endParaRPr lang="en-US"/>
          </a:p>
        </p:txBody>
      </p:sp>
    </p:spTree>
    <p:extLst>
      <p:ext uri="{BB962C8B-B14F-4D97-AF65-F5344CB8AC3E}">
        <p14:creationId xmlns:p14="http://schemas.microsoft.com/office/powerpoint/2010/main" val="3610182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5"/>
          </p:nvPr>
        </p:nvSpPr>
        <p:spPr/>
        <p:txBody>
          <a:bodyPr/>
          <a:lstStyle/>
          <a:p>
            <a:fld id="{701AF21E-484D-4D64-B918-211BA4B929A7}" type="slidenum">
              <a:rPr lang="en-US" smtClean="0"/>
              <a:t>1</a:t>
            </a:fld>
            <a:endParaRPr lang="en-US"/>
          </a:p>
        </p:txBody>
      </p:sp>
    </p:spTree>
    <p:extLst>
      <p:ext uri="{BB962C8B-B14F-4D97-AF65-F5344CB8AC3E}">
        <p14:creationId xmlns:p14="http://schemas.microsoft.com/office/powerpoint/2010/main" val="1655520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1AF21E-484D-4D64-B918-211BA4B929A7}" type="slidenum">
              <a:rPr lang="en-US" smtClean="0"/>
              <a:t>2</a:t>
            </a:fld>
            <a:endParaRPr lang="en-US"/>
          </a:p>
        </p:txBody>
      </p:sp>
    </p:spTree>
    <p:extLst>
      <p:ext uri="{BB962C8B-B14F-4D97-AF65-F5344CB8AC3E}">
        <p14:creationId xmlns:p14="http://schemas.microsoft.com/office/powerpoint/2010/main" val="2841510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701AF21E-484D-4D64-B918-211BA4B929A7}" type="slidenum">
              <a:rPr lang="en-US" smtClean="0"/>
              <a:t>3</a:t>
            </a:fld>
            <a:endParaRPr lang="en-US"/>
          </a:p>
        </p:txBody>
      </p:sp>
    </p:spTree>
    <p:extLst>
      <p:ext uri="{BB962C8B-B14F-4D97-AF65-F5344CB8AC3E}">
        <p14:creationId xmlns:p14="http://schemas.microsoft.com/office/powerpoint/2010/main" val="3177934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1AF21E-484D-4D64-B918-211BA4B929A7}" type="slidenum">
              <a:rPr lang="en-US" smtClean="0"/>
              <a:t>4</a:t>
            </a:fld>
            <a:endParaRPr lang="en-US"/>
          </a:p>
        </p:txBody>
      </p:sp>
    </p:spTree>
    <p:extLst>
      <p:ext uri="{BB962C8B-B14F-4D97-AF65-F5344CB8AC3E}">
        <p14:creationId xmlns:p14="http://schemas.microsoft.com/office/powerpoint/2010/main" val="411424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1AF21E-484D-4D64-B918-211BA4B929A7}" type="slidenum">
              <a:rPr lang="en-US" smtClean="0"/>
              <a:t>5</a:t>
            </a:fld>
            <a:endParaRPr lang="en-US"/>
          </a:p>
        </p:txBody>
      </p:sp>
    </p:spTree>
    <p:extLst>
      <p:ext uri="{BB962C8B-B14F-4D97-AF65-F5344CB8AC3E}">
        <p14:creationId xmlns:p14="http://schemas.microsoft.com/office/powerpoint/2010/main" val="3627977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1AF21E-484D-4D64-B918-211BA4B929A7}" type="slidenum">
              <a:rPr lang="en-US" smtClean="0"/>
              <a:t>10</a:t>
            </a:fld>
            <a:endParaRPr lang="en-US"/>
          </a:p>
        </p:txBody>
      </p:sp>
    </p:spTree>
    <p:extLst>
      <p:ext uri="{BB962C8B-B14F-4D97-AF65-F5344CB8AC3E}">
        <p14:creationId xmlns:p14="http://schemas.microsoft.com/office/powerpoint/2010/main" val="115299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1AF21E-484D-4D64-B918-211BA4B929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2039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1E8E1-5877-F3E6-E7A7-FE267A65F7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AD95DE-0976-D27A-FA65-EEB78617DB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2E4A5A-6892-BC6C-2F31-D2A3D5D1AF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9602B2C-0174-7992-0F35-07E63F932F2F}"/>
              </a:ext>
            </a:extLst>
          </p:cNvPr>
          <p:cNvSpPr>
            <a:spLocks noGrp="1"/>
          </p:cNvSpPr>
          <p:nvPr>
            <p:ph type="sldNum" sz="quarter" idx="5"/>
          </p:nvPr>
        </p:nvSpPr>
        <p:spPr/>
        <p:txBody>
          <a:bodyPr/>
          <a:lstStyle/>
          <a:p>
            <a:fld id="{701AF21E-484D-4D64-B918-211BA4B929A7}" type="slidenum">
              <a:rPr lang="en-US" smtClean="0"/>
              <a:t>16</a:t>
            </a:fld>
            <a:endParaRPr lang="en-US"/>
          </a:p>
        </p:txBody>
      </p:sp>
    </p:spTree>
    <p:extLst>
      <p:ext uri="{BB962C8B-B14F-4D97-AF65-F5344CB8AC3E}">
        <p14:creationId xmlns:p14="http://schemas.microsoft.com/office/powerpoint/2010/main" val="444063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0AC6D-B08B-D419-0F33-52F8D58E5A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266623-30A7-65A0-C7BB-FEE87634DC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0A5639-3783-0446-1466-D256DB074069}"/>
              </a:ext>
            </a:extLst>
          </p:cNvPr>
          <p:cNvSpPr>
            <a:spLocks noGrp="1"/>
          </p:cNvSpPr>
          <p:nvPr>
            <p:ph type="dt" sz="half" idx="10"/>
          </p:nvPr>
        </p:nvSpPr>
        <p:spPr/>
        <p:txBody>
          <a:bodyPr/>
          <a:lstStyle/>
          <a:p>
            <a:fld id="{106D2769-8C7B-4841-9AC2-AB7D0937CDA0}" type="datetimeFigureOut">
              <a:rPr lang="en-US" smtClean="0"/>
              <a:t>1/4/2024</a:t>
            </a:fld>
            <a:endParaRPr lang="en-US"/>
          </a:p>
        </p:txBody>
      </p:sp>
      <p:sp>
        <p:nvSpPr>
          <p:cNvPr id="5" name="Footer Placeholder 4">
            <a:extLst>
              <a:ext uri="{FF2B5EF4-FFF2-40B4-BE49-F238E27FC236}">
                <a16:creationId xmlns:a16="http://schemas.microsoft.com/office/drawing/2014/main" id="{2BD7664A-E8B9-99A0-9A51-D3E52A7D99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840914-0935-B2E3-8A6F-3056322F06D2}"/>
              </a:ext>
            </a:extLst>
          </p:cNvPr>
          <p:cNvSpPr>
            <a:spLocks noGrp="1"/>
          </p:cNvSpPr>
          <p:nvPr>
            <p:ph type="sldNum" sz="quarter" idx="12"/>
          </p:nvPr>
        </p:nvSpPr>
        <p:spPr/>
        <p:txBody>
          <a:bodyPr/>
          <a:lstStyle/>
          <a:p>
            <a:fld id="{2F9F867F-D940-43E4-97E9-743F6DD6DDC1}" type="slidenum">
              <a:rPr lang="en-US" smtClean="0"/>
              <a:t>‹#›</a:t>
            </a:fld>
            <a:endParaRPr lang="en-US"/>
          </a:p>
        </p:txBody>
      </p:sp>
    </p:spTree>
    <p:extLst>
      <p:ext uri="{BB962C8B-B14F-4D97-AF65-F5344CB8AC3E}">
        <p14:creationId xmlns:p14="http://schemas.microsoft.com/office/powerpoint/2010/main" val="2497975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4A0C1-0CB8-8AD5-7EFD-418E7F761F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E2438A-56C6-A071-D1AB-43C8819512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0C7AA0-68B9-7B69-4F57-8A3725669F85}"/>
              </a:ext>
            </a:extLst>
          </p:cNvPr>
          <p:cNvSpPr>
            <a:spLocks noGrp="1"/>
          </p:cNvSpPr>
          <p:nvPr>
            <p:ph type="dt" sz="half" idx="10"/>
          </p:nvPr>
        </p:nvSpPr>
        <p:spPr/>
        <p:txBody>
          <a:bodyPr/>
          <a:lstStyle/>
          <a:p>
            <a:fld id="{106D2769-8C7B-4841-9AC2-AB7D0937CDA0}" type="datetimeFigureOut">
              <a:rPr lang="en-US" smtClean="0"/>
              <a:t>1/4/2024</a:t>
            </a:fld>
            <a:endParaRPr lang="en-US"/>
          </a:p>
        </p:txBody>
      </p:sp>
      <p:sp>
        <p:nvSpPr>
          <p:cNvPr id="5" name="Footer Placeholder 4">
            <a:extLst>
              <a:ext uri="{FF2B5EF4-FFF2-40B4-BE49-F238E27FC236}">
                <a16:creationId xmlns:a16="http://schemas.microsoft.com/office/drawing/2014/main" id="{A846181A-F779-78E3-DD37-954FD9D0DE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745481-F296-EE48-3475-423DF2688EC9}"/>
              </a:ext>
            </a:extLst>
          </p:cNvPr>
          <p:cNvSpPr>
            <a:spLocks noGrp="1"/>
          </p:cNvSpPr>
          <p:nvPr>
            <p:ph type="sldNum" sz="quarter" idx="12"/>
          </p:nvPr>
        </p:nvSpPr>
        <p:spPr/>
        <p:txBody>
          <a:bodyPr/>
          <a:lstStyle/>
          <a:p>
            <a:fld id="{2F9F867F-D940-43E4-97E9-743F6DD6DDC1}" type="slidenum">
              <a:rPr lang="en-US" smtClean="0"/>
              <a:t>‹#›</a:t>
            </a:fld>
            <a:endParaRPr lang="en-US"/>
          </a:p>
        </p:txBody>
      </p:sp>
    </p:spTree>
    <p:extLst>
      <p:ext uri="{BB962C8B-B14F-4D97-AF65-F5344CB8AC3E}">
        <p14:creationId xmlns:p14="http://schemas.microsoft.com/office/powerpoint/2010/main" val="1970921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B27A19-3AFF-6778-6E96-B666608F49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24D336-2420-9595-7B6B-A6963BB393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C61A3A-117A-48E9-11CA-3FEF7A9D1E3D}"/>
              </a:ext>
            </a:extLst>
          </p:cNvPr>
          <p:cNvSpPr>
            <a:spLocks noGrp="1"/>
          </p:cNvSpPr>
          <p:nvPr>
            <p:ph type="dt" sz="half" idx="10"/>
          </p:nvPr>
        </p:nvSpPr>
        <p:spPr/>
        <p:txBody>
          <a:bodyPr/>
          <a:lstStyle/>
          <a:p>
            <a:fld id="{106D2769-8C7B-4841-9AC2-AB7D0937CDA0}" type="datetimeFigureOut">
              <a:rPr lang="en-US" smtClean="0"/>
              <a:t>1/4/2024</a:t>
            </a:fld>
            <a:endParaRPr lang="en-US"/>
          </a:p>
        </p:txBody>
      </p:sp>
      <p:sp>
        <p:nvSpPr>
          <p:cNvPr id="5" name="Footer Placeholder 4">
            <a:extLst>
              <a:ext uri="{FF2B5EF4-FFF2-40B4-BE49-F238E27FC236}">
                <a16:creationId xmlns:a16="http://schemas.microsoft.com/office/drawing/2014/main" id="{01C4F3D1-D3EA-EA30-E106-D2153B527E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08948B-ED11-0D94-7710-C9CF16079831}"/>
              </a:ext>
            </a:extLst>
          </p:cNvPr>
          <p:cNvSpPr>
            <a:spLocks noGrp="1"/>
          </p:cNvSpPr>
          <p:nvPr>
            <p:ph type="sldNum" sz="quarter" idx="12"/>
          </p:nvPr>
        </p:nvSpPr>
        <p:spPr/>
        <p:txBody>
          <a:bodyPr/>
          <a:lstStyle/>
          <a:p>
            <a:fld id="{2F9F867F-D940-43E4-97E9-743F6DD6DDC1}" type="slidenum">
              <a:rPr lang="en-US" smtClean="0"/>
              <a:t>‹#›</a:t>
            </a:fld>
            <a:endParaRPr lang="en-US"/>
          </a:p>
        </p:txBody>
      </p:sp>
    </p:spTree>
    <p:extLst>
      <p:ext uri="{BB962C8B-B14F-4D97-AF65-F5344CB8AC3E}">
        <p14:creationId xmlns:p14="http://schemas.microsoft.com/office/powerpoint/2010/main" val="1172685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14BC2-27CA-6F3D-73F2-24DC52D518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8A8EAF-25AF-4168-08EC-B914982D63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1EC33B-3164-FAB8-9CF5-1E39F4FBA926}"/>
              </a:ext>
            </a:extLst>
          </p:cNvPr>
          <p:cNvSpPr>
            <a:spLocks noGrp="1"/>
          </p:cNvSpPr>
          <p:nvPr>
            <p:ph type="dt" sz="half" idx="10"/>
          </p:nvPr>
        </p:nvSpPr>
        <p:spPr/>
        <p:txBody>
          <a:bodyPr/>
          <a:lstStyle/>
          <a:p>
            <a:fld id="{106D2769-8C7B-4841-9AC2-AB7D0937CDA0}" type="datetimeFigureOut">
              <a:rPr lang="en-US" smtClean="0"/>
              <a:t>1/4/2024</a:t>
            </a:fld>
            <a:endParaRPr lang="en-US"/>
          </a:p>
        </p:txBody>
      </p:sp>
      <p:sp>
        <p:nvSpPr>
          <p:cNvPr id="5" name="Footer Placeholder 4">
            <a:extLst>
              <a:ext uri="{FF2B5EF4-FFF2-40B4-BE49-F238E27FC236}">
                <a16:creationId xmlns:a16="http://schemas.microsoft.com/office/drawing/2014/main" id="{EFC09944-C628-2110-31D7-F7C0FDD1CC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DABA66-4C57-DC89-E82E-947E88CA66AA}"/>
              </a:ext>
            </a:extLst>
          </p:cNvPr>
          <p:cNvSpPr>
            <a:spLocks noGrp="1"/>
          </p:cNvSpPr>
          <p:nvPr>
            <p:ph type="sldNum" sz="quarter" idx="12"/>
          </p:nvPr>
        </p:nvSpPr>
        <p:spPr/>
        <p:txBody>
          <a:bodyPr/>
          <a:lstStyle/>
          <a:p>
            <a:fld id="{2F9F867F-D940-43E4-97E9-743F6DD6DDC1}" type="slidenum">
              <a:rPr lang="en-US" smtClean="0"/>
              <a:t>‹#›</a:t>
            </a:fld>
            <a:endParaRPr lang="en-US"/>
          </a:p>
        </p:txBody>
      </p:sp>
      <p:pic>
        <p:nvPicPr>
          <p:cNvPr id="8" name="Picture 7" descr="A white background with text overlay&#10;&#10;Description automatically generated">
            <a:extLst>
              <a:ext uri="{FF2B5EF4-FFF2-40B4-BE49-F238E27FC236}">
                <a16:creationId xmlns:a16="http://schemas.microsoft.com/office/drawing/2014/main" id="{2D33C633-E9DA-ED55-166E-4061C6C7FD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33380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DFF00-36DF-E8F8-B30E-935D2E147B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546146-78E1-8FDE-B330-01D43BB55D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342893-C685-9E33-6D13-69201EF1030F}"/>
              </a:ext>
            </a:extLst>
          </p:cNvPr>
          <p:cNvSpPr>
            <a:spLocks noGrp="1"/>
          </p:cNvSpPr>
          <p:nvPr>
            <p:ph type="dt" sz="half" idx="10"/>
          </p:nvPr>
        </p:nvSpPr>
        <p:spPr/>
        <p:txBody>
          <a:bodyPr/>
          <a:lstStyle/>
          <a:p>
            <a:fld id="{106D2769-8C7B-4841-9AC2-AB7D0937CDA0}" type="datetimeFigureOut">
              <a:rPr lang="en-US" smtClean="0"/>
              <a:t>1/4/2024</a:t>
            </a:fld>
            <a:endParaRPr lang="en-US"/>
          </a:p>
        </p:txBody>
      </p:sp>
      <p:sp>
        <p:nvSpPr>
          <p:cNvPr id="5" name="Footer Placeholder 4">
            <a:extLst>
              <a:ext uri="{FF2B5EF4-FFF2-40B4-BE49-F238E27FC236}">
                <a16:creationId xmlns:a16="http://schemas.microsoft.com/office/drawing/2014/main" id="{F268D4F8-2421-CBE8-2EB6-B5ADD34B8C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56518B-5E26-CE1C-0E35-677FBC8D8A9D}"/>
              </a:ext>
            </a:extLst>
          </p:cNvPr>
          <p:cNvSpPr>
            <a:spLocks noGrp="1"/>
          </p:cNvSpPr>
          <p:nvPr>
            <p:ph type="sldNum" sz="quarter" idx="12"/>
          </p:nvPr>
        </p:nvSpPr>
        <p:spPr/>
        <p:txBody>
          <a:bodyPr/>
          <a:lstStyle/>
          <a:p>
            <a:fld id="{2F9F867F-D940-43E4-97E9-743F6DD6DDC1}" type="slidenum">
              <a:rPr lang="en-US" smtClean="0"/>
              <a:t>‹#›</a:t>
            </a:fld>
            <a:endParaRPr lang="en-US"/>
          </a:p>
        </p:txBody>
      </p:sp>
    </p:spTree>
    <p:extLst>
      <p:ext uri="{BB962C8B-B14F-4D97-AF65-F5344CB8AC3E}">
        <p14:creationId xmlns:p14="http://schemas.microsoft.com/office/powerpoint/2010/main" val="4195032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54C60-7A6C-280B-7DEB-997E61B8D4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7E0ED6-0763-659A-0F82-6109BE4CC4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F36741-7468-234F-5D95-D80BE76E30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00D9A2-585B-502B-9A42-563179ACEDE9}"/>
              </a:ext>
            </a:extLst>
          </p:cNvPr>
          <p:cNvSpPr>
            <a:spLocks noGrp="1"/>
          </p:cNvSpPr>
          <p:nvPr>
            <p:ph type="dt" sz="half" idx="10"/>
          </p:nvPr>
        </p:nvSpPr>
        <p:spPr/>
        <p:txBody>
          <a:bodyPr/>
          <a:lstStyle/>
          <a:p>
            <a:fld id="{106D2769-8C7B-4841-9AC2-AB7D0937CDA0}" type="datetimeFigureOut">
              <a:rPr lang="en-US" smtClean="0"/>
              <a:t>1/4/2024</a:t>
            </a:fld>
            <a:endParaRPr lang="en-US"/>
          </a:p>
        </p:txBody>
      </p:sp>
      <p:sp>
        <p:nvSpPr>
          <p:cNvPr id="6" name="Footer Placeholder 5">
            <a:extLst>
              <a:ext uri="{FF2B5EF4-FFF2-40B4-BE49-F238E27FC236}">
                <a16:creationId xmlns:a16="http://schemas.microsoft.com/office/drawing/2014/main" id="{BECE9B73-DE80-FCEB-C758-AF50FE6C88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3DFCB3-3CDA-1D54-802C-8273D166441F}"/>
              </a:ext>
            </a:extLst>
          </p:cNvPr>
          <p:cNvSpPr>
            <a:spLocks noGrp="1"/>
          </p:cNvSpPr>
          <p:nvPr>
            <p:ph type="sldNum" sz="quarter" idx="12"/>
          </p:nvPr>
        </p:nvSpPr>
        <p:spPr/>
        <p:txBody>
          <a:bodyPr/>
          <a:lstStyle/>
          <a:p>
            <a:fld id="{2F9F867F-D940-43E4-97E9-743F6DD6DDC1}" type="slidenum">
              <a:rPr lang="en-US" smtClean="0"/>
              <a:t>‹#›</a:t>
            </a:fld>
            <a:endParaRPr lang="en-US"/>
          </a:p>
        </p:txBody>
      </p:sp>
    </p:spTree>
    <p:extLst>
      <p:ext uri="{BB962C8B-B14F-4D97-AF65-F5344CB8AC3E}">
        <p14:creationId xmlns:p14="http://schemas.microsoft.com/office/powerpoint/2010/main" val="615348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E1A38-DB35-3E92-70CF-F06C1EA489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99721C-DCB6-A223-4FBC-86B08FE95C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E50EDC-AA2A-61F5-20F0-F6C21295CF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111AF7-D34F-D4DD-A2DD-2AC40663B8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ACE5C7-734D-23F8-96C4-89B35D3790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9DC7C7-ACD6-F756-FA2A-EC3DD4BB91CB}"/>
              </a:ext>
            </a:extLst>
          </p:cNvPr>
          <p:cNvSpPr>
            <a:spLocks noGrp="1"/>
          </p:cNvSpPr>
          <p:nvPr>
            <p:ph type="dt" sz="half" idx="10"/>
          </p:nvPr>
        </p:nvSpPr>
        <p:spPr/>
        <p:txBody>
          <a:bodyPr/>
          <a:lstStyle/>
          <a:p>
            <a:fld id="{106D2769-8C7B-4841-9AC2-AB7D0937CDA0}" type="datetimeFigureOut">
              <a:rPr lang="en-US" smtClean="0"/>
              <a:t>1/4/2024</a:t>
            </a:fld>
            <a:endParaRPr lang="en-US"/>
          </a:p>
        </p:txBody>
      </p:sp>
      <p:sp>
        <p:nvSpPr>
          <p:cNvPr id="8" name="Footer Placeholder 7">
            <a:extLst>
              <a:ext uri="{FF2B5EF4-FFF2-40B4-BE49-F238E27FC236}">
                <a16:creationId xmlns:a16="http://schemas.microsoft.com/office/drawing/2014/main" id="{7EDFCD97-5D84-2960-AB50-21FCF9C714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04BBCB-EC03-6AFF-8E2D-6FDFE8CD356B}"/>
              </a:ext>
            </a:extLst>
          </p:cNvPr>
          <p:cNvSpPr>
            <a:spLocks noGrp="1"/>
          </p:cNvSpPr>
          <p:nvPr>
            <p:ph type="sldNum" sz="quarter" idx="12"/>
          </p:nvPr>
        </p:nvSpPr>
        <p:spPr/>
        <p:txBody>
          <a:bodyPr/>
          <a:lstStyle/>
          <a:p>
            <a:fld id="{2F9F867F-D940-43E4-97E9-743F6DD6DDC1}" type="slidenum">
              <a:rPr lang="en-US" smtClean="0"/>
              <a:t>‹#›</a:t>
            </a:fld>
            <a:endParaRPr lang="en-US"/>
          </a:p>
        </p:txBody>
      </p:sp>
    </p:spTree>
    <p:extLst>
      <p:ext uri="{BB962C8B-B14F-4D97-AF65-F5344CB8AC3E}">
        <p14:creationId xmlns:p14="http://schemas.microsoft.com/office/powerpoint/2010/main" val="3264453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96548-96F1-D506-95B3-1FDCC19CE5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D2AA20-6174-C6E6-B0D7-B1BBBE2358C7}"/>
              </a:ext>
            </a:extLst>
          </p:cNvPr>
          <p:cNvSpPr>
            <a:spLocks noGrp="1"/>
          </p:cNvSpPr>
          <p:nvPr>
            <p:ph type="dt" sz="half" idx="10"/>
          </p:nvPr>
        </p:nvSpPr>
        <p:spPr/>
        <p:txBody>
          <a:bodyPr/>
          <a:lstStyle/>
          <a:p>
            <a:fld id="{106D2769-8C7B-4841-9AC2-AB7D0937CDA0}" type="datetimeFigureOut">
              <a:rPr lang="en-US" smtClean="0"/>
              <a:t>1/4/2024</a:t>
            </a:fld>
            <a:endParaRPr lang="en-US"/>
          </a:p>
        </p:txBody>
      </p:sp>
      <p:sp>
        <p:nvSpPr>
          <p:cNvPr id="4" name="Footer Placeholder 3">
            <a:extLst>
              <a:ext uri="{FF2B5EF4-FFF2-40B4-BE49-F238E27FC236}">
                <a16:creationId xmlns:a16="http://schemas.microsoft.com/office/drawing/2014/main" id="{C48F68AA-8192-C348-9BAF-0D4414C2DD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240D21-A415-3DA6-4FFC-9AFE28D7F274}"/>
              </a:ext>
            </a:extLst>
          </p:cNvPr>
          <p:cNvSpPr>
            <a:spLocks noGrp="1"/>
          </p:cNvSpPr>
          <p:nvPr>
            <p:ph type="sldNum" sz="quarter" idx="12"/>
          </p:nvPr>
        </p:nvSpPr>
        <p:spPr/>
        <p:txBody>
          <a:bodyPr/>
          <a:lstStyle/>
          <a:p>
            <a:fld id="{2F9F867F-D940-43E4-97E9-743F6DD6DDC1}" type="slidenum">
              <a:rPr lang="en-US" smtClean="0"/>
              <a:t>‹#›</a:t>
            </a:fld>
            <a:endParaRPr lang="en-US"/>
          </a:p>
        </p:txBody>
      </p:sp>
      <p:pic>
        <p:nvPicPr>
          <p:cNvPr id="6" name="Picture 5">
            <a:extLst>
              <a:ext uri="{FF2B5EF4-FFF2-40B4-BE49-F238E27FC236}">
                <a16:creationId xmlns:a16="http://schemas.microsoft.com/office/drawing/2014/main" id="{E6C19F93-911B-A2D5-CBC7-30D7C6AEC71D}"/>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81474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D2FA58-1933-3995-35DB-099D381FE93E}"/>
              </a:ext>
            </a:extLst>
          </p:cNvPr>
          <p:cNvSpPr>
            <a:spLocks noGrp="1"/>
          </p:cNvSpPr>
          <p:nvPr>
            <p:ph type="dt" sz="half" idx="10"/>
          </p:nvPr>
        </p:nvSpPr>
        <p:spPr/>
        <p:txBody>
          <a:bodyPr/>
          <a:lstStyle/>
          <a:p>
            <a:fld id="{106D2769-8C7B-4841-9AC2-AB7D0937CDA0}" type="datetimeFigureOut">
              <a:rPr lang="en-US" smtClean="0"/>
              <a:t>1/4/2024</a:t>
            </a:fld>
            <a:endParaRPr lang="en-US"/>
          </a:p>
        </p:txBody>
      </p:sp>
      <p:sp>
        <p:nvSpPr>
          <p:cNvPr id="3" name="Footer Placeholder 2">
            <a:extLst>
              <a:ext uri="{FF2B5EF4-FFF2-40B4-BE49-F238E27FC236}">
                <a16:creationId xmlns:a16="http://schemas.microsoft.com/office/drawing/2014/main" id="{16100007-54A9-64A1-5F4D-BB0F8B1B68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BC7FE3-984F-4A67-4487-BBDC8A9F99DE}"/>
              </a:ext>
            </a:extLst>
          </p:cNvPr>
          <p:cNvSpPr>
            <a:spLocks noGrp="1"/>
          </p:cNvSpPr>
          <p:nvPr>
            <p:ph type="sldNum" sz="quarter" idx="12"/>
          </p:nvPr>
        </p:nvSpPr>
        <p:spPr/>
        <p:txBody>
          <a:bodyPr/>
          <a:lstStyle/>
          <a:p>
            <a:fld id="{2F9F867F-D940-43E4-97E9-743F6DD6DDC1}" type="slidenum">
              <a:rPr lang="en-US" smtClean="0"/>
              <a:t>‹#›</a:t>
            </a:fld>
            <a:endParaRPr lang="en-US"/>
          </a:p>
        </p:txBody>
      </p:sp>
      <p:pic>
        <p:nvPicPr>
          <p:cNvPr id="6" name="Picture 5" descr="A white background with text overlay&#10;&#10;Description automatically generated">
            <a:extLst>
              <a:ext uri="{FF2B5EF4-FFF2-40B4-BE49-F238E27FC236}">
                <a16:creationId xmlns:a16="http://schemas.microsoft.com/office/drawing/2014/main" id="{57D1A3B6-082E-1C9E-3F0E-B47D127D92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54513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65494-4402-E360-39DE-06114430DC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665A14-D2E1-18B9-BAE5-B852DA33B6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CBCBE5-A28C-2BC4-D0EB-6CB97388FC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37CF6F-3645-D33E-8BAB-85AEC0EA7C83}"/>
              </a:ext>
            </a:extLst>
          </p:cNvPr>
          <p:cNvSpPr>
            <a:spLocks noGrp="1"/>
          </p:cNvSpPr>
          <p:nvPr>
            <p:ph type="dt" sz="half" idx="10"/>
          </p:nvPr>
        </p:nvSpPr>
        <p:spPr/>
        <p:txBody>
          <a:bodyPr/>
          <a:lstStyle/>
          <a:p>
            <a:fld id="{106D2769-8C7B-4841-9AC2-AB7D0937CDA0}" type="datetimeFigureOut">
              <a:rPr lang="en-US" smtClean="0"/>
              <a:t>1/4/2024</a:t>
            </a:fld>
            <a:endParaRPr lang="en-US"/>
          </a:p>
        </p:txBody>
      </p:sp>
      <p:sp>
        <p:nvSpPr>
          <p:cNvPr id="6" name="Footer Placeholder 5">
            <a:extLst>
              <a:ext uri="{FF2B5EF4-FFF2-40B4-BE49-F238E27FC236}">
                <a16:creationId xmlns:a16="http://schemas.microsoft.com/office/drawing/2014/main" id="{6042A287-A2DF-8036-7591-CCFB03323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61E922-F592-C30A-9282-28587BE642CC}"/>
              </a:ext>
            </a:extLst>
          </p:cNvPr>
          <p:cNvSpPr>
            <a:spLocks noGrp="1"/>
          </p:cNvSpPr>
          <p:nvPr>
            <p:ph type="sldNum" sz="quarter" idx="12"/>
          </p:nvPr>
        </p:nvSpPr>
        <p:spPr/>
        <p:txBody>
          <a:bodyPr/>
          <a:lstStyle/>
          <a:p>
            <a:fld id="{2F9F867F-D940-43E4-97E9-743F6DD6DDC1}" type="slidenum">
              <a:rPr lang="en-US" smtClean="0"/>
              <a:t>‹#›</a:t>
            </a:fld>
            <a:endParaRPr lang="en-US"/>
          </a:p>
        </p:txBody>
      </p:sp>
    </p:spTree>
    <p:extLst>
      <p:ext uri="{BB962C8B-B14F-4D97-AF65-F5344CB8AC3E}">
        <p14:creationId xmlns:p14="http://schemas.microsoft.com/office/powerpoint/2010/main" val="3271244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99E74-429D-94DE-C95F-8BDEA997C6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01461A-98FF-61A4-3F61-A5D7FF87B3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65D952-6BB3-22A1-2D42-AD52F9CF4C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1FF006-C5D5-468E-B365-9962956157FC}"/>
              </a:ext>
            </a:extLst>
          </p:cNvPr>
          <p:cNvSpPr>
            <a:spLocks noGrp="1"/>
          </p:cNvSpPr>
          <p:nvPr>
            <p:ph type="dt" sz="half" idx="10"/>
          </p:nvPr>
        </p:nvSpPr>
        <p:spPr/>
        <p:txBody>
          <a:bodyPr/>
          <a:lstStyle/>
          <a:p>
            <a:fld id="{106D2769-8C7B-4841-9AC2-AB7D0937CDA0}" type="datetimeFigureOut">
              <a:rPr lang="en-US" smtClean="0"/>
              <a:t>1/4/2024</a:t>
            </a:fld>
            <a:endParaRPr lang="en-US"/>
          </a:p>
        </p:txBody>
      </p:sp>
      <p:sp>
        <p:nvSpPr>
          <p:cNvPr id="6" name="Footer Placeholder 5">
            <a:extLst>
              <a:ext uri="{FF2B5EF4-FFF2-40B4-BE49-F238E27FC236}">
                <a16:creationId xmlns:a16="http://schemas.microsoft.com/office/drawing/2014/main" id="{3D1C504D-636F-BB4F-4D42-B108E2E15D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E5D750-7D81-1D2A-9390-826551D345C4}"/>
              </a:ext>
            </a:extLst>
          </p:cNvPr>
          <p:cNvSpPr>
            <a:spLocks noGrp="1"/>
          </p:cNvSpPr>
          <p:nvPr>
            <p:ph type="sldNum" sz="quarter" idx="12"/>
          </p:nvPr>
        </p:nvSpPr>
        <p:spPr/>
        <p:txBody>
          <a:bodyPr/>
          <a:lstStyle/>
          <a:p>
            <a:fld id="{2F9F867F-D940-43E4-97E9-743F6DD6DDC1}" type="slidenum">
              <a:rPr lang="en-US" smtClean="0"/>
              <a:t>‹#›</a:t>
            </a:fld>
            <a:endParaRPr lang="en-US"/>
          </a:p>
        </p:txBody>
      </p:sp>
    </p:spTree>
    <p:extLst>
      <p:ext uri="{BB962C8B-B14F-4D97-AF65-F5344CB8AC3E}">
        <p14:creationId xmlns:p14="http://schemas.microsoft.com/office/powerpoint/2010/main" val="317304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3D4308-5BCE-2D15-E4D9-B89166BB72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075CCF-0529-75C8-8BE3-A96252453C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22A6D9-65ED-0AA0-E115-EF4D1C5024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6D2769-8C7B-4841-9AC2-AB7D0937CDA0}" type="datetimeFigureOut">
              <a:rPr lang="en-US" smtClean="0"/>
              <a:t>1/4/2024</a:t>
            </a:fld>
            <a:endParaRPr lang="en-US"/>
          </a:p>
        </p:txBody>
      </p:sp>
      <p:sp>
        <p:nvSpPr>
          <p:cNvPr id="5" name="Footer Placeholder 4">
            <a:extLst>
              <a:ext uri="{FF2B5EF4-FFF2-40B4-BE49-F238E27FC236}">
                <a16:creationId xmlns:a16="http://schemas.microsoft.com/office/drawing/2014/main" id="{B997F01C-0C30-F738-4CE4-9ED8207BA8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4EE361-7CE4-0EC2-1420-6EFB2B0C0B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9F867F-D940-43E4-97E9-743F6DD6DDC1}" type="slidenum">
              <a:rPr lang="en-US" smtClean="0"/>
              <a:t>‹#›</a:t>
            </a:fld>
            <a:endParaRPr lang="en-US"/>
          </a:p>
        </p:txBody>
      </p:sp>
    </p:spTree>
    <p:extLst>
      <p:ext uri="{BB962C8B-B14F-4D97-AF65-F5344CB8AC3E}">
        <p14:creationId xmlns:p14="http://schemas.microsoft.com/office/powerpoint/2010/main" val="1862347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over of a book">
            <a:extLst>
              <a:ext uri="{FF2B5EF4-FFF2-40B4-BE49-F238E27FC236}">
                <a16:creationId xmlns:a16="http://schemas.microsoft.com/office/drawing/2014/main" id="{BBAC01A1-0BDB-0754-E7C8-0A03EE1CFE5C}"/>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84293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D56E9E-B9A3-2301-7119-42211E16B260}"/>
              </a:ext>
            </a:extLst>
          </p:cNvPr>
          <p:cNvSpPr>
            <a:spLocks noGrp="1"/>
          </p:cNvSpPr>
          <p:nvPr>
            <p:ph type="title"/>
          </p:nvPr>
        </p:nvSpPr>
        <p:spPr/>
        <p:txBody>
          <a:bodyPr/>
          <a:lstStyle/>
          <a:p>
            <a:r>
              <a:rPr lang="en-US" dirty="0">
                <a:latin typeface="Azo Sans" panose="02000000000000000000" pitchFamily="2" charset="0"/>
              </a:rPr>
              <a:t>Recommendation</a:t>
            </a:r>
          </a:p>
        </p:txBody>
      </p:sp>
      <p:sp>
        <p:nvSpPr>
          <p:cNvPr id="4" name="Content Placeholder 3">
            <a:extLst>
              <a:ext uri="{FF2B5EF4-FFF2-40B4-BE49-F238E27FC236}">
                <a16:creationId xmlns:a16="http://schemas.microsoft.com/office/drawing/2014/main" id="{9334D186-47A0-80A1-1710-C81DB247248B}"/>
              </a:ext>
            </a:extLst>
          </p:cNvPr>
          <p:cNvSpPr>
            <a:spLocks noGrp="1"/>
          </p:cNvSpPr>
          <p:nvPr>
            <p:ph idx="1"/>
          </p:nvPr>
        </p:nvSpPr>
        <p:spPr>
          <a:xfrm>
            <a:off x="838200" y="1817881"/>
            <a:ext cx="10515600" cy="2568803"/>
          </a:xfrm>
        </p:spPr>
        <p:txBody>
          <a:bodyPr anchor="ctr">
            <a:normAutofit/>
          </a:bodyPr>
          <a:lstStyle/>
          <a:p>
            <a:pPr marL="0" indent="0">
              <a:spcBef>
                <a:spcPts val="1200"/>
              </a:spcBef>
              <a:spcAft>
                <a:spcPts val="1200"/>
              </a:spcAft>
              <a:buNone/>
            </a:pPr>
            <a:r>
              <a:rPr lang="en-US" dirty="0">
                <a:latin typeface="Azo Sans" panose="02000000000000000000" pitchFamily="2" charset="0"/>
              </a:rPr>
              <a:t>State policymakers develop formal induction and professional growth strategies modeled on leadership content delivered by the Georgia Association of Educational Leaders, Georgia School Superintendents Association, Georgia School Boards Association, and Georgia Leadership Institute for School Improvement. </a:t>
            </a:r>
            <a:endParaRPr lang="en-US"/>
          </a:p>
        </p:txBody>
      </p:sp>
    </p:spTree>
    <p:extLst>
      <p:ext uri="{BB962C8B-B14F-4D97-AF65-F5344CB8AC3E}">
        <p14:creationId xmlns:p14="http://schemas.microsoft.com/office/powerpoint/2010/main" val="41716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D56E9E-B9A3-2301-7119-42211E16B260}"/>
              </a:ext>
            </a:extLst>
          </p:cNvPr>
          <p:cNvSpPr>
            <a:spLocks noGrp="1"/>
          </p:cNvSpPr>
          <p:nvPr>
            <p:ph type="title"/>
          </p:nvPr>
        </p:nvSpPr>
        <p:spPr/>
        <p:txBody>
          <a:bodyPr/>
          <a:lstStyle/>
          <a:p>
            <a:r>
              <a:rPr lang="en-US" dirty="0">
                <a:latin typeface="Azo Sans" panose="02000000000000000000" pitchFamily="2" charset="0"/>
              </a:rPr>
              <a:t>What Success Looks Like</a:t>
            </a:r>
          </a:p>
        </p:txBody>
      </p:sp>
      <p:sp>
        <p:nvSpPr>
          <p:cNvPr id="4" name="Content Placeholder 3">
            <a:extLst>
              <a:ext uri="{FF2B5EF4-FFF2-40B4-BE49-F238E27FC236}">
                <a16:creationId xmlns:a16="http://schemas.microsoft.com/office/drawing/2014/main" id="{9334D186-47A0-80A1-1710-C81DB247248B}"/>
              </a:ext>
            </a:extLst>
          </p:cNvPr>
          <p:cNvSpPr>
            <a:spLocks noGrp="1"/>
          </p:cNvSpPr>
          <p:nvPr>
            <p:ph idx="1"/>
          </p:nvPr>
        </p:nvSpPr>
        <p:spPr>
          <a:xfrm>
            <a:off x="838200" y="1572953"/>
            <a:ext cx="10515600" cy="4351338"/>
          </a:xfrm>
        </p:spPr>
        <p:txBody>
          <a:bodyPr>
            <a:normAutofit/>
          </a:bodyPr>
          <a:lstStyle/>
          <a:p>
            <a:pPr marL="514350" indent="-514350">
              <a:spcBef>
                <a:spcPts val="1200"/>
              </a:spcBef>
              <a:spcAft>
                <a:spcPts val="1200"/>
              </a:spcAft>
              <a:buFont typeface="+mj-lt"/>
              <a:buAutoNum type="arabicPeriod"/>
            </a:pPr>
            <a:r>
              <a:rPr lang="en-US" dirty="0">
                <a:latin typeface="Azo Sans" panose="02000000000000000000" pitchFamily="2" charset="0"/>
              </a:rPr>
              <a:t>Practitioners receive job-embedded professional experiences through formal aspiring leaders’ programs. </a:t>
            </a:r>
          </a:p>
          <a:p>
            <a:pPr marL="514350" indent="-514350">
              <a:spcBef>
                <a:spcPts val="1200"/>
              </a:spcBef>
              <a:spcAft>
                <a:spcPts val="1200"/>
              </a:spcAft>
              <a:buFont typeface="+mj-lt"/>
              <a:buAutoNum type="arabicPeriod"/>
            </a:pPr>
            <a:r>
              <a:rPr lang="en-US" dirty="0">
                <a:latin typeface="Azo Sans" panose="02000000000000000000" pitchFamily="2" charset="0"/>
              </a:rPr>
              <a:t>State leaders support professional learning that emphasizes ongoing, practical experiences and that expands access to the collective expertise of veteran leaders.</a:t>
            </a:r>
          </a:p>
        </p:txBody>
      </p:sp>
    </p:spTree>
    <p:extLst>
      <p:ext uri="{BB962C8B-B14F-4D97-AF65-F5344CB8AC3E}">
        <p14:creationId xmlns:p14="http://schemas.microsoft.com/office/powerpoint/2010/main" val="4061329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text on a white background&#10;&#10;Description automatically generated">
            <a:extLst>
              <a:ext uri="{FF2B5EF4-FFF2-40B4-BE49-F238E27FC236}">
                <a16:creationId xmlns:a16="http://schemas.microsoft.com/office/drawing/2014/main" id="{5481D0C9-C537-2B49-4899-88B2547C1D3F}"/>
              </a:ext>
            </a:extLst>
          </p:cNvPr>
          <p:cNvPicPr>
            <a:picLocks noChangeAspect="1"/>
          </p:cNvPicPr>
          <p:nvPr/>
        </p:nvPicPr>
        <p:blipFill>
          <a:blip r:embed="rId2"/>
          <a:stretch>
            <a:fillRect/>
          </a:stretch>
        </p:blipFill>
        <p:spPr>
          <a:xfrm>
            <a:off x="965282" y="1072251"/>
            <a:ext cx="10262507" cy="2503478"/>
          </a:xfrm>
          <a:prstGeom prst="rect">
            <a:avLst/>
          </a:prstGeom>
        </p:spPr>
      </p:pic>
    </p:spTree>
    <p:extLst>
      <p:ext uri="{BB962C8B-B14F-4D97-AF65-F5344CB8AC3E}">
        <p14:creationId xmlns:p14="http://schemas.microsoft.com/office/powerpoint/2010/main" val="1078065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D56E9E-B9A3-2301-7119-42211E16B260}"/>
              </a:ext>
            </a:extLst>
          </p:cNvPr>
          <p:cNvSpPr>
            <a:spLocks noGrp="1"/>
          </p:cNvSpPr>
          <p:nvPr>
            <p:ph type="title"/>
          </p:nvPr>
        </p:nvSpPr>
        <p:spPr/>
        <p:txBody>
          <a:bodyPr/>
          <a:lstStyle/>
          <a:p>
            <a:r>
              <a:rPr lang="en-US" dirty="0">
                <a:latin typeface="Azo Sans" panose="02000000000000000000" pitchFamily="2" charset="0"/>
              </a:rPr>
              <a:t>Identifying the Problem</a:t>
            </a:r>
          </a:p>
        </p:txBody>
      </p:sp>
      <p:sp>
        <p:nvSpPr>
          <p:cNvPr id="4" name="Content Placeholder 3">
            <a:extLst>
              <a:ext uri="{FF2B5EF4-FFF2-40B4-BE49-F238E27FC236}">
                <a16:creationId xmlns:a16="http://schemas.microsoft.com/office/drawing/2014/main" id="{9334D186-47A0-80A1-1710-C81DB247248B}"/>
              </a:ext>
            </a:extLst>
          </p:cNvPr>
          <p:cNvSpPr>
            <a:spLocks noGrp="1"/>
          </p:cNvSpPr>
          <p:nvPr>
            <p:ph idx="1"/>
          </p:nvPr>
        </p:nvSpPr>
        <p:spPr>
          <a:xfrm>
            <a:off x="838200" y="1572953"/>
            <a:ext cx="10515600" cy="4351338"/>
          </a:xfrm>
        </p:spPr>
        <p:txBody>
          <a:bodyPr>
            <a:normAutofit/>
          </a:bodyPr>
          <a:lstStyle/>
          <a:p>
            <a:pPr>
              <a:spcBef>
                <a:spcPts val="1200"/>
              </a:spcBef>
              <a:spcAft>
                <a:spcPts val="1200"/>
              </a:spcAft>
            </a:pPr>
            <a:r>
              <a:rPr lang="en-US" dirty="0">
                <a:latin typeface="Azo Sans" panose="02000000000000000000" pitchFamily="2" charset="0"/>
              </a:rPr>
              <a:t>In 2021, roughly 51% of Georgians ages 25 to 64 had earned a post-secondary credential. </a:t>
            </a:r>
          </a:p>
          <a:p>
            <a:pPr>
              <a:spcBef>
                <a:spcPts val="1200"/>
              </a:spcBef>
              <a:spcAft>
                <a:spcPts val="1200"/>
              </a:spcAft>
            </a:pPr>
            <a:r>
              <a:rPr lang="en-US" dirty="0">
                <a:latin typeface="Azo Sans" panose="02000000000000000000" pitchFamily="2" charset="0"/>
              </a:rPr>
              <a:t>For Georgia to remain competitive on the global stage, state leaders need to set the sights higher, focusing on a North Star goal of 65% attainment. </a:t>
            </a:r>
          </a:p>
          <a:p>
            <a:pPr>
              <a:spcBef>
                <a:spcPts val="1200"/>
              </a:spcBef>
              <a:spcAft>
                <a:spcPts val="1200"/>
              </a:spcAft>
            </a:pPr>
            <a:r>
              <a:rPr lang="en-US" dirty="0">
                <a:latin typeface="Azo Sans" panose="02000000000000000000" pitchFamily="2" charset="0"/>
              </a:rPr>
              <a:t>To reach this goal, Georgia will need to increase post-secondary attainment through homegrown productivity and by attracting credentialed workers from other states. </a:t>
            </a:r>
          </a:p>
        </p:txBody>
      </p:sp>
    </p:spTree>
    <p:extLst>
      <p:ext uri="{BB962C8B-B14F-4D97-AF65-F5344CB8AC3E}">
        <p14:creationId xmlns:p14="http://schemas.microsoft.com/office/powerpoint/2010/main" val="3152210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D56E9E-B9A3-2301-7119-42211E16B260}"/>
              </a:ext>
            </a:extLst>
          </p:cNvPr>
          <p:cNvSpPr>
            <a:spLocks noGrp="1"/>
          </p:cNvSpPr>
          <p:nvPr>
            <p:ph type="title"/>
          </p:nvPr>
        </p:nvSpPr>
        <p:spPr/>
        <p:txBody>
          <a:bodyPr/>
          <a:lstStyle/>
          <a:p>
            <a:r>
              <a:rPr lang="en-US" dirty="0">
                <a:latin typeface="Azo Sans" panose="02000000000000000000" pitchFamily="2" charset="0"/>
              </a:rPr>
              <a:t>What We Propose</a:t>
            </a:r>
          </a:p>
        </p:txBody>
      </p:sp>
      <p:sp>
        <p:nvSpPr>
          <p:cNvPr id="4" name="Content Placeholder 3">
            <a:extLst>
              <a:ext uri="{FF2B5EF4-FFF2-40B4-BE49-F238E27FC236}">
                <a16:creationId xmlns:a16="http://schemas.microsoft.com/office/drawing/2014/main" id="{9334D186-47A0-80A1-1710-C81DB247248B}"/>
              </a:ext>
            </a:extLst>
          </p:cNvPr>
          <p:cNvSpPr>
            <a:spLocks noGrp="1"/>
          </p:cNvSpPr>
          <p:nvPr>
            <p:ph idx="1"/>
          </p:nvPr>
        </p:nvSpPr>
        <p:spPr>
          <a:xfrm>
            <a:off x="838200" y="620453"/>
            <a:ext cx="10515600" cy="4419374"/>
          </a:xfrm>
        </p:spPr>
        <p:txBody>
          <a:bodyPr anchor="ctr">
            <a:normAutofit/>
          </a:bodyPr>
          <a:lstStyle/>
          <a:p>
            <a:pPr marL="0" indent="0">
              <a:spcBef>
                <a:spcPts val="1200"/>
              </a:spcBef>
              <a:spcAft>
                <a:spcPts val="1200"/>
              </a:spcAft>
              <a:buNone/>
            </a:pPr>
            <a:r>
              <a:rPr lang="en-US" dirty="0">
                <a:latin typeface="Azo Sans" panose="02000000000000000000" pitchFamily="2" charset="0"/>
              </a:rPr>
              <a:t>State and community leaders need to </a:t>
            </a:r>
            <a:r>
              <a:rPr lang="en-US">
                <a:latin typeface="Azo Sans" panose="02000000000000000000" pitchFamily="2" charset="0"/>
              </a:rPr>
              <a:t>adopt targeted strategies </a:t>
            </a:r>
            <a:r>
              <a:rPr lang="en-US" dirty="0">
                <a:latin typeface="Azo Sans" panose="02000000000000000000" pitchFamily="2" charset="0"/>
              </a:rPr>
              <a:t>that increase educational attainment for three groups: Georgians without a high school diploma, residents with some post-secondary credit but no credential, and current workers at risk of being unemployed or underemployed because of macroeconomic changes.</a:t>
            </a:r>
            <a:endParaRPr lang="en-US"/>
          </a:p>
        </p:txBody>
      </p:sp>
    </p:spTree>
    <p:extLst>
      <p:ext uri="{BB962C8B-B14F-4D97-AF65-F5344CB8AC3E}">
        <p14:creationId xmlns:p14="http://schemas.microsoft.com/office/powerpoint/2010/main" val="2348727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D56E9E-B9A3-2301-7119-42211E16B260}"/>
              </a:ext>
            </a:extLst>
          </p:cNvPr>
          <p:cNvSpPr>
            <a:spLocks noGrp="1"/>
          </p:cNvSpPr>
          <p:nvPr>
            <p:ph type="title"/>
          </p:nvPr>
        </p:nvSpPr>
        <p:spPr/>
        <p:txBody>
          <a:bodyPr/>
          <a:lstStyle/>
          <a:p>
            <a:r>
              <a:rPr lang="en-US" dirty="0">
                <a:latin typeface="Azo Sans" panose="02000000000000000000" pitchFamily="2" charset="0"/>
              </a:rPr>
              <a:t>Recommendations</a:t>
            </a:r>
          </a:p>
        </p:txBody>
      </p:sp>
      <p:sp>
        <p:nvSpPr>
          <p:cNvPr id="4" name="Content Placeholder 3">
            <a:extLst>
              <a:ext uri="{FF2B5EF4-FFF2-40B4-BE49-F238E27FC236}">
                <a16:creationId xmlns:a16="http://schemas.microsoft.com/office/drawing/2014/main" id="{9334D186-47A0-80A1-1710-C81DB247248B}"/>
              </a:ext>
            </a:extLst>
          </p:cNvPr>
          <p:cNvSpPr>
            <a:spLocks noGrp="1"/>
          </p:cNvSpPr>
          <p:nvPr>
            <p:ph idx="1"/>
          </p:nvPr>
        </p:nvSpPr>
        <p:spPr>
          <a:xfrm>
            <a:off x="838200" y="1572953"/>
            <a:ext cx="10515600" cy="4351338"/>
          </a:xfrm>
        </p:spPr>
        <p:txBody>
          <a:bodyPr>
            <a:normAutofit/>
          </a:bodyPr>
          <a:lstStyle/>
          <a:p>
            <a:pPr marL="514350" indent="-514350">
              <a:spcBef>
                <a:spcPts val="1200"/>
              </a:spcBef>
              <a:spcAft>
                <a:spcPts val="1200"/>
              </a:spcAft>
              <a:buFont typeface="+mj-lt"/>
              <a:buAutoNum type="arabicPeriod"/>
            </a:pPr>
            <a:r>
              <a:rPr lang="en-US" dirty="0">
                <a:latin typeface="Azo Sans" panose="02000000000000000000" pitchFamily="2" charset="0"/>
              </a:rPr>
              <a:t>Create formal pathways for adult learners to earn short-term credentials aligned with in-demand workforce sectors. </a:t>
            </a:r>
          </a:p>
          <a:p>
            <a:pPr marL="514350" indent="-514350">
              <a:spcBef>
                <a:spcPts val="1200"/>
              </a:spcBef>
              <a:spcAft>
                <a:spcPts val="1200"/>
              </a:spcAft>
              <a:buFont typeface="+mj-lt"/>
              <a:buAutoNum type="arabicPeriod"/>
            </a:pPr>
            <a:r>
              <a:rPr lang="en-US" dirty="0">
                <a:latin typeface="Azo Sans" panose="02000000000000000000" pitchFamily="2" charset="0"/>
              </a:rPr>
              <a:t>Reward credit for prior learning to avoid retraining on mastered skills. </a:t>
            </a:r>
          </a:p>
          <a:p>
            <a:pPr marL="514350" indent="-514350">
              <a:spcBef>
                <a:spcPts val="1200"/>
              </a:spcBef>
              <a:spcAft>
                <a:spcPts val="1200"/>
              </a:spcAft>
              <a:buFont typeface="+mj-lt"/>
              <a:buAutoNum type="arabicPeriod"/>
            </a:pPr>
            <a:r>
              <a:rPr lang="en-US" dirty="0">
                <a:latin typeface="Azo Sans" panose="02000000000000000000" pitchFamily="2" charset="0"/>
              </a:rPr>
              <a:t>Provide tuition relief and financial incentives to encourage adults to re-enroll and earn post-secondary credentials. </a:t>
            </a:r>
          </a:p>
        </p:txBody>
      </p:sp>
    </p:spTree>
    <p:extLst>
      <p:ext uri="{BB962C8B-B14F-4D97-AF65-F5344CB8AC3E}">
        <p14:creationId xmlns:p14="http://schemas.microsoft.com/office/powerpoint/2010/main" val="2439370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7E60F-1C74-5175-C1BF-16481130603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ADF1CFA-63C5-CFF3-8BB4-53A0E984A53C}"/>
              </a:ext>
            </a:extLst>
          </p:cNvPr>
          <p:cNvSpPr>
            <a:spLocks noGrp="1"/>
          </p:cNvSpPr>
          <p:nvPr>
            <p:ph type="title"/>
          </p:nvPr>
        </p:nvSpPr>
        <p:spPr/>
        <p:txBody>
          <a:bodyPr/>
          <a:lstStyle/>
          <a:p>
            <a:r>
              <a:rPr lang="en-US" dirty="0">
                <a:latin typeface="Azo Sans" panose="02000000000000000000" pitchFamily="2" charset="0"/>
              </a:rPr>
              <a:t>2024 Top Ten Issues</a:t>
            </a:r>
          </a:p>
        </p:txBody>
      </p:sp>
      <p:sp>
        <p:nvSpPr>
          <p:cNvPr id="5" name="Text Box 22">
            <a:extLst>
              <a:ext uri="{FF2B5EF4-FFF2-40B4-BE49-F238E27FC236}">
                <a16:creationId xmlns:a16="http://schemas.microsoft.com/office/drawing/2014/main" id="{869A474C-C646-72EB-C877-4ADA46E7C801}"/>
              </a:ext>
            </a:extLst>
          </p:cNvPr>
          <p:cNvSpPr txBox="1">
            <a:spLocks noChangeArrowheads="1"/>
          </p:cNvSpPr>
          <p:nvPr/>
        </p:nvSpPr>
        <p:spPr bwMode="auto">
          <a:xfrm>
            <a:off x="837309" y="3866171"/>
            <a:ext cx="4948053" cy="58477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mj-lt"/>
              <a:buAutoNum type="arabicPeriod" startAt="4"/>
            </a:pPr>
            <a:r>
              <a:rPr lang="en-US" sz="1600" dirty="0">
                <a:solidFill>
                  <a:srgbClr val="002060"/>
                </a:solidFill>
                <a:latin typeface="Azo Sans" panose="02000000000000000000" pitchFamily="2" charset="0"/>
                <a:ea typeface="Tahoma" panose="020B0604030504040204" pitchFamily="34" charset="0"/>
                <a:cs typeface="Tahoma" panose="020B0604030504040204" pitchFamily="34" charset="0"/>
              </a:rPr>
              <a:t>Access to Quality Childcare: Removing Workforce Barriers</a:t>
            </a:r>
          </a:p>
        </p:txBody>
      </p:sp>
      <p:sp>
        <p:nvSpPr>
          <p:cNvPr id="6" name="Text Box 22">
            <a:extLst>
              <a:ext uri="{FF2B5EF4-FFF2-40B4-BE49-F238E27FC236}">
                <a16:creationId xmlns:a16="http://schemas.microsoft.com/office/drawing/2014/main" id="{BF2583E6-94EE-6BEA-F3D7-EAABDA606CFA}"/>
              </a:ext>
            </a:extLst>
          </p:cNvPr>
          <p:cNvSpPr txBox="1">
            <a:spLocks noChangeArrowheads="1"/>
          </p:cNvSpPr>
          <p:nvPr/>
        </p:nvSpPr>
        <p:spPr bwMode="auto">
          <a:xfrm>
            <a:off x="6278547" y="3766439"/>
            <a:ext cx="5538656" cy="58477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mj-lt"/>
              <a:buAutoNum type="arabicPeriod" startAt="9"/>
            </a:pPr>
            <a:r>
              <a:rPr lang="en-US" sz="1600" dirty="0">
                <a:solidFill>
                  <a:srgbClr val="002060"/>
                </a:solidFill>
                <a:latin typeface="Azo Sans" panose="02000000000000000000" pitchFamily="2" charset="0"/>
                <a:ea typeface="Tahoma" panose="020B0604030504040204" pitchFamily="34" charset="0"/>
                <a:cs typeface="Tahoma" panose="020B0604030504040204" pitchFamily="34" charset="0"/>
              </a:rPr>
              <a:t>Corporate Connections: Reimagining Delivery of Post-Secondary Training</a:t>
            </a:r>
          </a:p>
        </p:txBody>
      </p:sp>
      <p:sp>
        <p:nvSpPr>
          <p:cNvPr id="7" name="Text Box 22">
            <a:extLst>
              <a:ext uri="{FF2B5EF4-FFF2-40B4-BE49-F238E27FC236}">
                <a16:creationId xmlns:a16="http://schemas.microsoft.com/office/drawing/2014/main" id="{0AD086A3-1C91-B16E-F806-12123837731A}"/>
              </a:ext>
            </a:extLst>
          </p:cNvPr>
          <p:cNvSpPr txBox="1">
            <a:spLocks noChangeArrowheads="1"/>
          </p:cNvSpPr>
          <p:nvPr/>
        </p:nvSpPr>
        <p:spPr bwMode="auto">
          <a:xfrm>
            <a:off x="840638" y="1622499"/>
            <a:ext cx="4948052" cy="58477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mj-lt"/>
              <a:buAutoNum type="arabicPeriod"/>
            </a:pPr>
            <a:r>
              <a:rPr lang="en-US" sz="1600" dirty="0">
                <a:solidFill>
                  <a:srgbClr val="002060"/>
                </a:solidFill>
                <a:latin typeface="Azo Sans" panose="02000000000000000000" pitchFamily="2" charset="0"/>
                <a:ea typeface="Tahoma" panose="020B0604030504040204" pitchFamily="34" charset="0"/>
                <a:cs typeface="Tahoma" panose="020B0604030504040204" pitchFamily="34" charset="0"/>
              </a:rPr>
              <a:t>Resetting the Public Discourse: Rising Above Rhetoric and Division</a:t>
            </a:r>
          </a:p>
        </p:txBody>
      </p:sp>
      <p:sp>
        <p:nvSpPr>
          <p:cNvPr id="8" name="Text Box 22">
            <a:extLst>
              <a:ext uri="{FF2B5EF4-FFF2-40B4-BE49-F238E27FC236}">
                <a16:creationId xmlns:a16="http://schemas.microsoft.com/office/drawing/2014/main" id="{0D02CA62-7980-D893-BC5D-5DE47D36B35F}"/>
              </a:ext>
            </a:extLst>
          </p:cNvPr>
          <p:cNvSpPr txBox="1">
            <a:spLocks noChangeArrowheads="1"/>
          </p:cNvSpPr>
          <p:nvPr/>
        </p:nvSpPr>
        <p:spPr bwMode="auto">
          <a:xfrm>
            <a:off x="836000" y="2452033"/>
            <a:ext cx="4935755" cy="338554"/>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spcBef>
                <a:spcPct val="50000"/>
              </a:spcBef>
              <a:buFont typeface="+mj-lt"/>
              <a:buAutoNum type="arabicPeriod" startAt="2"/>
            </a:pPr>
            <a:r>
              <a:rPr lang="en-US" sz="1600" dirty="0">
                <a:solidFill>
                  <a:srgbClr val="002060"/>
                </a:solidFill>
                <a:latin typeface="Azo Sans" panose="02000000000000000000" pitchFamily="2" charset="0"/>
                <a:ea typeface="Tahoma" panose="020B0604030504040204" pitchFamily="34" charset="0"/>
                <a:cs typeface="Tahoma" panose="020B0604030504040204" pitchFamily="34" charset="0"/>
              </a:rPr>
              <a:t>Literacy: Building a Strong Foundation</a:t>
            </a:r>
          </a:p>
        </p:txBody>
      </p:sp>
      <p:sp>
        <p:nvSpPr>
          <p:cNvPr id="9" name="Text Box 22">
            <a:extLst>
              <a:ext uri="{FF2B5EF4-FFF2-40B4-BE49-F238E27FC236}">
                <a16:creationId xmlns:a16="http://schemas.microsoft.com/office/drawing/2014/main" id="{F4E8DDFE-5892-DDC5-65D9-A0FF0F4ABE24}"/>
              </a:ext>
            </a:extLst>
          </p:cNvPr>
          <p:cNvSpPr txBox="1">
            <a:spLocks noChangeArrowheads="1"/>
          </p:cNvSpPr>
          <p:nvPr/>
        </p:nvSpPr>
        <p:spPr bwMode="auto">
          <a:xfrm>
            <a:off x="837309" y="3036638"/>
            <a:ext cx="4948053" cy="58477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mj-lt"/>
              <a:buAutoNum type="arabicPeriod" startAt="3"/>
            </a:pPr>
            <a:r>
              <a:rPr lang="en-US" sz="1600" dirty="0">
                <a:solidFill>
                  <a:srgbClr val="002060"/>
                </a:solidFill>
                <a:latin typeface="Azo Sans" panose="02000000000000000000" pitchFamily="2" charset="0"/>
                <a:ea typeface="Tahoma" panose="020B0604030504040204" pitchFamily="34" charset="0"/>
                <a:cs typeface="Tahoma" panose="020B0604030504040204" pitchFamily="34" charset="0"/>
              </a:rPr>
              <a:t>Student Mental Health: Adopting a Whole-Community Approach</a:t>
            </a:r>
          </a:p>
        </p:txBody>
      </p:sp>
      <p:sp>
        <p:nvSpPr>
          <p:cNvPr id="10" name="Text Box 22">
            <a:extLst>
              <a:ext uri="{FF2B5EF4-FFF2-40B4-BE49-F238E27FC236}">
                <a16:creationId xmlns:a16="http://schemas.microsoft.com/office/drawing/2014/main" id="{BC2DE223-8BA9-92BB-9522-244F319ADB2D}"/>
              </a:ext>
            </a:extLst>
          </p:cNvPr>
          <p:cNvSpPr txBox="1">
            <a:spLocks noChangeArrowheads="1"/>
          </p:cNvSpPr>
          <p:nvPr/>
        </p:nvSpPr>
        <p:spPr bwMode="auto">
          <a:xfrm>
            <a:off x="844891" y="4695705"/>
            <a:ext cx="4907684" cy="338554"/>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mj-lt"/>
              <a:buAutoNum type="arabicPeriod" startAt="5"/>
            </a:pPr>
            <a:r>
              <a:rPr lang="en-US" sz="1600" dirty="0">
                <a:solidFill>
                  <a:srgbClr val="002060"/>
                </a:solidFill>
                <a:latin typeface="Azo Sans" panose="02000000000000000000" pitchFamily="2" charset="0"/>
                <a:ea typeface="Tahoma" panose="020B0604030504040204" pitchFamily="34" charset="0"/>
                <a:cs typeface="Tahoma" panose="020B0604030504040204" pitchFamily="34" charset="0"/>
              </a:rPr>
              <a:t>Career Pathways: A Demand-Driven Approach</a:t>
            </a:r>
          </a:p>
        </p:txBody>
      </p:sp>
      <p:sp>
        <p:nvSpPr>
          <p:cNvPr id="11" name="Text Box 22">
            <a:extLst>
              <a:ext uri="{FF2B5EF4-FFF2-40B4-BE49-F238E27FC236}">
                <a16:creationId xmlns:a16="http://schemas.microsoft.com/office/drawing/2014/main" id="{9C6FAD4B-EADC-C45A-D7DD-17378002053E}"/>
              </a:ext>
            </a:extLst>
          </p:cNvPr>
          <p:cNvSpPr txBox="1">
            <a:spLocks noChangeArrowheads="1"/>
          </p:cNvSpPr>
          <p:nvPr/>
        </p:nvSpPr>
        <p:spPr bwMode="auto">
          <a:xfrm>
            <a:off x="6278547" y="1578009"/>
            <a:ext cx="5538787" cy="338554"/>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mj-lt"/>
              <a:buAutoNum type="arabicPeriod" startAt="6"/>
            </a:pPr>
            <a:r>
              <a:rPr lang="en-US" sz="1600" dirty="0">
                <a:solidFill>
                  <a:srgbClr val="002060"/>
                </a:solidFill>
                <a:latin typeface="Azo Sans" panose="02000000000000000000" pitchFamily="2" charset="0"/>
                <a:ea typeface="Tahoma" panose="020B0604030504040204" pitchFamily="34" charset="0"/>
                <a:cs typeface="Tahoma" panose="020B0604030504040204" pitchFamily="34" charset="0"/>
              </a:rPr>
              <a:t>Educator Recruitment: A New Paradigm for Districts</a:t>
            </a:r>
          </a:p>
        </p:txBody>
      </p:sp>
      <p:sp>
        <p:nvSpPr>
          <p:cNvPr id="12" name="Text Box 22">
            <a:extLst>
              <a:ext uri="{FF2B5EF4-FFF2-40B4-BE49-F238E27FC236}">
                <a16:creationId xmlns:a16="http://schemas.microsoft.com/office/drawing/2014/main" id="{902C601D-BA9A-D11A-C257-43EF1D5B724D}"/>
              </a:ext>
            </a:extLst>
          </p:cNvPr>
          <p:cNvSpPr txBox="1">
            <a:spLocks noChangeArrowheads="1"/>
          </p:cNvSpPr>
          <p:nvPr/>
        </p:nvSpPr>
        <p:spPr bwMode="auto">
          <a:xfrm>
            <a:off x="6292196" y="2144200"/>
            <a:ext cx="5481638" cy="58477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mj-lt"/>
              <a:buAutoNum type="arabicPeriod" startAt="7"/>
            </a:pPr>
            <a:r>
              <a:rPr lang="en-US" sz="1600" dirty="0">
                <a:solidFill>
                  <a:srgbClr val="002060"/>
                </a:solidFill>
                <a:latin typeface="Azo Sans" panose="02000000000000000000" pitchFamily="2" charset="0"/>
                <a:ea typeface="Tahoma" panose="020B0604030504040204" pitchFamily="34" charset="0"/>
                <a:cs typeface="Tahoma" panose="020B0604030504040204" pitchFamily="34" charset="0"/>
              </a:rPr>
              <a:t>The Superintendent Struggle: Supporting District Leaders through Unprecedented Times</a:t>
            </a:r>
          </a:p>
        </p:txBody>
      </p:sp>
      <p:sp>
        <p:nvSpPr>
          <p:cNvPr id="13" name="Text Box 22">
            <a:extLst>
              <a:ext uri="{FF2B5EF4-FFF2-40B4-BE49-F238E27FC236}">
                <a16:creationId xmlns:a16="http://schemas.microsoft.com/office/drawing/2014/main" id="{4AB880A1-0E9F-D7A6-9D23-A24EF10A6CDC}"/>
              </a:ext>
            </a:extLst>
          </p:cNvPr>
          <p:cNvSpPr txBox="1">
            <a:spLocks noChangeArrowheads="1"/>
          </p:cNvSpPr>
          <p:nvPr/>
        </p:nvSpPr>
        <p:spPr bwMode="auto">
          <a:xfrm>
            <a:off x="6292195" y="2955320"/>
            <a:ext cx="5481637" cy="58477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mj-lt"/>
              <a:buAutoNum type="arabicPeriod" startAt="8"/>
            </a:pPr>
            <a:r>
              <a:rPr lang="en-US" sz="1600" dirty="0">
                <a:solidFill>
                  <a:srgbClr val="002060"/>
                </a:solidFill>
                <a:latin typeface="Azo Sans" panose="02000000000000000000" pitchFamily="2" charset="0"/>
                <a:ea typeface="Tahoma" panose="020B0604030504040204" pitchFamily="34" charset="0"/>
                <a:cs typeface="Tahoma" panose="020B0604030504040204" pitchFamily="34" charset="0"/>
              </a:rPr>
              <a:t>The Funding Cliff: Moving Forward After the Money Runs Out</a:t>
            </a:r>
          </a:p>
        </p:txBody>
      </p:sp>
      <p:sp>
        <p:nvSpPr>
          <p:cNvPr id="14" name="Text Box 22">
            <a:extLst>
              <a:ext uri="{FF2B5EF4-FFF2-40B4-BE49-F238E27FC236}">
                <a16:creationId xmlns:a16="http://schemas.microsoft.com/office/drawing/2014/main" id="{BF57F64C-C13E-5A63-0A50-F3ED1E4E65C2}"/>
              </a:ext>
            </a:extLst>
          </p:cNvPr>
          <p:cNvSpPr txBox="1">
            <a:spLocks noChangeArrowheads="1"/>
          </p:cNvSpPr>
          <p:nvPr/>
        </p:nvSpPr>
        <p:spPr bwMode="auto">
          <a:xfrm>
            <a:off x="6278547" y="4577559"/>
            <a:ext cx="5481637" cy="58477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mj-lt"/>
              <a:buAutoNum type="arabicPeriod" startAt="10"/>
            </a:pPr>
            <a:r>
              <a:rPr lang="en-US" sz="1600" dirty="0">
                <a:solidFill>
                  <a:srgbClr val="002060"/>
                </a:solidFill>
                <a:latin typeface="Azo Sans" panose="02000000000000000000" pitchFamily="2" charset="0"/>
                <a:ea typeface="Tahoma" panose="020B0604030504040204" pitchFamily="34" charset="0"/>
                <a:cs typeface="Tahoma" panose="020B0604030504040204" pitchFamily="34" charset="0"/>
              </a:rPr>
              <a:t>1.25 Million More Credentials: How We Reach the North Star</a:t>
            </a:r>
          </a:p>
        </p:txBody>
      </p:sp>
    </p:spTree>
    <p:extLst>
      <p:ext uri="{BB962C8B-B14F-4D97-AF65-F5344CB8AC3E}">
        <p14:creationId xmlns:p14="http://schemas.microsoft.com/office/powerpoint/2010/main" val="3148017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BC4914-452E-0DA0-1F5B-E30C3D1E94BC}"/>
              </a:ext>
            </a:extLst>
          </p:cNvPr>
          <p:cNvSpPr>
            <a:spLocks noGrp="1"/>
          </p:cNvSpPr>
          <p:nvPr>
            <p:ph type="title"/>
          </p:nvPr>
        </p:nvSpPr>
        <p:spPr/>
        <p:txBody>
          <a:bodyPr/>
          <a:lstStyle/>
          <a:p>
            <a:r>
              <a:rPr lang="en-US" dirty="0">
                <a:latin typeface="Azo Sans" panose="02000000000000000000" pitchFamily="2" charset="0"/>
              </a:rPr>
              <a:t>2024 Top Ten Issues</a:t>
            </a:r>
          </a:p>
        </p:txBody>
      </p:sp>
      <p:sp>
        <p:nvSpPr>
          <p:cNvPr id="5" name="Text Box 22">
            <a:extLst>
              <a:ext uri="{FF2B5EF4-FFF2-40B4-BE49-F238E27FC236}">
                <a16:creationId xmlns:a16="http://schemas.microsoft.com/office/drawing/2014/main" id="{9EC93F6E-E6D1-F0DA-7AA8-E0F2EAA2EE20}"/>
              </a:ext>
            </a:extLst>
          </p:cNvPr>
          <p:cNvSpPr txBox="1">
            <a:spLocks noChangeArrowheads="1"/>
          </p:cNvSpPr>
          <p:nvPr/>
        </p:nvSpPr>
        <p:spPr bwMode="auto">
          <a:xfrm>
            <a:off x="837309" y="3866171"/>
            <a:ext cx="4948053" cy="58477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mj-lt"/>
              <a:buAutoNum type="arabicPeriod" startAt="4"/>
            </a:pPr>
            <a:r>
              <a:rPr lang="en-US" sz="1600" dirty="0">
                <a:solidFill>
                  <a:srgbClr val="002060"/>
                </a:solidFill>
                <a:latin typeface="Azo Sans" panose="02000000000000000000" pitchFamily="2" charset="0"/>
                <a:ea typeface="Tahoma" panose="020B0604030504040204" pitchFamily="34" charset="0"/>
                <a:cs typeface="Tahoma" panose="020B0604030504040204" pitchFamily="34" charset="0"/>
              </a:rPr>
              <a:t>Access to Quality Childcare: Removing Workforce Barriers</a:t>
            </a:r>
          </a:p>
        </p:txBody>
      </p:sp>
      <p:sp>
        <p:nvSpPr>
          <p:cNvPr id="6" name="Text Box 22">
            <a:extLst>
              <a:ext uri="{FF2B5EF4-FFF2-40B4-BE49-F238E27FC236}">
                <a16:creationId xmlns:a16="http://schemas.microsoft.com/office/drawing/2014/main" id="{6710FD93-C683-7F92-741A-197C722E47A2}"/>
              </a:ext>
            </a:extLst>
          </p:cNvPr>
          <p:cNvSpPr txBox="1">
            <a:spLocks noChangeArrowheads="1"/>
          </p:cNvSpPr>
          <p:nvPr/>
        </p:nvSpPr>
        <p:spPr bwMode="auto">
          <a:xfrm>
            <a:off x="6278547" y="3766439"/>
            <a:ext cx="5538656" cy="58477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mj-lt"/>
              <a:buAutoNum type="arabicPeriod" startAt="9"/>
            </a:pPr>
            <a:r>
              <a:rPr lang="en-US" sz="1600" dirty="0">
                <a:solidFill>
                  <a:srgbClr val="002060"/>
                </a:solidFill>
                <a:latin typeface="Azo Sans" panose="02000000000000000000" pitchFamily="2" charset="0"/>
                <a:ea typeface="Tahoma" panose="020B0604030504040204" pitchFamily="34" charset="0"/>
                <a:cs typeface="Tahoma" panose="020B0604030504040204" pitchFamily="34" charset="0"/>
              </a:rPr>
              <a:t>Corporate Connections: Reimagining Delivery of Post-Secondary Training</a:t>
            </a:r>
          </a:p>
        </p:txBody>
      </p:sp>
      <p:sp>
        <p:nvSpPr>
          <p:cNvPr id="7" name="Text Box 22">
            <a:extLst>
              <a:ext uri="{FF2B5EF4-FFF2-40B4-BE49-F238E27FC236}">
                <a16:creationId xmlns:a16="http://schemas.microsoft.com/office/drawing/2014/main" id="{5BB02F2D-5413-1F8B-AB4F-8BB3DF6DC2D0}"/>
              </a:ext>
            </a:extLst>
          </p:cNvPr>
          <p:cNvSpPr txBox="1">
            <a:spLocks noChangeArrowheads="1"/>
          </p:cNvSpPr>
          <p:nvPr/>
        </p:nvSpPr>
        <p:spPr bwMode="auto">
          <a:xfrm>
            <a:off x="840638" y="1622499"/>
            <a:ext cx="4948052" cy="58477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mj-lt"/>
              <a:buAutoNum type="arabicPeriod"/>
            </a:pPr>
            <a:r>
              <a:rPr lang="en-US" sz="1600" dirty="0">
                <a:solidFill>
                  <a:srgbClr val="002060"/>
                </a:solidFill>
                <a:latin typeface="Azo Sans" panose="02000000000000000000" pitchFamily="2" charset="0"/>
                <a:ea typeface="Tahoma" panose="020B0604030504040204" pitchFamily="34" charset="0"/>
                <a:cs typeface="Tahoma" panose="020B0604030504040204" pitchFamily="34" charset="0"/>
              </a:rPr>
              <a:t>Resetting the Public Discourse: Rising Above Rhetoric and Division</a:t>
            </a:r>
          </a:p>
        </p:txBody>
      </p:sp>
      <p:sp>
        <p:nvSpPr>
          <p:cNvPr id="8" name="Text Box 22">
            <a:extLst>
              <a:ext uri="{FF2B5EF4-FFF2-40B4-BE49-F238E27FC236}">
                <a16:creationId xmlns:a16="http://schemas.microsoft.com/office/drawing/2014/main" id="{4EE47FFB-62CE-82F8-DEC2-B946CABF6094}"/>
              </a:ext>
            </a:extLst>
          </p:cNvPr>
          <p:cNvSpPr txBox="1">
            <a:spLocks noChangeArrowheads="1"/>
          </p:cNvSpPr>
          <p:nvPr/>
        </p:nvSpPr>
        <p:spPr bwMode="auto">
          <a:xfrm>
            <a:off x="836000" y="2452033"/>
            <a:ext cx="4935755" cy="338554"/>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spcBef>
                <a:spcPct val="50000"/>
              </a:spcBef>
              <a:buFont typeface="+mj-lt"/>
              <a:buAutoNum type="arabicPeriod" startAt="2"/>
            </a:pPr>
            <a:r>
              <a:rPr lang="en-US" sz="1600" dirty="0">
                <a:solidFill>
                  <a:srgbClr val="002060"/>
                </a:solidFill>
                <a:latin typeface="Azo Sans" panose="02000000000000000000" pitchFamily="2" charset="0"/>
                <a:ea typeface="Tahoma" panose="020B0604030504040204" pitchFamily="34" charset="0"/>
                <a:cs typeface="Tahoma" panose="020B0604030504040204" pitchFamily="34" charset="0"/>
              </a:rPr>
              <a:t>Literacy: Building a Strong Foundation</a:t>
            </a:r>
          </a:p>
        </p:txBody>
      </p:sp>
      <p:sp>
        <p:nvSpPr>
          <p:cNvPr id="9" name="Text Box 22">
            <a:extLst>
              <a:ext uri="{FF2B5EF4-FFF2-40B4-BE49-F238E27FC236}">
                <a16:creationId xmlns:a16="http://schemas.microsoft.com/office/drawing/2014/main" id="{7457690E-5191-7964-62FB-467C1A46E2A1}"/>
              </a:ext>
            </a:extLst>
          </p:cNvPr>
          <p:cNvSpPr txBox="1">
            <a:spLocks noChangeArrowheads="1"/>
          </p:cNvSpPr>
          <p:nvPr/>
        </p:nvSpPr>
        <p:spPr bwMode="auto">
          <a:xfrm>
            <a:off x="837309" y="3036638"/>
            <a:ext cx="4948053" cy="58477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mj-lt"/>
              <a:buAutoNum type="arabicPeriod" startAt="3"/>
            </a:pPr>
            <a:r>
              <a:rPr lang="en-US" sz="1600" dirty="0">
                <a:solidFill>
                  <a:srgbClr val="002060"/>
                </a:solidFill>
                <a:latin typeface="Azo Sans" panose="02000000000000000000" pitchFamily="2" charset="0"/>
                <a:ea typeface="Tahoma" panose="020B0604030504040204" pitchFamily="34" charset="0"/>
                <a:cs typeface="Tahoma" panose="020B0604030504040204" pitchFamily="34" charset="0"/>
              </a:rPr>
              <a:t>Student Mental Health: Adopting a Whole-Community Approach</a:t>
            </a:r>
          </a:p>
        </p:txBody>
      </p:sp>
      <p:sp>
        <p:nvSpPr>
          <p:cNvPr id="10" name="Text Box 22">
            <a:extLst>
              <a:ext uri="{FF2B5EF4-FFF2-40B4-BE49-F238E27FC236}">
                <a16:creationId xmlns:a16="http://schemas.microsoft.com/office/drawing/2014/main" id="{CAD77004-F7EF-6DCD-66A9-0304358725D9}"/>
              </a:ext>
            </a:extLst>
          </p:cNvPr>
          <p:cNvSpPr txBox="1">
            <a:spLocks noChangeArrowheads="1"/>
          </p:cNvSpPr>
          <p:nvPr/>
        </p:nvSpPr>
        <p:spPr bwMode="auto">
          <a:xfrm>
            <a:off x="844891" y="4695705"/>
            <a:ext cx="4907684" cy="338554"/>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mj-lt"/>
              <a:buAutoNum type="arabicPeriod" startAt="5"/>
            </a:pPr>
            <a:r>
              <a:rPr lang="en-US" sz="1600" dirty="0">
                <a:solidFill>
                  <a:srgbClr val="002060"/>
                </a:solidFill>
                <a:latin typeface="Azo Sans" panose="02000000000000000000" pitchFamily="2" charset="0"/>
                <a:ea typeface="Tahoma" panose="020B0604030504040204" pitchFamily="34" charset="0"/>
                <a:cs typeface="Tahoma" panose="020B0604030504040204" pitchFamily="34" charset="0"/>
              </a:rPr>
              <a:t>Career Pathways: A Demand-Driven Approach</a:t>
            </a:r>
          </a:p>
        </p:txBody>
      </p:sp>
      <p:sp>
        <p:nvSpPr>
          <p:cNvPr id="11" name="Text Box 22">
            <a:extLst>
              <a:ext uri="{FF2B5EF4-FFF2-40B4-BE49-F238E27FC236}">
                <a16:creationId xmlns:a16="http://schemas.microsoft.com/office/drawing/2014/main" id="{4B348E3F-7033-CBEF-6816-592680CA17DF}"/>
              </a:ext>
            </a:extLst>
          </p:cNvPr>
          <p:cNvSpPr txBox="1">
            <a:spLocks noChangeArrowheads="1"/>
          </p:cNvSpPr>
          <p:nvPr/>
        </p:nvSpPr>
        <p:spPr bwMode="auto">
          <a:xfrm>
            <a:off x="6278547" y="1578009"/>
            <a:ext cx="5538787" cy="338554"/>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mj-lt"/>
              <a:buAutoNum type="arabicPeriod" startAt="6"/>
            </a:pPr>
            <a:r>
              <a:rPr lang="en-US" sz="1600" dirty="0">
                <a:solidFill>
                  <a:srgbClr val="002060"/>
                </a:solidFill>
                <a:latin typeface="Azo Sans" panose="02000000000000000000" pitchFamily="2" charset="0"/>
                <a:ea typeface="Tahoma" panose="020B0604030504040204" pitchFamily="34" charset="0"/>
                <a:cs typeface="Tahoma" panose="020B0604030504040204" pitchFamily="34" charset="0"/>
              </a:rPr>
              <a:t>Educator Recruitment: A New Paradigm for Districts</a:t>
            </a:r>
          </a:p>
        </p:txBody>
      </p:sp>
      <p:sp>
        <p:nvSpPr>
          <p:cNvPr id="12" name="Text Box 22">
            <a:extLst>
              <a:ext uri="{FF2B5EF4-FFF2-40B4-BE49-F238E27FC236}">
                <a16:creationId xmlns:a16="http://schemas.microsoft.com/office/drawing/2014/main" id="{25A1285E-B49E-A13D-82F7-BB8C43AC6AEE}"/>
              </a:ext>
            </a:extLst>
          </p:cNvPr>
          <p:cNvSpPr txBox="1">
            <a:spLocks noChangeArrowheads="1"/>
          </p:cNvSpPr>
          <p:nvPr/>
        </p:nvSpPr>
        <p:spPr bwMode="auto">
          <a:xfrm>
            <a:off x="6292196" y="2144200"/>
            <a:ext cx="5481638" cy="58477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mj-lt"/>
              <a:buAutoNum type="arabicPeriod" startAt="7"/>
            </a:pPr>
            <a:r>
              <a:rPr lang="en-US" sz="1600" dirty="0">
                <a:solidFill>
                  <a:srgbClr val="002060"/>
                </a:solidFill>
                <a:latin typeface="Azo Sans" panose="02000000000000000000" pitchFamily="2" charset="0"/>
                <a:ea typeface="Tahoma" panose="020B0604030504040204" pitchFamily="34" charset="0"/>
                <a:cs typeface="Tahoma" panose="020B0604030504040204" pitchFamily="34" charset="0"/>
              </a:rPr>
              <a:t>The Superintendent Struggle: Supporting District Leaders through Unprecedented Times</a:t>
            </a:r>
          </a:p>
        </p:txBody>
      </p:sp>
      <p:sp>
        <p:nvSpPr>
          <p:cNvPr id="13" name="Text Box 22">
            <a:extLst>
              <a:ext uri="{FF2B5EF4-FFF2-40B4-BE49-F238E27FC236}">
                <a16:creationId xmlns:a16="http://schemas.microsoft.com/office/drawing/2014/main" id="{4BA4AAA0-E06E-D8E8-B521-21443FD8752B}"/>
              </a:ext>
            </a:extLst>
          </p:cNvPr>
          <p:cNvSpPr txBox="1">
            <a:spLocks noChangeArrowheads="1"/>
          </p:cNvSpPr>
          <p:nvPr/>
        </p:nvSpPr>
        <p:spPr bwMode="auto">
          <a:xfrm>
            <a:off x="6292195" y="2955320"/>
            <a:ext cx="5481637" cy="58477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mj-lt"/>
              <a:buAutoNum type="arabicPeriod" startAt="8"/>
            </a:pPr>
            <a:r>
              <a:rPr lang="en-US" sz="1600" dirty="0">
                <a:solidFill>
                  <a:srgbClr val="002060"/>
                </a:solidFill>
                <a:latin typeface="Azo Sans" panose="02000000000000000000" pitchFamily="2" charset="0"/>
                <a:ea typeface="Tahoma" panose="020B0604030504040204" pitchFamily="34" charset="0"/>
                <a:cs typeface="Tahoma" panose="020B0604030504040204" pitchFamily="34" charset="0"/>
              </a:rPr>
              <a:t>The Funding Cliff: Moving Forward After the Money Runs Out</a:t>
            </a:r>
          </a:p>
        </p:txBody>
      </p:sp>
      <p:sp>
        <p:nvSpPr>
          <p:cNvPr id="14" name="Text Box 22">
            <a:extLst>
              <a:ext uri="{FF2B5EF4-FFF2-40B4-BE49-F238E27FC236}">
                <a16:creationId xmlns:a16="http://schemas.microsoft.com/office/drawing/2014/main" id="{941709A2-6AAD-CD73-D79E-9095A91850B8}"/>
              </a:ext>
            </a:extLst>
          </p:cNvPr>
          <p:cNvSpPr txBox="1">
            <a:spLocks noChangeArrowheads="1"/>
          </p:cNvSpPr>
          <p:nvPr/>
        </p:nvSpPr>
        <p:spPr bwMode="auto">
          <a:xfrm>
            <a:off x="6278547" y="4577559"/>
            <a:ext cx="5481637" cy="58477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mj-lt"/>
              <a:buAutoNum type="arabicPeriod" startAt="10"/>
            </a:pPr>
            <a:r>
              <a:rPr lang="en-US" sz="1600" dirty="0">
                <a:solidFill>
                  <a:srgbClr val="002060"/>
                </a:solidFill>
                <a:latin typeface="Azo Sans" panose="02000000000000000000" pitchFamily="2" charset="0"/>
                <a:ea typeface="Tahoma" panose="020B0604030504040204" pitchFamily="34" charset="0"/>
                <a:cs typeface="Tahoma" panose="020B0604030504040204" pitchFamily="34" charset="0"/>
              </a:rPr>
              <a:t>1.25 Million More Credentials: How We Reach the North Star</a:t>
            </a:r>
          </a:p>
        </p:txBody>
      </p:sp>
    </p:spTree>
    <p:extLst>
      <p:ext uri="{BB962C8B-B14F-4D97-AF65-F5344CB8AC3E}">
        <p14:creationId xmlns:p14="http://schemas.microsoft.com/office/powerpoint/2010/main" val="173211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1"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C25E4-0347-0EE9-D17D-67D8E2F8D721}"/>
              </a:ext>
            </a:extLst>
          </p:cNvPr>
          <p:cNvSpPr>
            <a:spLocks noGrp="1"/>
          </p:cNvSpPr>
          <p:nvPr>
            <p:ph type="title"/>
          </p:nvPr>
        </p:nvSpPr>
        <p:spPr/>
        <p:txBody>
          <a:bodyPr/>
          <a:lstStyle/>
          <a:p>
            <a:r>
              <a:rPr lang="en-US" dirty="0">
                <a:latin typeface="Azo Sans" panose="02000000000000000000" pitchFamily="2" charset="0"/>
              </a:rPr>
              <a:t>Indicators for Success: Where is Georgia Today?</a:t>
            </a:r>
          </a:p>
        </p:txBody>
      </p:sp>
      <p:graphicFrame>
        <p:nvGraphicFramePr>
          <p:cNvPr id="5" name="Group 216">
            <a:extLst>
              <a:ext uri="{FF2B5EF4-FFF2-40B4-BE49-F238E27FC236}">
                <a16:creationId xmlns:a16="http://schemas.microsoft.com/office/drawing/2014/main" id="{AA8114A1-7AC5-273B-34A7-A6FEBC150865}"/>
              </a:ext>
            </a:extLst>
          </p:cNvPr>
          <p:cNvGraphicFramePr>
            <a:graphicFrameLocks noGrp="1"/>
          </p:cNvGraphicFramePr>
          <p:nvPr>
            <p:ph idx="1"/>
            <p:extLst>
              <p:ext uri="{D42A27DB-BD31-4B8C-83A1-F6EECF244321}">
                <p14:modId xmlns:p14="http://schemas.microsoft.com/office/powerpoint/2010/main" val="346534633"/>
              </p:ext>
            </p:extLst>
          </p:nvPr>
        </p:nvGraphicFramePr>
        <p:xfrm>
          <a:off x="838200" y="1825625"/>
          <a:ext cx="10515600" cy="3528060"/>
        </p:xfrm>
        <a:graphic>
          <a:graphicData uri="http://schemas.openxmlformats.org/drawingml/2006/table">
            <a:tbl>
              <a:tblPr/>
              <a:tblGrid>
                <a:gridCol w="3916991">
                  <a:extLst>
                    <a:ext uri="{9D8B030D-6E8A-4147-A177-3AD203B41FA5}">
                      <a16:colId xmlns:a16="http://schemas.microsoft.com/office/drawing/2014/main" val="20000"/>
                    </a:ext>
                  </a:extLst>
                </a:gridCol>
                <a:gridCol w="1264274">
                  <a:extLst>
                    <a:ext uri="{9D8B030D-6E8A-4147-A177-3AD203B41FA5}">
                      <a16:colId xmlns:a16="http://schemas.microsoft.com/office/drawing/2014/main" val="20001"/>
                    </a:ext>
                  </a:extLst>
                </a:gridCol>
                <a:gridCol w="326804">
                  <a:extLst>
                    <a:ext uri="{9D8B030D-6E8A-4147-A177-3AD203B41FA5}">
                      <a16:colId xmlns:a16="http://schemas.microsoft.com/office/drawing/2014/main" val="20002"/>
                    </a:ext>
                  </a:extLst>
                </a:gridCol>
                <a:gridCol w="3957462">
                  <a:extLst>
                    <a:ext uri="{9D8B030D-6E8A-4147-A177-3AD203B41FA5}">
                      <a16:colId xmlns:a16="http://schemas.microsoft.com/office/drawing/2014/main" val="20003"/>
                    </a:ext>
                  </a:extLst>
                </a:gridCol>
                <a:gridCol w="1050069">
                  <a:extLst>
                    <a:ext uri="{9D8B030D-6E8A-4147-A177-3AD203B41FA5}">
                      <a16:colId xmlns:a16="http://schemas.microsoft.com/office/drawing/2014/main" val="20004"/>
                    </a:ext>
                  </a:extLst>
                </a:gridCol>
              </a:tblGrid>
              <a:tr h="882015">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Arial" charset="0"/>
                          <a:ea typeface="ＭＳ Ｐゴシック" charset="-128"/>
                          <a:cs typeface="Arial" charset="0"/>
                        </a:rPr>
                        <a:t>Early Education Enrollment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a:ln>
                            <a:noFill/>
                          </a:ln>
                          <a:solidFill>
                            <a:schemeClr val="tx1"/>
                          </a:solidFill>
                          <a:effectLst/>
                          <a:latin typeface="Arial" charset="0"/>
                          <a:ea typeface="ＭＳ Ｐゴシック" charset="-128"/>
                          <a:cs typeface="Arial" charset="0"/>
                          <a:sym typeface="Wingdings" pitchFamily="2" charset="2"/>
                        </a:rPr>
                        <a: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alpha val="90000"/>
                      </a:srgbClr>
                    </a:solid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128"/>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Arial" charset="0"/>
                          <a:ea typeface="ＭＳ Ｐゴシック" charset="-128"/>
                          <a:cs typeface="Arial" charset="0"/>
                        </a:rPr>
                        <a:t>Career Pathway Performance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ase" latinLnBrk="0" hangingPunct="1">
                        <a:lnSpc>
                          <a:spcPct val="100000"/>
                        </a:lnSpc>
                        <a:spcBef>
                          <a:spcPct val="20000"/>
                        </a:spcBef>
                        <a:spcAft>
                          <a:spcPct val="0"/>
                        </a:spcAft>
                        <a:buClrTx/>
                        <a:buSzTx/>
                        <a:buFontTx/>
                        <a:buNone/>
                        <a:tabLst/>
                        <a:defRPr/>
                      </a:pPr>
                      <a:r>
                        <a:rPr kumimoji="0" lang="en-US" sz="4400" b="0" i="0" u="none" strike="noStrike" cap="none" normalizeH="0" baseline="0" dirty="0">
                          <a:ln>
                            <a:noFill/>
                          </a:ln>
                          <a:solidFill>
                            <a:schemeClr val="tx1"/>
                          </a:solidFill>
                          <a:effectLst/>
                          <a:latin typeface="Arial" charset="0"/>
                          <a:ea typeface="ＭＳ Ｐゴシック" charset="-128"/>
                          <a:cs typeface="Arial" charset="0"/>
                        </a:rPr>
                        <a: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882015">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Arial" charset="0"/>
                          <a:ea typeface="ＭＳ Ｐゴシック" charset="-128"/>
                          <a:cs typeface="Arial" charset="0"/>
                        </a:rPr>
                        <a:t>Children in Poverty</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ase" latinLnBrk="0" hangingPunct="1">
                        <a:lnSpc>
                          <a:spcPct val="100000"/>
                        </a:lnSpc>
                        <a:spcBef>
                          <a:spcPct val="20000"/>
                        </a:spcBef>
                        <a:spcAft>
                          <a:spcPct val="0"/>
                        </a:spcAft>
                        <a:buClrTx/>
                        <a:buSzTx/>
                        <a:buFontTx/>
                        <a:buNone/>
                        <a:tabLst/>
                        <a:defRPr/>
                      </a:pPr>
                      <a:r>
                        <a:rPr kumimoji="0" lang="en-US" sz="4400" b="0" i="0" u="none" strike="noStrike" cap="none" normalizeH="0" baseline="0" dirty="0">
                          <a:ln>
                            <a:noFill/>
                          </a:ln>
                          <a:solidFill>
                            <a:schemeClr val="tx1"/>
                          </a:solidFill>
                          <a:effectLst/>
                          <a:latin typeface="Arial" charset="0"/>
                          <a:ea typeface="ＭＳ Ｐゴシック" charset="-128"/>
                          <a:cs typeface="Arial" charset="0"/>
                        </a:rPr>
                        <a: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128"/>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Arial" charset="0"/>
                          <a:ea typeface="ＭＳ Ｐゴシック" charset="-128"/>
                          <a:cs typeface="Arial" charset="0"/>
                        </a:rPr>
                        <a:t>High School Graduation Rate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ase" latinLnBrk="0" hangingPunct="1">
                        <a:lnSpc>
                          <a:spcPct val="100000"/>
                        </a:lnSpc>
                        <a:spcBef>
                          <a:spcPct val="20000"/>
                        </a:spcBef>
                        <a:spcAft>
                          <a:spcPct val="0"/>
                        </a:spcAft>
                        <a:buClrTx/>
                        <a:buSzTx/>
                        <a:buFontTx/>
                        <a:buNone/>
                        <a:tabLst/>
                        <a:defRPr/>
                      </a:pPr>
                      <a:r>
                        <a:rPr kumimoji="0" lang="en-US" sz="4400" b="0" i="0" u="none" strike="noStrike" cap="none" normalizeH="0" baseline="0" dirty="0">
                          <a:ln>
                            <a:noFill/>
                          </a:ln>
                          <a:solidFill>
                            <a:schemeClr val="tx1"/>
                          </a:solidFill>
                          <a:effectLst/>
                          <a:latin typeface="Arial" charset="0"/>
                          <a:ea typeface="ＭＳ Ｐゴシック" charset="-128"/>
                          <a:cs typeface="Arial" charset="0"/>
                        </a:rPr>
                        <a: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882015">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Arial" charset="0"/>
                          <a:ea typeface="ＭＳ Ｐゴシック" charset="-128"/>
                          <a:cs typeface="Arial" charset="0"/>
                        </a:rPr>
                        <a:t>4</a:t>
                      </a:r>
                      <a:r>
                        <a:rPr kumimoji="0" lang="en-US" sz="2200" b="0" i="0" u="none" strike="noStrike" cap="none" normalizeH="0" baseline="30000" dirty="0">
                          <a:ln>
                            <a:noFill/>
                          </a:ln>
                          <a:solidFill>
                            <a:schemeClr val="tx1"/>
                          </a:solidFill>
                          <a:effectLst/>
                          <a:latin typeface="Arial" charset="0"/>
                          <a:ea typeface="ＭＳ Ｐゴシック" charset="-128"/>
                          <a:cs typeface="Arial" charset="0"/>
                        </a:rPr>
                        <a:t>th</a:t>
                      </a:r>
                      <a:r>
                        <a:rPr kumimoji="0" lang="en-US" sz="2200" b="0" i="0" u="none" strike="noStrike" cap="none" normalizeH="0" baseline="0" dirty="0">
                          <a:ln>
                            <a:noFill/>
                          </a:ln>
                          <a:solidFill>
                            <a:schemeClr val="tx1"/>
                          </a:solidFill>
                          <a:effectLst/>
                          <a:latin typeface="Arial" charset="0"/>
                          <a:ea typeface="ＭＳ Ｐゴシック" charset="-128"/>
                          <a:cs typeface="Arial" charset="0"/>
                        </a:rPr>
                        <a:t> Grade NAEP Reading</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ase" latinLnBrk="0" hangingPunct="1">
                        <a:lnSpc>
                          <a:spcPct val="100000"/>
                        </a:lnSpc>
                        <a:spcBef>
                          <a:spcPct val="20000"/>
                        </a:spcBef>
                        <a:spcAft>
                          <a:spcPct val="0"/>
                        </a:spcAft>
                        <a:buClrTx/>
                        <a:buSzTx/>
                        <a:buFontTx/>
                        <a:buNone/>
                        <a:tabLst/>
                        <a:defRPr/>
                      </a:pPr>
                      <a:r>
                        <a:rPr kumimoji="0" lang="en-US" sz="4400" b="0" i="0" u="none" strike="noStrike" cap="none" normalizeH="0" baseline="0" dirty="0">
                          <a:ln>
                            <a:noFill/>
                          </a:ln>
                          <a:solidFill>
                            <a:schemeClr val="tx1"/>
                          </a:solidFill>
                          <a:effectLst/>
                          <a:latin typeface="Arial" charset="0"/>
                          <a:ea typeface="ＭＳ Ｐゴシック" charset="-128"/>
                          <a:cs typeface="Arial" charset="0"/>
                        </a:rPr>
                        <a: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128"/>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Arial" charset="0"/>
                          <a:ea typeface="ＭＳ Ｐゴシック" charset="-128"/>
                          <a:cs typeface="Arial" charset="0"/>
                        </a:rPr>
                        <a:t>Post-Secondary Readiness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ase" latinLnBrk="0" hangingPunct="1">
                        <a:lnSpc>
                          <a:spcPct val="100000"/>
                        </a:lnSpc>
                        <a:spcBef>
                          <a:spcPct val="20000"/>
                        </a:spcBef>
                        <a:spcAft>
                          <a:spcPct val="0"/>
                        </a:spcAft>
                        <a:buClrTx/>
                        <a:buSzTx/>
                        <a:buFontTx/>
                        <a:buNone/>
                        <a:tabLst/>
                        <a:defRPr/>
                      </a:pPr>
                      <a:r>
                        <a:rPr kumimoji="0" lang="en-US" sz="4000" b="0" i="0" u="none" strike="noStrike" cap="none" normalizeH="0" baseline="0" dirty="0">
                          <a:ln>
                            <a:noFill/>
                          </a:ln>
                          <a:solidFill>
                            <a:schemeClr val="tx1"/>
                          </a:solidFill>
                          <a:effectLst/>
                          <a:latin typeface="Arial" charset="0"/>
                          <a:ea typeface="ＭＳ Ｐゴシック" charset="-128"/>
                          <a:cs typeface="Arial" charset="0"/>
                        </a:rPr>
                        <a: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882015">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Arial" charset="0"/>
                          <a:ea typeface="ＭＳ Ｐゴシック" charset="-128"/>
                          <a:cs typeface="Arial" charset="0"/>
                        </a:rPr>
                        <a:t>8</a:t>
                      </a:r>
                      <a:r>
                        <a:rPr kumimoji="0" lang="en-US" sz="2200" b="0" i="0" u="none" strike="noStrike" cap="none" normalizeH="0" baseline="30000" dirty="0">
                          <a:ln>
                            <a:noFill/>
                          </a:ln>
                          <a:solidFill>
                            <a:schemeClr val="tx1"/>
                          </a:solidFill>
                          <a:effectLst/>
                          <a:latin typeface="Arial" charset="0"/>
                          <a:ea typeface="ＭＳ Ｐゴシック" charset="-128"/>
                          <a:cs typeface="Arial" charset="0"/>
                        </a:rPr>
                        <a:t>th</a:t>
                      </a:r>
                      <a:r>
                        <a:rPr kumimoji="0" lang="en-US" sz="2200" b="0" i="0" u="none" strike="noStrike" cap="none" normalizeH="0" baseline="0" dirty="0">
                          <a:ln>
                            <a:noFill/>
                          </a:ln>
                          <a:solidFill>
                            <a:schemeClr val="tx1"/>
                          </a:solidFill>
                          <a:effectLst/>
                          <a:latin typeface="Arial" charset="0"/>
                          <a:ea typeface="ＭＳ Ｐゴシック" charset="-128"/>
                          <a:cs typeface="Arial" charset="0"/>
                        </a:rPr>
                        <a:t> Grade NAEP Math</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ase" latinLnBrk="0" hangingPunct="1">
                        <a:lnSpc>
                          <a:spcPct val="100000"/>
                        </a:lnSpc>
                        <a:spcBef>
                          <a:spcPct val="20000"/>
                        </a:spcBef>
                        <a:spcAft>
                          <a:spcPct val="0"/>
                        </a:spcAft>
                        <a:buClrTx/>
                        <a:buSzTx/>
                        <a:buFontTx/>
                        <a:buNone/>
                        <a:tabLst/>
                        <a:defRPr/>
                      </a:pPr>
                      <a:r>
                        <a:rPr kumimoji="0" lang="en-US" sz="4400" b="0" i="0" u="none" strike="noStrike" cap="none" normalizeH="0" baseline="0" dirty="0">
                          <a:ln>
                            <a:noFill/>
                          </a:ln>
                          <a:solidFill>
                            <a:schemeClr val="tx1"/>
                          </a:solidFill>
                          <a:effectLst/>
                          <a:latin typeface="Arial" charset="0"/>
                          <a:ea typeface="ＭＳ Ｐゴシック" charset="-128"/>
                          <a:cs typeface="Arial" charset="0"/>
                          <a:sym typeface="Wingdings" pitchFamily="2" charset="2"/>
                        </a:rPr>
                        <a: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128"/>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Arial" charset="0"/>
                          <a:ea typeface="ＭＳ Ｐゴシック" charset="-128"/>
                          <a:cs typeface="Arial" charset="0"/>
                        </a:rPr>
                        <a:t>Adults Degree Attainment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a:ln>
                            <a:noFill/>
                          </a:ln>
                          <a:solidFill>
                            <a:schemeClr val="tx1"/>
                          </a:solidFill>
                          <a:effectLst/>
                          <a:latin typeface="Arial" charset="0"/>
                          <a:ea typeface="ＭＳ Ｐゴシック" charset="-128"/>
                          <a:cs typeface="Arial" charset="0"/>
                          <a:sym typeface="Wingdings" pitchFamily="2" charset="2"/>
                        </a:rPr>
                        <a:t></a:t>
                      </a:r>
                      <a:endParaRPr kumimoji="0" lang="en-US" sz="2400" b="0" i="0" u="none" strike="noStrike" cap="none" normalizeH="0" baseline="0" dirty="0">
                        <a:ln>
                          <a:noFill/>
                        </a:ln>
                        <a:solidFill>
                          <a:schemeClr val="tx1"/>
                        </a:solidFill>
                        <a:effectLst/>
                        <a:latin typeface="Arial" charset="0"/>
                        <a:ea typeface="ＭＳ Ｐゴシック" charset="-128"/>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09368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ue text on a white background&#10;&#10;Description automatically generated">
            <a:extLst>
              <a:ext uri="{FF2B5EF4-FFF2-40B4-BE49-F238E27FC236}">
                <a16:creationId xmlns:a16="http://schemas.microsoft.com/office/drawing/2014/main" id="{4C9BD6BA-9861-8BFF-3926-38D4FC223397}"/>
              </a:ext>
            </a:extLst>
          </p:cNvPr>
          <p:cNvPicPr>
            <a:picLocks noChangeAspect="1"/>
          </p:cNvPicPr>
          <p:nvPr/>
        </p:nvPicPr>
        <p:blipFill>
          <a:blip r:embed="rId3"/>
          <a:stretch>
            <a:fillRect/>
          </a:stretch>
        </p:blipFill>
        <p:spPr>
          <a:xfrm>
            <a:off x="855315" y="1599404"/>
            <a:ext cx="10485664" cy="2583651"/>
          </a:xfrm>
          <a:prstGeom prst="rect">
            <a:avLst/>
          </a:prstGeom>
        </p:spPr>
      </p:pic>
    </p:spTree>
    <p:extLst>
      <p:ext uri="{BB962C8B-B14F-4D97-AF65-F5344CB8AC3E}">
        <p14:creationId xmlns:p14="http://schemas.microsoft.com/office/powerpoint/2010/main" val="2184135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D56E9E-B9A3-2301-7119-42211E16B260}"/>
              </a:ext>
            </a:extLst>
          </p:cNvPr>
          <p:cNvSpPr>
            <a:spLocks noGrp="1"/>
          </p:cNvSpPr>
          <p:nvPr>
            <p:ph type="title"/>
          </p:nvPr>
        </p:nvSpPr>
        <p:spPr/>
        <p:txBody>
          <a:bodyPr/>
          <a:lstStyle/>
          <a:p>
            <a:r>
              <a:rPr lang="en-US" dirty="0">
                <a:latin typeface="Azo Sans" panose="02000000000000000000" pitchFamily="2" charset="0"/>
              </a:rPr>
              <a:t>Identifying the Problem</a:t>
            </a:r>
          </a:p>
        </p:txBody>
      </p:sp>
      <p:sp>
        <p:nvSpPr>
          <p:cNvPr id="4" name="Content Placeholder 3">
            <a:extLst>
              <a:ext uri="{FF2B5EF4-FFF2-40B4-BE49-F238E27FC236}">
                <a16:creationId xmlns:a16="http://schemas.microsoft.com/office/drawing/2014/main" id="{9334D186-47A0-80A1-1710-C81DB247248B}"/>
              </a:ext>
            </a:extLst>
          </p:cNvPr>
          <p:cNvSpPr>
            <a:spLocks noGrp="1"/>
          </p:cNvSpPr>
          <p:nvPr>
            <p:ph idx="1"/>
          </p:nvPr>
        </p:nvSpPr>
        <p:spPr>
          <a:xfrm>
            <a:off x="838200" y="1572953"/>
            <a:ext cx="10515600" cy="4351338"/>
          </a:xfrm>
        </p:spPr>
        <p:txBody>
          <a:bodyPr>
            <a:normAutofit/>
          </a:bodyPr>
          <a:lstStyle/>
          <a:p>
            <a:pPr>
              <a:spcBef>
                <a:spcPts val="1200"/>
              </a:spcBef>
              <a:spcAft>
                <a:spcPts val="1200"/>
              </a:spcAft>
            </a:pPr>
            <a:r>
              <a:rPr lang="en-US" dirty="0">
                <a:latin typeface="Azo Sans" panose="02000000000000000000" pitchFamily="2" charset="0"/>
              </a:rPr>
              <a:t>Growing partisan divide on the purpose of public education, what content is appropriate, and the level of influence parents should have over curriculum and instruction</a:t>
            </a:r>
          </a:p>
          <a:p>
            <a:pPr>
              <a:spcBef>
                <a:spcPts val="1200"/>
              </a:spcBef>
              <a:spcAft>
                <a:spcPts val="1200"/>
              </a:spcAft>
            </a:pPr>
            <a:r>
              <a:rPr lang="en-US" dirty="0">
                <a:latin typeface="Azo Sans" panose="02000000000000000000" pitchFamily="2" charset="0"/>
              </a:rPr>
              <a:t>Infighting among adults discourages the pursuit of community-driven solutions</a:t>
            </a:r>
          </a:p>
          <a:p>
            <a:pPr>
              <a:spcBef>
                <a:spcPts val="1200"/>
              </a:spcBef>
              <a:spcAft>
                <a:spcPts val="1200"/>
              </a:spcAft>
            </a:pPr>
            <a:r>
              <a:rPr lang="en-US" dirty="0">
                <a:latin typeface="Azo Sans" panose="02000000000000000000" pitchFamily="2" charset="0"/>
              </a:rPr>
              <a:t>Rhetoric and division divert attention from what matters: how to address illiteracy, declining student achievement, and the non-academic factors that impact student learning</a:t>
            </a:r>
          </a:p>
        </p:txBody>
      </p:sp>
    </p:spTree>
    <p:extLst>
      <p:ext uri="{BB962C8B-B14F-4D97-AF65-F5344CB8AC3E}">
        <p14:creationId xmlns:p14="http://schemas.microsoft.com/office/powerpoint/2010/main" val="714260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D56E9E-B9A3-2301-7119-42211E16B260}"/>
              </a:ext>
            </a:extLst>
          </p:cNvPr>
          <p:cNvSpPr>
            <a:spLocks noGrp="1"/>
          </p:cNvSpPr>
          <p:nvPr>
            <p:ph type="title"/>
          </p:nvPr>
        </p:nvSpPr>
        <p:spPr/>
        <p:txBody>
          <a:bodyPr/>
          <a:lstStyle/>
          <a:p>
            <a:r>
              <a:rPr lang="en-US" dirty="0">
                <a:latin typeface="Azo Sans" panose="02000000000000000000" pitchFamily="2" charset="0"/>
              </a:rPr>
              <a:t>Recommendations</a:t>
            </a:r>
          </a:p>
        </p:txBody>
      </p:sp>
      <p:sp>
        <p:nvSpPr>
          <p:cNvPr id="4" name="Content Placeholder 3">
            <a:extLst>
              <a:ext uri="{FF2B5EF4-FFF2-40B4-BE49-F238E27FC236}">
                <a16:creationId xmlns:a16="http://schemas.microsoft.com/office/drawing/2014/main" id="{9334D186-47A0-80A1-1710-C81DB247248B}"/>
              </a:ext>
            </a:extLst>
          </p:cNvPr>
          <p:cNvSpPr>
            <a:spLocks noGrp="1"/>
          </p:cNvSpPr>
          <p:nvPr>
            <p:ph idx="1"/>
          </p:nvPr>
        </p:nvSpPr>
        <p:spPr>
          <a:xfrm>
            <a:off x="838200" y="1572953"/>
            <a:ext cx="10515600" cy="4351338"/>
          </a:xfrm>
        </p:spPr>
        <p:txBody>
          <a:bodyPr vert="horz" lIns="91440" tIns="45720" rIns="91440" bIns="45720" rtlCol="0" anchor="t">
            <a:normAutofit/>
          </a:bodyPr>
          <a:lstStyle/>
          <a:p>
            <a:pPr marL="0" indent="0">
              <a:spcBef>
                <a:spcPts val="1200"/>
              </a:spcBef>
              <a:spcAft>
                <a:spcPts val="1200"/>
              </a:spcAft>
              <a:buNone/>
            </a:pPr>
            <a:r>
              <a:rPr lang="en-US" dirty="0">
                <a:latin typeface="Azo Sans" panose="02000000000000000000" pitchFamily="2" charset="0"/>
              </a:rPr>
              <a:t>Three Principles for District Leaders to Initiate a Reset</a:t>
            </a:r>
            <a:endParaRPr lang="en-US"/>
          </a:p>
          <a:p>
            <a:pPr marL="514350" indent="-514350">
              <a:spcBef>
                <a:spcPts val="1200"/>
              </a:spcBef>
              <a:spcAft>
                <a:spcPts val="1200"/>
              </a:spcAft>
              <a:buFont typeface="+mj-lt"/>
              <a:buAutoNum type="arabicPeriod"/>
            </a:pPr>
            <a:r>
              <a:rPr lang="en-US" dirty="0">
                <a:latin typeface="Azo Sans" panose="02000000000000000000" pitchFamily="2" charset="0"/>
              </a:rPr>
              <a:t>Let evidence drive improvement in school and community strategies.</a:t>
            </a:r>
          </a:p>
          <a:p>
            <a:pPr marL="514350" indent="-514350">
              <a:spcBef>
                <a:spcPts val="1200"/>
              </a:spcBef>
              <a:spcAft>
                <a:spcPts val="1200"/>
              </a:spcAft>
              <a:buFont typeface="+mj-lt"/>
              <a:buAutoNum type="arabicPeriod"/>
            </a:pPr>
            <a:r>
              <a:rPr lang="en-US" dirty="0">
                <a:latin typeface="Azo Sans" panose="02000000000000000000" pitchFamily="2" charset="0"/>
              </a:rPr>
              <a:t>Invite students, parents, and educators to cosign a shared vision for transforming public education.</a:t>
            </a:r>
          </a:p>
          <a:p>
            <a:pPr marL="514350" indent="-514350">
              <a:spcBef>
                <a:spcPts val="1200"/>
              </a:spcBef>
              <a:spcAft>
                <a:spcPts val="1200"/>
              </a:spcAft>
              <a:buFont typeface="+mj-lt"/>
              <a:buAutoNum type="arabicPeriod"/>
            </a:pPr>
            <a:r>
              <a:rPr lang="en-US" dirty="0">
                <a:latin typeface="Azo Sans" panose="02000000000000000000" pitchFamily="2" charset="0"/>
              </a:rPr>
              <a:t>Develop joint school and community initiatives focused on improving individual well-being and long-term economic stability.</a:t>
            </a:r>
          </a:p>
        </p:txBody>
      </p:sp>
    </p:spTree>
    <p:extLst>
      <p:ext uri="{BB962C8B-B14F-4D97-AF65-F5344CB8AC3E}">
        <p14:creationId xmlns:p14="http://schemas.microsoft.com/office/powerpoint/2010/main" val="1785699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D56E9E-B9A3-2301-7119-42211E16B260}"/>
              </a:ext>
            </a:extLst>
          </p:cNvPr>
          <p:cNvSpPr>
            <a:spLocks noGrp="1"/>
          </p:cNvSpPr>
          <p:nvPr>
            <p:ph type="title"/>
          </p:nvPr>
        </p:nvSpPr>
        <p:spPr/>
        <p:txBody>
          <a:bodyPr/>
          <a:lstStyle/>
          <a:p>
            <a:r>
              <a:rPr lang="en-US" dirty="0">
                <a:latin typeface="Azo Sans" panose="02000000000000000000" pitchFamily="2" charset="0"/>
              </a:rPr>
              <a:t>What Success Looks Like</a:t>
            </a:r>
          </a:p>
        </p:txBody>
      </p:sp>
      <p:sp>
        <p:nvSpPr>
          <p:cNvPr id="4" name="Content Placeholder 3">
            <a:extLst>
              <a:ext uri="{FF2B5EF4-FFF2-40B4-BE49-F238E27FC236}">
                <a16:creationId xmlns:a16="http://schemas.microsoft.com/office/drawing/2014/main" id="{9334D186-47A0-80A1-1710-C81DB247248B}"/>
              </a:ext>
            </a:extLst>
          </p:cNvPr>
          <p:cNvSpPr>
            <a:spLocks noGrp="1"/>
          </p:cNvSpPr>
          <p:nvPr>
            <p:ph idx="1"/>
          </p:nvPr>
        </p:nvSpPr>
        <p:spPr>
          <a:xfrm>
            <a:off x="838200" y="1572953"/>
            <a:ext cx="10515600" cy="4351338"/>
          </a:xfrm>
        </p:spPr>
        <p:txBody>
          <a:bodyPr>
            <a:normAutofit/>
          </a:bodyPr>
          <a:lstStyle/>
          <a:p>
            <a:pPr marL="514350" indent="-514350">
              <a:spcBef>
                <a:spcPts val="1200"/>
              </a:spcBef>
              <a:spcAft>
                <a:spcPts val="1200"/>
              </a:spcAft>
              <a:buFont typeface="+mj-lt"/>
              <a:buAutoNum type="arabicPeriod"/>
            </a:pPr>
            <a:r>
              <a:rPr lang="en-US" dirty="0">
                <a:latin typeface="Azo Sans" panose="02000000000000000000" pitchFamily="2" charset="0"/>
              </a:rPr>
              <a:t>Building trust and credibility by placing student and community outcomes at the center of planning, execution, and evaluation.</a:t>
            </a:r>
          </a:p>
          <a:p>
            <a:pPr marL="514350" indent="-514350">
              <a:spcBef>
                <a:spcPts val="1200"/>
              </a:spcBef>
              <a:spcAft>
                <a:spcPts val="1200"/>
              </a:spcAft>
              <a:buFont typeface="+mj-lt"/>
              <a:buAutoNum type="arabicPeriod"/>
            </a:pPr>
            <a:r>
              <a:rPr lang="en-US" dirty="0">
                <a:latin typeface="Azo Sans" panose="02000000000000000000" pitchFamily="2" charset="0"/>
              </a:rPr>
              <a:t>Emphasizing community collaboration and the responsibility of all individuals participating in the public-education enterprise. </a:t>
            </a:r>
          </a:p>
          <a:p>
            <a:pPr marL="514350" indent="-514350">
              <a:spcBef>
                <a:spcPts val="1200"/>
              </a:spcBef>
              <a:spcAft>
                <a:spcPts val="1200"/>
              </a:spcAft>
              <a:buFont typeface="+mj-lt"/>
              <a:buAutoNum type="arabicPeriod"/>
            </a:pPr>
            <a:r>
              <a:rPr lang="en-US" dirty="0">
                <a:latin typeface="Azo Sans" panose="02000000000000000000" pitchFamily="2" charset="0"/>
              </a:rPr>
              <a:t>Focusing on goals and solutions, not problems and quick remedies.</a:t>
            </a:r>
          </a:p>
        </p:txBody>
      </p:sp>
    </p:spTree>
    <p:extLst>
      <p:ext uri="{BB962C8B-B14F-4D97-AF65-F5344CB8AC3E}">
        <p14:creationId xmlns:p14="http://schemas.microsoft.com/office/powerpoint/2010/main" val="2491852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text on a white background">
            <a:extLst>
              <a:ext uri="{FF2B5EF4-FFF2-40B4-BE49-F238E27FC236}">
                <a16:creationId xmlns:a16="http://schemas.microsoft.com/office/drawing/2014/main" id="{FB115035-5F0F-A9A2-ECAE-528F7B7573D7}"/>
              </a:ext>
            </a:extLst>
          </p:cNvPr>
          <p:cNvPicPr>
            <a:picLocks noChangeAspect="1"/>
          </p:cNvPicPr>
          <p:nvPr/>
        </p:nvPicPr>
        <p:blipFill>
          <a:blip r:embed="rId2"/>
          <a:stretch>
            <a:fillRect/>
          </a:stretch>
        </p:blipFill>
        <p:spPr>
          <a:xfrm>
            <a:off x="1052550" y="1253039"/>
            <a:ext cx="10082892" cy="3143462"/>
          </a:xfrm>
          <a:prstGeom prst="rect">
            <a:avLst/>
          </a:prstGeom>
        </p:spPr>
      </p:pic>
    </p:spTree>
    <p:extLst>
      <p:ext uri="{BB962C8B-B14F-4D97-AF65-F5344CB8AC3E}">
        <p14:creationId xmlns:p14="http://schemas.microsoft.com/office/powerpoint/2010/main" val="1750869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D56E9E-B9A3-2301-7119-42211E16B260}"/>
              </a:ext>
            </a:extLst>
          </p:cNvPr>
          <p:cNvSpPr>
            <a:spLocks noGrp="1"/>
          </p:cNvSpPr>
          <p:nvPr>
            <p:ph type="title"/>
          </p:nvPr>
        </p:nvSpPr>
        <p:spPr/>
        <p:txBody>
          <a:bodyPr/>
          <a:lstStyle/>
          <a:p>
            <a:r>
              <a:rPr lang="en-US" dirty="0">
                <a:latin typeface="Azo Sans" panose="02000000000000000000" pitchFamily="2" charset="0"/>
              </a:rPr>
              <a:t>Identifying the Problem</a:t>
            </a:r>
          </a:p>
        </p:txBody>
      </p:sp>
      <p:sp>
        <p:nvSpPr>
          <p:cNvPr id="4" name="Content Placeholder 3">
            <a:extLst>
              <a:ext uri="{FF2B5EF4-FFF2-40B4-BE49-F238E27FC236}">
                <a16:creationId xmlns:a16="http://schemas.microsoft.com/office/drawing/2014/main" id="{9334D186-47A0-80A1-1710-C81DB247248B}"/>
              </a:ext>
            </a:extLst>
          </p:cNvPr>
          <p:cNvSpPr>
            <a:spLocks noGrp="1"/>
          </p:cNvSpPr>
          <p:nvPr>
            <p:ph idx="1"/>
          </p:nvPr>
        </p:nvSpPr>
        <p:spPr>
          <a:xfrm>
            <a:off x="838200" y="1572953"/>
            <a:ext cx="10515600" cy="4351338"/>
          </a:xfrm>
        </p:spPr>
        <p:txBody>
          <a:bodyPr>
            <a:normAutofit/>
          </a:bodyPr>
          <a:lstStyle/>
          <a:p>
            <a:pPr>
              <a:spcBef>
                <a:spcPts val="1200"/>
              </a:spcBef>
              <a:spcAft>
                <a:spcPts val="1200"/>
              </a:spcAft>
            </a:pPr>
            <a:r>
              <a:rPr lang="en-US" dirty="0">
                <a:latin typeface="Azo Sans" panose="02000000000000000000" pitchFamily="2" charset="0"/>
              </a:rPr>
              <a:t>Between January 2022 and August 2023, 51 superintendents left their positions, a statewide turnover rate of nearly 30%.</a:t>
            </a:r>
          </a:p>
          <a:p>
            <a:pPr>
              <a:spcBef>
                <a:spcPts val="1200"/>
              </a:spcBef>
              <a:spcAft>
                <a:spcPts val="1200"/>
              </a:spcAft>
            </a:pPr>
            <a:r>
              <a:rPr lang="en-US" dirty="0">
                <a:latin typeface="Azo Sans" panose="02000000000000000000" pitchFamily="2" charset="0"/>
              </a:rPr>
              <a:t>By providing better preparation and support to education leaders within schools, state and district policymakers can create more favorable conditions for those practitioners that could soon assume top district leadership positions.</a:t>
            </a:r>
          </a:p>
        </p:txBody>
      </p:sp>
    </p:spTree>
    <p:extLst>
      <p:ext uri="{BB962C8B-B14F-4D97-AF65-F5344CB8AC3E}">
        <p14:creationId xmlns:p14="http://schemas.microsoft.com/office/powerpoint/2010/main" val="29015676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6160CB0112E945995D8D43A0332A6D" ma:contentTypeVersion="14" ma:contentTypeDescription="Create a new document." ma:contentTypeScope="" ma:versionID="cb95200d55e5c6e09f0f2d58741e7fa0">
  <xsd:schema xmlns:xsd="http://www.w3.org/2001/XMLSchema" xmlns:xs="http://www.w3.org/2001/XMLSchema" xmlns:p="http://schemas.microsoft.com/office/2006/metadata/properties" xmlns:ns2="43ae1af6-5dbd-4ca9-bf21-b7a9b60d54fd" xmlns:ns3="f13d1b39-2b1b-4da9-b61d-6cff8ff5b133" targetNamespace="http://schemas.microsoft.com/office/2006/metadata/properties" ma:root="true" ma:fieldsID="5d3df717c645e8ff9a5faeebfc5f8b0e" ns2:_="" ns3:_="">
    <xsd:import namespace="43ae1af6-5dbd-4ca9-bf21-b7a9b60d54fd"/>
    <xsd:import namespace="f13d1b39-2b1b-4da9-b61d-6cff8ff5b13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ae1af6-5dbd-4ca9-bf21-b7a9b60d54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717e62a-40b9-459b-bf84-463333206be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13d1b39-2b1b-4da9-b61d-6cff8ff5b133"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021ddaad-cbe1-4955-8b0e-3b1be5dfa6ab}" ma:internalName="TaxCatchAll" ma:showField="CatchAllData" ma:web="f13d1b39-2b1b-4da9-b61d-6cff8ff5b1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3ae1af6-5dbd-4ca9-bf21-b7a9b60d54fd">
      <Terms xmlns="http://schemas.microsoft.com/office/infopath/2007/PartnerControls"/>
    </lcf76f155ced4ddcb4097134ff3c332f>
    <TaxCatchAll xmlns="f13d1b39-2b1b-4da9-b61d-6cff8ff5b133" xsi:nil="true"/>
  </documentManagement>
</p:properties>
</file>

<file path=customXml/itemProps1.xml><?xml version="1.0" encoding="utf-8"?>
<ds:datastoreItem xmlns:ds="http://schemas.openxmlformats.org/officeDocument/2006/customXml" ds:itemID="{46BB7AC4-F5DE-4F22-9221-451216A30460}"/>
</file>

<file path=customXml/itemProps2.xml><?xml version="1.0" encoding="utf-8"?>
<ds:datastoreItem xmlns:ds="http://schemas.openxmlformats.org/officeDocument/2006/customXml" ds:itemID="{3B28E6F7-F517-413B-B89F-36150C57876B}">
  <ds:schemaRefs>
    <ds:schemaRef ds:uri="http://schemas.microsoft.com/sharepoint/v3/contenttype/forms"/>
  </ds:schemaRefs>
</ds:datastoreItem>
</file>

<file path=customXml/itemProps3.xml><?xml version="1.0" encoding="utf-8"?>
<ds:datastoreItem xmlns:ds="http://schemas.openxmlformats.org/officeDocument/2006/customXml" ds:itemID="{2A153A56-094B-428E-B979-9C5CA2372E89}">
  <ds:schemaRefs>
    <ds:schemaRef ds:uri="http://www.w3.org/XML/1998/namespace"/>
    <ds:schemaRef ds:uri="http://schemas.microsoft.com/office/2006/metadata/properties"/>
    <ds:schemaRef ds:uri="ad91bd3c-50d5-41d0-ba32-fc8413b2a1e8"/>
    <ds:schemaRef ds:uri="http://purl.org/dc/dcmitype/"/>
    <ds:schemaRef ds:uri="http://schemas.microsoft.com/office/2006/documentManagement/types"/>
    <ds:schemaRef ds:uri="dc46428f-d506-4c3c-8fdc-f5120a9f4dbb"/>
    <ds:schemaRef ds:uri="http://purl.org/dc/terms/"/>
    <ds:schemaRef ds:uri="http://purl.org/dc/elements/1.1/"/>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189</TotalTime>
  <Words>709</Words>
  <Application>Microsoft Office PowerPoint</Application>
  <PresentationFormat>Widescreen</PresentationFormat>
  <Paragraphs>78</Paragraphs>
  <Slides>16</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Azo Sans</vt:lpstr>
      <vt:lpstr>Calibri</vt:lpstr>
      <vt:lpstr>Calibri Light</vt:lpstr>
      <vt:lpstr>Office Theme</vt:lpstr>
      <vt:lpstr>PowerPoint Presentation</vt:lpstr>
      <vt:lpstr>2024 Top Ten Issues</vt:lpstr>
      <vt:lpstr>Indicators for Success: Where is Georgia Today?</vt:lpstr>
      <vt:lpstr>PowerPoint Presentation</vt:lpstr>
      <vt:lpstr>Identifying the Problem</vt:lpstr>
      <vt:lpstr>Recommendations</vt:lpstr>
      <vt:lpstr>What Success Looks Like</vt:lpstr>
      <vt:lpstr>PowerPoint Presentation</vt:lpstr>
      <vt:lpstr>Identifying the Problem</vt:lpstr>
      <vt:lpstr>Recommendation</vt:lpstr>
      <vt:lpstr>What Success Looks Like</vt:lpstr>
      <vt:lpstr>PowerPoint Presentation</vt:lpstr>
      <vt:lpstr>Identifying the Problem</vt:lpstr>
      <vt:lpstr>What We Propose</vt:lpstr>
      <vt:lpstr>Recommendations</vt:lpstr>
      <vt:lpstr>2024 Top Ten Issues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Smith</dc:creator>
  <cp:lastModifiedBy>Matt Smith</cp:lastModifiedBy>
  <cp:revision>3</cp:revision>
  <dcterms:created xsi:type="dcterms:W3CDTF">2024-01-02T21:11:07Z</dcterms:created>
  <dcterms:modified xsi:type="dcterms:W3CDTF">2024-01-04T15:47:52Z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0x010100CD1374478B17FC4F8B13654B265751BB</vt:lpwstr>
  </property>
  <property fmtid="{D5CDD505-2E9C-101B-9397-08002B2CF9AE}" pid="3" name="MediaServiceImageTags">
    <vt:lpwstr/>
  </property>
</Properties>
</file>